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8" r:id="rId2"/>
    <p:sldId id="266" r:id="rId3"/>
    <p:sldId id="268" r:id="rId4"/>
    <p:sldId id="269" r:id="rId5"/>
    <p:sldId id="270" r:id="rId6"/>
    <p:sldId id="267" r:id="rId7"/>
    <p:sldId id="27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arson, Alyssa" initials="A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1E8E"/>
    <a:srgbClr val="EF7521"/>
    <a:srgbClr val="46797A"/>
    <a:srgbClr val="86BE40"/>
    <a:srgbClr val="FFC846"/>
    <a:srgbClr val="5C6670"/>
    <a:srgbClr val="488BC9"/>
    <a:srgbClr val="82797A"/>
    <a:srgbClr val="6EC4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4" autoAdjust="0"/>
    <p:restoredTop sz="99467" autoAdjust="0"/>
  </p:normalViewPr>
  <p:slideViewPr>
    <p:cSldViewPr snapToGrid="0" showGuides="1">
      <p:cViewPr>
        <p:scale>
          <a:sx n="80" d="100"/>
          <a:sy n="80" d="100"/>
        </p:scale>
        <p:origin x="-2514" y="-13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6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68FDDF-4F05-43AA-A352-D3BC014618CA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6AB643-1C83-46B1-A4FF-8E4A58FA6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026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 Placeholder 2"/>
          <p:cNvSpPr>
            <a:spLocks noGrp="1"/>
          </p:cNvSpPr>
          <p:nvPr>
            <p:ph idx="1" hasCustomPrompt="1"/>
          </p:nvPr>
        </p:nvSpPr>
        <p:spPr>
          <a:xfrm>
            <a:off x="628650" y="4305600"/>
            <a:ext cx="7886700" cy="208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3600">
                <a:latin typeface="Museo Slab 500" panose="02000000000000000000" pitchFamily="50" charset="0"/>
              </a:defRPr>
            </a:lvl1pPr>
          </a:lstStyle>
          <a:p>
            <a:pPr lvl="0"/>
            <a:r>
              <a:rPr lang="en-US" dirty="0" smtClean="0"/>
              <a:t>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910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02400"/>
            <a:ext cx="7886700" cy="5037025"/>
          </a:xfrm>
        </p:spPr>
        <p:txBody>
          <a:bodyPr/>
          <a:lstStyle>
            <a:lvl1pPr>
              <a:buClr>
                <a:srgbClr val="0D1E8E"/>
              </a:buClr>
              <a:defRPr sz="2400">
                <a:latin typeface="Trebuchet MS" panose="020B0603020202020204" pitchFamily="34" charset="0"/>
              </a:defRPr>
            </a:lvl1pPr>
            <a:lvl2pPr>
              <a:buClr>
                <a:srgbClr val="00953A"/>
              </a:buClr>
              <a:defRPr sz="2000">
                <a:latin typeface="Trebuchet MS" panose="020B0603020202020204" pitchFamily="34" charset="0"/>
              </a:defRPr>
            </a:lvl2pPr>
            <a:lvl3pPr>
              <a:buClr>
                <a:srgbClr val="EF7521"/>
              </a:buClr>
              <a:defRPr sz="1800">
                <a:latin typeface="Trebuchet MS" panose="020B0603020202020204" pitchFamily="34" charset="0"/>
              </a:defRPr>
            </a:lvl3pPr>
            <a:lvl4pPr>
              <a:buClr>
                <a:srgbClr val="82BC00"/>
              </a:buClr>
              <a:defRPr sz="1800">
                <a:latin typeface="Trebuchet MS" panose="020B0603020202020204" pitchFamily="34" charset="0"/>
              </a:defRPr>
            </a:lvl4pPr>
            <a:lvl5pPr>
              <a:buClr>
                <a:srgbClr val="8FC6E8"/>
              </a:buClr>
              <a:defRPr sz="1800"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508800"/>
            <a:ext cx="3086100" cy="21267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Date Placeholder 2"/>
          <p:cNvSpPr txBox="1">
            <a:spLocks/>
          </p:cNvSpPr>
          <p:nvPr userDrawn="1"/>
        </p:nvSpPr>
        <p:spPr>
          <a:xfrm>
            <a:off x="628650" y="6508800"/>
            <a:ext cx="2057400" cy="2126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9B24EC9-D412-49F8-B26B-B7E454A540B6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0"/>
            <a:ext cx="9144000" cy="793462"/>
          </a:xfrm>
          <a:prstGeom prst="rect">
            <a:avLst/>
          </a:prstGeom>
          <a:gradFill flip="none" rotWithShape="1">
            <a:gsLst>
              <a:gs pos="0">
                <a:srgbClr val="6EC4E8"/>
              </a:gs>
              <a:gs pos="81000">
                <a:srgbClr val="5C667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787381"/>
            <a:ext cx="9144000" cy="72189"/>
          </a:xfrm>
          <a:prstGeom prst="rect">
            <a:avLst/>
          </a:prstGeom>
          <a:solidFill>
            <a:srgbClr val="5C66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0" y="6806227"/>
            <a:ext cx="9144000" cy="72189"/>
          </a:xfrm>
          <a:prstGeom prst="rect">
            <a:avLst/>
          </a:prstGeom>
          <a:solidFill>
            <a:srgbClr val="5C66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8629" y="6418098"/>
            <a:ext cx="626171" cy="322362"/>
          </a:xfrm>
          <a:prstGeom prst="rect">
            <a:avLst/>
          </a:prstGeom>
        </p:spPr>
      </p:pic>
      <p:sp>
        <p:nvSpPr>
          <p:cNvPr id="18" name="Slide Number Placeholder 5"/>
          <p:cNvSpPr txBox="1">
            <a:spLocks/>
          </p:cNvSpPr>
          <p:nvPr userDrawn="1"/>
        </p:nvSpPr>
        <p:spPr>
          <a:xfrm>
            <a:off x="6457950" y="6508800"/>
            <a:ext cx="1257674" cy="2126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4A3F748-31DA-4297-96EF-69DC737B5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192024" y="192024"/>
            <a:ext cx="7886700" cy="5212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r>
              <a:rPr lang="en-US" dirty="0" smtClean="0"/>
              <a:t>master </a:t>
            </a:r>
            <a:r>
              <a:rPr lang="en-US" dirty="0"/>
              <a:t>title style</a:t>
            </a:r>
          </a:p>
        </p:txBody>
      </p:sp>
    </p:spTree>
    <p:extLst>
      <p:ext uri="{BB962C8B-B14F-4D97-AF65-F5344CB8AC3E}">
        <p14:creationId xmlns:p14="http://schemas.microsoft.com/office/powerpoint/2010/main" val="2298690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6" y="2669749"/>
            <a:ext cx="2700533" cy="3681991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28650" y="1202400"/>
            <a:ext cx="7886700" cy="5037025"/>
          </a:xfrm>
        </p:spPr>
        <p:txBody>
          <a:bodyPr/>
          <a:lstStyle>
            <a:lvl1pPr>
              <a:buClr>
                <a:srgbClr val="0D1E8E"/>
              </a:buClr>
              <a:defRPr sz="2400">
                <a:latin typeface="Trebuchet MS" panose="020B0603020202020204" pitchFamily="34" charset="0"/>
              </a:defRPr>
            </a:lvl1pPr>
            <a:lvl2pPr>
              <a:buClr>
                <a:srgbClr val="00953A"/>
              </a:buClr>
              <a:defRPr sz="2000">
                <a:latin typeface="Trebuchet MS" panose="020B0603020202020204" pitchFamily="34" charset="0"/>
              </a:defRPr>
            </a:lvl2pPr>
            <a:lvl3pPr>
              <a:buClr>
                <a:srgbClr val="EF7521"/>
              </a:buClr>
              <a:defRPr sz="1800">
                <a:latin typeface="Trebuchet MS" panose="020B0603020202020204" pitchFamily="34" charset="0"/>
              </a:defRPr>
            </a:lvl3pPr>
            <a:lvl4pPr>
              <a:buClr>
                <a:srgbClr val="82BC00"/>
              </a:buClr>
              <a:defRPr sz="1800">
                <a:latin typeface="Trebuchet MS" panose="020B0603020202020204" pitchFamily="34" charset="0"/>
              </a:defRPr>
            </a:lvl4pPr>
            <a:lvl5pPr>
              <a:buClr>
                <a:srgbClr val="8FC6E8"/>
              </a:buClr>
              <a:defRPr sz="1800"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508800"/>
            <a:ext cx="3086100" cy="21267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Date Placeholder 2"/>
          <p:cNvSpPr txBox="1">
            <a:spLocks/>
          </p:cNvSpPr>
          <p:nvPr userDrawn="1"/>
        </p:nvSpPr>
        <p:spPr>
          <a:xfrm>
            <a:off x="628650" y="6508800"/>
            <a:ext cx="2057400" cy="2126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9B24EC9-D412-49F8-B26B-B7E454A540B6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9144000" cy="793462"/>
          </a:xfrm>
          <a:prstGeom prst="rect">
            <a:avLst/>
          </a:prstGeom>
          <a:gradFill flip="none" rotWithShape="1">
            <a:gsLst>
              <a:gs pos="0">
                <a:srgbClr val="6EC4E8"/>
              </a:gs>
              <a:gs pos="81000">
                <a:srgbClr val="5C667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787381"/>
            <a:ext cx="9144000" cy="72189"/>
          </a:xfrm>
          <a:prstGeom prst="rect">
            <a:avLst/>
          </a:prstGeom>
          <a:solidFill>
            <a:srgbClr val="5C66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0" y="6806227"/>
            <a:ext cx="9144000" cy="72189"/>
          </a:xfrm>
          <a:prstGeom prst="rect">
            <a:avLst/>
          </a:prstGeom>
          <a:solidFill>
            <a:srgbClr val="5C66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8629" y="6418098"/>
            <a:ext cx="626171" cy="322362"/>
          </a:xfrm>
          <a:prstGeom prst="rect">
            <a:avLst/>
          </a:prstGeom>
        </p:spPr>
      </p:pic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6457950" y="6508800"/>
            <a:ext cx="1257674" cy="2126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4A3F748-31DA-4297-96EF-69DC737B5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192024" y="192024"/>
            <a:ext cx="7886700" cy="5212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r>
              <a:rPr lang="en-US" dirty="0" smtClean="0"/>
              <a:t>master </a:t>
            </a:r>
            <a:r>
              <a:rPr lang="en-US" dirty="0"/>
              <a:t>title style</a:t>
            </a:r>
          </a:p>
        </p:txBody>
      </p:sp>
    </p:spTree>
    <p:extLst>
      <p:ext uri="{BB962C8B-B14F-4D97-AF65-F5344CB8AC3E}">
        <p14:creationId xmlns:p14="http://schemas.microsoft.com/office/powerpoint/2010/main" val="3146086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0"/>
          </p:nvPr>
        </p:nvSpPr>
        <p:spPr>
          <a:xfrm>
            <a:off x="628650" y="1202400"/>
            <a:ext cx="7886700" cy="5037025"/>
          </a:xfrm>
        </p:spPr>
        <p:txBody>
          <a:bodyPr/>
          <a:lstStyle>
            <a:lvl1pPr>
              <a:buClr>
                <a:srgbClr val="0D1E8E"/>
              </a:buClr>
              <a:defRPr sz="2400">
                <a:latin typeface="Trebuchet MS" panose="020B0603020202020204" pitchFamily="34" charset="0"/>
              </a:defRPr>
            </a:lvl1pPr>
            <a:lvl2pPr>
              <a:buClr>
                <a:srgbClr val="00953A"/>
              </a:buClr>
              <a:defRPr sz="2000">
                <a:latin typeface="Trebuchet MS" panose="020B0603020202020204" pitchFamily="34" charset="0"/>
              </a:defRPr>
            </a:lvl2pPr>
            <a:lvl3pPr>
              <a:buClr>
                <a:srgbClr val="EF7521"/>
              </a:buClr>
              <a:defRPr sz="1800">
                <a:latin typeface="Trebuchet MS" panose="020B0603020202020204" pitchFamily="34" charset="0"/>
              </a:defRPr>
            </a:lvl3pPr>
            <a:lvl4pPr>
              <a:buClr>
                <a:srgbClr val="82BC00"/>
              </a:buClr>
              <a:defRPr sz="1800">
                <a:latin typeface="Trebuchet MS" panose="020B0603020202020204" pitchFamily="34" charset="0"/>
              </a:defRPr>
            </a:lvl4pPr>
            <a:lvl5pPr>
              <a:buClr>
                <a:srgbClr val="8FC6E8"/>
              </a:buClr>
              <a:defRPr sz="1800"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10843"/>
            <a:ext cx="6108204" cy="3965456"/>
          </a:xfrm>
          <a:prstGeom prst="rect">
            <a:avLst/>
          </a:prstGeom>
        </p:spPr>
      </p:pic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508800"/>
            <a:ext cx="3086100" cy="21267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Date Placeholder 2"/>
          <p:cNvSpPr txBox="1">
            <a:spLocks/>
          </p:cNvSpPr>
          <p:nvPr userDrawn="1"/>
        </p:nvSpPr>
        <p:spPr>
          <a:xfrm>
            <a:off x="628650" y="6508800"/>
            <a:ext cx="2057400" cy="2126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9B24EC9-D412-49F8-B26B-B7E454A540B6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0" y="0"/>
            <a:ext cx="9144000" cy="793462"/>
          </a:xfrm>
          <a:prstGeom prst="rect">
            <a:avLst/>
          </a:prstGeom>
          <a:gradFill flip="none" rotWithShape="1">
            <a:gsLst>
              <a:gs pos="0">
                <a:srgbClr val="6EC4E8"/>
              </a:gs>
              <a:gs pos="81000">
                <a:srgbClr val="5C667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 userDrawn="1"/>
        </p:nvSpPr>
        <p:spPr>
          <a:xfrm>
            <a:off x="0" y="787381"/>
            <a:ext cx="9144000" cy="72189"/>
          </a:xfrm>
          <a:prstGeom prst="rect">
            <a:avLst/>
          </a:prstGeom>
          <a:solidFill>
            <a:srgbClr val="5C66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 userDrawn="1"/>
        </p:nvSpPr>
        <p:spPr>
          <a:xfrm>
            <a:off x="0" y="6806227"/>
            <a:ext cx="9144000" cy="72189"/>
          </a:xfrm>
          <a:prstGeom prst="rect">
            <a:avLst/>
          </a:prstGeom>
          <a:solidFill>
            <a:srgbClr val="5C66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8629" y="6418098"/>
            <a:ext cx="626171" cy="322362"/>
          </a:xfrm>
          <a:prstGeom prst="rect">
            <a:avLst/>
          </a:prstGeom>
        </p:spPr>
      </p:pic>
      <p:sp>
        <p:nvSpPr>
          <p:cNvPr id="22" name="Slide Number Placeholder 5"/>
          <p:cNvSpPr txBox="1">
            <a:spLocks/>
          </p:cNvSpPr>
          <p:nvPr userDrawn="1"/>
        </p:nvSpPr>
        <p:spPr>
          <a:xfrm>
            <a:off x="6457950" y="6508800"/>
            <a:ext cx="1257674" cy="2126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4A3F748-31DA-4297-96EF-69DC737B5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192024" y="192024"/>
            <a:ext cx="7886700" cy="5212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r>
              <a:rPr lang="en-US" dirty="0" smtClean="0"/>
              <a:t>master </a:t>
            </a:r>
            <a:r>
              <a:rPr lang="en-US" dirty="0"/>
              <a:t>title style</a:t>
            </a:r>
          </a:p>
        </p:txBody>
      </p:sp>
    </p:spTree>
    <p:extLst>
      <p:ext uri="{BB962C8B-B14F-4D97-AF65-F5344CB8AC3E}">
        <p14:creationId xmlns:p14="http://schemas.microsoft.com/office/powerpoint/2010/main" val="3223077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508800"/>
            <a:ext cx="3086100" cy="21267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1" name="Date Placeholder 2"/>
          <p:cNvSpPr txBox="1">
            <a:spLocks/>
          </p:cNvSpPr>
          <p:nvPr userDrawn="1"/>
        </p:nvSpPr>
        <p:spPr>
          <a:xfrm>
            <a:off x="628650" y="6508800"/>
            <a:ext cx="2057400" cy="2126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9B24EC9-D412-49F8-B26B-B7E454A540B6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9144000" cy="793462"/>
          </a:xfrm>
          <a:prstGeom prst="rect">
            <a:avLst/>
          </a:prstGeom>
          <a:gradFill flip="none" rotWithShape="1">
            <a:gsLst>
              <a:gs pos="0">
                <a:srgbClr val="6EC4E8"/>
              </a:gs>
              <a:gs pos="81000">
                <a:srgbClr val="5C667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 userDrawn="1"/>
        </p:nvSpPr>
        <p:spPr>
          <a:xfrm>
            <a:off x="0" y="787381"/>
            <a:ext cx="9144000" cy="72189"/>
          </a:xfrm>
          <a:prstGeom prst="rect">
            <a:avLst/>
          </a:prstGeom>
          <a:solidFill>
            <a:srgbClr val="5C66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 userDrawn="1"/>
        </p:nvSpPr>
        <p:spPr>
          <a:xfrm>
            <a:off x="0" y="6806227"/>
            <a:ext cx="9144000" cy="72189"/>
          </a:xfrm>
          <a:prstGeom prst="rect">
            <a:avLst/>
          </a:prstGeom>
          <a:solidFill>
            <a:srgbClr val="5C66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8629" y="6418098"/>
            <a:ext cx="626171" cy="322362"/>
          </a:xfrm>
          <a:prstGeom prst="rect">
            <a:avLst/>
          </a:prstGeom>
        </p:spPr>
      </p:pic>
      <p:sp>
        <p:nvSpPr>
          <p:cNvPr id="27" name="Slide Number Placeholder 5"/>
          <p:cNvSpPr txBox="1">
            <a:spLocks/>
          </p:cNvSpPr>
          <p:nvPr userDrawn="1"/>
        </p:nvSpPr>
        <p:spPr>
          <a:xfrm>
            <a:off x="6457950" y="6508800"/>
            <a:ext cx="1257674" cy="2126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4A3F748-31DA-4297-96EF-69DC737B5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28650" y="1207008"/>
            <a:ext cx="3859679" cy="5056992"/>
          </a:xfrm>
        </p:spPr>
        <p:txBody>
          <a:bodyPr/>
          <a:lstStyle>
            <a:lvl1pPr>
              <a:buClr>
                <a:srgbClr val="0D1E8E"/>
              </a:buClr>
              <a:defRPr sz="2400">
                <a:latin typeface="Trebuchet MS" panose="020B0603020202020204" pitchFamily="34" charset="0"/>
              </a:defRPr>
            </a:lvl1pPr>
            <a:lvl2pPr>
              <a:buClr>
                <a:srgbClr val="00953A"/>
              </a:buClr>
              <a:defRPr sz="2000">
                <a:latin typeface="Trebuchet MS" panose="020B0603020202020204" pitchFamily="34" charset="0"/>
              </a:defRPr>
            </a:lvl2pPr>
            <a:lvl3pPr>
              <a:buClr>
                <a:srgbClr val="EF7521"/>
              </a:buClr>
              <a:defRPr sz="1800">
                <a:latin typeface="Trebuchet MS" panose="020B0603020202020204" pitchFamily="34" charset="0"/>
              </a:defRPr>
            </a:lvl3pPr>
            <a:lvl4pPr>
              <a:buClr>
                <a:srgbClr val="82BC00"/>
              </a:buClr>
              <a:defRPr sz="1800">
                <a:latin typeface="Trebuchet MS" panose="020B0603020202020204" pitchFamily="34" charset="0"/>
              </a:defRPr>
            </a:lvl4pPr>
            <a:lvl5pPr>
              <a:buClr>
                <a:srgbClr val="8FC6E8"/>
              </a:buClr>
              <a:defRPr sz="1800"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4644838" y="1207008"/>
            <a:ext cx="3859679" cy="5056992"/>
          </a:xfrm>
        </p:spPr>
        <p:txBody>
          <a:bodyPr/>
          <a:lstStyle>
            <a:lvl1pPr>
              <a:buClr>
                <a:srgbClr val="0D1E8E"/>
              </a:buClr>
              <a:defRPr sz="2400">
                <a:latin typeface="Trebuchet MS" panose="020B0603020202020204" pitchFamily="34" charset="0"/>
              </a:defRPr>
            </a:lvl1pPr>
            <a:lvl2pPr>
              <a:buClr>
                <a:srgbClr val="00953A"/>
              </a:buClr>
              <a:defRPr sz="2000">
                <a:latin typeface="Trebuchet MS" panose="020B0603020202020204" pitchFamily="34" charset="0"/>
              </a:defRPr>
            </a:lvl2pPr>
            <a:lvl3pPr>
              <a:buClr>
                <a:srgbClr val="EF7521"/>
              </a:buClr>
              <a:defRPr sz="1800">
                <a:latin typeface="Trebuchet MS" panose="020B0603020202020204" pitchFamily="34" charset="0"/>
              </a:defRPr>
            </a:lvl3pPr>
            <a:lvl4pPr>
              <a:buClr>
                <a:srgbClr val="82BC00"/>
              </a:buClr>
              <a:defRPr sz="1800">
                <a:latin typeface="Trebuchet MS" panose="020B0603020202020204" pitchFamily="34" charset="0"/>
              </a:defRPr>
            </a:lvl4pPr>
            <a:lvl5pPr>
              <a:buClr>
                <a:srgbClr val="8FC6E8"/>
              </a:buClr>
              <a:defRPr sz="1800"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192024" y="192024"/>
            <a:ext cx="7886700" cy="5212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r>
              <a:rPr lang="en-US" dirty="0" smtClean="0"/>
              <a:t>master </a:t>
            </a:r>
            <a:r>
              <a:rPr lang="en-US" dirty="0"/>
              <a:t>title style</a:t>
            </a:r>
          </a:p>
        </p:txBody>
      </p:sp>
    </p:spTree>
    <p:extLst>
      <p:ext uri="{BB962C8B-B14F-4D97-AF65-F5344CB8AC3E}">
        <p14:creationId xmlns:p14="http://schemas.microsoft.com/office/powerpoint/2010/main" val="1983632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6127200"/>
            <a:ext cx="9144000" cy="730800"/>
          </a:xfrm>
          <a:prstGeom prst="rect">
            <a:avLst/>
          </a:prstGeom>
          <a:solidFill>
            <a:srgbClr val="5C66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36094"/>
            <a:ext cx="9144000" cy="6177506"/>
          </a:xfrm>
          <a:prstGeom prst="rect">
            <a:avLst/>
          </a:prstGeom>
          <a:gradFill>
            <a:gsLst>
              <a:gs pos="0">
                <a:srgbClr val="6EC4E8"/>
              </a:gs>
              <a:gs pos="50000">
                <a:schemeClr val="bg1"/>
              </a:gs>
              <a:gs pos="100000">
                <a:srgbClr val="5C667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72189"/>
          </a:xfrm>
          <a:prstGeom prst="rect">
            <a:avLst/>
          </a:prstGeom>
          <a:solidFill>
            <a:srgbClr val="5C66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85905"/>
            <a:ext cx="9144000" cy="72189"/>
          </a:xfrm>
          <a:prstGeom prst="rect">
            <a:avLst/>
          </a:prstGeom>
          <a:solidFill>
            <a:srgbClr val="6EC4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8629" y="6418098"/>
            <a:ext cx="626171" cy="32236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0220" y="6369865"/>
            <a:ext cx="742988" cy="41594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49B24EC9-D412-49F8-B26B-B7E454A540B6}" type="datetimeFigureOut">
              <a:rPr lang="en-US" smtClean="0"/>
              <a:pPr/>
              <a:t>7/31/2018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34A3F748-31DA-4297-96EF-69DC737B5D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860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6127200"/>
            <a:ext cx="9144000" cy="730800"/>
          </a:xfrm>
          <a:prstGeom prst="rect">
            <a:avLst/>
          </a:prstGeom>
          <a:solidFill>
            <a:srgbClr val="5C66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36094"/>
            <a:ext cx="9144000" cy="6177506"/>
          </a:xfrm>
          <a:prstGeom prst="rect">
            <a:avLst/>
          </a:prstGeom>
          <a:gradFill>
            <a:gsLst>
              <a:gs pos="0">
                <a:srgbClr val="6EC4E8"/>
              </a:gs>
              <a:gs pos="50000">
                <a:schemeClr val="bg1"/>
              </a:gs>
              <a:gs pos="100000">
                <a:srgbClr val="5C667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72189"/>
          </a:xfrm>
          <a:prstGeom prst="rect">
            <a:avLst/>
          </a:prstGeom>
          <a:solidFill>
            <a:srgbClr val="5C66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785905"/>
            <a:ext cx="9144000" cy="72189"/>
          </a:xfrm>
          <a:prstGeom prst="rect">
            <a:avLst/>
          </a:prstGeom>
          <a:solidFill>
            <a:srgbClr val="6EC4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8629" y="6418098"/>
            <a:ext cx="626171" cy="32236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0220" y="6369865"/>
            <a:ext cx="742988" cy="415946"/>
          </a:xfrm>
          <a:prstGeom prst="rect">
            <a:avLst/>
          </a:prstGeom>
        </p:spPr>
      </p:pic>
      <p:sp>
        <p:nvSpPr>
          <p:cNvPr id="1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537600"/>
            <a:ext cx="2057400" cy="183876"/>
          </a:xfr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49B24EC9-D412-49F8-B26B-B7E454A540B6}" type="datetimeFigureOut">
              <a:rPr lang="en-US" smtClean="0"/>
              <a:pPr/>
              <a:t>7/31/2018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537600"/>
            <a:ext cx="3086100" cy="183876"/>
          </a:xfr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537600"/>
            <a:ext cx="1620774" cy="183876"/>
          </a:xfr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34A3F748-31DA-4297-96EF-69DC737B5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idx="1" hasCustomPrompt="1"/>
          </p:nvPr>
        </p:nvSpPr>
        <p:spPr>
          <a:xfrm>
            <a:off x="628650" y="2282400"/>
            <a:ext cx="7886700" cy="208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2400" baseline="0">
                <a:latin typeface="Museo Slab 500" panose="02000000000000000000" pitchFamily="50" charset="0"/>
              </a:defRPr>
            </a:lvl1pPr>
          </a:lstStyle>
          <a:p>
            <a:pPr lvl="0"/>
            <a:r>
              <a:rPr lang="en-US" dirty="0" smtClean="0"/>
              <a:t>Transition slide. Insert image or graphic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155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24EC9-D412-49F8-B26B-B7E454A540B6}" type="datetimeFigureOut">
              <a:rPr lang="en-US" smtClean="0"/>
              <a:pPr/>
              <a:t>7/31/2018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3F748-31DA-4297-96EF-69DC737B5DDE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8629" y="6418098"/>
            <a:ext cx="626171" cy="32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164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" y="192024"/>
            <a:ext cx="7886700" cy="5212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</a:t>
            </a:r>
            <a:r>
              <a:rPr lang="en-US" dirty="0" smtClean="0"/>
              <a:t>master </a:t>
            </a:r>
            <a:r>
              <a:rPr lang="en-US" dirty="0"/>
              <a:t>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07008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537600"/>
            <a:ext cx="2057400" cy="1838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24EC9-D412-49F8-B26B-B7E454A540B6}" type="datetimeFigureOut">
              <a:rPr lang="en-US" smtClean="0"/>
              <a:pPr/>
              <a:t>7/31/2018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537600"/>
            <a:ext cx="3086100" cy="1838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537600"/>
            <a:ext cx="1620774" cy="1838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3F748-31DA-4297-96EF-69DC737B5D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147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67" r:id="rId4"/>
    <p:sldLayoutId id="2147483664" r:id="rId5"/>
    <p:sldLayoutId id="2147483671" r:id="rId6"/>
    <p:sldLayoutId id="2147483670" r:id="rId7"/>
    <p:sldLayoutId id="2147483669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Museo Slab 500" panose="02000000000000000000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leg.colorado.gov/sites/default/files/documents/2018A/bills/2018a_1005_signed.pdf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leg.colorado.gov/sites/default/files/documents/2018A/bills/2018a_1005_signed.pdf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leg.colorado.gov/sites/default/files/documents/2018A/bills/2018a_1005_signed.pdf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e.state.co.us/postsecondary/ascent_faq" TargetMode="External"/><Relationship Id="rId2" Type="http://schemas.openxmlformats.org/officeDocument/2006/relationships/hyperlink" Target="http://www.cde.state.co.us/postsecondary/ascent_guidelines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www.cde.state.co.us/postsecondary/ce_ascent" TargetMode="External"/><Relationship Id="rId4" Type="http://schemas.openxmlformats.org/officeDocument/2006/relationships/hyperlink" Target="http://www.cde.state.co.us/postsecondary/student-application-ascent-sample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www.cde.state.co.us/postsecondary/comparisonchartceascentanddual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Concurrent Enrollment Advisory Board Meeting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January 26, 2018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Littleton Public Schools</a:t>
            </a:r>
            <a:endParaRPr lang="en-US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48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2023" y="192024"/>
            <a:ext cx="8671757" cy="521208"/>
          </a:xfrm>
        </p:spPr>
        <p:txBody>
          <a:bodyPr>
            <a:normAutofit fontScale="90000"/>
          </a:bodyPr>
          <a:lstStyle/>
          <a:p>
            <a:r>
              <a:rPr lang="en-US" dirty="0">
                <a:hlinkClick r:id="rId2"/>
              </a:rPr>
              <a:t>HB18-1005</a:t>
            </a:r>
            <a:r>
              <a:rPr lang="en-US" dirty="0"/>
              <a:t>  </a:t>
            </a:r>
            <a:r>
              <a:rPr lang="en-US" dirty="0" smtClean="0"/>
              <a:t>Notice </a:t>
            </a:r>
            <a:r>
              <a:rPr lang="en-US" dirty="0"/>
              <a:t>of postsecondary course enrollment options available to high </a:t>
            </a:r>
            <a:r>
              <a:rPr lang="en-US" dirty="0" smtClean="0"/>
              <a:t>school students</a:t>
            </a:r>
            <a:endParaRPr lang="en-US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524" y="1049668"/>
            <a:ext cx="7503079" cy="5315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281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2023" y="192024"/>
            <a:ext cx="8671757" cy="521208"/>
          </a:xfrm>
        </p:spPr>
        <p:txBody>
          <a:bodyPr>
            <a:normAutofit fontScale="90000"/>
          </a:bodyPr>
          <a:lstStyle/>
          <a:p>
            <a:r>
              <a:rPr lang="en-US" dirty="0">
                <a:hlinkClick r:id="rId2"/>
              </a:rPr>
              <a:t>HB18-1005</a:t>
            </a:r>
            <a:r>
              <a:rPr lang="en-US" dirty="0"/>
              <a:t>  </a:t>
            </a:r>
            <a:r>
              <a:rPr lang="en-US" dirty="0" smtClean="0"/>
              <a:t>Notice </a:t>
            </a:r>
            <a:r>
              <a:rPr lang="en-US" dirty="0"/>
              <a:t>of postsecondary course enrollment options available to high </a:t>
            </a:r>
            <a:r>
              <a:rPr lang="en-US" dirty="0" smtClean="0"/>
              <a:t>school students</a:t>
            </a:r>
            <a:endParaRPr lang="en-US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899" y="909638"/>
            <a:ext cx="6595493" cy="5384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014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2023" y="192024"/>
            <a:ext cx="8671757" cy="521208"/>
          </a:xfrm>
        </p:spPr>
        <p:txBody>
          <a:bodyPr>
            <a:normAutofit fontScale="90000"/>
          </a:bodyPr>
          <a:lstStyle/>
          <a:p>
            <a:r>
              <a:rPr lang="en-US" dirty="0">
                <a:hlinkClick r:id="rId2"/>
              </a:rPr>
              <a:t>HB18-1005</a:t>
            </a:r>
            <a:r>
              <a:rPr lang="en-US" dirty="0"/>
              <a:t>  </a:t>
            </a:r>
            <a:r>
              <a:rPr lang="en-US" dirty="0" smtClean="0"/>
              <a:t>Notice </a:t>
            </a:r>
            <a:r>
              <a:rPr lang="en-US" dirty="0"/>
              <a:t>of postsecondary course enrollment options available to high </a:t>
            </a:r>
            <a:r>
              <a:rPr lang="en-US" dirty="0" smtClean="0"/>
              <a:t>school students</a:t>
            </a:r>
            <a:endParaRPr lang="en-US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8" y="1123455"/>
            <a:ext cx="8710310" cy="5111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635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hlinkClick r:id="rId2"/>
              </a:rPr>
              <a:t>ASCENT Program Guidelines</a:t>
            </a:r>
            <a:r>
              <a:rPr lang="en-US" sz="2000" dirty="0" smtClean="0"/>
              <a:t> (revised May, 2018)</a:t>
            </a:r>
          </a:p>
          <a:p>
            <a:pPr marL="0" indent="0">
              <a:buNone/>
            </a:pPr>
            <a:r>
              <a:rPr lang="en-US" sz="2000" i="1" dirty="0" smtClean="0">
                <a:sym typeface="Wingdings"/>
              </a:rPr>
              <a:t>  </a:t>
            </a:r>
            <a:r>
              <a:rPr lang="en-US" sz="2000" i="1" dirty="0" smtClean="0"/>
              <a:t>A </a:t>
            </a:r>
            <a:r>
              <a:rPr lang="en-US" sz="2000" i="1" dirty="0"/>
              <a:t>student is eligible for ASCENT if the student: </a:t>
            </a:r>
          </a:p>
          <a:p>
            <a:pPr marL="457200" lvl="1" indent="0">
              <a:buNone/>
            </a:pPr>
            <a:r>
              <a:rPr lang="en-US" sz="1600" dirty="0" smtClean="0">
                <a:sym typeface="Wingdings"/>
              </a:rPr>
              <a:t> </a:t>
            </a:r>
            <a:r>
              <a:rPr lang="en-US" sz="1800" i="1" dirty="0" smtClean="0"/>
              <a:t>Has </a:t>
            </a:r>
            <a:r>
              <a:rPr lang="en-US" sz="1800" i="1" dirty="0"/>
              <a:t>completed, or is on schedule to complete, at least 12 credit hours (semester hours or equivalent) of transcripted, credit-bearing, college-level postsecondary coursework* prior to completing his/her 12th grade year. Remedial/developmental education college courses do not qualify as part of the 12 required credits.</a:t>
            </a:r>
            <a:r>
              <a:rPr lang="en-US" sz="1600" dirty="0"/>
              <a:t> </a:t>
            </a:r>
            <a:endParaRPr lang="en-US" sz="1600" dirty="0" smtClean="0"/>
          </a:p>
          <a:p>
            <a:pPr marL="457200" lvl="1" indent="0">
              <a:buNone/>
            </a:pPr>
            <a:endParaRPr lang="en-US" sz="1600" dirty="0"/>
          </a:p>
          <a:p>
            <a:pPr marL="457200" indent="-457200">
              <a:buFont typeface="+mj-lt"/>
              <a:buAutoNum type="arabicPeriod" startAt="2"/>
            </a:pPr>
            <a:r>
              <a:rPr lang="en-US" sz="2000" dirty="0" smtClean="0">
                <a:hlinkClick r:id="rId3"/>
              </a:rPr>
              <a:t>ASCENT Specific FAQs</a:t>
            </a:r>
            <a:r>
              <a:rPr lang="en-US" sz="2000" dirty="0" smtClean="0"/>
              <a:t> (updated June, 2018)</a:t>
            </a:r>
            <a:endParaRPr lang="en-US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/>
              <a:t> </a:t>
            </a:r>
            <a:r>
              <a:rPr lang="en-US" sz="1800" i="1" dirty="0" smtClean="0"/>
              <a:t>expanded Attendance &amp; Graduation Count sections</a:t>
            </a:r>
            <a:endParaRPr lang="en-US" sz="1800" dirty="0" smtClean="0">
              <a:hlinkClick r:id="rId4"/>
            </a:endParaRPr>
          </a:p>
          <a:p>
            <a:endParaRPr lang="en-US" sz="2000" dirty="0">
              <a:hlinkClick r:id="rId4"/>
            </a:endParaRPr>
          </a:p>
          <a:p>
            <a:pPr marL="457200" indent="-457200">
              <a:buFont typeface="+mj-lt"/>
              <a:buAutoNum type="arabicPeriod" startAt="3"/>
            </a:pPr>
            <a:r>
              <a:rPr lang="en-US" sz="2000" dirty="0" smtClean="0">
                <a:hlinkClick r:id="rId4"/>
              </a:rPr>
              <a:t>Sample Student Application</a:t>
            </a:r>
            <a:r>
              <a:rPr lang="en-US" sz="2000" dirty="0" smtClean="0"/>
              <a:t> – ASCENT (Updated </a:t>
            </a:r>
            <a:r>
              <a:rPr lang="en-US" sz="2000" dirty="0"/>
              <a:t>June 2018</a:t>
            </a:r>
            <a:r>
              <a:rPr lang="en-US" sz="2000" dirty="0" smtClean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b="1" i="1" dirty="0"/>
              <a:t>Please be aware </a:t>
            </a:r>
            <a:r>
              <a:rPr lang="en-US" sz="1800" i="1" dirty="0"/>
              <a:t>that grades from any college courses you take through Concurrent Enrollment/ASCENT will be posted to both your high school and college transcript. Courses that you withdraw from, fail to complete or receive a non-passing grade in may affect your ability to be accepted to or receive financial aid from that college in the future.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hlinkClick r:id="rId5"/>
              </a:rPr>
              <a:t>CDE ASCENT webpage </a:t>
            </a:r>
            <a:r>
              <a:rPr lang="en-US" dirty="0" smtClean="0"/>
              <a:t>– updated documents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3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0"/>
          </p:nvPr>
        </p:nvSpPr>
        <p:spPr>
          <a:xfrm>
            <a:off x="628650" y="1140032"/>
            <a:ext cx="7886700" cy="524189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+mn-lt"/>
              </a:rPr>
              <a:t>1 CCR 301-39-1.07 defines pupil: </a:t>
            </a:r>
            <a:r>
              <a:rPr lang="en-US" dirty="0" smtClean="0">
                <a:latin typeface="+mn-lt"/>
              </a:rPr>
              <a:t>"</a:t>
            </a:r>
            <a:r>
              <a:rPr lang="en-US" dirty="0">
                <a:latin typeface="+mn-lt"/>
              </a:rPr>
              <a:t>Pupil" means a person under age 21 as of the pupil enrollment count date or the alternative count date </a:t>
            </a:r>
            <a:r>
              <a:rPr lang="en-US" u="sng" dirty="0">
                <a:latin typeface="+mn-lt"/>
              </a:rPr>
              <a:t>who has not met the graduation requirements of his/her district</a:t>
            </a:r>
            <a:r>
              <a:rPr lang="en-US" dirty="0">
                <a:latin typeface="+mn-lt"/>
              </a:rPr>
              <a:t> as of the pupil enrollment count date or the alternative count date.</a:t>
            </a:r>
          </a:p>
          <a:p>
            <a:pPr marL="0" indent="0">
              <a:buNone/>
            </a:pPr>
            <a:r>
              <a:rPr lang="en-US" dirty="0" smtClean="0">
                <a:latin typeface="+mn-lt"/>
              </a:rPr>
              <a:t>Most students are </a:t>
            </a:r>
            <a:r>
              <a:rPr lang="en-US" dirty="0">
                <a:latin typeface="+mn-lt"/>
              </a:rPr>
              <a:t>no longer eligible for funding</a:t>
            </a:r>
            <a:r>
              <a:rPr lang="en-US" dirty="0" smtClean="0">
                <a:latin typeface="+mn-lt"/>
              </a:rPr>
              <a:t> </a:t>
            </a:r>
            <a:r>
              <a:rPr lang="en-US" dirty="0">
                <a:latin typeface="+mn-lt"/>
              </a:rPr>
              <a:t>once they meet the graduation </a:t>
            </a:r>
            <a:r>
              <a:rPr lang="en-US" dirty="0" smtClean="0">
                <a:latin typeface="+mn-lt"/>
              </a:rPr>
              <a:t>requirements. There </a:t>
            </a:r>
            <a:r>
              <a:rPr lang="en-US" dirty="0">
                <a:latin typeface="+mn-lt"/>
              </a:rPr>
              <a:t>are </a:t>
            </a:r>
            <a:r>
              <a:rPr lang="en-US" dirty="0" smtClean="0">
                <a:latin typeface="+mn-lt"/>
              </a:rPr>
              <a:t>exceptions:</a:t>
            </a:r>
            <a:endParaRPr lang="en-US" dirty="0">
              <a:latin typeface="+mn-lt"/>
            </a:endParaRPr>
          </a:p>
          <a:p>
            <a:r>
              <a:rPr lang="en-US" dirty="0" smtClean="0">
                <a:latin typeface="+mn-lt"/>
              </a:rPr>
              <a:t>If </a:t>
            </a:r>
            <a:r>
              <a:rPr lang="en-US" dirty="0">
                <a:latin typeface="+mn-lt"/>
              </a:rPr>
              <a:t>students </a:t>
            </a:r>
            <a:r>
              <a:rPr lang="en-US" u="sng" dirty="0">
                <a:latin typeface="+mn-lt"/>
              </a:rPr>
              <a:t>meet their requirements before they finish their 4</a:t>
            </a:r>
            <a:r>
              <a:rPr lang="en-US" u="sng" baseline="30000" dirty="0">
                <a:latin typeface="+mn-lt"/>
              </a:rPr>
              <a:t>th</a:t>
            </a:r>
            <a:r>
              <a:rPr lang="en-US" u="sng" dirty="0">
                <a:latin typeface="+mn-lt"/>
              </a:rPr>
              <a:t> year</a:t>
            </a:r>
            <a:r>
              <a:rPr lang="en-US" dirty="0">
                <a:latin typeface="+mn-lt"/>
              </a:rPr>
              <a:t> of high school, they </a:t>
            </a:r>
            <a:r>
              <a:rPr lang="en-US" u="sng" dirty="0">
                <a:latin typeface="+mn-lt"/>
              </a:rPr>
              <a:t>can continue to attend and receive funding through the end of their 4</a:t>
            </a:r>
            <a:r>
              <a:rPr lang="en-US" u="sng" baseline="30000" dirty="0">
                <a:latin typeface="+mn-lt"/>
              </a:rPr>
              <a:t>th</a:t>
            </a:r>
            <a:r>
              <a:rPr lang="en-US" u="sng" dirty="0">
                <a:latin typeface="+mn-lt"/>
              </a:rPr>
              <a:t> yea</a:t>
            </a:r>
            <a:r>
              <a:rPr lang="en-US" dirty="0">
                <a:latin typeface="+mn-lt"/>
              </a:rPr>
              <a:t>r of high school.  </a:t>
            </a:r>
            <a:r>
              <a:rPr lang="en-US" dirty="0" smtClean="0">
                <a:latin typeface="+mn-lt"/>
              </a:rPr>
              <a:t>For example, </a:t>
            </a:r>
            <a:r>
              <a:rPr lang="en-US" dirty="0">
                <a:latin typeface="+mn-lt"/>
              </a:rPr>
              <a:t>if a student is </a:t>
            </a:r>
            <a:r>
              <a:rPr lang="en-US" u="sng" dirty="0">
                <a:latin typeface="+mn-lt"/>
              </a:rPr>
              <a:t>advanced</a:t>
            </a:r>
            <a:r>
              <a:rPr lang="en-US" dirty="0">
                <a:latin typeface="+mn-lt"/>
              </a:rPr>
              <a:t> and met district grad requirements in 3 years, the district could enroll the student in </a:t>
            </a:r>
            <a:r>
              <a:rPr lang="en-US" u="sng" dirty="0">
                <a:latin typeface="+mn-lt"/>
              </a:rPr>
              <a:t>100% concurrent enrollment under CE</a:t>
            </a:r>
            <a:r>
              <a:rPr lang="en-US" dirty="0">
                <a:latin typeface="+mn-lt"/>
              </a:rPr>
              <a:t> during that 4</a:t>
            </a:r>
            <a:r>
              <a:rPr lang="en-US" baseline="30000" dirty="0">
                <a:latin typeface="+mn-lt"/>
              </a:rPr>
              <a:t>th</a:t>
            </a:r>
            <a:r>
              <a:rPr lang="en-US" dirty="0">
                <a:latin typeface="+mn-lt"/>
              </a:rPr>
              <a:t> year, since there are no CE restrictions related to credit hours in the first 4 years.</a:t>
            </a:r>
          </a:p>
          <a:p>
            <a:r>
              <a:rPr lang="en-US" dirty="0" smtClean="0">
                <a:latin typeface="+mn-lt"/>
              </a:rPr>
              <a:t>If </a:t>
            </a:r>
            <a:r>
              <a:rPr lang="en-US" dirty="0">
                <a:latin typeface="+mn-lt"/>
              </a:rPr>
              <a:t>a student is </a:t>
            </a:r>
            <a:r>
              <a:rPr lang="en-US" u="sng" dirty="0">
                <a:latin typeface="+mn-lt"/>
              </a:rPr>
              <a:t>participating in ASCENT</a:t>
            </a:r>
            <a:r>
              <a:rPr lang="en-US" dirty="0">
                <a:latin typeface="+mn-lt"/>
              </a:rPr>
              <a:t>, the student could have meet their graduation requirements at the end for their 4</a:t>
            </a:r>
            <a:r>
              <a:rPr lang="en-US" baseline="30000" dirty="0">
                <a:latin typeface="+mn-lt"/>
              </a:rPr>
              <a:t>th</a:t>
            </a:r>
            <a:r>
              <a:rPr lang="en-US" dirty="0">
                <a:latin typeface="+mn-lt"/>
              </a:rPr>
              <a:t> year, and then participate in ASCENT and receive funding in the 5</a:t>
            </a:r>
            <a:r>
              <a:rPr lang="en-US" baseline="30000" dirty="0">
                <a:latin typeface="+mn-lt"/>
              </a:rPr>
              <a:t>th</a:t>
            </a:r>
            <a:r>
              <a:rPr lang="en-US" dirty="0">
                <a:latin typeface="+mn-lt"/>
              </a:rPr>
              <a:t> year per those rules.</a:t>
            </a:r>
          </a:p>
          <a:p>
            <a:r>
              <a:rPr lang="en-US" u="sng" dirty="0" smtClean="0">
                <a:latin typeface="+mn-lt"/>
              </a:rPr>
              <a:t>PTECH</a:t>
            </a:r>
            <a:r>
              <a:rPr lang="en-US" dirty="0" smtClean="0">
                <a:latin typeface="+mn-lt"/>
              </a:rPr>
              <a:t> generally has </a:t>
            </a:r>
            <a:r>
              <a:rPr lang="en-US" dirty="0">
                <a:latin typeface="+mn-lt"/>
              </a:rPr>
              <a:t>different graduation requirements </a:t>
            </a:r>
            <a:r>
              <a:rPr lang="en-US" dirty="0" smtClean="0">
                <a:latin typeface="+mn-lt"/>
              </a:rPr>
              <a:t>than </a:t>
            </a:r>
            <a:r>
              <a:rPr lang="en-US" dirty="0">
                <a:latin typeface="+mn-lt"/>
              </a:rPr>
              <a:t>the </a:t>
            </a:r>
            <a:r>
              <a:rPr lang="en-US" dirty="0" smtClean="0">
                <a:latin typeface="+mn-lt"/>
              </a:rPr>
              <a:t>district.  As </a:t>
            </a:r>
            <a:r>
              <a:rPr lang="en-US" dirty="0">
                <a:latin typeface="+mn-lt"/>
              </a:rPr>
              <a:t>long as </a:t>
            </a:r>
            <a:r>
              <a:rPr lang="en-US" dirty="0" smtClean="0">
                <a:latin typeface="+mn-lt"/>
              </a:rPr>
              <a:t>students </a:t>
            </a:r>
            <a:r>
              <a:rPr lang="en-US" dirty="0">
                <a:latin typeface="+mn-lt"/>
              </a:rPr>
              <a:t>have not met their program/school requirements, these students can continue to receive </a:t>
            </a:r>
            <a:r>
              <a:rPr lang="en-US" dirty="0" smtClean="0">
                <a:latin typeface="+mn-lt"/>
              </a:rPr>
              <a:t>funding. </a:t>
            </a:r>
          </a:p>
          <a:p>
            <a:r>
              <a:rPr lang="en-US" dirty="0">
                <a:latin typeface="+mn-lt"/>
              </a:rPr>
              <a:t> </a:t>
            </a:r>
            <a:r>
              <a:rPr lang="en-US" dirty="0" smtClean="0">
                <a:latin typeface="+mn-lt"/>
              </a:rPr>
              <a:t>Students </a:t>
            </a:r>
            <a:r>
              <a:rPr lang="en-US" u="sng" dirty="0">
                <a:latin typeface="+mn-lt"/>
              </a:rPr>
              <a:t>receiving services under an IEP </a:t>
            </a:r>
            <a:r>
              <a:rPr lang="en-US" dirty="0">
                <a:latin typeface="+mn-lt"/>
              </a:rPr>
              <a:t>may have met graduation requirements, but if the IEP is still in effect and states the student should still receive services up through age 21 and the student/guardian wants them to, then these students are eligible for funding under the IEP even if district </a:t>
            </a:r>
            <a:r>
              <a:rPr lang="en-US" dirty="0" smtClean="0">
                <a:latin typeface="+mn-lt"/>
              </a:rPr>
              <a:t>graduation </a:t>
            </a:r>
            <a:r>
              <a:rPr lang="en-US" dirty="0">
                <a:latin typeface="+mn-lt"/>
              </a:rPr>
              <a:t>requirements have been met.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Students that meet graduation requirements – future funding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93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0"/>
          </p:nvPr>
        </p:nvSpPr>
        <p:spPr>
          <a:xfrm>
            <a:off x="628650" y="985652"/>
            <a:ext cx="7886700" cy="5253773"/>
          </a:xfrm>
        </p:spPr>
        <p:txBody>
          <a:bodyPr/>
          <a:lstStyle/>
          <a:p>
            <a:pPr marL="0" indent="0">
              <a:buNone/>
            </a:pPr>
            <a:r>
              <a:rPr lang="en-US" sz="1800" i="1" dirty="0" smtClean="0"/>
              <a:t>Chart is </a:t>
            </a:r>
            <a:r>
              <a:rPr lang="en-US" sz="1800" i="1" dirty="0" smtClean="0">
                <a:hlinkClick r:id="rId2"/>
              </a:rPr>
              <a:t>linked</a:t>
            </a:r>
            <a:r>
              <a:rPr lang="en-US" sz="1800" i="1" dirty="0" smtClean="0"/>
              <a:t> on CEAB meeting webpage</a:t>
            </a:r>
            <a:endParaRPr lang="en-US" sz="1800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CE/ASCENT/Dual Enrollment Comparison Chart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25" y="1436914"/>
            <a:ext cx="9024775" cy="4751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277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646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431</TotalTime>
  <Words>239</Words>
  <Application>Microsoft Office PowerPoint</Application>
  <PresentationFormat>On-screen Show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HB18-1005  Notice of postsecondary course enrollment options available to high school students</vt:lpstr>
      <vt:lpstr>HB18-1005  Notice of postsecondary course enrollment options available to high school students</vt:lpstr>
      <vt:lpstr>HB18-1005  Notice of postsecondary course enrollment options available to high school students</vt:lpstr>
      <vt:lpstr>CDE ASCENT webpage – updated documents</vt:lpstr>
      <vt:lpstr>Students that meet graduation requirements – future funding</vt:lpstr>
      <vt:lpstr>CE/ASCENT/Dual Enrollment Comparison Chart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Acacia</dc:creator>
  <cp:lastModifiedBy>Hunt, Cori</cp:lastModifiedBy>
  <cp:revision>73</cp:revision>
  <dcterms:created xsi:type="dcterms:W3CDTF">2016-08-31T23:11:11Z</dcterms:created>
  <dcterms:modified xsi:type="dcterms:W3CDTF">2018-07-31T20:26:31Z</dcterms:modified>
</cp:coreProperties>
</file>