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85" r:id="rId4"/>
    <p:sldId id="264" r:id="rId5"/>
    <p:sldId id="265" r:id="rId6"/>
    <p:sldId id="267" r:id="rId7"/>
    <p:sldId id="269" r:id="rId8"/>
    <p:sldId id="270" r:id="rId9"/>
    <p:sldId id="272" r:id="rId10"/>
    <p:sldId id="274" r:id="rId11"/>
    <p:sldId id="286" r:id="rId12"/>
    <p:sldId id="268" r:id="rId13"/>
    <p:sldId id="275" r:id="rId14"/>
    <p:sldId id="271" r:id="rId15"/>
    <p:sldId id="276" r:id="rId16"/>
    <p:sldId id="277" r:id="rId17"/>
    <p:sldId id="278" r:id="rId18"/>
    <p:sldId id="279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>
        <p:scale>
          <a:sx n="76" d="100"/>
          <a:sy n="76" d="100"/>
        </p:scale>
        <p:origin x="-13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A0426C-E50E-4FA5-827D-EC1BC6C0761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47C976-5C90-4FC2-B53E-D46B86A5DA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ccuplacer.collegeboard.org/pdf/next-generation-accuplacer-overview-march-2017.pdf" TargetMode="External"/><Relationship Id="rId2" Type="http://schemas.openxmlformats.org/officeDocument/2006/relationships/hyperlink" Target="https://accuplacer.collegeboard.org/educator/next-generation/faq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ccuplacer.collegeboard.org/student/practice" TargetMode="External"/><Relationship Id="rId4" Type="http://schemas.openxmlformats.org/officeDocument/2006/relationships/hyperlink" Target="https://accuplacer.collegeboard.org/sites/default/files/next-generation-test-specifications-manual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Marilyn.smith@cccs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Generation</a:t>
            </a:r>
            <a:br>
              <a:rPr lang="en-US" dirty="0" smtClean="0"/>
            </a:br>
            <a:r>
              <a:rPr lang="en-US" dirty="0" smtClean="0"/>
              <a:t>(ACCUPLACER)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/>
              <a:t>			</a:t>
            </a:r>
            <a:r>
              <a:rPr lang="en-US" sz="1600" dirty="0" smtClean="0"/>
              <a:t>April 26, 2018</a:t>
            </a:r>
          </a:p>
          <a:p>
            <a:pPr algn="r"/>
            <a:r>
              <a:rPr lang="en-US" sz="1600" dirty="0" smtClean="0"/>
              <a:t>Concurrent Enrollment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647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Friday, February 23, at Arapahoe Community College.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Faculty from both community colleges and 4 year schools determined scores for math and English courses.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Testing Center staff also attended.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College Board facilitated the workshops.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 Setting 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9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/>
          <a:lstStyle/>
          <a:p>
            <a:r>
              <a:rPr lang="en-US" dirty="0"/>
              <a:t>Reading and writing faculty determined that the Writing assessment was sufficient for placement in college writing courses</a:t>
            </a:r>
          </a:p>
          <a:p>
            <a:endParaRPr lang="en-US" dirty="0"/>
          </a:p>
          <a:p>
            <a:r>
              <a:rPr lang="en-US" dirty="0"/>
              <a:t>Math faculty determined that the Advanced Algebra and Functions was not sufficient for placing students into Calculus (MAT 201+)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72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01240" y="14478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/>
              <a:t>January 29, 2019….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College Board fully implements  Next Generation ACCUPLACER.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98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400" dirty="0"/>
              <a:t>February 2018	</a:t>
            </a:r>
            <a:r>
              <a:rPr lang="en-US" sz="1400" dirty="0" smtClean="0"/>
              <a:t>	Score </a:t>
            </a:r>
            <a:r>
              <a:rPr lang="en-US" sz="1400" dirty="0"/>
              <a:t>setting session lead </a:t>
            </a:r>
            <a:r>
              <a:rPr lang="en-US" sz="1400" dirty="0" smtClean="0"/>
              <a:t>by </a:t>
            </a:r>
            <a:r>
              <a:rPr lang="en-US" sz="1400" dirty="0"/>
              <a:t>College </a:t>
            </a:r>
            <a:r>
              <a:rPr lang="en-US" sz="1400" dirty="0" smtClean="0"/>
              <a:t>Board and </a:t>
            </a:r>
            <a:r>
              <a:rPr lang="en-US" sz="1400" dirty="0"/>
              <a:t> </a:t>
            </a:r>
            <a:r>
              <a:rPr lang="en-US" sz="1400" dirty="0" smtClean="0"/>
              <a:t>CCCS.</a:t>
            </a:r>
            <a:endParaRPr lang="en-US" sz="1400" dirty="0"/>
          </a:p>
          <a:p>
            <a:pPr marL="109728" indent="0">
              <a:buNone/>
            </a:pPr>
            <a:endParaRPr lang="en-US" sz="1400" dirty="0" smtClean="0"/>
          </a:p>
          <a:p>
            <a:pPr marL="109728" indent="0">
              <a:buNone/>
            </a:pPr>
            <a:r>
              <a:rPr lang="en-US" sz="1400" dirty="0" smtClean="0"/>
              <a:t>April/May2018		Colleges </a:t>
            </a:r>
            <a:r>
              <a:rPr lang="en-US" sz="1400" dirty="0"/>
              <a:t>begin inputting </a:t>
            </a:r>
            <a:r>
              <a:rPr lang="en-US" sz="1400" dirty="0" smtClean="0"/>
              <a:t>new </a:t>
            </a:r>
            <a:r>
              <a:rPr lang="en-US" sz="1400" dirty="0"/>
              <a:t>scores </a:t>
            </a:r>
            <a:r>
              <a:rPr lang="en-US" sz="1400" dirty="0" smtClean="0"/>
              <a:t>into BANNER and 			updating </a:t>
            </a:r>
            <a:r>
              <a:rPr lang="en-US" sz="1400" dirty="0"/>
              <a:t>all </a:t>
            </a:r>
            <a:r>
              <a:rPr lang="en-US" sz="1400" dirty="0" smtClean="0"/>
              <a:t>relevant </a:t>
            </a:r>
            <a:r>
              <a:rPr lang="en-US" sz="1400" dirty="0"/>
              <a:t>college materials.</a:t>
            </a:r>
          </a:p>
          <a:p>
            <a:pPr marL="2057400" lvl="8" indent="0">
              <a:buNone/>
            </a:pPr>
            <a:r>
              <a:rPr lang="en-US" sz="1400" dirty="0" smtClean="0"/>
              <a:t>             </a:t>
            </a:r>
          </a:p>
          <a:p>
            <a:pPr marL="2057400" lvl="8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Training </a:t>
            </a:r>
            <a:r>
              <a:rPr lang="en-US" sz="1400" dirty="0"/>
              <a:t>for all college staff and college partners including </a:t>
            </a:r>
            <a:r>
              <a:rPr lang="en-US" sz="1400" dirty="0" smtClean="0"/>
              <a:t>	concurrent enrollment </a:t>
            </a:r>
            <a:r>
              <a:rPr lang="en-US" sz="1400" dirty="0"/>
              <a:t>staff</a:t>
            </a:r>
            <a:r>
              <a:rPr lang="en-US" sz="1400" dirty="0" smtClean="0"/>
              <a:t>.</a:t>
            </a:r>
            <a:endParaRPr lang="en-US" sz="1400" dirty="0"/>
          </a:p>
          <a:p>
            <a:pPr marL="137160" indent="0">
              <a:buNone/>
            </a:pPr>
            <a:endParaRPr lang="en-US" sz="1400" dirty="0" smtClean="0"/>
          </a:p>
          <a:p>
            <a:pPr marL="137160" indent="0">
              <a:buNone/>
            </a:pPr>
            <a:r>
              <a:rPr lang="en-US" sz="1400" dirty="0"/>
              <a:t>December 2018	</a:t>
            </a:r>
            <a:r>
              <a:rPr lang="en-US" sz="1400" dirty="0" smtClean="0"/>
              <a:t>	Update </a:t>
            </a:r>
            <a:r>
              <a:rPr lang="en-US" sz="1400" dirty="0"/>
              <a:t>all college ACCUPLACER accounts</a:t>
            </a:r>
            <a:r>
              <a:rPr lang="en-US" sz="1400" dirty="0" smtClean="0"/>
              <a:t>.</a:t>
            </a:r>
          </a:p>
          <a:p>
            <a:pPr marL="137160" indent="0">
              <a:buNone/>
            </a:pPr>
            <a:endParaRPr lang="en-US" sz="1400" dirty="0"/>
          </a:p>
          <a:p>
            <a:pPr marL="137160" indent="0">
              <a:buNone/>
            </a:pPr>
            <a:r>
              <a:rPr lang="en-US" sz="1400" dirty="0"/>
              <a:t>January 2019	</a:t>
            </a:r>
            <a:r>
              <a:rPr lang="en-US" sz="1400" dirty="0" smtClean="0"/>
              <a:t>	All </a:t>
            </a:r>
            <a:r>
              <a:rPr lang="en-US" sz="1400" dirty="0"/>
              <a:t>colleges using Next </a:t>
            </a:r>
            <a:r>
              <a:rPr lang="en-US" sz="1400" dirty="0" smtClean="0"/>
              <a:t>Generation </a:t>
            </a:r>
            <a:r>
              <a:rPr lang="en-US" sz="1400" dirty="0"/>
              <a:t>p</a:t>
            </a:r>
            <a:r>
              <a:rPr lang="en-US" sz="1400" dirty="0" smtClean="0"/>
              <a:t>roducts </a:t>
            </a:r>
            <a:r>
              <a:rPr lang="en-US" sz="1400" dirty="0"/>
              <a:t>by January 29, </a:t>
            </a:r>
            <a:r>
              <a:rPr lang="en-US" sz="1400" dirty="0" smtClean="0"/>
              <a:t>			2019.  Date allows majority of spring 2019 students to use 			traditional ACCUPLACER for placement.  Students enrolling in 			summer and fall 2019 will use Next Gen.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Next Gen FAQ </a:t>
            </a:r>
          </a:p>
          <a:p>
            <a:pPr marL="109728" indent="0">
              <a:buNone/>
            </a:pPr>
            <a:r>
              <a:rPr lang="en-US" sz="1400" dirty="0" smtClean="0">
                <a:hlinkClick r:id="rId2"/>
              </a:rPr>
              <a:t>https://accuplacer.collegeboard.org/educator/next-generation/faq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College Board Presentation</a:t>
            </a:r>
            <a:endParaRPr lang="en-US" sz="1400" dirty="0" smtClean="0">
              <a:hlinkClick r:id="rId3"/>
            </a:endParaRPr>
          </a:p>
          <a:p>
            <a:pPr marL="109728" indent="0">
              <a:buNone/>
            </a:pPr>
            <a:r>
              <a:rPr lang="en-US" sz="1400" dirty="0" smtClean="0">
                <a:hlinkClick r:id="rId3"/>
              </a:rPr>
              <a:t>https://accuplacer.collegeboard.org/pdf/next-generation-accuplacer-overview-march-2017.pdf</a:t>
            </a:r>
            <a:endParaRPr lang="en-US" sz="1400" dirty="0" smtClean="0"/>
          </a:p>
          <a:p>
            <a:pPr marL="109728" indent="0">
              <a:buNone/>
            </a:pPr>
            <a:endParaRPr lang="en-US" sz="1400" dirty="0" smtClean="0"/>
          </a:p>
          <a:p>
            <a:r>
              <a:rPr lang="en-US" sz="1400" dirty="0" smtClean="0"/>
              <a:t>Test Specifications</a:t>
            </a:r>
          </a:p>
          <a:p>
            <a:pPr marL="109728" indent="0">
              <a:buNone/>
            </a:pPr>
            <a:r>
              <a:rPr lang="en-US" sz="1400" dirty="0" smtClean="0">
                <a:hlinkClick r:id="rId4"/>
              </a:rPr>
              <a:t>https://accuplacer.collegeboard.org/sites/default/files/next-generation-test-specifications-manual.pdf</a:t>
            </a:r>
            <a:endParaRPr lang="en-US" sz="1400" dirty="0" smtClean="0"/>
          </a:p>
          <a:p>
            <a:pPr marL="109728" indent="0">
              <a:buNone/>
            </a:pPr>
            <a:endParaRPr lang="en-US" sz="1400" dirty="0" smtClean="0"/>
          </a:p>
          <a:p>
            <a:r>
              <a:rPr lang="en-US" sz="1400" dirty="0"/>
              <a:t>Test Preparation and Practice</a:t>
            </a:r>
          </a:p>
          <a:p>
            <a:pPr marL="109728" indent="0">
              <a:buNone/>
            </a:pPr>
            <a:r>
              <a:rPr lang="en-US" sz="1400" u="sng" dirty="0">
                <a:hlinkClick r:id="rId5"/>
              </a:rPr>
              <a:t>https://accuplacer.collegeboard.org/student/practice</a:t>
            </a:r>
            <a:r>
              <a:rPr lang="en-US" sz="1400" dirty="0"/>
              <a:t> </a:t>
            </a:r>
          </a:p>
          <a:p>
            <a:pPr marL="109728" indent="0">
              <a:buNone/>
            </a:pPr>
            <a:endParaRPr lang="en-US" sz="1400" dirty="0" smtClean="0"/>
          </a:p>
          <a:p>
            <a:pPr marL="109728" indent="0">
              <a:buNone/>
            </a:pPr>
            <a:endParaRPr lang="en-US" sz="1400" dirty="0"/>
          </a:p>
          <a:p>
            <a:endParaRPr lang="en-US" sz="1400" dirty="0" smtClean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0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Questions?</a:t>
            </a:r>
            <a:endParaRPr lang="en-US" sz="6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6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College Board Change in Policy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College Board decided that since </a:t>
            </a:r>
            <a:r>
              <a:rPr lang="en-US" dirty="0" smtClean="0"/>
              <a:t>ACCUPLACER </a:t>
            </a:r>
            <a:r>
              <a:rPr lang="en-US" dirty="0"/>
              <a:t>is a college readiness test that </a:t>
            </a:r>
            <a:r>
              <a:rPr lang="en-US" dirty="0" smtClean="0"/>
              <a:t>colleges should </a:t>
            </a:r>
            <a:r>
              <a:rPr lang="en-US" dirty="0"/>
              <a:t>be the primary site for managing ACCUPLACER</a:t>
            </a:r>
            <a:r>
              <a:rPr lang="en-US" dirty="0" smtClean="0"/>
              <a:t> Testing.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Tests can be administered at a high school, but a </a:t>
            </a:r>
            <a:r>
              <a:rPr lang="en-US" dirty="0"/>
              <a:t>college site has to monitor and ensure proper testing integrity measures are being observed and that the test is being used for the purpose it was created.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 now……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48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Many states have already received notification from College Board—Colorado has not yet received letters.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As soon as I have more information and a College </a:t>
            </a:r>
            <a:r>
              <a:rPr lang="en-US" dirty="0"/>
              <a:t>Board </a:t>
            </a:r>
            <a:r>
              <a:rPr lang="en-US" dirty="0" smtClean="0"/>
              <a:t>contact, I will forward that information.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4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Marilyn Smith</a:t>
            </a:r>
          </a:p>
          <a:p>
            <a:pPr marL="109728" indent="0">
              <a:buNone/>
            </a:pPr>
            <a:r>
              <a:rPr lang="en-US" dirty="0" smtClean="0">
                <a:hlinkClick r:id="rId2"/>
              </a:rPr>
              <a:t>Marilyn.smith@cccs.edu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720.858.2328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1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1600200"/>
            <a:ext cx="5715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According to College Board, ACCUPLACER Next </a:t>
            </a:r>
            <a:r>
              <a:rPr lang="en-US" sz="3600" dirty="0" smtClean="0"/>
              <a:t>Generation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1066800"/>
            <a:ext cx="55626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Focus on essential knowledge and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Reflect the changing landscape of higher </a:t>
            </a:r>
            <a:r>
              <a:rPr lang="en-US" dirty="0" err="1" smtClean="0"/>
              <a:t>ed</a:t>
            </a:r>
            <a:r>
              <a:rPr lang="en-US" dirty="0" smtClean="0"/>
              <a:t> math aligning to math pathways (not everyone needs College Algebra!)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Aligned to states’ college and career readiness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Aligned to same content domain as the SAT suite of assessments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Respond to </a:t>
            </a:r>
            <a:r>
              <a:rPr lang="en-US" dirty="0"/>
              <a:t>feedback from our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Based </a:t>
            </a:r>
            <a:r>
              <a:rPr lang="en-US" dirty="0"/>
              <a:t>on changes to college’s placement </a:t>
            </a:r>
            <a:r>
              <a:rPr lang="en-US" dirty="0" smtClean="0"/>
              <a:t>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Based on research and evidence of what is most important for students to understand and be able to do in order to be successful in their first year of college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1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 </a:t>
            </a:r>
            <a:r>
              <a:rPr lang="en-US" dirty="0"/>
              <a:t>greater focus on a range of content areas, text complexity, and writing modes;</a:t>
            </a:r>
          </a:p>
          <a:p>
            <a:pPr lvl="0"/>
            <a:r>
              <a:rPr lang="en-US" dirty="0"/>
              <a:t>the ability to assess rhetoric, synthesis, and vocabulary skills;</a:t>
            </a:r>
          </a:p>
          <a:p>
            <a:pPr lvl="0"/>
            <a:r>
              <a:rPr lang="en-US" dirty="0"/>
              <a:t>longer text (up to 400 words) and paired text sections;</a:t>
            </a:r>
          </a:p>
          <a:p>
            <a:pPr lvl="0"/>
            <a:r>
              <a:rPr lang="en-US" dirty="0"/>
              <a:t>a shift to more authentic </a:t>
            </a:r>
            <a:r>
              <a:rPr lang="en-US" dirty="0" smtClean="0"/>
              <a:t>writing tasks </a:t>
            </a:r>
            <a:r>
              <a:rPr lang="en-US" dirty="0"/>
              <a:t>such as revising and </a:t>
            </a:r>
            <a:r>
              <a:rPr lang="en-US" dirty="0" smtClean="0"/>
              <a:t>editing.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For Writing</a:t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563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math </a:t>
            </a:r>
            <a:r>
              <a:rPr lang="en-US" dirty="0"/>
              <a:t>content aligned </a:t>
            </a:r>
            <a:r>
              <a:rPr lang="en-US" dirty="0" smtClean="0"/>
              <a:t>to college </a:t>
            </a:r>
            <a:r>
              <a:rPr lang="en-US" dirty="0"/>
              <a:t>and career readiness </a:t>
            </a:r>
            <a:r>
              <a:rPr lang="en-US" dirty="0" smtClean="0"/>
              <a:t>standards established by states.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For CCCS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The </a:t>
            </a:r>
            <a:r>
              <a:rPr lang="en-US" dirty="0"/>
              <a:t>math sections of the assessment will more easily align with the math pathways model adopted in the CCCS Redesign of Developmental Education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For </a:t>
            </a:r>
            <a:r>
              <a:rPr lang="en-US" sz="3600" dirty="0"/>
              <a:t>M</a:t>
            </a:r>
            <a:r>
              <a:rPr lang="en-US" sz="3600" dirty="0" smtClean="0"/>
              <a:t>ath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5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Reading/Writing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Assessment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Next Generation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Reading Comprehension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Sentence Skills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Write Placer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Next Gen Reading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Next Gen Writing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Write Placer</a:t>
            </a:r>
          </a:p>
        </p:txBody>
      </p:sp>
    </p:spTree>
    <p:extLst>
      <p:ext uri="{BB962C8B-B14F-4D97-AF65-F5344CB8AC3E}">
        <p14:creationId xmlns:p14="http://schemas.microsoft.com/office/powerpoint/2010/main" val="235350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Math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Assessment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Next </a:t>
            </a:r>
            <a:r>
              <a:rPr lang="en-US" dirty="0"/>
              <a:t>Generation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Arithmetic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Elementary Algebra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College Level Math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Next Gen Arithmetic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Next Gen Quantitative Reasoning, Algebra, and Statistics (QAS)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Next Gen Advanced Algebra and Functions (AAF)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Assessment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Next Generation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Scores range from 20 to 120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78585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109728" indent="0">
              <a:buNone/>
            </a:pPr>
            <a:r>
              <a:rPr lang="en-US" dirty="0" smtClean="0"/>
              <a:t>Scores range from 200 to 300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dirty="0" smtClean="0"/>
              <a:t>ESL assessments still available.</a:t>
            </a:r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en-US" sz="1800" dirty="0" smtClean="0"/>
              <a:t>My Foundation Lab (MFL) still available.</a:t>
            </a:r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r>
              <a:rPr lang="en-US" sz="1800" dirty="0" smtClean="0"/>
              <a:t>Practice tests still available </a:t>
            </a:r>
            <a:r>
              <a:rPr lang="en-US" sz="1800" dirty="0"/>
              <a:t>for </a:t>
            </a:r>
            <a:r>
              <a:rPr lang="en-US" sz="1800" dirty="0" smtClean="0"/>
              <a:t>students.</a:t>
            </a:r>
            <a:endParaRPr lang="en-US" sz="1800" dirty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r>
              <a:rPr lang="en-US" sz="1800" dirty="0" smtClean="0"/>
              <a:t>Ability to Benefit</a:t>
            </a:r>
          </a:p>
          <a:p>
            <a:pPr marL="365760" lvl="1" indent="0">
              <a:buNone/>
            </a:pPr>
            <a:r>
              <a:rPr lang="en-US" sz="1800" dirty="0" smtClean="0"/>
              <a:t>At </a:t>
            </a:r>
            <a:r>
              <a:rPr lang="en-US" sz="1800" dirty="0"/>
              <a:t>this time, the next-generation assessments are not approved by the US Department of Education for ATB use. However, institutions can continue to leverage the classic tests for ATB even after the January 2019 </a:t>
            </a:r>
            <a:r>
              <a:rPr lang="en-US" sz="1800" dirty="0" smtClean="0"/>
              <a:t>migration</a:t>
            </a: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until the next-generation assessments are approved.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631</TotalTime>
  <Words>548</Words>
  <Application>Microsoft Office PowerPoint</Application>
  <PresentationFormat>On-screen Show (4:3)</PresentationFormat>
  <Paragraphs>146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Next Generation (ACCUPLACER)</vt:lpstr>
      <vt:lpstr>PowerPoint Presentation</vt:lpstr>
      <vt:lpstr>PowerPoint Presentation</vt:lpstr>
      <vt:lpstr> For Writing </vt:lpstr>
      <vt:lpstr> For Math </vt:lpstr>
      <vt:lpstr>Comparison of Reading/Writing</vt:lpstr>
      <vt:lpstr>Comparison of Math</vt:lpstr>
      <vt:lpstr>Scores</vt:lpstr>
      <vt:lpstr>Other products</vt:lpstr>
      <vt:lpstr>Score Setting Session</vt:lpstr>
      <vt:lpstr>PowerPoint Presentation</vt:lpstr>
      <vt:lpstr>PowerPoint Presentation</vt:lpstr>
      <vt:lpstr>Brief Timeline</vt:lpstr>
      <vt:lpstr>Resources</vt:lpstr>
      <vt:lpstr>Questions?</vt:lpstr>
      <vt:lpstr>College Board Change in Policy</vt:lpstr>
      <vt:lpstr>What we know now……</vt:lpstr>
      <vt:lpstr>PowerPoint Presentation</vt:lpstr>
      <vt:lpstr>Contact</vt:lpstr>
    </vt:vector>
  </TitlesOfParts>
  <Company>Colorado Community College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Marilyn</dc:creator>
  <cp:lastModifiedBy>Hunt, Cori</cp:lastModifiedBy>
  <cp:revision>26</cp:revision>
  <dcterms:created xsi:type="dcterms:W3CDTF">2018-01-23T20:10:42Z</dcterms:created>
  <dcterms:modified xsi:type="dcterms:W3CDTF">2018-06-04T17:43:40Z</dcterms:modified>
</cp:coreProperties>
</file>