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9144000" cy="5143500" type="screen16x9"/>
  <p:notesSz cx="6858000" cy="9144000"/>
  <p:embeddedFontLst>
    <p:embeddedFont>
      <p:font typeface="Calibri" panose="020F0502020204030204" pitchFamily="34" charset="0"/>
      <p:regular r:id="rId70"/>
      <p:bold r:id="rId71"/>
      <p:italic r:id="rId72"/>
      <p:boldItalic r:id="rId73"/>
    </p:embeddedFont>
    <p:embeddedFont>
      <p:font typeface="Roboto" panose="02000000000000000000" pitchFamily="2" charset="0"/>
      <p:regular r:id="rId74"/>
      <p:bold r:id="rId75"/>
      <p:italic r:id="rId76"/>
      <p:boldItalic r:id="rId77"/>
    </p:embeddedFont>
    <p:embeddedFont>
      <p:font typeface="Rockwell" panose="02060603020205020403" pitchFamily="18"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72">
          <p15:clr>
            <a:srgbClr val="9AA0A6"/>
          </p15:clr>
        </p15:guide>
        <p15:guide id="4" orient="horz" pos="168">
          <p15:clr>
            <a:srgbClr val="9AA0A6"/>
          </p15:clr>
        </p15:guide>
        <p15:guide id="5" orient="horz" pos="264">
          <p15:clr>
            <a:srgbClr val="9AA0A6"/>
          </p15:clr>
        </p15:guide>
        <p15:guide id="6" orient="horz" pos="360">
          <p15:clr>
            <a:srgbClr val="9AA0A6"/>
          </p15:clr>
        </p15:guide>
        <p15:guide id="7" orient="horz" pos="456">
          <p15:clr>
            <a:srgbClr val="9AA0A6"/>
          </p15:clr>
        </p15:guide>
        <p15:guide id="8" orient="horz" pos="552">
          <p15:clr>
            <a:srgbClr val="9AA0A6"/>
          </p15:clr>
        </p15:guide>
        <p15:guide id="9" orient="horz" pos="284">
          <p15:clr>
            <a:srgbClr val="9AA0A6"/>
          </p15:clr>
        </p15:guide>
        <p15:guide id="10" orient="horz">
          <p15:clr>
            <a:srgbClr val="9AA0A6"/>
          </p15:clr>
        </p15:guide>
        <p15:guide id="11" orient="horz" pos="9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E5E82C-2AC8-40F0-9BDB-EAABB4FBF03C}">
  <a:tblStyle styleId="{CDE5E82C-2AC8-40F0-9BDB-EAABB4FBF03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FF29340-2701-466D-9C62-15D65DAC6592}" styleName="Table_1">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CFCDB9C-0EA3-495F-A86F-BAE882D0F4DF}"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60" autoAdjust="0"/>
    <p:restoredTop sz="94660"/>
  </p:normalViewPr>
  <p:slideViewPr>
    <p:cSldViewPr snapToGrid="0">
      <p:cViewPr varScale="1">
        <p:scale>
          <a:sx n="130" d="100"/>
          <a:sy n="130" d="100"/>
        </p:scale>
        <p:origin x="126" y="666"/>
      </p:cViewPr>
      <p:guideLst>
        <p:guide orient="horz" pos="1620"/>
        <p:guide pos="2880"/>
        <p:guide orient="horz" pos="72"/>
        <p:guide orient="horz" pos="168"/>
        <p:guide orient="horz" pos="264"/>
        <p:guide orient="horz" pos="360"/>
        <p:guide orient="horz" pos="456"/>
        <p:guide orient="horz" pos="552"/>
        <p:guide orient="horz" pos="284"/>
        <p:guide orient="horz"/>
        <p:guide orient="horz" pos="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81eb5fa409_12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81eb5fa409_12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81eb5fa409_12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81eb5fa409_12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f25d5a3a0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f25d5a3a0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d2edaa595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d2edaa595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2edaa595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d2edaa595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fda6d8f27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fda6d8f27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endParaRPr sz="1200" dirty="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d2edaa595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d2edaa595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d2edaa595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d2edaa595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13e18723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13e18723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d4491b3096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d4491b3096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5f474c30e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d5f474c30e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fedb0cf8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fedb0cf8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ccd196ad27_0_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ccd196ad27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2edaa595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d2edaa595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f25d5a3e2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f25d5a3e2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fcdf5f709e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fcdf5f709e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d2edaa5958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d2edaa5958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d2edaa595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d2edaa595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0c22ea24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0c22ea24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d8db37d1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d8db37d13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1015bb853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1015bb853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d5f474c30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d5f474c30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d2edaa595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d2edaa595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d2edaa595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d2edaa595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f8cd1def8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f8cd1def8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f8cd1def8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f8cd1def8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fe771893a3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1fe771893a3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d4491b3096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d4491b3096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13e18723eb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13e18723eb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d2edaa595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d2edaa595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d2edaa595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d2edaa595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ffc742318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ffc742318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d5f474c30e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d5f474c30e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00d31596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200d31596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00d315960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00d315960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00d315960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00d315960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800"/>
              </a:spcAft>
              <a:buClr>
                <a:schemeClr val="dk1"/>
              </a:buClr>
              <a:buSzPts val="1100"/>
              <a:buFont typeface="Arial"/>
              <a:buNone/>
            </a:pPr>
            <a:endParaRPr sz="1050" dirty="0">
              <a:solidFill>
                <a:srgbClr val="333333"/>
              </a:solidFill>
              <a:highlight>
                <a:srgbClr val="FFFFFF"/>
              </a:highlight>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00d315960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00d315960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173b6c6a3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2173b6c6a3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00d315960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00d315960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00d315960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200d315960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d8db37d13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1d8db37d13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d4491b3096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d4491b3096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13e18723e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213e18723e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d5f474c30e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d5f474c30e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d8db37d13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d8db37d13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d30c6acd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1d30c6acd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1d30c6acde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1d30c6acde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e73585ee09_0_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1e73585ee09_0_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fb962fffb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fb962fffb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d4491b309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d4491b309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1d4491b3096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1d4491b3096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1d4491b3096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1d4491b3096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d4491b3096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d4491b3096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f0731fa5d1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f0731fa5d1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082dbc42a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082dbc42a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d4491b3096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d4491b3096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d4491b3096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1d4491b3096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1d4491b3096_1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1d4491b3096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edb6d51a8d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1edb6d51a8d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20c22ea241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20c22ea24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1f25a81024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1f25a81024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d4491b309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d4491b309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20e551c88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20e551c88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e73585ee0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e73585ee0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ffc742318d_6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ffc742318d_6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endParaRPr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d2edaa595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d2edaa595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p:nvPr/>
        </p:nvSpPr>
        <p:spPr>
          <a:xfrm>
            <a:off x="0" y="3506431"/>
            <a:ext cx="9144000" cy="1637100"/>
          </a:xfrm>
          <a:prstGeom prst="rect">
            <a:avLst/>
          </a:prstGeom>
          <a:gradFill>
            <a:gsLst>
              <a:gs pos="0">
                <a:schemeClr val="lt1"/>
              </a:gs>
              <a:gs pos="100000">
                <a:srgbClr val="488BC9">
                  <a:alpha val="29803"/>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 name="Google Shape;13;p2"/>
          <p:cNvSpPr txBox="1">
            <a:spLocks noGrp="1"/>
          </p:cNvSpPr>
          <p:nvPr>
            <p:ph type="ctrTitle"/>
          </p:nvPr>
        </p:nvSpPr>
        <p:spPr>
          <a:xfrm>
            <a:off x="685801" y="2493128"/>
            <a:ext cx="7801800" cy="7302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685801" y="3506430"/>
            <a:ext cx="7801800" cy="436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 name="Google Shape;15;p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 name="Google Shape;16;p2"/>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7" name="Google Shape;17;p2"/>
          <p:cNvCxnSpPr/>
          <p:nvPr/>
        </p:nvCxnSpPr>
        <p:spPr>
          <a:xfrm>
            <a:off x="685801" y="2079522"/>
            <a:ext cx="7801800"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8"/>
        <p:cNvGrpSpPr/>
        <p:nvPr/>
      </p:nvGrpSpPr>
      <p:grpSpPr>
        <a:xfrm>
          <a:off x="0" y="0"/>
          <a:ext cx="0" cy="0"/>
          <a:chOff x="0" y="0"/>
          <a:chExt cx="0" cy="0"/>
        </a:xfrm>
      </p:grpSpPr>
      <p:pic>
        <p:nvPicPr>
          <p:cNvPr id="69" name="Google Shape;69;p1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70" name="Google Shape;70;p11"/>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1"/>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72" name="Google Shape;72;p11"/>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73" name="Google Shape;73;p11"/>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11"/>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5"/>
        <p:cNvGrpSpPr/>
        <p:nvPr/>
      </p:nvGrpSpPr>
      <p:grpSpPr>
        <a:xfrm>
          <a:off x="0" y="0"/>
          <a:ext cx="0" cy="0"/>
          <a:chOff x="0" y="0"/>
          <a:chExt cx="0" cy="0"/>
        </a:xfrm>
      </p:grpSpPr>
      <p:pic>
        <p:nvPicPr>
          <p:cNvPr id="76" name="Google Shape;76;p1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77" name="Google Shape;77;p12"/>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2"/>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79" name="Google Shape;79;p12"/>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80" name="Google Shape;80;p1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1" name="Google Shape;81;p12"/>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82"/>
        <p:cNvGrpSpPr/>
        <p:nvPr/>
      </p:nvGrpSpPr>
      <p:grpSpPr>
        <a:xfrm>
          <a:off x="0" y="0"/>
          <a:ext cx="0" cy="0"/>
          <a:chOff x="0" y="0"/>
          <a:chExt cx="0" cy="0"/>
        </a:xfrm>
      </p:grpSpPr>
      <p:pic>
        <p:nvPicPr>
          <p:cNvPr id="83" name="Google Shape;83;p1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84" name="Google Shape;84;p13"/>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 name="Google Shape;85;p1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86" name="Google Shape;86;p13"/>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87" name="Google Shape;87;p1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8" name="Google Shape;88;p13"/>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9"/>
        <p:cNvGrpSpPr/>
        <p:nvPr/>
      </p:nvGrpSpPr>
      <p:grpSpPr>
        <a:xfrm>
          <a:off x="0" y="0"/>
          <a:ext cx="0" cy="0"/>
          <a:chOff x="0" y="0"/>
          <a:chExt cx="0" cy="0"/>
        </a:xfrm>
      </p:grpSpPr>
      <p:sp>
        <p:nvSpPr>
          <p:cNvPr id="90" name="Google Shape;90;p14"/>
          <p:cNvSpPr/>
          <p:nvPr/>
        </p:nvSpPr>
        <p:spPr>
          <a:xfrm>
            <a:off x="0" y="3506431"/>
            <a:ext cx="9144000" cy="1637100"/>
          </a:xfrm>
          <a:prstGeom prst="rect">
            <a:avLst/>
          </a:prstGeom>
          <a:gradFill>
            <a:gsLst>
              <a:gs pos="0">
                <a:schemeClr val="lt1"/>
              </a:gs>
              <a:gs pos="100000">
                <a:srgbClr val="488BC9">
                  <a:alpha val="29803"/>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 name="Google Shape;91;p14"/>
          <p:cNvSpPr txBox="1">
            <a:spLocks noGrp="1"/>
          </p:cNvSpPr>
          <p:nvPr>
            <p:ph type="ctrTitle"/>
          </p:nvPr>
        </p:nvSpPr>
        <p:spPr>
          <a:xfrm>
            <a:off x="685801" y="2493128"/>
            <a:ext cx="7801800" cy="7302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4"/>
          <p:cNvSpPr txBox="1">
            <a:spLocks noGrp="1"/>
          </p:cNvSpPr>
          <p:nvPr>
            <p:ph type="subTitle" idx="1"/>
          </p:nvPr>
        </p:nvSpPr>
        <p:spPr>
          <a:xfrm>
            <a:off x="685801" y="3506430"/>
            <a:ext cx="7801800" cy="436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3" name="Google Shape;93;p1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a:solidFill>
                  <a:schemeClr val="dk1"/>
                </a:solidFill>
                <a:latin typeface="Calibri"/>
                <a:ea typeface="Calibri"/>
                <a:cs typeface="Calibri"/>
                <a:sym typeface="Calibri"/>
              </a:defRPr>
            </a:lvl1pPr>
            <a:lvl2pPr marL="0" lvl="1" indent="0" algn="l">
              <a:spcBef>
                <a:spcPts val="0"/>
              </a:spcBef>
              <a:buNone/>
              <a:defRPr sz="1200">
                <a:solidFill>
                  <a:schemeClr val="dk1"/>
                </a:solidFill>
                <a:latin typeface="Calibri"/>
                <a:ea typeface="Calibri"/>
                <a:cs typeface="Calibri"/>
                <a:sym typeface="Calibri"/>
              </a:defRPr>
            </a:lvl2pPr>
            <a:lvl3pPr marL="0" lvl="2" indent="0" algn="l">
              <a:spcBef>
                <a:spcPts val="0"/>
              </a:spcBef>
              <a:buNone/>
              <a:defRPr sz="1200">
                <a:solidFill>
                  <a:schemeClr val="dk1"/>
                </a:solidFill>
                <a:latin typeface="Calibri"/>
                <a:ea typeface="Calibri"/>
                <a:cs typeface="Calibri"/>
                <a:sym typeface="Calibri"/>
              </a:defRPr>
            </a:lvl3pPr>
            <a:lvl4pPr marL="0" lvl="3" indent="0" algn="l">
              <a:spcBef>
                <a:spcPts val="0"/>
              </a:spcBef>
              <a:buNone/>
              <a:defRPr sz="1200">
                <a:solidFill>
                  <a:schemeClr val="dk1"/>
                </a:solidFill>
                <a:latin typeface="Calibri"/>
                <a:ea typeface="Calibri"/>
                <a:cs typeface="Calibri"/>
                <a:sym typeface="Calibri"/>
              </a:defRPr>
            </a:lvl4pPr>
            <a:lvl5pPr marL="0" lvl="4" indent="0" algn="l">
              <a:spcBef>
                <a:spcPts val="0"/>
              </a:spcBef>
              <a:buNone/>
              <a:defRPr sz="1200">
                <a:solidFill>
                  <a:schemeClr val="dk1"/>
                </a:solidFill>
                <a:latin typeface="Calibri"/>
                <a:ea typeface="Calibri"/>
                <a:cs typeface="Calibri"/>
                <a:sym typeface="Calibri"/>
              </a:defRPr>
            </a:lvl5pPr>
            <a:lvl6pPr marL="0" lvl="5" indent="0" algn="l">
              <a:spcBef>
                <a:spcPts val="0"/>
              </a:spcBef>
              <a:buNone/>
              <a:defRPr sz="1200">
                <a:solidFill>
                  <a:schemeClr val="dk1"/>
                </a:solidFill>
                <a:latin typeface="Calibri"/>
                <a:ea typeface="Calibri"/>
                <a:cs typeface="Calibri"/>
                <a:sym typeface="Calibri"/>
              </a:defRPr>
            </a:lvl6pPr>
            <a:lvl7pPr marL="0" lvl="6" indent="0" algn="l">
              <a:spcBef>
                <a:spcPts val="0"/>
              </a:spcBef>
              <a:buNone/>
              <a:defRPr sz="1200">
                <a:solidFill>
                  <a:schemeClr val="dk1"/>
                </a:solidFill>
                <a:latin typeface="Calibri"/>
                <a:ea typeface="Calibri"/>
                <a:cs typeface="Calibri"/>
                <a:sym typeface="Calibri"/>
              </a:defRPr>
            </a:lvl7pPr>
            <a:lvl8pPr marL="0" lvl="7" indent="0" algn="l">
              <a:spcBef>
                <a:spcPts val="0"/>
              </a:spcBef>
              <a:buNone/>
              <a:defRPr sz="1200">
                <a:solidFill>
                  <a:schemeClr val="dk1"/>
                </a:solidFill>
                <a:latin typeface="Calibri"/>
                <a:ea typeface="Calibri"/>
                <a:cs typeface="Calibri"/>
                <a:sym typeface="Calibri"/>
              </a:defRPr>
            </a:lvl8pPr>
            <a:lvl9pPr marL="0" lvl="8" indent="0" algn="l">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94" name="Google Shape;94;p14"/>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95" name="Google Shape;95;p14"/>
          <p:cNvCxnSpPr/>
          <p:nvPr/>
        </p:nvCxnSpPr>
        <p:spPr>
          <a:xfrm>
            <a:off x="685801" y="2079522"/>
            <a:ext cx="7801800"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 name="Google Shape;98;p15"/>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99"/>
        <p:cNvGrpSpPr/>
        <p:nvPr/>
      </p:nvGrpSpPr>
      <p:grpSpPr>
        <a:xfrm>
          <a:off x="0" y="0"/>
          <a:ext cx="0" cy="0"/>
          <a:chOff x="0" y="0"/>
          <a:chExt cx="0" cy="0"/>
        </a:xfrm>
      </p:grpSpPr>
      <p:pic>
        <p:nvPicPr>
          <p:cNvPr id="100" name="Google Shape;100;p1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1" name="Google Shape;101;p1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2" name="Google Shape;102;p1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800"/>
              </a:spcBef>
              <a:spcAft>
                <a:spcPts val="0"/>
              </a:spcAft>
              <a:buClr>
                <a:schemeClr val="dk1"/>
              </a:buClr>
              <a:buSzPts val="1600"/>
              <a:buChar char="•"/>
              <a:defRPr sz="1400">
                <a:solidFill>
                  <a:schemeClr val="dk1"/>
                </a:solidFill>
              </a:defRPr>
            </a:lvl1pPr>
            <a:lvl2pPr marL="914400" lvl="1" indent="-292100" rtl="0">
              <a:spcBef>
                <a:spcPts val="400"/>
              </a:spcBef>
              <a:spcAft>
                <a:spcPts val="0"/>
              </a:spcAft>
              <a:buClr>
                <a:schemeClr val="dk1"/>
              </a:buClr>
              <a:buSzPts val="1000"/>
              <a:buChar char="•"/>
              <a:defRPr sz="1600">
                <a:solidFill>
                  <a:schemeClr val="dk1"/>
                </a:solidFill>
              </a:defRPr>
            </a:lvl2pPr>
            <a:lvl3pPr marL="1371600" lvl="2" indent="-292100" rtl="0">
              <a:spcBef>
                <a:spcPts val="400"/>
              </a:spcBef>
              <a:spcAft>
                <a:spcPts val="0"/>
              </a:spcAft>
              <a:buClr>
                <a:schemeClr val="dk1"/>
              </a:buClr>
              <a:buSzPts val="1000"/>
              <a:buChar char="•"/>
              <a:defRPr sz="1600">
                <a:solidFill>
                  <a:schemeClr val="dk1"/>
                </a:solidFill>
              </a:defRPr>
            </a:lvl3pPr>
            <a:lvl4pPr marL="1828800" lvl="3" indent="-292100" rtl="0">
              <a:spcBef>
                <a:spcPts val="400"/>
              </a:spcBef>
              <a:spcAft>
                <a:spcPts val="0"/>
              </a:spcAft>
              <a:buClr>
                <a:schemeClr val="dk1"/>
              </a:buClr>
              <a:buSzPts val="1000"/>
              <a:buChar char="•"/>
              <a:defRPr sz="1600">
                <a:solidFill>
                  <a:schemeClr val="dk1"/>
                </a:solidFill>
              </a:defRPr>
            </a:lvl4pPr>
            <a:lvl5pPr marL="2286000" lvl="4" indent="-292100" rtl="0">
              <a:spcBef>
                <a:spcPts val="400"/>
              </a:spcBef>
              <a:spcAft>
                <a:spcPts val="0"/>
              </a:spcAft>
              <a:buClr>
                <a:schemeClr val="dk1"/>
              </a:buClr>
              <a:buSzPts val="1000"/>
              <a:buChar char="•"/>
              <a:defRPr sz="1600">
                <a:solidFill>
                  <a:schemeClr val="dk1"/>
                </a:solidFill>
              </a:defRPr>
            </a:lvl5pPr>
            <a:lvl6pPr marL="2743200" lvl="5" indent="-292100" rtl="0">
              <a:spcBef>
                <a:spcPts val="400"/>
              </a:spcBef>
              <a:spcAft>
                <a:spcPts val="0"/>
              </a:spcAft>
              <a:buClr>
                <a:schemeClr val="dk1"/>
              </a:buClr>
              <a:buSzPts val="1000"/>
              <a:buChar char="•"/>
              <a:defRPr sz="1600">
                <a:solidFill>
                  <a:schemeClr val="dk1"/>
                </a:solidFill>
              </a:defRPr>
            </a:lvl6pPr>
            <a:lvl7pPr marL="3200400" lvl="6" indent="-292100" rtl="0">
              <a:spcBef>
                <a:spcPts val="400"/>
              </a:spcBef>
              <a:spcAft>
                <a:spcPts val="0"/>
              </a:spcAft>
              <a:buClr>
                <a:schemeClr val="dk1"/>
              </a:buClr>
              <a:buSzPts val="1000"/>
              <a:buChar char="•"/>
              <a:defRPr sz="1600">
                <a:solidFill>
                  <a:schemeClr val="dk1"/>
                </a:solidFill>
              </a:defRPr>
            </a:lvl7pPr>
            <a:lvl8pPr marL="3657600" lvl="7" indent="-292100" rtl="0">
              <a:spcBef>
                <a:spcPts val="400"/>
              </a:spcBef>
              <a:spcAft>
                <a:spcPts val="0"/>
              </a:spcAft>
              <a:buClr>
                <a:schemeClr val="dk1"/>
              </a:buClr>
              <a:buSzPts val="1000"/>
              <a:buChar char="•"/>
              <a:defRPr sz="1600">
                <a:solidFill>
                  <a:schemeClr val="dk1"/>
                </a:solidFill>
              </a:defRPr>
            </a:lvl8pPr>
            <a:lvl9pPr marL="4114800" lvl="8" indent="-292100" rtl="0">
              <a:spcBef>
                <a:spcPts val="400"/>
              </a:spcBef>
              <a:spcAft>
                <a:spcPts val="0"/>
              </a:spcAft>
              <a:buClr>
                <a:schemeClr val="dk1"/>
              </a:buClr>
              <a:buSzPts val="1000"/>
              <a:buChar char="•"/>
              <a:defRPr sz="1600">
                <a:solidFill>
                  <a:schemeClr val="dk1"/>
                </a:solidFill>
              </a:defRPr>
            </a:lvl9pPr>
          </a:lstStyle>
          <a:p>
            <a:endParaRPr/>
          </a:p>
        </p:txBody>
      </p:sp>
      <p:pic>
        <p:nvPicPr>
          <p:cNvPr id="103" name="Google Shape;103;p1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4" name="Google Shape;104;p1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05" name="Google Shape;105;p1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06"/>
        <p:cNvGrpSpPr/>
        <p:nvPr/>
      </p:nvGrpSpPr>
      <p:grpSpPr>
        <a:xfrm>
          <a:off x="0" y="0"/>
          <a:ext cx="0" cy="0"/>
          <a:chOff x="0" y="0"/>
          <a:chExt cx="0" cy="0"/>
        </a:xfrm>
      </p:grpSpPr>
      <p:sp>
        <p:nvSpPr>
          <p:cNvPr id="107" name="Google Shape;10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r" rtl="0">
              <a:spcBef>
                <a:spcPts val="0"/>
              </a:spcBef>
              <a:spcAft>
                <a:spcPts val="0"/>
              </a:spcAft>
              <a:buNone/>
            </a:pPr>
            <a:fld id="{00000000-1234-1234-1234-123412341234}" type="slidenum">
              <a:rPr lang="en"/>
              <a:t>‹#›</a:t>
            </a:fld>
            <a:endParaRPr/>
          </a:p>
        </p:txBody>
      </p:sp>
      <p:pic>
        <p:nvPicPr>
          <p:cNvPr id="108" name="Google Shape;108;p17"/>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109" name="Google Shape;109;p17"/>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12" name="Google Shape;11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sz="1400"/>
            </a:lvl1pPr>
            <a:lvl2pPr lvl="1" algn="l" rtl="0">
              <a:spcBef>
                <a:spcPts val="0"/>
              </a:spcBef>
              <a:spcAft>
                <a:spcPts val="0"/>
              </a:spcAft>
              <a:buSzPts val="1400"/>
              <a:buNone/>
              <a:defRPr sz="1400"/>
            </a:lvl2pPr>
            <a:lvl3pPr lvl="2" algn="l" rtl="0">
              <a:spcBef>
                <a:spcPts val="0"/>
              </a:spcBef>
              <a:spcAft>
                <a:spcPts val="0"/>
              </a:spcAft>
              <a:buSzPts val="1400"/>
              <a:buNone/>
              <a:defRPr sz="1400"/>
            </a:lvl3pPr>
            <a:lvl4pPr lvl="3" algn="l" rtl="0">
              <a:spcBef>
                <a:spcPts val="0"/>
              </a:spcBef>
              <a:spcAft>
                <a:spcPts val="0"/>
              </a:spcAft>
              <a:buSzPts val="1400"/>
              <a:buNone/>
              <a:defRPr sz="1400"/>
            </a:lvl4pPr>
            <a:lvl5pPr lvl="4" algn="l" rtl="0">
              <a:spcBef>
                <a:spcPts val="0"/>
              </a:spcBef>
              <a:spcAft>
                <a:spcPts val="0"/>
              </a:spcAft>
              <a:buSzPts val="1400"/>
              <a:buNone/>
              <a:defRPr sz="1400"/>
            </a:lvl5pPr>
            <a:lvl6pPr lvl="5" algn="l" rtl="0">
              <a:spcBef>
                <a:spcPts val="0"/>
              </a:spcBef>
              <a:spcAft>
                <a:spcPts val="0"/>
              </a:spcAft>
              <a:buSzPts val="1400"/>
              <a:buNone/>
              <a:defRPr sz="1400"/>
            </a:lvl6pPr>
            <a:lvl7pPr lvl="6" algn="l" rtl="0">
              <a:spcBef>
                <a:spcPts val="0"/>
              </a:spcBef>
              <a:spcAft>
                <a:spcPts val="0"/>
              </a:spcAft>
              <a:buSzPts val="1400"/>
              <a:buNone/>
              <a:defRPr sz="1400"/>
            </a:lvl7pPr>
            <a:lvl8pPr lvl="7" algn="l" rtl="0">
              <a:spcBef>
                <a:spcPts val="0"/>
              </a:spcBef>
              <a:spcAft>
                <a:spcPts val="0"/>
              </a:spcAft>
              <a:buSzPts val="1400"/>
              <a:buNone/>
              <a:defRPr sz="1400"/>
            </a:lvl8pPr>
            <a:lvl9pPr lvl="8" algn="l" rtl="0">
              <a:spcBef>
                <a:spcPts val="0"/>
              </a:spcBef>
              <a:spcAft>
                <a:spcPts val="0"/>
              </a:spcAft>
              <a:buSzPts val="1400"/>
              <a:buNone/>
              <a:defRPr sz="1400"/>
            </a:lvl9pPr>
          </a:lstStyle>
          <a:p>
            <a:endParaRPr/>
          </a:p>
        </p:txBody>
      </p:sp>
      <p:sp>
        <p:nvSpPr>
          <p:cNvPr id="113" name="Google Shape;11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sz="1400"/>
            </a:lvl1pPr>
            <a:lvl2pPr lvl="1" algn="l" rtl="0">
              <a:spcBef>
                <a:spcPts val="0"/>
              </a:spcBef>
              <a:spcAft>
                <a:spcPts val="0"/>
              </a:spcAft>
              <a:buSzPts val="1400"/>
              <a:buNone/>
              <a:defRPr sz="1400"/>
            </a:lvl2pPr>
            <a:lvl3pPr lvl="2" algn="l" rtl="0">
              <a:spcBef>
                <a:spcPts val="0"/>
              </a:spcBef>
              <a:spcAft>
                <a:spcPts val="0"/>
              </a:spcAft>
              <a:buSzPts val="1400"/>
              <a:buNone/>
              <a:defRPr sz="1400"/>
            </a:lvl3pPr>
            <a:lvl4pPr lvl="3" algn="l" rtl="0">
              <a:spcBef>
                <a:spcPts val="0"/>
              </a:spcBef>
              <a:spcAft>
                <a:spcPts val="0"/>
              </a:spcAft>
              <a:buSzPts val="1400"/>
              <a:buNone/>
              <a:defRPr sz="1400"/>
            </a:lvl4pPr>
            <a:lvl5pPr lvl="4" algn="l" rtl="0">
              <a:spcBef>
                <a:spcPts val="0"/>
              </a:spcBef>
              <a:spcAft>
                <a:spcPts val="0"/>
              </a:spcAft>
              <a:buSzPts val="1400"/>
              <a:buNone/>
              <a:defRPr sz="1400"/>
            </a:lvl5pPr>
            <a:lvl6pPr lvl="5" algn="l" rtl="0">
              <a:spcBef>
                <a:spcPts val="0"/>
              </a:spcBef>
              <a:spcAft>
                <a:spcPts val="0"/>
              </a:spcAft>
              <a:buSzPts val="1400"/>
              <a:buNone/>
              <a:defRPr sz="1400"/>
            </a:lvl6pPr>
            <a:lvl7pPr lvl="6" algn="l" rtl="0">
              <a:spcBef>
                <a:spcPts val="0"/>
              </a:spcBef>
              <a:spcAft>
                <a:spcPts val="0"/>
              </a:spcAft>
              <a:buSzPts val="1400"/>
              <a:buNone/>
              <a:defRPr sz="1400"/>
            </a:lvl7pPr>
            <a:lvl8pPr lvl="7" algn="l" rtl="0">
              <a:spcBef>
                <a:spcPts val="0"/>
              </a:spcBef>
              <a:spcAft>
                <a:spcPts val="0"/>
              </a:spcAft>
              <a:buSzPts val="1400"/>
              <a:buNone/>
              <a:defRPr sz="1400"/>
            </a:lvl8pPr>
            <a:lvl9pPr lvl="8" algn="l" rtl="0">
              <a:spcBef>
                <a:spcPts val="0"/>
              </a:spcBef>
              <a:spcAft>
                <a:spcPts val="0"/>
              </a:spcAft>
              <a:buSzPts val="1400"/>
              <a:buNone/>
              <a:defRPr sz="1400"/>
            </a:lvl9pPr>
          </a:lstStyle>
          <a:p>
            <a:endParaRPr/>
          </a:p>
        </p:txBody>
      </p:sp>
      <p:sp>
        <p:nvSpPr>
          <p:cNvPr id="114" name="Google Shape;11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00"/>
            </a:lvl1pPr>
            <a:lvl2pPr marL="0" lvl="1" indent="0" algn="r" rtl="0">
              <a:spcBef>
                <a:spcPts val="0"/>
              </a:spcBef>
              <a:buNone/>
              <a:defRPr sz="1400"/>
            </a:lvl2pPr>
            <a:lvl3pPr marL="0" lvl="2" indent="0" algn="r" rtl="0">
              <a:spcBef>
                <a:spcPts val="0"/>
              </a:spcBef>
              <a:buNone/>
              <a:defRPr sz="1400"/>
            </a:lvl3pPr>
            <a:lvl4pPr marL="0" lvl="3" indent="0" algn="r" rtl="0">
              <a:spcBef>
                <a:spcPts val="0"/>
              </a:spcBef>
              <a:buNone/>
              <a:defRPr sz="1400"/>
            </a:lvl4pPr>
            <a:lvl5pPr marL="0" lvl="4" indent="0" algn="r" rtl="0">
              <a:spcBef>
                <a:spcPts val="0"/>
              </a:spcBef>
              <a:buNone/>
              <a:defRPr sz="1400"/>
            </a:lvl5pPr>
            <a:lvl6pPr marL="0" lvl="5" indent="0" algn="r" rtl="0">
              <a:spcBef>
                <a:spcPts val="0"/>
              </a:spcBef>
              <a:buNone/>
              <a:defRPr sz="1400"/>
            </a:lvl6pPr>
            <a:lvl7pPr marL="0" lvl="6" indent="0" algn="r" rtl="0">
              <a:spcBef>
                <a:spcPts val="0"/>
              </a:spcBef>
              <a:buNone/>
              <a:defRPr sz="1400"/>
            </a:lvl7pPr>
            <a:lvl8pPr marL="0" lvl="7" indent="0" algn="r" rtl="0">
              <a:spcBef>
                <a:spcPts val="0"/>
              </a:spcBef>
              <a:buNone/>
              <a:defRPr sz="1400"/>
            </a:lvl8pPr>
            <a:lvl9pPr marL="0" lvl="8" indent="0" algn="r" rtl="0">
              <a:spcBef>
                <a:spcPts val="0"/>
              </a:spcBef>
              <a:buNone/>
              <a:defRPr sz="14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115"/>
        <p:cNvGrpSpPr/>
        <p:nvPr/>
      </p:nvGrpSpPr>
      <p:grpSpPr>
        <a:xfrm>
          <a:off x="0" y="0"/>
          <a:ext cx="0" cy="0"/>
          <a:chOff x="0" y="0"/>
          <a:chExt cx="0" cy="0"/>
        </a:xfrm>
      </p:grpSpPr>
      <p:pic>
        <p:nvPicPr>
          <p:cNvPr id="116" name="Google Shape;116;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17" name="Google Shape;117;p1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8" name="Google Shape;118;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119"/>
        <p:cNvGrpSpPr/>
        <p:nvPr/>
      </p:nvGrpSpPr>
      <p:grpSpPr>
        <a:xfrm>
          <a:off x="0" y="0"/>
          <a:ext cx="0" cy="0"/>
          <a:chOff x="0" y="0"/>
          <a:chExt cx="0" cy="0"/>
        </a:xfrm>
      </p:grpSpPr>
      <p:pic>
        <p:nvPicPr>
          <p:cNvPr id="120" name="Google Shape;120;p2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1" name="Google Shape;121;p2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22" name="Google Shape;122;p20"/>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23" name="Google Shape;123;p2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24" name="Google Shape;124;p2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25" name="Google Shape;125;p20"/>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126" name="Google Shape;126;p20"/>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127" name="Google Shape;127;p20"/>
          <p:cNvSpPr txBox="1">
            <a:spLocks noGrp="1"/>
          </p:cNvSpPr>
          <p:nvPr>
            <p:ph type="title" idx="2"/>
          </p:nvPr>
        </p:nvSpPr>
        <p:spPr>
          <a:xfrm>
            <a:off x="461400" y="1143000"/>
            <a:ext cx="7685400" cy="322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sz="1400">
                <a:latin typeface="Calibri"/>
                <a:ea typeface="Calibri"/>
                <a:cs typeface="Calibri"/>
                <a:sym typeface="Calibri"/>
              </a:defRPr>
            </a:lvl2pPr>
            <a:lvl3pPr lvl="2" rtl="0">
              <a:spcBef>
                <a:spcPts val="0"/>
              </a:spcBef>
              <a:spcAft>
                <a:spcPts val="0"/>
              </a:spcAft>
              <a:buSzPts val="1400"/>
              <a:buNone/>
              <a:defRPr sz="1400">
                <a:latin typeface="Calibri"/>
                <a:ea typeface="Calibri"/>
                <a:cs typeface="Calibri"/>
                <a:sym typeface="Calibri"/>
              </a:defRPr>
            </a:lvl3pPr>
            <a:lvl4pPr lvl="3" rtl="0">
              <a:spcBef>
                <a:spcPts val="0"/>
              </a:spcBef>
              <a:spcAft>
                <a:spcPts val="0"/>
              </a:spcAft>
              <a:buSzPts val="1400"/>
              <a:buNone/>
              <a:defRPr sz="1400">
                <a:latin typeface="Calibri"/>
                <a:ea typeface="Calibri"/>
                <a:cs typeface="Calibri"/>
                <a:sym typeface="Calibri"/>
              </a:defRPr>
            </a:lvl4pPr>
            <a:lvl5pPr lvl="4" rtl="0">
              <a:spcBef>
                <a:spcPts val="0"/>
              </a:spcBef>
              <a:spcAft>
                <a:spcPts val="0"/>
              </a:spcAft>
              <a:buSzPts val="1400"/>
              <a:buNone/>
              <a:defRPr sz="1400">
                <a:latin typeface="Calibri"/>
                <a:ea typeface="Calibri"/>
                <a:cs typeface="Calibri"/>
                <a:sym typeface="Calibri"/>
              </a:defRPr>
            </a:lvl5pPr>
            <a:lvl6pPr lvl="5" rtl="0">
              <a:spcBef>
                <a:spcPts val="0"/>
              </a:spcBef>
              <a:spcAft>
                <a:spcPts val="0"/>
              </a:spcAft>
              <a:buSzPts val="1400"/>
              <a:buNone/>
              <a:defRPr sz="1400">
                <a:latin typeface="Calibri"/>
                <a:ea typeface="Calibri"/>
                <a:cs typeface="Calibri"/>
                <a:sym typeface="Calibri"/>
              </a:defRPr>
            </a:lvl6pPr>
            <a:lvl7pPr lvl="6" rtl="0">
              <a:spcBef>
                <a:spcPts val="0"/>
              </a:spcBef>
              <a:spcAft>
                <a:spcPts val="0"/>
              </a:spcAft>
              <a:buSzPts val="1400"/>
              <a:buNone/>
              <a:defRPr sz="1400">
                <a:latin typeface="Calibri"/>
                <a:ea typeface="Calibri"/>
                <a:cs typeface="Calibri"/>
                <a:sym typeface="Calibri"/>
              </a:defRPr>
            </a:lvl7pPr>
            <a:lvl8pPr lvl="7" rtl="0">
              <a:spcBef>
                <a:spcPts val="0"/>
              </a:spcBef>
              <a:spcAft>
                <a:spcPts val="0"/>
              </a:spcAft>
              <a:buSzPts val="1400"/>
              <a:buNone/>
              <a:defRPr sz="1400">
                <a:latin typeface="Calibri"/>
                <a:ea typeface="Calibri"/>
                <a:cs typeface="Calibri"/>
                <a:sym typeface="Calibri"/>
              </a:defRPr>
            </a:lvl8pPr>
            <a:lvl9pPr lvl="8" rtl="0">
              <a:spcBef>
                <a:spcPts val="0"/>
              </a:spcBef>
              <a:spcAft>
                <a:spcPts val="0"/>
              </a:spcAft>
              <a:buSzPts val="1400"/>
              <a:buNone/>
              <a:defRPr sz="1400">
                <a:latin typeface="Calibri"/>
                <a:ea typeface="Calibri"/>
                <a:cs typeface="Calibri"/>
                <a:sym typeface="Calibri"/>
              </a:defRPr>
            </a:lvl9pPr>
          </a:lstStyle>
          <a:p>
            <a:endParaRPr/>
          </a:p>
        </p:txBody>
      </p:sp>
      <p:sp>
        <p:nvSpPr>
          <p:cNvPr id="128" name="Google Shape;128;p20"/>
          <p:cNvSpPr txBox="1">
            <a:spLocks noGrp="1"/>
          </p:cNvSpPr>
          <p:nvPr>
            <p:ph type="subTitle" idx="1"/>
          </p:nvPr>
        </p:nvSpPr>
        <p:spPr>
          <a:xfrm>
            <a:off x="1005250" y="2040025"/>
            <a:ext cx="5891400" cy="322800"/>
          </a:xfrm>
          <a:prstGeom prst="rect">
            <a:avLst/>
          </a:prstGeom>
        </p:spPr>
        <p:txBody>
          <a:bodyPr spcFirstLastPara="1" wrap="square" lIns="91425" tIns="91425" rIns="91425" bIns="91425" anchor="t" anchorCtr="0">
            <a:normAutofit/>
          </a:bodyPr>
          <a:lstStyle>
            <a:lvl1pPr lvl="0" rtl="0">
              <a:spcBef>
                <a:spcPts val="800"/>
              </a:spcBef>
              <a:spcAft>
                <a:spcPts val="0"/>
              </a:spcAft>
              <a:buSzPts val="1400"/>
              <a:buNone/>
              <a:defRPr sz="1400"/>
            </a:lvl1pPr>
            <a:lvl2pPr lvl="1" rtl="0">
              <a:spcBef>
                <a:spcPts val="400"/>
              </a:spcBef>
              <a:spcAft>
                <a:spcPts val="0"/>
              </a:spcAft>
              <a:buSzPts val="1400"/>
              <a:buNone/>
              <a:defRPr sz="1400"/>
            </a:lvl2pPr>
            <a:lvl3pPr lvl="2" rtl="0">
              <a:spcBef>
                <a:spcPts val="400"/>
              </a:spcBef>
              <a:spcAft>
                <a:spcPts val="0"/>
              </a:spcAft>
              <a:buSzPts val="1400"/>
              <a:buNone/>
              <a:defRPr sz="1400"/>
            </a:lvl3pPr>
            <a:lvl4pPr lvl="3" rtl="0">
              <a:spcBef>
                <a:spcPts val="400"/>
              </a:spcBef>
              <a:spcAft>
                <a:spcPts val="0"/>
              </a:spcAft>
              <a:buSzPts val="1400"/>
              <a:buNone/>
              <a:defRPr sz="1400"/>
            </a:lvl4pPr>
            <a:lvl5pPr lvl="4" rtl="0">
              <a:spcBef>
                <a:spcPts val="400"/>
              </a:spcBef>
              <a:spcAft>
                <a:spcPts val="0"/>
              </a:spcAft>
              <a:buSzPts val="1400"/>
              <a:buNone/>
              <a:defRPr sz="1400"/>
            </a:lvl5pPr>
            <a:lvl6pPr lvl="5" rtl="0">
              <a:spcBef>
                <a:spcPts val="400"/>
              </a:spcBef>
              <a:spcAft>
                <a:spcPts val="0"/>
              </a:spcAft>
              <a:buSzPts val="1400"/>
              <a:buNone/>
              <a:defRPr sz="1400"/>
            </a:lvl6pPr>
            <a:lvl7pPr lvl="6" rtl="0">
              <a:spcBef>
                <a:spcPts val="400"/>
              </a:spcBef>
              <a:spcAft>
                <a:spcPts val="0"/>
              </a:spcAft>
              <a:buSzPts val="1400"/>
              <a:buNone/>
              <a:defRPr sz="1400"/>
            </a:lvl7pPr>
            <a:lvl8pPr lvl="7" rtl="0">
              <a:spcBef>
                <a:spcPts val="400"/>
              </a:spcBef>
              <a:spcAft>
                <a:spcPts val="0"/>
              </a:spcAft>
              <a:buSzPts val="1400"/>
              <a:buNone/>
              <a:defRPr sz="1400"/>
            </a:lvl8pPr>
            <a:lvl9pPr lvl="8" rtl="0">
              <a:spcBef>
                <a:spcPts val="400"/>
              </a:spcBef>
              <a:spcAft>
                <a:spcPts val="0"/>
              </a:spcAft>
              <a:buSzPts val="1400"/>
              <a:buNone/>
              <a:defRPr sz="1400"/>
            </a:lvl9pPr>
          </a:lstStyle>
          <a:p>
            <a:endParaRPr/>
          </a:p>
        </p:txBody>
      </p:sp>
      <p:sp>
        <p:nvSpPr>
          <p:cNvPr id="129" name="Google Shape;129;p20"/>
          <p:cNvSpPr txBox="1">
            <a:spLocks noGrp="1"/>
          </p:cNvSpPr>
          <p:nvPr>
            <p:ph type="subTitle" idx="3"/>
          </p:nvPr>
        </p:nvSpPr>
        <p:spPr>
          <a:xfrm>
            <a:off x="1005250" y="2605500"/>
            <a:ext cx="5891400" cy="322800"/>
          </a:xfrm>
          <a:prstGeom prst="rect">
            <a:avLst/>
          </a:prstGeom>
        </p:spPr>
        <p:txBody>
          <a:bodyPr spcFirstLastPara="1" wrap="square" lIns="91425" tIns="91425" rIns="91425" bIns="91425" anchor="t" anchorCtr="0">
            <a:normAutofit/>
          </a:bodyPr>
          <a:lstStyle>
            <a:lvl1pPr lvl="0" rtl="0">
              <a:spcBef>
                <a:spcPts val="800"/>
              </a:spcBef>
              <a:spcAft>
                <a:spcPts val="0"/>
              </a:spcAft>
              <a:buSzPts val="1400"/>
              <a:buNone/>
              <a:defRPr sz="1400"/>
            </a:lvl1pPr>
            <a:lvl2pPr lvl="1" rtl="0">
              <a:spcBef>
                <a:spcPts val="400"/>
              </a:spcBef>
              <a:spcAft>
                <a:spcPts val="0"/>
              </a:spcAft>
              <a:buSzPts val="1400"/>
              <a:buNone/>
              <a:defRPr sz="1400"/>
            </a:lvl2pPr>
            <a:lvl3pPr lvl="2" rtl="0">
              <a:spcBef>
                <a:spcPts val="400"/>
              </a:spcBef>
              <a:spcAft>
                <a:spcPts val="0"/>
              </a:spcAft>
              <a:buSzPts val="1400"/>
              <a:buNone/>
              <a:defRPr sz="1400"/>
            </a:lvl3pPr>
            <a:lvl4pPr lvl="3" rtl="0">
              <a:spcBef>
                <a:spcPts val="400"/>
              </a:spcBef>
              <a:spcAft>
                <a:spcPts val="0"/>
              </a:spcAft>
              <a:buSzPts val="1400"/>
              <a:buNone/>
              <a:defRPr sz="1400"/>
            </a:lvl4pPr>
            <a:lvl5pPr lvl="4" rtl="0">
              <a:spcBef>
                <a:spcPts val="400"/>
              </a:spcBef>
              <a:spcAft>
                <a:spcPts val="0"/>
              </a:spcAft>
              <a:buSzPts val="1400"/>
              <a:buNone/>
              <a:defRPr sz="1400"/>
            </a:lvl5pPr>
            <a:lvl6pPr lvl="5" rtl="0">
              <a:spcBef>
                <a:spcPts val="400"/>
              </a:spcBef>
              <a:spcAft>
                <a:spcPts val="0"/>
              </a:spcAft>
              <a:buSzPts val="1400"/>
              <a:buNone/>
              <a:defRPr sz="1400"/>
            </a:lvl6pPr>
            <a:lvl7pPr lvl="6" rtl="0">
              <a:spcBef>
                <a:spcPts val="400"/>
              </a:spcBef>
              <a:spcAft>
                <a:spcPts val="0"/>
              </a:spcAft>
              <a:buSzPts val="1400"/>
              <a:buNone/>
              <a:defRPr sz="1400"/>
            </a:lvl7pPr>
            <a:lvl8pPr lvl="7" rtl="0">
              <a:spcBef>
                <a:spcPts val="400"/>
              </a:spcBef>
              <a:spcAft>
                <a:spcPts val="0"/>
              </a:spcAft>
              <a:buSzPts val="1400"/>
              <a:buNone/>
              <a:defRPr sz="1400"/>
            </a:lvl8pPr>
            <a:lvl9pPr lvl="8" rtl="0">
              <a:spcBef>
                <a:spcPts val="400"/>
              </a:spcBef>
              <a:spcAft>
                <a:spcPts val="0"/>
              </a:spcAft>
              <a:buSzPts val="1400"/>
              <a:buNone/>
              <a:defRPr sz="1400"/>
            </a:lvl9pPr>
          </a:lstStyle>
          <a:p>
            <a:endParaRPr/>
          </a:p>
        </p:txBody>
      </p:sp>
      <p:pic>
        <p:nvPicPr>
          <p:cNvPr id="130" name="Google Shape;130;p20"/>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131" name="Google Shape;131;p20"/>
          <p:cNvSpPr txBox="1">
            <a:spLocks noGrp="1"/>
          </p:cNvSpPr>
          <p:nvPr>
            <p:ph type="subTitle" idx="4"/>
          </p:nvPr>
        </p:nvSpPr>
        <p:spPr>
          <a:xfrm>
            <a:off x="1009450" y="3170975"/>
            <a:ext cx="5891400" cy="322800"/>
          </a:xfrm>
          <a:prstGeom prst="rect">
            <a:avLst/>
          </a:prstGeom>
        </p:spPr>
        <p:txBody>
          <a:bodyPr spcFirstLastPara="1" wrap="square" lIns="91425" tIns="91425" rIns="91425" bIns="91425" anchor="t" anchorCtr="0">
            <a:normAutofit/>
          </a:bodyPr>
          <a:lstStyle>
            <a:lvl1pPr lvl="0" rtl="0">
              <a:spcBef>
                <a:spcPts val="800"/>
              </a:spcBef>
              <a:spcAft>
                <a:spcPts val="0"/>
              </a:spcAft>
              <a:buSzPts val="1400"/>
              <a:buNone/>
              <a:defRPr sz="1400"/>
            </a:lvl1pPr>
            <a:lvl2pPr lvl="1" rtl="0">
              <a:spcBef>
                <a:spcPts val="400"/>
              </a:spcBef>
              <a:spcAft>
                <a:spcPts val="0"/>
              </a:spcAft>
              <a:buSzPts val="1400"/>
              <a:buNone/>
              <a:defRPr sz="1400"/>
            </a:lvl2pPr>
            <a:lvl3pPr lvl="2" rtl="0">
              <a:spcBef>
                <a:spcPts val="400"/>
              </a:spcBef>
              <a:spcAft>
                <a:spcPts val="0"/>
              </a:spcAft>
              <a:buSzPts val="1400"/>
              <a:buNone/>
              <a:defRPr sz="1400"/>
            </a:lvl3pPr>
            <a:lvl4pPr lvl="3" rtl="0">
              <a:spcBef>
                <a:spcPts val="400"/>
              </a:spcBef>
              <a:spcAft>
                <a:spcPts val="0"/>
              </a:spcAft>
              <a:buSzPts val="1400"/>
              <a:buNone/>
              <a:defRPr sz="1400"/>
            </a:lvl4pPr>
            <a:lvl5pPr lvl="4" rtl="0">
              <a:spcBef>
                <a:spcPts val="400"/>
              </a:spcBef>
              <a:spcAft>
                <a:spcPts val="0"/>
              </a:spcAft>
              <a:buSzPts val="1400"/>
              <a:buNone/>
              <a:defRPr sz="1400"/>
            </a:lvl5pPr>
            <a:lvl6pPr lvl="5" rtl="0">
              <a:spcBef>
                <a:spcPts val="400"/>
              </a:spcBef>
              <a:spcAft>
                <a:spcPts val="0"/>
              </a:spcAft>
              <a:buSzPts val="1400"/>
              <a:buNone/>
              <a:defRPr sz="1400"/>
            </a:lvl6pPr>
            <a:lvl7pPr lvl="6" rtl="0">
              <a:spcBef>
                <a:spcPts val="400"/>
              </a:spcBef>
              <a:spcAft>
                <a:spcPts val="0"/>
              </a:spcAft>
              <a:buSzPts val="1400"/>
              <a:buNone/>
              <a:defRPr sz="1400"/>
            </a:lvl7pPr>
            <a:lvl8pPr lvl="7" rtl="0">
              <a:spcBef>
                <a:spcPts val="400"/>
              </a:spcBef>
              <a:spcAft>
                <a:spcPts val="0"/>
              </a:spcAft>
              <a:buSzPts val="1400"/>
              <a:buNone/>
              <a:defRPr sz="1400"/>
            </a:lvl8pPr>
            <a:lvl9pPr lvl="8" rtl="0">
              <a:spcBef>
                <a:spcPts val="400"/>
              </a:spcBef>
              <a:spcAft>
                <a:spcPts val="0"/>
              </a:spcAft>
              <a:buSzPts val="14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0" name="Google Shape;20;p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 name="Google Shape;21;p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 name="Google Shape;22;p3"/>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23" name="Google Shape;23;p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32"/>
        <p:cNvGrpSpPr/>
        <p:nvPr/>
      </p:nvGrpSpPr>
      <p:grpSpPr>
        <a:xfrm>
          <a:off x="0" y="0"/>
          <a:ext cx="0" cy="0"/>
          <a:chOff x="0" y="0"/>
          <a:chExt cx="0" cy="0"/>
        </a:xfrm>
      </p:grpSpPr>
      <p:pic>
        <p:nvPicPr>
          <p:cNvPr id="133" name="Google Shape;133;p21"/>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34" name="Google Shape;134;p21"/>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21"/>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36" name="Google Shape;136;p2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7" name="Google Shape;137;p2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38" name="Google Shape;138;p21"/>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9" name="Google Shape;139;p21"/>
          <p:cNvSpPr txBox="1">
            <a:spLocks noGrp="1"/>
          </p:cNvSpPr>
          <p:nvPr>
            <p:ph type="subTitle" idx="1"/>
          </p:nvPr>
        </p:nvSpPr>
        <p:spPr>
          <a:xfrm>
            <a:off x="377725" y="1614818"/>
            <a:ext cx="2421300" cy="2486100"/>
          </a:xfrm>
          <a:prstGeom prst="rect">
            <a:avLst/>
          </a:prstGeom>
        </p:spPr>
        <p:txBody>
          <a:bodyPr spcFirstLastPara="1" wrap="square" lIns="91425" tIns="91425" rIns="91425" bIns="91425" anchor="t" anchorCtr="0">
            <a:normAutofit/>
          </a:bodyPr>
          <a:lstStyle>
            <a:lvl1pPr lvl="0" algn="ctr" rtl="0">
              <a:spcBef>
                <a:spcPts val="800"/>
              </a:spcBef>
              <a:spcAft>
                <a:spcPts val="0"/>
              </a:spcAft>
              <a:buClr>
                <a:schemeClr val="lt1"/>
              </a:buClr>
              <a:buSzPts val="1400"/>
              <a:buNone/>
              <a:defRPr sz="1400">
                <a:solidFill>
                  <a:schemeClr val="lt1"/>
                </a:solidFill>
              </a:defRPr>
            </a:lvl1pPr>
            <a:lvl2pPr lvl="1" algn="ctr" rtl="0">
              <a:spcBef>
                <a:spcPts val="400"/>
              </a:spcBef>
              <a:spcAft>
                <a:spcPts val="0"/>
              </a:spcAft>
              <a:buSzPts val="1400"/>
              <a:buNone/>
              <a:defRPr sz="1400"/>
            </a:lvl2pPr>
            <a:lvl3pPr lvl="2" algn="ctr" rtl="0">
              <a:spcBef>
                <a:spcPts val="400"/>
              </a:spcBef>
              <a:spcAft>
                <a:spcPts val="0"/>
              </a:spcAft>
              <a:buSzPts val="1400"/>
              <a:buNone/>
              <a:defRPr sz="1400"/>
            </a:lvl3pPr>
            <a:lvl4pPr lvl="3" algn="ctr" rtl="0">
              <a:spcBef>
                <a:spcPts val="400"/>
              </a:spcBef>
              <a:spcAft>
                <a:spcPts val="0"/>
              </a:spcAft>
              <a:buSzPts val="1400"/>
              <a:buNone/>
              <a:defRPr sz="1400"/>
            </a:lvl4pPr>
            <a:lvl5pPr lvl="4" algn="ctr" rtl="0">
              <a:spcBef>
                <a:spcPts val="400"/>
              </a:spcBef>
              <a:spcAft>
                <a:spcPts val="0"/>
              </a:spcAft>
              <a:buSzPts val="1400"/>
              <a:buNone/>
              <a:defRPr sz="1400"/>
            </a:lvl5pPr>
            <a:lvl6pPr lvl="5" algn="ctr" rtl="0">
              <a:spcBef>
                <a:spcPts val="400"/>
              </a:spcBef>
              <a:spcAft>
                <a:spcPts val="0"/>
              </a:spcAft>
              <a:buSzPts val="1400"/>
              <a:buNone/>
              <a:defRPr sz="1400"/>
            </a:lvl6pPr>
            <a:lvl7pPr lvl="6" algn="ctr" rtl="0">
              <a:spcBef>
                <a:spcPts val="400"/>
              </a:spcBef>
              <a:spcAft>
                <a:spcPts val="0"/>
              </a:spcAft>
              <a:buSzPts val="1400"/>
              <a:buNone/>
              <a:defRPr sz="1400"/>
            </a:lvl7pPr>
            <a:lvl8pPr lvl="7" algn="ctr" rtl="0">
              <a:spcBef>
                <a:spcPts val="400"/>
              </a:spcBef>
              <a:spcAft>
                <a:spcPts val="0"/>
              </a:spcAft>
              <a:buSzPts val="1400"/>
              <a:buNone/>
              <a:defRPr sz="1400"/>
            </a:lvl8pPr>
            <a:lvl9pPr lvl="8" algn="ctr" rtl="0">
              <a:spcBef>
                <a:spcPts val="400"/>
              </a:spcBef>
              <a:spcAft>
                <a:spcPts val="0"/>
              </a:spcAft>
              <a:buSzPts val="1400"/>
              <a:buNone/>
              <a:defRPr sz="1400"/>
            </a:lvl9pPr>
          </a:lstStyle>
          <a:p>
            <a:endParaRPr/>
          </a:p>
        </p:txBody>
      </p:sp>
      <p:sp>
        <p:nvSpPr>
          <p:cNvPr id="140" name="Google Shape;140;p21"/>
          <p:cNvSpPr>
            <a:spLocks noGrp="1"/>
          </p:cNvSpPr>
          <p:nvPr>
            <p:ph type="pic" idx="2"/>
          </p:nvPr>
        </p:nvSpPr>
        <p:spPr>
          <a:xfrm>
            <a:off x="1391575" y="1204932"/>
            <a:ext cx="393600" cy="353700"/>
          </a:xfrm>
          <a:prstGeom prst="roundRect">
            <a:avLst>
              <a:gd name="adj" fmla="val 16667"/>
            </a:avLst>
          </a:prstGeom>
          <a:noFill/>
          <a:ln>
            <a:noFill/>
          </a:ln>
        </p:spPr>
      </p:sp>
      <p:sp>
        <p:nvSpPr>
          <p:cNvPr id="141" name="Google Shape;141;p21"/>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txBox="1">
            <a:spLocks noGrp="1"/>
          </p:cNvSpPr>
          <p:nvPr>
            <p:ph type="subTitle" idx="3"/>
          </p:nvPr>
        </p:nvSpPr>
        <p:spPr>
          <a:xfrm>
            <a:off x="3258425" y="1614818"/>
            <a:ext cx="2421300" cy="2486100"/>
          </a:xfrm>
          <a:prstGeom prst="rect">
            <a:avLst/>
          </a:prstGeom>
        </p:spPr>
        <p:txBody>
          <a:bodyPr spcFirstLastPara="1" wrap="square" lIns="91425" tIns="91425" rIns="91425" bIns="91425" anchor="t" anchorCtr="0">
            <a:normAutofit/>
          </a:bodyPr>
          <a:lstStyle>
            <a:lvl1pPr lvl="0" algn="ctr" rtl="0">
              <a:spcBef>
                <a:spcPts val="800"/>
              </a:spcBef>
              <a:spcAft>
                <a:spcPts val="0"/>
              </a:spcAft>
              <a:buClr>
                <a:schemeClr val="lt1"/>
              </a:buClr>
              <a:buSzPts val="1400"/>
              <a:buNone/>
              <a:defRPr sz="1400">
                <a:solidFill>
                  <a:schemeClr val="lt1"/>
                </a:solidFill>
              </a:defRPr>
            </a:lvl1pPr>
            <a:lvl2pPr lvl="1" algn="ctr" rtl="0">
              <a:spcBef>
                <a:spcPts val="400"/>
              </a:spcBef>
              <a:spcAft>
                <a:spcPts val="0"/>
              </a:spcAft>
              <a:buSzPts val="1400"/>
              <a:buNone/>
              <a:defRPr sz="1400"/>
            </a:lvl2pPr>
            <a:lvl3pPr lvl="2" algn="ctr" rtl="0">
              <a:spcBef>
                <a:spcPts val="400"/>
              </a:spcBef>
              <a:spcAft>
                <a:spcPts val="0"/>
              </a:spcAft>
              <a:buSzPts val="1400"/>
              <a:buNone/>
              <a:defRPr sz="1400"/>
            </a:lvl3pPr>
            <a:lvl4pPr lvl="3" algn="ctr" rtl="0">
              <a:spcBef>
                <a:spcPts val="400"/>
              </a:spcBef>
              <a:spcAft>
                <a:spcPts val="0"/>
              </a:spcAft>
              <a:buSzPts val="1400"/>
              <a:buNone/>
              <a:defRPr sz="1400"/>
            </a:lvl4pPr>
            <a:lvl5pPr lvl="4" algn="ctr" rtl="0">
              <a:spcBef>
                <a:spcPts val="400"/>
              </a:spcBef>
              <a:spcAft>
                <a:spcPts val="0"/>
              </a:spcAft>
              <a:buSzPts val="1400"/>
              <a:buNone/>
              <a:defRPr sz="1400"/>
            </a:lvl5pPr>
            <a:lvl6pPr lvl="5" algn="ctr" rtl="0">
              <a:spcBef>
                <a:spcPts val="400"/>
              </a:spcBef>
              <a:spcAft>
                <a:spcPts val="0"/>
              </a:spcAft>
              <a:buSzPts val="1400"/>
              <a:buNone/>
              <a:defRPr sz="1400"/>
            </a:lvl6pPr>
            <a:lvl7pPr lvl="6" algn="ctr" rtl="0">
              <a:spcBef>
                <a:spcPts val="400"/>
              </a:spcBef>
              <a:spcAft>
                <a:spcPts val="0"/>
              </a:spcAft>
              <a:buSzPts val="1400"/>
              <a:buNone/>
              <a:defRPr sz="1400"/>
            </a:lvl7pPr>
            <a:lvl8pPr lvl="7" algn="ctr" rtl="0">
              <a:spcBef>
                <a:spcPts val="400"/>
              </a:spcBef>
              <a:spcAft>
                <a:spcPts val="0"/>
              </a:spcAft>
              <a:buSzPts val="1400"/>
              <a:buNone/>
              <a:defRPr sz="1400"/>
            </a:lvl8pPr>
            <a:lvl9pPr lvl="8" algn="ctr" rtl="0">
              <a:spcBef>
                <a:spcPts val="400"/>
              </a:spcBef>
              <a:spcAft>
                <a:spcPts val="0"/>
              </a:spcAft>
              <a:buSzPts val="1400"/>
              <a:buNone/>
              <a:defRPr sz="1400"/>
            </a:lvl9pPr>
          </a:lstStyle>
          <a:p>
            <a:endParaRPr/>
          </a:p>
        </p:txBody>
      </p:sp>
      <p:sp>
        <p:nvSpPr>
          <p:cNvPr id="143" name="Google Shape;143;p21"/>
          <p:cNvSpPr>
            <a:spLocks noGrp="1"/>
          </p:cNvSpPr>
          <p:nvPr>
            <p:ph type="pic" idx="4"/>
          </p:nvPr>
        </p:nvSpPr>
        <p:spPr>
          <a:xfrm>
            <a:off x="4272275" y="1204932"/>
            <a:ext cx="393600" cy="353700"/>
          </a:xfrm>
          <a:prstGeom prst="roundRect">
            <a:avLst>
              <a:gd name="adj" fmla="val 16667"/>
            </a:avLst>
          </a:prstGeom>
          <a:noFill/>
          <a:ln>
            <a:noFill/>
          </a:ln>
        </p:spPr>
      </p:sp>
      <p:sp>
        <p:nvSpPr>
          <p:cNvPr id="144" name="Google Shape;144;p21"/>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1"/>
          <p:cNvSpPr txBox="1">
            <a:spLocks noGrp="1"/>
          </p:cNvSpPr>
          <p:nvPr>
            <p:ph type="subTitle" idx="5"/>
          </p:nvPr>
        </p:nvSpPr>
        <p:spPr>
          <a:xfrm>
            <a:off x="6139125" y="1614818"/>
            <a:ext cx="2421300" cy="2486100"/>
          </a:xfrm>
          <a:prstGeom prst="rect">
            <a:avLst/>
          </a:prstGeom>
        </p:spPr>
        <p:txBody>
          <a:bodyPr spcFirstLastPara="1" wrap="square" lIns="91425" tIns="91425" rIns="91425" bIns="91425" anchor="t" anchorCtr="0">
            <a:normAutofit/>
          </a:bodyPr>
          <a:lstStyle>
            <a:lvl1pPr lvl="0" algn="ctr" rtl="0">
              <a:spcBef>
                <a:spcPts val="800"/>
              </a:spcBef>
              <a:spcAft>
                <a:spcPts val="0"/>
              </a:spcAft>
              <a:buClr>
                <a:schemeClr val="lt1"/>
              </a:buClr>
              <a:buSzPts val="1400"/>
              <a:buNone/>
              <a:defRPr sz="1400">
                <a:solidFill>
                  <a:schemeClr val="lt1"/>
                </a:solidFill>
              </a:defRPr>
            </a:lvl1pPr>
            <a:lvl2pPr lvl="1" algn="ctr" rtl="0">
              <a:spcBef>
                <a:spcPts val="400"/>
              </a:spcBef>
              <a:spcAft>
                <a:spcPts val="0"/>
              </a:spcAft>
              <a:buSzPts val="1400"/>
              <a:buNone/>
              <a:defRPr sz="1400"/>
            </a:lvl2pPr>
            <a:lvl3pPr lvl="2" algn="ctr" rtl="0">
              <a:spcBef>
                <a:spcPts val="400"/>
              </a:spcBef>
              <a:spcAft>
                <a:spcPts val="0"/>
              </a:spcAft>
              <a:buSzPts val="1400"/>
              <a:buNone/>
              <a:defRPr sz="1400"/>
            </a:lvl3pPr>
            <a:lvl4pPr lvl="3" algn="ctr" rtl="0">
              <a:spcBef>
                <a:spcPts val="400"/>
              </a:spcBef>
              <a:spcAft>
                <a:spcPts val="0"/>
              </a:spcAft>
              <a:buSzPts val="1400"/>
              <a:buNone/>
              <a:defRPr sz="1400"/>
            </a:lvl4pPr>
            <a:lvl5pPr lvl="4" algn="ctr" rtl="0">
              <a:spcBef>
                <a:spcPts val="400"/>
              </a:spcBef>
              <a:spcAft>
                <a:spcPts val="0"/>
              </a:spcAft>
              <a:buSzPts val="1400"/>
              <a:buNone/>
              <a:defRPr sz="1400"/>
            </a:lvl5pPr>
            <a:lvl6pPr lvl="5" algn="ctr" rtl="0">
              <a:spcBef>
                <a:spcPts val="400"/>
              </a:spcBef>
              <a:spcAft>
                <a:spcPts val="0"/>
              </a:spcAft>
              <a:buSzPts val="1400"/>
              <a:buNone/>
              <a:defRPr sz="1400"/>
            </a:lvl6pPr>
            <a:lvl7pPr lvl="6" algn="ctr" rtl="0">
              <a:spcBef>
                <a:spcPts val="400"/>
              </a:spcBef>
              <a:spcAft>
                <a:spcPts val="0"/>
              </a:spcAft>
              <a:buSzPts val="1400"/>
              <a:buNone/>
              <a:defRPr sz="1400"/>
            </a:lvl7pPr>
            <a:lvl8pPr lvl="7" algn="ctr" rtl="0">
              <a:spcBef>
                <a:spcPts val="400"/>
              </a:spcBef>
              <a:spcAft>
                <a:spcPts val="0"/>
              </a:spcAft>
              <a:buSzPts val="1400"/>
              <a:buNone/>
              <a:defRPr sz="1400"/>
            </a:lvl8pPr>
            <a:lvl9pPr lvl="8" algn="ctr" rtl="0">
              <a:spcBef>
                <a:spcPts val="400"/>
              </a:spcBef>
              <a:spcAft>
                <a:spcPts val="0"/>
              </a:spcAft>
              <a:buSzPts val="1400"/>
              <a:buNone/>
              <a:defRPr sz="1400"/>
            </a:lvl9pPr>
          </a:lstStyle>
          <a:p>
            <a:endParaRPr/>
          </a:p>
        </p:txBody>
      </p:sp>
      <p:sp>
        <p:nvSpPr>
          <p:cNvPr id="146" name="Google Shape;146;p21"/>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a:stretch/>
        </p:blipFill>
        <p:spPr>
          <a:xfrm>
            <a:off x="0" y="2"/>
            <a:ext cx="9144000" cy="5143497"/>
          </a:xfrm>
          <a:prstGeom prst="rect">
            <a:avLst/>
          </a:prstGeom>
          <a:noFill/>
          <a:ln>
            <a:noFill/>
          </a:ln>
        </p:spPr>
      </p:pic>
      <p:sp>
        <p:nvSpPr>
          <p:cNvPr id="26" name="Google Shape;26;p4"/>
          <p:cNvSpPr txBox="1">
            <a:spLocks noGrp="1"/>
          </p:cNvSpPr>
          <p:nvPr>
            <p:ph type="ctrTitle"/>
          </p:nvPr>
        </p:nvSpPr>
        <p:spPr>
          <a:xfrm>
            <a:off x="0" y="1946787"/>
            <a:ext cx="9144000" cy="175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 name="Google Shape;27;p4"/>
          <p:cNvSpPr txBox="1">
            <a:spLocks noGrp="1"/>
          </p:cNvSpPr>
          <p:nvPr>
            <p:ph type="sldNum" idx="12"/>
          </p:nvPr>
        </p:nvSpPr>
        <p:spPr>
          <a:xfrm>
            <a:off x="170937" y="4820266"/>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5"/>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 name="Google Shape;30;p5"/>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1" name="Google Shape;31;p5"/>
          <p:cNvPicPr preferRelativeResize="0"/>
          <p:nvPr/>
        </p:nvPicPr>
        <p:blipFill rotWithShape="1">
          <a:blip r:embed="rId2">
            <a:alphaModFix/>
          </a:blip>
          <a:srcRect/>
          <a:stretch/>
        </p:blipFill>
        <p:spPr>
          <a:xfrm>
            <a:off x="8086704" y="4629152"/>
            <a:ext cx="857291" cy="364738"/>
          </a:xfrm>
          <a:prstGeom prst="rect">
            <a:avLst/>
          </a:prstGeom>
          <a:noFill/>
          <a:ln>
            <a:noFill/>
          </a:ln>
        </p:spPr>
      </p:pic>
      <p:sp>
        <p:nvSpPr>
          <p:cNvPr id="32" name="Google Shape;32;p5"/>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3" name="Google Shape;33;p5"/>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34" name="Google Shape;34;p5"/>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37" name="Google Shape;37;p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9" name="Google Shape;39;p6"/>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40" name="Google Shape;40;p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1" name="Google Shape;41;p6"/>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44" name="Google Shape;44;p7"/>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 name="Google Shape;45;p7"/>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a:solidFill>
                  <a:schemeClr val="dk1"/>
                </a:solidFill>
                <a:latin typeface="Calibri"/>
                <a:ea typeface="Calibri"/>
                <a:cs typeface="Calibri"/>
                <a:sym typeface="Calibri"/>
              </a:defRPr>
            </a:lvl1pPr>
            <a:lvl2pPr marL="0" lvl="1" indent="0" algn="l">
              <a:spcBef>
                <a:spcPts val="0"/>
              </a:spcBef>
              <a:buNone/>
              <a:defRPr sz="1200">
                <a:solidFill>
                  <a:schemeClr val="dk1"/>
                </a:solidFill>
                <a:latin typeface="Calibri"/>
                <a:ea typeface="Calibri"/>
                <a:cs typeface="Calibri"/>
                <a:sym typeface="Calibri"/>
              </a:defRPr>
            </a:lvl2pPr>
            <a:lvl3pPr marL="0" lvl="2" indent="0" algn="l">
              <a:spcBef>
                <a:spcPts val="0"/>
              </a:spcBef>
              <a:buNone/>
              <a:defRPr sz="1200">
                <a:solidFill>
                  <a:schemeClr val="dk1"/>
                </a:solidFill>
                <a:latin typeface="Calibri"/>
                <a:ea typeface="Calibri"/>
                <a:cs typeface="Calibri"/>
                <a:sym typeface="Calibri"/>
              </a:defRPr>
            </a:lvl3pPr>
            <a:lvl4pPr marL="0" lvl="3" indent="0" algn="l">
              <a:spcBef>
                <a:spcPts val="0"/>
              </a:spcBef>
              <a:buNone/>
              <a:defRPr sz="1200">
                <a:solidFill>
                  <a:schemeClr val="dk1"/>
                </a:solidFill>
                <a:latin typeface="Calibri"/>
                <a:ea typeface="Calibri"/>
                <a:cs typeface="Calibri"/>
                <a:sym typeface="Calibri"/>
              </a:defRPr>
            </a:lvl4pPr>
            <a:lvl5pPr marL="0" lvl="4" indent="0" algn="l">
              <a:spcBef>
                <a:spcPts val="0"/>
              </a:spcBef>
              <a:buNone/>
              <a:defRPr sz="1200">
                <a:solidFill>
                  <a:schemeClr val="dk1"/>
                </a:solidFill>
                <a:latin typeface="Calibri"/>
                <a:ea typeface="Calibri"/>
                <a:cs typeface="Calibri"/>
                <a:sym typeface="Calibri"/>
              </a:defRPr>
            </a:lvl5pPr>
            <a:lvl6pPr marL="0" lvl="5" indent="0" algn="l">
              <a:spcBef>
                <a:spcPts val="0"/>
              </a:spcBef>
              <a:buNone/>
              <a:defRPr sz="1200">
                <a:solidFill>
                  <a:schemeClr val="dk1"/>
                </a:solidFill>
                <a:latin typeface="Calibri"/>
                <a:ea typeface="Calibri"/>
                <a:cs typeface="Calibri"/>
                <a:sym typeface="Calibri"/>
              </a:defRPr>
            </a:lvl6pPr>
            <a:lvl7pPr marL="0" lvl="6" indent="0" algn="l">
              <a:spcBef>
                <a:spcPts val="0"/>
              </a:spcBef>
              <a:buNone/>
              <a:defRPr sz="1200">
                <a:solidFill>
                  <a:schemeClr val="dk1"/>
                </a:solidFill>
                <a:latin typeface="Calibri"/>
                <a:ea typeface="Calibri"/>
                <a:cs typeface="Calibri"/>
                <a:sym typeface="Calibri"/>
              </a:defRPr>
            </a:lvl7pPr>
            <a:lvl8pPr marL="0" lvl="7" indent="0" algn="l">
              <a:spcBef>
                <a:spcPts val="0"/>
              </a:spcBef>
              <a:buNone/>
              <a:defRPr sz="1200">
                <a:solidFill>
                  <a:schemeClr val="dk1"/>
                </a:solidFill>
                <a:latin typeface="Calibri"/>
                <a:ea typeface="Calibri"/>
                <a:cs typeface="Calibri"/>
                <a:sym typeface="Calibri"/>
              </a:defRPr>
            </a:lvl8pPr>
            <a:lvl9pPr marL="0" lvl="8" indent="0" algn="l">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6"/>
        <p:cNvGrpSpPr/>
        <p:nvPr/>
      </p:nvGrpSpPr>
      <p:grpSpPr>
        <a:xfrm>
          <a:off x="0" y="0"/>
          <a:ext cx="0" cy="0"/>
          <a:chOff x="0" y="0"/>
          <a:chExt cx="0" cy="0"/>
        </a:xfrm>
      </p:grpSpPr>
      <p:pic>
        <p:nvPicPr>
          <p:cNvPr id="47" name="Google Shape;47;p8" descr="https://lh6.googleusercontent.com/vc-zDaJBAUMMspG7f4oV7HawsFqV8QsSwRitEGgP7aGriZlZxVMtwssPUWf52nQVz6HlXc9ZBuXKxZEwL950CYyH6eVCrGH1pkkTJe-T3IQhEndE50Bm8hTr1oqgU2e0tjcmO4KCkXo"/>
          <p:cNvPicPr preferRelativeResize="0"/>
          <p:nvPr/>
        </p:nvPicPr>
        <p:blipFill rotWithShape="1">
          <a:blip r:embed="rId2">
            <a:alphaModFix/>
          </a:blip>
          <a:srcRect/>
          <a:stretch/>
        </p:blipFill>
        <p:spPr>
          <a:xfrm>
            <a:off x="2736056" y="2990870"/>
            <a:ext cx="2978943" cy="2003019"/>
          </a:xfrm>
          <a:prstGeom prst="rect">
            <a:avLst/>
          </a:prstGeom>
          <a:noFill/>
          <a:ln>
            <a:noFill/>
          </a:ln>
        </p:spPr>
      </p:pic>
      <p:sp>
        <p:nvSpPr>
          <p:cNvPr id="48" name="Google Shape;48;p8"/>
          <p:cNvSpPr txBox="1">
            <a:spLocks noGrp="1"/>
          </p:cNvSpPr>
          <p:nvPr>
            <p:ph type="body" idx="1"/>
          </p:nvPr>
        </p:nvSpPr>
        <p:spPr>
          <a:xfrm>
            <a:off x="459602" y="1165860"/>
            <a:ext cx="40551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Char char="•"/>
              <a:defRPr sz="2100"/>
            </a:lvl1pPr>
            <a:lvl2pPr marL="914400" lvl="1" indent="-381000" algn="l">
              <a:lnSpc>
                <a:spcPct val="90000"/>
              </a:lnSpc>
              <a:spcBef>
                <a:spcPts val="400"/>
              </a:spcBef>
              <a:spcAft>
                <a:spcPts val="0"/>
              </a:spcAft>
              <a:buClr>
                <a:schemeClr val="dk1"/>
              </a:buClr>
              <a:buSzPts val="2400"/>
              <a:buChar char="•"/>
              <a:defRPr sz="24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 name="Google Shape;49;p8"/>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Char char="•"/>
              <a:defRPr sz="2100"/>
            </a:lvl1pPr>
            <a:lvl2pPr marL="914400" lvl="1" indent="-381000" algn="l">
              <a:lnSpc>
                <a:spcPct val="90000"/>
              </a:lnSpc>
              <a:spcBef>
                <a:spcPts val="400"/>
              </a:spcBef>
              <a:spcAft>
                <a:spcPts val="0"/>
              </a:spcAft>
              <a:buClr>
                <a:schemeClr val="dk1"/>
              </a:buClr>
              <a:buSzPts val="2400"/>
              <a:buChar char="•"/>
              <a:defRPr sz="24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0" name="Google Shape;50;p8"/>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51" name="Google Shape;51;p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2" name="Google Shape;52;p8"/>
          <p:cNvPicPr preferRelativeResize="0"/>
          <p:nvPr/>
        </p:nvPicPr>
        <p:blipFill rotWithShape="1">
          <a:blip r:embed="rId4">
            <a:alphaModFix/>
          </a:blip>
          <a:srcRect/>
          <a:stretch/>
        </p:blipFill>
        <p:spPr>
          <a:xfrm>
            <a:off x="5" y="0"/>
            <a:ext cx="9143990" cy="914399"/>
          </a:xfrm>
          <a:prstGeom prst="rect">
            <a:avLst/>
          </a:prstGeom>
          <a:noFill/>
          <a:ln>
            <a:noFill/>
          </a:ln>
        </p:spPr>
      </p:pic>
      <p:sp>
        <p:nvSpPr>
          <p:cNvPr id="53" name="Google Shape;53;p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4"/>
        <p:cNvGrpSpPr/>
        <p:nvPr/>
      </p:nvGrpSpPr>
      <p:grpSpPr>
        <a:xfrm>
          <a:off x="0" y="0"/>
          <a:ext cx="0" cy="0"/>
          <a:chOff x="0" y="0"/>
          <a:chExt cx="0" cy="0"/>
        </a:xfrm>
      </p:grpSpPr>
      <p:pic>
        <p:nvPicPr>
          <p:cNvPr id="55" name="Google Shape;55;p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56" name="Google Shape;56;p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 name="Google Shape;57;p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8" name="Google Shape;58;p9"/>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59" name="Google Shape;59;p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9"/>
          <p:cNvPicPr preferRelativeResize="0"/>
          <p:nvPr/>
        </p:nvPicPr>
        <p:blipFill rotWithShape="1">
          <a:blip r:embed="rId4">
            <a:alphaModFix/>
          </a:blip>
          <a:srcRect/>
          <a:stretch/>
        </p:blipFill>
        <p:spPr>
          <a:xfrm>
            <a:off x="128460" y="13716"/>
            <a:ext cx="723883" cy="827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1"/>
        <p:cNvGrpSpPr/>
        <p:nvPr/>
      </p:nvGrpSpPr>
      <p:grpSpPr>
        <a:xfrm>
          <a:off x="0" y="0"/>
          <a:ext cx="0" cy="0"/>
          <a:chOff x="0" y="0"/>
          <a:chExt cx="0" cy="0"/>
        </a:xfrm>
      </p:grpSpPr>
      <p:pic>
        <p:nvPicPr>
          <p:cNvPr id="62" name="Google Shape;62;p1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63" name="Google Shape;63;p10"/>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0"/>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5" name="Google Shape;65;p10"/>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66" name="Google Shape;66;p1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10"/>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cde.state.co.us/fedprograms/consapp/index" TargetMode="External"/><Relationship Id="rId3" Type="http://schemas.openxmlformats.org/officeDocument/2006/relationships/hyperlink" Target="http://www.cde.state.co.us/fedprograms/2018consultationform" TargetMode="External"/><Relationship Id="rId7" Type="http://schemas.openxmlformats.org/officeDocument/2006/relationships/hyperlink" Target="mailto:Consolidatedapplications@cde.state.co.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cde.state.co.us/cde_english/tribalconsultationform" TargetMode="External"/><Relationship Id="rId5" Type="http://schemas.openxmlformats.org/officeDocument/2006/relationships/hyperlink" Target="https://www.cde.state.co.us/fedprograms/approvalandtransmittal" TargetMode="External"/><Relationship Id="rId4" Type="http://schemas.openxmlformats.org/officeDocument/2006/relationships/hyperlink" Target="http://www.cde.state.co.us/fedprograms/1003fund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ese.ed.gov/files/2022/02/Within-district-allocations-FINAL.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cde.state.co.us/nutrition/healthymealsforallguid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mailto:Giessinger_T@cde.state.co.us" TargetMode="External"/><Relationship Id="rId3" Type="http://schemas.openxmlformats.org/officeDocument/2006/relationships/hyperlink" Target="https://www.cde.state.co.us/fedprograms/essa_csi_tsi" TargetMode="External"/><Relationship Id="rId7" Type="http://schemas.openxmlformats.org/officeDocument/2006/relationships/hyperlink" Target="mailto:bixler_k@cde.state.co.u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cde.state.co.us/fedprograms/evidence_based_interventions" TargetMode="External"/><Relationship Id="rId5" Type="http://schemas.openxmlformats.org/officeDocument/2006/relationships/hyperlink" Target="https://www.cde.state.co.us/fedprograms/resource_inequities_planning_requirements" TargetMode="External"/><Relationship Id="rId4" Type="http://schemas.openxmlformats.org/officeDocument/2006/relationships/hyperlink" Target="https://www.cde.state.co.us/fedprograms/essaplanningrequirement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jamboard.google.com/d/1HoAkWCoKZOCBr2g1DyB2Z500OUZAtdEFtyWlax3FryQ/viewe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cde.state.co.us/uip/strategyguide-highdosagetutoringv2" TargetMode="External"/><Relationship Id="rId13" Type="http://schemas.openxmlformats.org/officeDocument/2006/relationships/hyperlink" Target="https://www.cde.state.co.us/uip/rootcauseanalysis" TargetMode="External"/><Relationship Id="rId3" Type="http://schemas.openxmlformats.org/officeDocument/2006/relationships/hyperlink" Target="https://www.cde.state.co.us/uip/strategyguides" TargetMode="External"/><Relationship Id="rId7" Type="http://schemas.openxmlformats.org/officeDocument/2006/relationships/hyperlink" Target="https://www.cde.state.co.us/uip/strategyguide-fscpv2" TargetMode="External"/><Relationship Id="rId12" Type="http://schemas.openxmlformats.org/officeDocument/2006/relationships/hyperlink" Target="https://bestpracticesclearinghouse.ed.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cde.state.co.us/uip/strategyguide-datadrivenv2" TargetMode="External"/><Relationship Id="rId11" Type="http://schemas.openxmlformats.org/officeDocument/2006/relationships/hyperlink" Target="https://ies.ed.gov/ncee/wwc/" TargetMode="External"/><Relationship Id="rId5" Type="http://schemas.openxmlformats.org/officeDocument/2006/relationships/hyperlink" Target="https://www.cde.state.co.us/uip/strategyguide-coachingv2" TargetMode="External"/><Relationship Id="rId10" Type="http://schemas.openxmlformats.org/officeDocument/2006/relationships/hyperlink" Target="https://www.cde.state.co.us/uip/trauma-informed-strategy-guidev2" TargetMode="External"/><Relationship Id="rId4" Type="http://schemas.openxmlformats.org/officeDocument/2006/relationships/hyperlink" Target="https://www.cde.state.co.us/uip/attendance-strategy-guidev2" TargetMode="External"/><Relationship Id="rId9" Type="http://schemas.openxmlformats.org/officeDocument/2006/relationships/hyperlink" Target="https://www.cde.state.co.us/uip/strategyguide-plcv2"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Pm2BvdiZUXA"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e.state.co.us/fedprograms/resource_inequities_planning_requirement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ocs.google.com/document/d/13QnfMJTDmuTunClHsyh9SQjlNeKlEOhsDqu1C4a5DKY/edit?usp=sharin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docs.google.com/document/d/1oypW3smbPl0MM9f2HSiXtKDQJkI1W7Ru8rwORtF1_OQ/edit?usp=shar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ocs.google.com/document/d/1oypW3smbPl0MM9f2HSiXtKDQJkI1W7Ru8rwORtF1_OQ/edit?usp=sharin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cde.state.co.us/fedprograms/progevaltraining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drive/folders/12ahe6K1-wg_tP9E9elkMnG-0KDuTBlR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jamboard.google.com/d/1HoAkWCoKZOCBr2g1DyB2Z500OUZAtdEFtyWlax3FryQ/edit?usp=sharin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8" Type="http://schemas.openxmlformats.org/officeDocument/2006/relationships/hyperlink" Target="https://www.cde.state.co.us/uip/strategyguides" TargetMode="External"/><Relationship Id="rId3" Type="http://schemas.openxmlformats.org/officeDocument/2006/relationships/hyperlink" Target="https://www.cde.state.co.us/fedprograms/ESEALaunchpad" TargetMode="External"/><Relationship Id="rId7" Type="http://schemas.openxmlformats.org/officeDocument/2006/relationships/hyperlink" Target="https://www.cde.state.co.us/fedprograms/progevaltraining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www.cde.state.co.us/fedprograms/consapp/index" TargetMode="External"/><Relationship Id="rId5" Type="http://schemas.openxmlformats.org/officeDocument/2006/relationships/hyperlink" Target="https://www.cde.state.co.us/uip" TargetMode="External"/><Relationship Id="rId4" Type="http://schemas.openxmlformats.org/officeDocument/2006/relationships/hyperlink" Target="https://www.cde.state.co.us/fedprograms/monit/index"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hyperlink" Target="https://docs.google.com/forms/d/e/1FAIpQLSeYflBuZ3vPnEqp3Bs-xPUtgxWIHF5uDgGEJ1OKJNm53SH2_w/viewform?usp=sf_link"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6.xml.rels><?xml version="1.0" encoding="UTF-8" standalone="yes"?>
<Relationships xmlns="http://schemas.openxmlformats.org/package/2006/relationships"><Relationship Id="rId8" Type="http://schemas.openxmlformats.org/officeDocument/2006/relationships/hyperlink" Target="mailto:adeboye-sullivan_c@cde.state.co.us" TargetMode="External"/><Relationship Id="rId13" Type="http://schemas.openxmlformats.org/officeDocument/2006/relationships/hyperlink" Target="mailto:temple_r@cde.state.co.us" TargetMode="External"/><Relationship Id="rId18" Type="http://schemas.openxmlformats.org/officeDocument/2006/relationships/hyperlink" Target="mailto:boylan_k@cde.state.co.us" TargetMode="External"/><Relationship Id="rId26" Type="http://schemas.openxmlformats.org/officeDocument/2006/relationships/hyperlink" Target="mailto:parsley_b@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owens_m@cde.state.co.us" TargetMode="External"/><Relationship Id="rId7" Type="http://schemas.openxmlformats.org/officeDocument/2006/relationships/hyperlink" Target="mailto:negley_t@cde.state.co.us" TargetMode="External"/><Relationship Id="rId12" Type="http://schemas.openxmlformats.org/officeDocument/2006/relationships/hyperlink" Target="mailto:bixler_k@cde.state.co.us" TargetMode="External"/><Relationship Id="rId17" Type="http://schemas.openxmlformats.org/officeDocument/2006/relationships/hyperlink" Target="mailto:schelke_j@cde.state.co.us" TargetMode="External"/><Relationship Id="rId25" Type="http://schemas.openxmlformats.org/officeDocument/2006/relationships/hyperlink" Target="mailto:Kaleda_s@cde.state.co.us" TargetMode="External"/><Relationship Id="rId2" Type="http://schemas.openxmlformats.org/officeDocument/2006/relationships/notesSlide" Target="../notesSlides/notesSlide66.xml"/><Relationship Id="rId16" Type="http://schemas.openxmlformats.org/officeDocument/2006/relationships/hyperlink" Target="mailto:crumley_k@cde.state.co.us" TargetMode="External"/><Relationship Id="rId20" Type="http://schemas.openxmlformats.org/officeDocument/2006/relationships/hyperlink" Target="mailto:shen_m@cde.state.co.us" TargetMode="External"/><Relationship Id="rId29" Type="http://schemas.openxmlformats.org/officeDocument/2006/relationships/hyperlink" Target="mailto:hagemann_w@cde.state.co.us" TargetMode="External"/><Relationship Id="rId1" Type="http://schemas.openxmlformats.org/officeDocument/2006/relationships/slideLayout" Target="../slideLayouts/slideLayout2.xml"/><Relationship Id="rId6" Type="http://schemas.openxmlformats.org/officeDocument/2006/relationships/hyperlink" Target="mailto:giessinger_t@cde.state.co.us" TargetMode="External"/><Relationship Id="rId11" Type="http://schemas.openxmlformats.org/officeDocument/2006/relationships/hyperlink" Target="mailto:echsner_r@cde.state.co.us" TargetMode="External"/><Relationship Id="rId24" Type="http://schemas.openxmlformats.org/officeDocument/2006/relationships/hyperlink" Target="mailto:Hawkins_r@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Wilson_s@cde.state.co.us" TargetMode="External"/><Relationship Id="rId23" Type="http://schemas.openxmlformats.org/officeDocument/2006/relationships/hyperlink" Target="mailto:Austin_j@cde.state.co.us" TargetMode="External"/><Relationship Id="rId28" Type="http://schemas.openxmlformats.org/officeDocument/2006/relationships/hyperlink" Target="mailto:jones_kristina@cde.state.co.us" TargetMode="External"/><Relationship Id="rId10" Type="http://schemas.openxmlformats.org/officeDocument/2006/relationships/hyperlink" Target="mailto:byrd_e@cde.state.co.us" TargetMode="External"/><Relationship Id="rId19" Type="http://schemas.openxmlformats.org/officeDocument/2006/relationships/hyperlink" Target="mailto:wilson_s@cde.state.co.us" TargetMode="External"/><Relationship Id="rId31" Type="http://schemas.openxmlformats.org/officeDocument/2006/relationships/hyperlink" Target="mailto:prael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https://www.cde.state.co.us/fedprograms/regionalcontactspage" TargetMode="External"/><Relationship Id="rId14" Type="http://schemas.openxmlformats.org/officeDocument/2006/relationships/hyperlink" Target="mailto:hickman_n@cde.state.co.us" TargetMode="External"/><Relationship Id="rId22" Type="http://schemas.openxmlformats.org/officeDocument/2006/relationships/hyperlink" Target="mailto:chaffin_m@cde.state.co.us" TargetMode="External"/><Relationship Id="rId27" Type="http://schemas.openxmlformats.org/officeDocument/2006/relationships/hyperlink" Target="mailto:morris_h@cde.state.co.us" TargetMode="External"/><Relationship Id="rId30" Type="http://schemas.openxmlformats.org/officeDocument/2006/relationships/hyperlink" Target="mailto:collins_d@cde.state.co.us"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ctrTitle"/>
          </p:nvPr>
        </p:nvSpPr>
        <p:spPr>
          <a:xfrm>
            <a:off x="685801" y="2264528"/>
            <a:ext cx="7801800" cy="730200"/>
          </a:xfrm>
          <a:prstGeom prst="rect">
            <a:avLst/>
          </a:prstGeom>
        </p:spPr>
        <p:txBody>
          <a:bodyPr spcFirstLastPara="1" wrap="square" lIns="0" tIns="0" rIns="0" bIns="0" anchor="t" anchorCtr="0">
            <a:noAutofit/>
          </a:bodyPr>
          <a:lstStyle/>
          <a:p>
            <a:pPr marL="0" lvl="0" indent="0" algn="ctr" rtl="0">
              <a:spcBef>
                <a:spcPts val="0"/>
              </a:spcBef>
              <a:spcAft>
                <a:spcPts val="0"/>
              </a:spcAft>
              <a:buSzPts val="990"/>
              <a:buNone/>
            </a:pPr>
            <a:r>
              <a:rPr lang="en" sz="3740">
                <a:latin typeface="Rockwell"/>
                <a:ea typeface="Rockwell"/>
                <a:cs typeface="Rockwell"/>
                <a:sym typeface="Rockwell"/>
              </a:rPr>
              <a:t>Virtual Winter Regional Network Meeting</a:t>
            </a:r>
            <a:endParaRPr sz="3740">
              <a:latin typeface="Rockwell"/>
              <a:ea typeface="Rockwell"/>
              <a:cs typeface="Rockwell"/>
              <a:sym typeface="Rockwell"/>
            </a:endParaRPr>
          </a:p>
        </p:txBody>
      </p:sp>
      <p:sp>
        <p:nvSpPr>
          <p:cNvPr id="152" name="Google Shape;152;p22"/>
          <p:cNvSpPr txBox="1">
            <a:spLocks noGrp="1"/>
          </p:cNvSpPr>
          <p:nvPr>
            <p:ph type="subTitle" idx="1"/>
          </p:nvPr>
        </p:nvSpPr>
        <p:spPr>
          <a:xfrm>
            <a:off x="685801" y="3506430"/>
            <a:ext cx="7801800" cy="4368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a:latin typeface="Rockwell"/>
                <a:ea typeface="Rockwell"/>
                <a:cs typeface="Rockwell"/>
                <a:sym typeface="Rockwell"/>
              </a:rPr>
              <a:t>Federal Programs and Supports Unit</a:t>
            </a:r>
            <a:endParaRPr>
              <a:latin typeface="Rockwell"/>
              <a:ea typeface="Rockwell"/>
              <a:cs typeface="Rockwell"/>
              <a:sym typeface="Rockwell"/>
            </a:endParaRPr>
          </a:p>
          <a:p>
            <a:pPr marL="0" lvl="0" indent="0" algn="ctr" rtl="0">
              <a:spcBef>
                <a:spcPts val="800"/>
              </a:spcBef>
              <a:spcAft>
                <a:spcPts val="0"/>
              </a:spcAft>
              <a:buNone/>
            </a:pPr>
            <a:r>
              <a:rPr lang="en">
                <a:latin typeface="Rockwell"/>
                <a:ea typeface="Rockwell"/>
                <a:cs typeface="Rockwell"/>
                <a:sym typeface="Rockwell"/>
              </a:rPr>
              <a:t> 2023</a:t>
            </a:r>
            <a:endParaRPr>
              <a:latin typeface="Rockwell"/>
              <a:ea typeface="Rockwell"/>
              <a:cs typeface="Rockwell"/>
              <a:sym typeface="Rockwell"/>
            </a:endParaRPr>
          </a:p>
        </p:txBody>
      </p:sp>
      <p:sp>
        <p:nvSpPr>
          <p:cNvPr id="153" name="Google Shape;153;p22"/>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body" idx="1"/>
          </p:nvPr>
        </p:nvSpPr>
        <p:spPr>
          <a:xfrm>
            <a:off x="325850" y="1058700"/>
            <a:ext cx="8623500" cy="3873600"/>
          </a:xfrm>
          <a:prstGeom prst="rect">
            <a:avLst/>
          </a:prstGeom>
        </p:spPr>
        <p:txBody>
          <a:bodyPr spcFirstLastPara="1" wrap="square" lIns="0" tIns="0" rIns="0" bIns="0" anchor="t" anchorCtr="0">
            <a:noAutofit/>
          </a:bodyPr>
          <a:lstStyle/>
          <a:p>
            <a:pPr marL="177800" lvl="0" indent="0" algn="l" rtl="0">
              <a:lnSpc>
                <a:spcPct val="100000"/>
              </a:lnSpc>
              <a:spcBef>
                <a:spcPts val="800"/>
              </a:spcBef>
              <a:spcAft>
                <a:spcPts val="0"/>
              </a:spcAft>
              <a:buNone/>
            </a:pPr>
            <a:r>
              <a:rPr lang="en" sz="1700" b="1"/>
              <a:t>Title ID</a:t>
            </a:r>
            <a:r>
              <a:rPr lang="en" sz="1700"/>
              <a:t> </a:t>
            </a:r>
            <a:r>
              <a:rPr lang="en" sz="1700" i="1"/>
              <a:t>(will only appear if the LEA has delinquent facilities) </a:t>
            </a:r>
            <a:endParaRPr sz="1700" i="1"/>
          </a:p>
          <a:p>
            <a:pPr marL="628650" lvl="1" indent="-279400" algn="l" rtl="0">
              <a:lnSpc>
                <a:spcPct val="100000"/>
              </a:lnSpc>
              <a:spcBef>
                <a:spcPts val="0"/>
              </a:spcBef>
              <a:spcAft>
                <a:spcPts val="0"/>
              </a:spcAft>
              <a:buSzPts val="1700"/>
              <a:buFont typeface="Calibri"/>
              <a:buChar char="○"/>
            </a:pPr>
            <a:r>
              <a:rPr lang="en" sz="1700">
                <a:highlight>
                  <a:schemeClr val="lt1"/>
                </a:highlight>
              </a:rPr>
              <a:t>2.2 Describe formal agreements between the LEA and correctional facilities or alternative school programs </a:t>
            </a:r>
            <a:endParaRPr sz="1700">
              <a:highlight>
                <a:schemeClr val="lt1"/>
              </a:highlight>
            </a:endParaRPr>
          </a:p>
          <a:p>
            <a:pPr marL="628650" lvl="1" indent="-279400" algn="l" rtl="0">
              <a:lnSpc>
                <a:spcPct val="100000"/>
              </a:lnSpc>
              <a:spcBef>
                <a:spcPts val="0"/>
              </a:spcBef>
              <a:spcAft>
                <a:spcPts val="0"/>
              </a:spcAft>
              <a:buSzPts val="1700"/>
              <a:buFont typeface="Calibri"/>
              <a:buChar char="○"/>
            </a:pPr>
            <a:r>
              <a:rPr lang="en" sz="1700">
                <a:highlight>
                  <a:schemeClr val="lt1"/>
                </a:highlight>
              </a:rPr>
              <a:t>3.1 Describe how participating schools facilitate successful transition </a:t>
            </a:r>
            <a:endParaRPr sz="1700">
              <a:highlight>
                <a:schemeClr val="lt1"/>
              </a:highlight>
            </a:endParaRPr>
          </a:p>
          <a:p>
            <a:pPr marL="628650" lvl="1" indent="-279400" algn="l" rtl="0">
              <a:lnSpc>
                <a:spcPct val="100000"/>
              </a:lnSpc>
              <a:spcBef>
                <a:spcPts val="0"/>
              </a:spcBef>
              <a:spcAft>
                <a:spcPts val="0"/>
              </a:spcAft>
              <a:buSzPts val="1700"/>
              <a:buFont typeface="Calibri"/>
              <a:buChar char="○"/>
            </a:pPr>
            <a:r>
              <a:rPr lang="en" sz="1700">
                <a:highlight>
                  <a:schemeClr val="lt1"/>
                </a:highlight>
              </a:rPr>
              <a:t>Budget</a:t>
            </a:r>
            <a:endParaRPr sz="1700">
              <a:highlight>
                <a:schemeClr val="lt1"/>
              </a:highlight>
            </a:endParaRPr>
          </a:p>
          <a:p>
            <a:pPr marL="177800" lvl="0" indent="0" algn="l" rtl="0">
              <a:lnSpc>
                <a:spcPct val="100000"/>
              </a:lnSpc>
              <a:spcBef>
                <a:spcPts val="0"/>
              </a:spcBef>
              <a:spcAft>
                <a:spcPts val="0"/>
              </a:spcAft>
              <a:buNone/>
            </a:pPr>
            <a:r>
              <a:rPr lang="en" sz="1700" b="1"/>
              <a:t>Title II, Part A</a:t>
            </a:r>
            <a:r>
              <a:rPr lang="en" sz="1700"/>
              <a:t> </a:t>
            </a:r>
            <a:r>
              <a:rPr lang="en" sz="1700" i="1"/>
              <a:t>(narrative will only appear if the LEA has CS, ATS, and/or TS schools)</a:t>
            </a:r>
            <a:endParaRPr sz="1700" i="1"/>
          </a:p>
          <a:p>
            <a:pPr marL="628650" lvl="1" indent="-279400" algn="l" rtl="0">
              <a:lnSpc>
                <a:spcPct val="100000"/>
              </a:lnSpc>
              <a:spcBef>
                <a:spcPts val="0"/>
              </a:spcBef>
              <a:spcAft>
                <a:spcPts val="0"/>
              </a:spcAft>
              <a:buSzPts val="1700"/>
              <a:buFont typeface="Calibri"/>
              <a:buChar char="○"/>
            </a:pPr>
            <a:r>
              <a:rPr lang="en" sz="1700">
                <a:highlight>
                  <a:schemeClr val="lt1"/>
                </a:highlight>
              </a:rPr>
              <a:t>Complete table describing the prioritization of Title II funds to support CS, ATS, and/or TS schools </a:t>
            </a:r>
            <a:endParaRPr sz="1700">
              <a:highlight>
                <a:schemeClr val="lt1"/>
              </a:highlight>
            </a:endParaRPr>
          </a:p>
          <a:p>
            <a:pPr marL="628650" lvl="1" indent="-279400" algn="l" rtl="0">
              <a:lnSpc>
                <a:spcPct val="100000"/>
              </a:lnSpc>
              <a:spcBef>
                <a:spcPts val="0"/>
              </a:spcBef>
              <a:spcAft>
                <a:spcPts val="0"/>
              </a:spcAft>
              <a:buSzPts val="1700"/>
              <a:buFont typeface="Calibri"/>
              <a:buChar char="○"/>
            </a:pPr>
            <a:r>
              <a:rPr lang="en" sz="1700">
                <a:highlight>
                  <a:schemeClr val="lt1"/>
                </a:highlight>
              </a:rPr>
              <a:t>Budget</a:t>
            </a:r>
            <a:endParaRPr sz="1700">
              <a:highlight>
                <a:schemeClr val="lt1"/>
              </a:highlight>
            </a:endParaRPr>
          </a:p>
          <a:p>
            <a:pPr marL="177800" lvl="0" indent="0" algn="l" rtl="0">
              <a:lnSpc>
                <a:spcPct val="100000"/>
              </a:lnSpc>
              <a:spcBef>
                <a:spcPts val="0"/>
              </a:spcBef>
              <a:spcAft>
                <a:spcPts val="0"/>
              </a:spcAft>
              <a:buNone/>
            </a:pPr>
            <a:r>
              <a:rPr lang="en" sz="1700" b="1"/>
              <a:t>Title III </a:t>
            </a:r>
            <a:r>
              <a:rPr lang="en" sz="1700" i="1"/>
              <a:t>(narrative will only appear if the LEA receives a Title III allocation)</a:t>
            </a:r>
            <a:endParaRPr sz="1700" i="1">
              <a:highlight>
                <a:schemeClr val="lt1"/>
              </a:highlight>
            </a:endParaRPr>
          </a:p>
          <a:p>
            <a:pPr marL="628650" lvl="1" indent="-222250" algn="l" rtl="0">
              <a:lnSpc>
                <a:spcPct val="100000"/>
              </a:lnSpc>
              <a:spcBef>
                <a:spcPts val="0"/>
              </a:spcBef>
              <a:spcAft>
                <a:spcPts val="0"/>
              </a:spcAft>
              <a:buSzPts val="1700"/>
              <a:buFont typeface="Calibri"/>
              <a:buChar char="○"/>
            </a:pPr>
            <a:r>
              <a:rPr lang="en" sz="1700">
                <a:highlight>
                  <a:schemeClr val="lt1"/>
                </a:highlight>
              </a:rPr>
              <a:t>Complete the tables to describe how professional development is funded</a:t>
            </a:r>
            <a:endParaRPr sz="1700">
              <a:highlight>
                <a:schemeClr val="lt1"/>
              </a:highlight>
            </a:endParaRPr>
          </a:p>
          <a:p>
            <a:pPr marL="628650" lvl="1" indent="-222250" algn="l" rtl="0">
              <a:lnSpc>
                <a:spcPct val="100000"/>
              </a:lnSpc>
              <a:spcBef>
                <a:spcPts val="0"/>
              </a:spcBef>
              <a:spcAft>
                <a:spcPts val="0"/>
              </a:spcAft>
              <a:buSzPts val="1700"/>
              <a:buFont typeface="Calibri"/>
              <a:buChar char="○"/>
            </a:pPr>
            <a:r>
              <a:rPr lang="en" sz="1700">
                <a:highlight>
                  <a:schemeClr val="lt1"/>
                </a:highlight>
              </a:rPr>
              <a:t>Budget</a:t>
            </a:r>
            <a:endParaRPr sz="1700">
              <a:highlight>
                <a:schemeClr val="lt1"/>
              </a:highlight>
            </a:endParaRPr>
          </a:p>
          <a:p>
            <a:pPr marL="177800" lvl="0" indent="0" algn="l" rtl="0">
              <a:lnSpc>
                <a:spcPct val="100000"/>
              </a:lnSpc>
              <a:spcBef>
                <a:spcPts val="0"/>
              </a:spcBef>
              <a:spcAft>
                <a:spcPts val="0"/>
              </a:spcAft>
              <a:buNone/>
            </a:pPr>
            <a:r>
              <a:rPr lang="en" sz="1700" b="1"/>
              <a:t>Title IV</a:t>
            </a:r>
            <a:r>
              <a:rPr lang="en" sz="1700"/>
              <a:t>  </a:t>
            </a:r>
            <a:endParaRPr sz="1700"/>
          </a:p>
          <a:p>
            <a:pPr marL="520700" lvl="1" indent="-184150" algn="l" rtl="0">
              <a:lnSpc>
                <a:spcPct val="100000"/>
              </a:lnSpc>
              <a:spcBef>
                <a:spcPts val="0"/>
              </a:spcBef>
              <a:spcAft>
                <a:spcPts val="0"/>
              </a:spcAft>
              <a:buSzPts val="1700"/>
              <a:buFont typeface="Calibri"/>
              <a:buChar char="○"/>
            </a:pPr>
            <a:r>
              <a:rPr lang="en" sz="1700"/>
              <a:t>Narratives will not be required and will be hidden </a:t>
            </a:r>
            <a:endParaRPr sz="1700"/>
          </a:p>
          <a:p>
            <a:pPr marL="520700" lvl="1" indent="-184150" algn="l" rtl="0">
              <a:lnSpc>
                <a:spcPct val="100000"/>
              </a:lnSpc>
              <a:spcBef>
                <a:spcPts val="0"/>
              </a:spcBef>
              <a:spcAft>
                <a:spcPts val="0"/>
              </a:spcAft>
              <a:buSzPts val="1700"/>
              <a:buFont typeface="Calibri"/>
              <a:buChar char="○"/>
            </a:pPr>
            <a:r>
              <a:rPr lang="en" sz="1700"/>
              <a:t>Budget</a:t>
            </a:r>
            <a:endParaRPr sz="1700"/>
          </a:p>
          <a:p>
            <a:pPr marL="0" lvl="0" indent="0" algn="ctr" rtl="0">
              <a:lnSpc>
                <a:spcPct val="100000"/>
              </a:lnSpc>
              <a:spcBef>
                <a:spcPts val="0"/>
              </a:spcBef>
              <a:spcAft>
                <a:spcPts val="0"/>
              </a:spcAft>
              <a:buNone/>
            </a:pPr>
            <a:endParaRPr sz="1400">
              <a:solidFill>
                <a:srgbClr val="000000"/>
              </a:solidFill>
              <a:latin typeface="Arial"/>
              <a:ea typeface="Arial"/>
              <a:cs typeface="Arial"/>
              <a:sym typeface="Arial"/>
            </a:endParaRPr>
          </a:p>
          <a:p>
            <a:pPr marL="0" lvl="0" indent="0" algn="ctr" rtl="0">
              <a:lnSpc>
                <a:spcPct val="115000"/>
              </a:lnSpc>
              <a:spcBef>
                <a:spcPts val="0"/>
              </a:spcBef>
              <a:spcAft>
                <a:spcPts val="0"/>
              </a:spcAft>
              <a:buNone/>
            </a:pPr>
            <a:endParaRPr sz="700">
              <a:solidFill>
                <a:srgbClr val="333333"/>
              </a:solidFill>
              <a:highlight>
                <a:schemeClr val="lt1"/>
              </a:highlight>
              <a:latin typeface="Arial"/>
              <a:ea typeface="Arial"/>
              <a:cs typeface="Arial"/>
              <a:sym typeface="Arial"/>
            </a:endParaRPr>
          </a:p>
          <a:p>
            <a:pPr marL="0" lvl="0" indent="0" algn="l" rtl="0">
              <a:lnSpc>
                <a:spcPct val="115000"/>
              </a:lnSpc>
              <a:spcBef>
                <a:spcPts val="0"/>
              </a:spcBef>
              <a:spcAft>
                <a:spcPts val="0"/>
              </a:spcAft>
              <a:buNone/>
            </a:pPr>
            <a:endParaRPr sz="1400">
              <a:solidFill>
                <a:srgbClr val="333333"/>
              </a:solidFill>
              <a:highlight>
                <a:schemeClr val="lt1"/>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a:solidFill>
                <a:srgbClr val="333333"/>
              </a:solidFill>
              <a:highlight>
                <a:schemeClr val="lt1"/>
              </a:highlight>
              <a:latin typeface="Arial"/>
              <a:ea typeface="Arial"/>
              <a:cs typeface="Arial"/>
              <a:sym typeface="Arial"/>
            </a:endParaRPr>
          </a:p>
        </p:txBody>
      </p:sp>
      <p:sp>
        <p:nvSpPr>
          <p:cNvPr id="220" name="Google Shape;220;p31"/>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
        <p:nvSpPr>
          <p:cNvPr id="221" name="Google Shape;221;p31"/>
          <p:cNvSpPr txBox="1">
            <a:spLocks noGrp="1"/>
          </p:cNvSpPr>
          <p:nvPr>
            <p:ph type="title"/>
          </p:nvPr>
        </p:nvSpPr>
        <p:spPr>
          <a:xfrm>
            <a:off x="325850" y="114300"/>
            <a:ext cx="75111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600">
                <a:latin typeface="Rockwell"/>
                <a:ea typeface="Rockwell"/>
                <a:cs typeface="Rockwell"/>
                <a:sym typeface="Rockwell"/>
              </a:rPr>
              <a:t>2023-2024 Consolidated Application </a:t>
            </a:r>
            <a:endParaRPr sz="2600">
              <a:latin typeface="Rockwell"/>
              <a:ea typeface="Rockwell"/>
              <a:cs typeface="Rockwell"/>
              <a:sym typeface="Rockwell"/>
            </a:endParaRPr>
          </a:p>
          <a:p>
            <a:pPr marL="0" lvl="0" indent="0" algn="l" rtl="0">
              <a:spcBef>
                <a:spcPts val="0"/>
              </a:spcBef>
              <a:spcAft>
                <a:spcPts val="0"/>
              </a:spcAft>
              <a:buNone/>
            </a:pPr>
            <a:r>
              <a:rPr lang="en" sz="2600">
                <a:latin typeface="Rockwell"/>
                <a:ea typeface="Rockwell"/>
                <a:cs typeface="Rockwell"/>
                <a:sym typeface="Rockwell"/>
              </a:rPr>
              <a:t>(Transition Year)</a:t>
            </a:r>
            <a:endParaRPr sz="2600">
              <a:latin typeface="Rockwell"/>
              <a:ea typeface="Rockwell"/>
              <a:cs typeface="Rockwell"/>
              <a:sym typeface="Rockwe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332675" y="230075"/>
            <a:ext cx="82635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latin typeface="Rockwell"/>
                <a:ea typeface="Rockwell"/>
                <a:cs typeface="Rockwell"/>
                <a:sym typeface="Rockwell"/>
              </a:rPr>
              <a:t>2023-2024 Application Instructions  </a:t>
            </a:r>
            <a:endParaRPr sz="3600">
              <a:latin typeface="Rockwell"/>
              <a:ea typeface="Rockwell"/>
              <a:cs typeface="Rockwell"/>
              <a:sym typeface="Rockwell"/>
            </a:endParaRPr>
          </a:p>
        </p:txBody>
      </p:sp>
      <p:sp>
        <p:nvSpPr>
          <p:cNvPr id="227" name="Google Shape;227;p32"/>
          <p:cNvSpPr txBox="1">
            <a:spLocks noGrp="1"/>
          </p:cNvSpPr>
          <p:nvPr>
            <p:ph type="body" idx="1"/>
          </p:nvPr>
        </p:nvSpPr>
        <p:spPr>
          <a:xfrm>
            <a:off x="332675" y="1067675"/>
            <a:ext cx="8182800" cy="33072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a:solidFill>
                  <a:srgbClr val="333333"/>
                </a:solidFill>
              </a:rPr>
              <a:t>For each </a:t>
            </a:r>
            <a:r>
              <a:rPr lang="en" u="sng">
                <a:solidFill>
                  <a:srgbClr val="333333"/>
                </a:solidFill>
              </a:rPr>
              <a:t>optional</a:t>
            </a:r>
            <a:r>
              <a:rPr lang="en">
                <a:solidFill>
                  <a:srgbClr val="333333"/>
                </a:solidFill>
              </a:rPr>
              <a:t> narrative, applicants will be required to copy the text below and paste it into the narrative box provided. If the narrative from the previous year no longer applies to the current year, please provide an updated narrative response. </a:t>
            </a:r>
            <a:endParaRPr>
              <a:solidFill>
                <a:srgbClr val="333333"/>
              </a:solidFill>
            </a:endParaRPr>
          </a:p>
          <a:p>
            <a:pPr marL="0" lvl="0" indent="0" algn="l" rtl="0">
              <a:lnSpc>
                <a:spcPct val="100000"/>
              </a:lnSpc>
              <a:spcBef>
                <a:spcPts val="0"/>
              </a:spcBef>
              <a:spcAft>
                <a:spcPts val="0"/>
              </a:spcAft>
              <a:buClr>
                <a:schemeClr val="dk1"/>
              </a:buClr>
              <a:buSzPts val="1100"/>
              <a:buFont typeface="Arial"/>
              <a:buNone/>
            </a:pPr>
            <a:endParaRPr sz="1400">
              <a:solidFill>
                <a:srgbClr val="333333"/>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50" b="1">
              <a:solidFill>
                <a:srgbClr val="33333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050">
              <a:solidFill>
                <a:srgbClr val="333333"/>
              </a:solidFill>
              <a:highlight>
                <a:srgbClr val="FFFF00"/>
              </a:highlight>
              <a:latin typeface="Arial"/>
              <a:ea typeface="Arial"/>
              <a:cs typeface="Arial"/>
              <a:sym typeface="Arial"/>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sp>
        <p:nvSpPr>
          <p:cNvPr id="228" name="Google Shape;228;p32"/>
          <p:cNvSpPr txBox="1"/>
          <p:nvPr/>
        </p:nvSpPr>
        <p:spPr>
          <a:xfrm>
            <a:off x="1392000" y="1832387"/>
            <a:ext cx="1095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lt1"/>
                </a:solidFill>
                <a:latin typeface="Calibri"/>
                <a:ea typeface="Calibri"/>
                <a:cs typeface="Calibri"/>
                <a:sym typeface="Calibri"/>
              </a:rPr>
              <a:t>- Optional</a:t>
            </a:r>
            <a:endParaRPr sz="800">
              <a:solidFill>
                <a:schemeClr val="lt1"/>
              </a:solidFill>
              <a:latin typeface="Calibri"/>
              <a:ea typeface="Calibri"/>
              <a:cs typeface="Calibri"/>
              <a:sym typeface="Calibri"/>
            </a:endParaRPr>
          </a:p>
        </p:txBody>
      </p:sp>
      <p:sp>
        <p:nvSpPr>
          <p:cNvPr id="229" name="Google Shape;229;p32"/>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pic>
        <p:nvPicPr>
          <p:cNvPr id="230" name="Google Shape;230;p32" descr="23-24 Consolidated application Cross-Program Questions"/>
          <p:cNvPicPr preferRelativeResize="0"/>
          <p:nvPr/>
        </p:nvPicPr>
        <p:blipFill>
          <a:blip r:embed="rId3">
            <a:alphaModFix/>
          </a:blip>
          <a:stretch>
            <a:fillRect/>
          </a:stretch>
        </p:blipFill>
        <p:spPr>
          <a:xfrm>
            <a:off x="94425" y="2289575"/>
            <a:ext cx="8955147" cy="2315225"/>
          </a:xfrm>
          <a:prstGeom prst="rect">
            <a:avLst/>
          </a:prstGeom>
          <a:noFill/>
          <a:ln>
            <a:noFill/>
          </a:ln>
        </p:spPr>
      </p:pic>
      <p:sp>
        <p:nvSpPr>
          <p:cNvPr id="231" name="Google Shape;231;p32"/>
          <p:cNvSpPr txBox="1"/>
          <p:nvPr/>
        </p:nvSpPr>
        <p:spPr>
          <a:xfrm>
            <a:off x="6048875" y="2033400"/>
            <a:ext cx="2953800" cy="431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FF0000"/>
                </a:solidFill>
                <a:latin typeface="Calibri"/>
                <a:ea typeface="Calibri"/>
                <a:cs typeface="Calibri"/>
                <a:sym typeface="Calibri"/>
              </a:rPr>
              <a:t>APPLICATION SCREENSHOT</a:t>
            </a:r>
            <a:endParaRPr sz="1600" b="1">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txBox="1">
            <a:spLocks noGrp="1"/>
          </p:cNvSpPr>
          <p:nvPr>
            <p:ph type="title"/>
          </p:nvPr>
        </p:nvSpPr>
        <p:spPr>
          <a:xfrm>
            <a:off x="332675" y="230075"/>
            <a:ext cx="82956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latin typeface="Rockwell"/>
                <a:ea typeface="Rockwell"/>
                <a:cs typeface="Rockwell"/>
                <a:sym typeface="Rockwell"/>
              </a:rPr>
              <a:t>2023-2024 Application Required vs. Optional </a:t>
            </a:r>
            <a:endParaRPr sz="3000">
              <a:latin typeface="Rockwell"/>
              <a:ea typeface="Rockwell"/>
              <a:cs typeface="Rockwell"/>
              <a:sym typeface="Rockwell"/>
            </a:endParaRPr>
          </a:p>
        </p:txBody>
      </p:sp>
      <p:sp>
        <p:nvSpPr>
          <p:cNvPr id="237" name="Google Shape;237;p33"/>
          <p:cNvSpPr txBox="1">
            <a:spLocks noGrp="1"/>
          </p:cNvSpPr>
          <p:nvPr>
            <p:ph type="body" idx="1"/>
          </p:nvPr>
        </p:nvSpPr>
        <p:spPr>
          <a:xfrm>
            <a:off x="332675" y="1067675"/>
            <a:ext cx="8182800" cy="33072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000">
                <a:solidFill>
                  <a:srgbClr val="333333"/>
                </a:solidFill>
              </a:rPr>
              <a:t>All questions will either indicate whether a question is required or optional: </a:t>
            </a:r>
            <a:endParaRPr sz="2000">
              <a:solidFill>
                <a:srgbClr val="333333"/>
              </a:solidFill>
            </a:endParaRPr>
          </a:p>
          <a:p>
            <a:pPr marL="0" lvl="0" indent="0" algn="l" rtl="0">
              <a:lnSpc>
                <a:spcPct val="100000"/>
              </a:lnSpc>
              <a:spcBef>
                <a:spcPts val="0"/>
              </a:spcBef>
              <a:spcAft>
                <a:spcPts val="0"/>
              </a:spcAft>
              <a:buClr>
                <a:schemeClr val="dk1"/>
              </a:buClr>
              <a:buSzPts val="1100"/>
              <a:buFont typeface="Arial"/>
              <a:buNone/>
            </a:pPr>
            <a:endParaRPr sz="1400">
              <a:solidFill>
                <a:srgbClr val="333333"/>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50" b="1">
              <a:solidFill>
                <a:srgbClr val="33333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050">
              <a:solidFill>
                <a:srgbClr val="333333"/>
              </a:solidFill>
              <a:highlight>
                <a:srgbClr val="FFFF00"/>
              </a:highlight>
              <a:latin typeface="Arial"/>
              <a:ea typeface="Arial"/>
              <a:cs typeface="Arial"/>
              <a:sym typeface="Arial"/>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sp>
        <p:nvSpPr>
          <p:cNvPr id="238" name="Google Shape;238;p33"/>
          <p:cNvSpPr txBox="1"/>
          <p:nvPr/>
        </p:nvSpPr>
        <p:spPr>
          <a:xfrm>
            <a:off x="1392000" y="1832387"/>
            <a:ext cx="1095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lt1"/>
                </a:solidFill>
                <a:latin typeface="Calibri"/>
                <a:ea typeface="Calibri"/>
                <a:cs typeface="Calibri"/>
                <a:sym typeface="Calibri"/>
              </a:rPr>
              <a:t>- Optional</a:t>
            </a:r>
            <a:endParaRPr sz="800">
              <a:solidFill>
                <a:schemeClr val="lt1"/>
              </a:solidFill>
              <a:latin typeface="Calibri"/>
              <a:ea typeface="Calibri"/>
              <a:cs typeface="Calibri"/>
              <a:sym typeface="Calibri"/>
            </a:endParaRPr>
          </a:p>
        </p:txBody>
      </p:sp>
      <p:sp>
        <p:nvSpPr>
          <p:cNvPr id="239" name="Google Shape;239;p33"/>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12</a:t>
            </a:fld>
            <a:endParaRPr/>
          </a:p>
        </p:txBody>
      </p:sp>
      <p:pic>
        <p:nvPicPr>
          <p:cNvPr id="240" name="Google Shape;240;p33" descr="Application screenshot indicating required and optional response sections."/>
          <p:cNvPicPr preferRelativeResize="0"/>
          <p:nvPr/>
        </p:nvPicPr>
        <p:blipFill>
          <a:blip r:embed="rId3">
            <a:alphaModFix/>
          </a:blip>
          <a:stretch>
            <a:fillRect/>
          </a:stretch>
        </p:blipFill>
        <p:spPr>
          <a:xfrm>
            <a:off x="634225" y="1528050"/>
            <a:ext cx="7059376" cy="3513125"/>
          </a:xfrm>
          <a:prstGeom prst="rect">
            <a:avLst/>
          </a:prstGeom>
          <a:noFill/>
          <a:ln>
            <a:noFill/>
          </a:ln>
        </p:spPr>
      </p:pic>
      <p:sp>
        <p:nvSpPr>
          <p:cNvPr id="241" name="Google Shape;241;p33" descr="Required question."/>
          <p:cNvSpPr/>
          <p:nvPr/>
        </p:nvSpPr>
        <p:spPr>
          <a:xfrm>
            <a:off x="1142575" y="2062650"/>
            <a:ext cx="641700" cy="183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a:extLst>
              <a:ext uri="{C183D7F6-B498-43B3-948B-1728B52AA6E4}">
                <adec:decorative xmlns:adec="http://schemas.microsoft.com/office/drawing/2017/decorative" val="1"/>
              </a:ext>
            </a:extLst>
          </p:cNvPr>
          <p:cNvSpPr/>
          <p:nvPr/>
        </p:nvSpPr>
        <p:spPr>
          <a:xfrm>
            <a:off x="1142575" y="3362075"/>
            <a:ext cx="960000" cy="183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txBox="1"/>
          <p:nvPr/>
        </p:nvSpPr>
        <p:spPr>
          <a:xfrm>
            <a:off x="6048875" y="2376300"/>
            <a:ext cx="2953800" cy="431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FF0000"/>
                </a:solidFill>
                <a:latin typeface="Calibri"/>
                <a:ea typeface="Calibri"/>
                <a:cs typeface="Calibri"/>
                <a:sym typeface="Calibri"/>
              </a:rPr>
              <a:t>APPLICATION SCREENSHOT</a:t>
            </a:r>
            <a:endParaRPr sz="1600" b="1">
              <a:solidFill>
                <a:srgbClr val="FF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Due Dates &amp; Timelines</a:t>
            </a:r>
            <a:r>
              <a:rPr lang="en" sz="2600">
                <a:latin typeface="Rockwell"/>
                <a:ea typeface="Rockwell"/>
                <a:cs typeface="Rockwell"/>
                <a:sym typeface="Rockwell"/>
              </a:rPr>
              <a:t> </a:t>
            </a:r>
            <a:endParaRPr sz="2600">
              <a:latin typeface="Rockwell"/>
              <a:ea typeface="Rockwell"/>
              <a:cs typeface="Rockwell"/>
              <a:sym typeface="Rockwell"/>
            </a:endParaRPr>
          </a:p>
        </p:txBody>
      </p:sp>
      <p:sp>
        <p:nvSpPr>
          <p:cNvPr id="249" name="Google Shape;249;p34"/>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13</a:t>
            </a:fld>
            <a:endParaRPr/>
          </a:p>
        </p:txBody>
      </p:sp>
      <p:graphicFrame>
        <p:nvGraphicFramePr>
          <p:cNvPr id="250" name="Google Shape;250;p34"/>
          <p:cNvGraphicFramePr/>
          <p:nvPr/>
        </p:nvGraphicFramePr>
        <p:xfrm>
          <a:off x="332675" y="1021613"/>
          <a:ext cx="8363875" cy="3778360"/>
        </p:xfrm>
        <a:graphic>
          <a:graphicData uri="http://schemas.openxmlformats.org/drawingml/2006/table">
            <a:tbl>
              <a:tblPr>
                <a:noFill/>
                <a:tableStyleId>{CDE5E82C-2AC8-40F0-9BDB-EAABB4FBF03C}</a:tableStyleId>
              </a:tblPr>
              <a:tblGrid>
                <a:gridCol w="6994550">
                  <a:extLst>
                    <a:ext uri="{9D8B030D-6E8A-4147-A177-3AD203B41FA5}">
                      <a16:colId xmlns:a16="http://schemas.microsoft.com/office/drawing/2014/main" val="20000"/>
                    </a:ext>
                  </a:extLst>
                </a:gridCol>
                <a:gridCol w="1369325">
                  <a:extLst>
                    <a:ext uri="{9D8B030D-6E8A-4147-A177-3AD203B41FA5}">
                      <a16:colId xmlns:a16="http://schemas.microsoft.com/office/drawing/2014/main" val="20001"/>
                    </a:ext>
                  </a:extLst>
                </a:gridCol>
              </a:tblGrid>
              <a:tr h="426700">
                <a:tc>
                  <a:txBody>
                    <a:bodyPr/>
                    <a:lstStyle/>
                    <a:p>
                      <a:pPr marL="0" lvl="0" indent="0" algn="l" rtl="0">
                        <a:spcBef>
                          <a:spcPts val="0"/>
                        </a:spcBef>
                        <a:spcAft>
                          <a:spcPts val="0"/>
                        </a:spcAft>
                        <a:buNone/>
                      </a:pPr>
                      <a:r>
                        <a:rPr lang="en" sz="1800" b="1">
                          <a:latin typeface="Calibri"/>
                          <a:ea typeface="Calibri"/>
                          <a:cs typeface="Calibri"/>
                          <a:sym typeface="Calibri"/>
                        </a:rPr>
                        <a:t>Activity</a:t>
                      </a:r>
                      <a:endParaRPr sz="1800" b="1">
                        <a:latin typeface="Calibri"/>
                        <a:ea typeface="Calibri"/>
                        <a:cs typeface="Calibri"/>
                        <a:sym typeface="Calibri"/>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9E9E9E"/>
                    </a:solidFill>
                  </a:tcPr>
                </a:tc>
                <a:tc>
                  <a:txBody>
                    <a:bodyPr/>
                    <a:lstStyle/>
                    <a:p>
                      <a:pPr marL="0" lvl="0" indent="0" algn="l" rtl="0">
                        <a:spcBef>
                          <a:spcPts val="0"/>
                        </a:spcBef>
                        <a:spcAft>
                          <a:spcPts val="0"/>
                        </a:spcAft>
                        <a:buNone/>
                      </a:pPr>
                      <a:r>
                        <a:rPr lang="en" sz="1800" b="1">
                          <a:latin typeface="Calibri"/>
                          <a:ea typeface="Calibri"/>
                          <a:cs typeface="Calibri"/>
                          <a:sym typeface="Calibri"/>
                        </a:rPr>
                        <a:t>Due Date</a:t>
                      </a:r>
                      <a:endParaRPr sz="1800" b="1">
                        <a:latin typeface="Calibri"/>
                        <a:ea typeface="Calibri"/>
                        <a:cs typeface="Calibri"/>
                        <a:sym typeface="Calibri"/>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9E9E9E"/>
                    </a:solidFill>
                  </a:tcPr>
                </a:tc>
                <a:extLst>
                  <a:ext uri="{0D108BD9-81ED-4DB2-BD59-A6C34878D82A}">
                    <a16:rowId xmlns:a16="http://schemas.microsoft.com/office/drawing/2014/main" val="10000"/>
                  </a:ext>
                </a:extLst>
              </a:tr>
              <a:tr h="456200">
                <a:tc>
                  <a:txBody>
                    <a:bodyPr/>
                    <a:lstStyle/>
                    <a:p>
                      <a:pPr marL="0" lvl="0" indent="0" algn="l" rtl="0">
                        <a:spcBef>
                          <a:spcPts val="0"/>
                        </a:spcBef>
                        <a:spcAft>
                          <a:spcPts val="0"/>
                        </a:spcAft>
                        <a:buNone/>
                      </a:pPr>
                      <a:r>
                        <a:rPr lang="en" sz="1600">
                          <a:latin typeface="Calibri"/>
                          <a:ea typeface="Calibri"/>
                          <a:cs typeface="Calibri"/>
                          <a:sym typeface="Calibri"/>
                        </a:rPr>
                        <a:t>Preliminary Allocations Available (anticipated increase/decline)</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r>
                        <a:rPr lang="en" sz="1600">
                          <a:latin typeface="Calibri"/>
                          <a:ea typeface="Calibri"/>
                          <a:cs typeface="Calibri"/>
                          <a:sym typeface="Calibri"/>
                        </a:rPr>
                        <a:t>End of March</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340975">
                <a:tc>
                  <a:txBody>
                    <a:bodyPr/>
                    <a:lstStyle/>
                    <a:p>
                      <a:pPr marL="0" lvl="0" indent="0" algn="l" rtl="0">
                        <a:spcBef>
                          <a:spcPts val="0"/>
                        </a:spcBef>
                        <a:spcAft>
                          <a:spcPts val="0"/>
                        </a:spcAft>
                        <a:buNone/>
                      </a:pPr>
                      <a:r>
                        <a:rPr lang="en" sz="1600">
                          <a:latin typeface="Calibri"/>
                          <a:ea typeface="Calibri"/>
                          <a:cs typeface="Calibri"/>
                          <a:sym typeface="Calibri"/>
                        </a:rPr>
                        <a:t>2023-2024 Online Application Available</a:t>
                      </a:r>
                      <a:endParaRPr sz="1600">
                        <a:latin typeface="Calibri"/>
                        <a:ea typeface="Calibri"/>
                        <a:cs typeface="Calibri"/>
                        <a:sym typeface="Calibri"/>
                      </a:endParaRPr>
                    </a:p>
                  </a:txBody>
                  <a:tcPr marL="91425" marR="91425" marT="91425" marB="91425">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r>
                        <a:rPr lang="en" sz="1600">
                          <a:latin typeface="Calibri"/>
                          <a:ea typeface="Calibri"/>
                          <a:cs typeface="Calibri"/>
                          <a:sym typeface="Calibri"/>
                        </a:rPr>
                        <a:t>April</a:t>
                      </a:r>
                      <a:endParaRPr sz="1600">
                        <a:latin typeface="Calibri"/>
                        <a:ea typeface="Calibri"/>
                        <a:cs typeface="Calibri"/>
                        <a:sym typeface="Calibri"/>
                      </a:endParaRPr>
                    </a:p>
                  </a:txBody>
                  <a:tcPr marL="91425" marR="91425" marT="91425" marB="91425">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426700">
                <a:tc>
                  <a:txBody>
                    <a:bodyPr/>
                    <a:lstStyle/>
                    <a:p>
                      <a:pPr marL="0" lvl="0" indent="0" algn="l" rtl="0">
                        <a:spcBef>
                          <a:spcPts val="0"/>
                        </a:spcBef>
                        <a:spcAft>
                          <a:spcPts val="0"/>
                        </a:spcAft>
                        <a:buNone/>
                      </a:pPr>
                      <a:r>
                        <a:rPr lang="en" sz="1600">
                          <a:latin typeface="Calibri"/>
                          <a:ea typeface="Calibri"/>
                          <a:cs typeface="Calibri"/>
                          <a:sym typeface="Calibri"/>
                        </a:rPr>
                        <a:t>Consolidated Application “How To” Training</a:t>
                      </a:r>
                      <a:endParaRPr sz="1600">
                        <a:latin typeface="Calibri"/>
                        <a:ea typeface="Calibri"/>
                        <a:cs typeface="Calibri"/>
                        <a:sym typeface="Calibri"/>
                      </a:endParaRPr>
                    </a:p>
                  </a:txBody>
                  <a:tcPr marL="91425" marR="91425" marT="91425" marB="91425">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r>
                        <a:rPr lang="en" sz="1600">
                          <a:latin typeface="Calibri"/>
                          <a:ea typeface="Calibri"/>
                          <a:cs typeface="Calibri"/>
                          <a:sym typeface="Calibri"/>
                        </a:rPr>
                        <a:t>April/May</a:t>
                      </a:r>
                      <a:endParaRPr sz="1600">
                        <a:latin typeface="Calibri"/>
                        <a:ea typeface="Calibri"/>
                        <a:cs typeface="Calibri"/>
                        <a:sym typeface="Calibri"/>
                      </a:endParaRPr>
                    </a:p>
                  </a:txBody>
                  <a:tcPr marL="91425" marR="91425" marT="91425" marB="91425">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426700">
                <a:tc>
                  <a:txBody>
                    <a:bodyPr/>
                    <a:lstStyle/>
                    <a:p>
                      <a:pPr marL="0" lvl="0" indent="0" algn="l" rtl="0">
                        <a:spcBef>
                          <a:spcPts val="0"/>
                        </a:spcBef>
                        <a:spcAft>
                          <a:spcPts val="0"/>
                        </a:spcAft>
                        <a:buNone/>
                      </a:pPr>
                      <a:r>
                        <a:rPr lang="en" sz="1600" u="sng">
                          <a:solidFill>
                            <a:schemeClr val="hlink"/>
                          </a:solidFill>
                          <a:latin typeface="Calibri"/>
                          <a:ea typeface="Calibri"/>
                          <a:cs typeface="Calibri"/>
                          <a:sym typeface="Calibri"/>
                          <a:hlinkClick r:id="rId3"/>
                        </a:rPr>
                        <a:t>Non-Public School Consultation Forms </a:t>
                      </a:r>
                      <a:r>
                        <a:rPr lang="en" sz="1600">
                          <a:latin typeface="Calibri"/>
                          <a:ea typeface="Calibri"/>
                          <a:cs typeface="Calibri"/>
                          <a:sym typeface="Calibri"/>
                        </a:rPr>
                        <a:t>and </a:t>
                      </a:r>
                      <a:r>
                        <a:rPr lang="en" sz="1600" u="sng">
                          <a:solidFill>
                            <a:schemeClr val="hlink"/>
                          </a:solidFill>
                          <a:latin typeface="Calibri"/>
                          <a:ea typeface="Calibri"/>
                          <a:cs typeface="Calibri"/>
                          <a:sym typeface="Calibri"/>
                          <a:hlinkClick r:id="rId4"/>
                        </a:rPr>
                        <a:t>School Improvement Retention of Funds Form</a:t>
                      </a:r>
                      <a:endParaRPr sz="1600">
                        <a:latin typeface="Calibri"/>
                        <a:ea typeface="Calibri"/>
                        <a:cs typeface="Calibri"/>
                        <a:sym typeface="Calibri"/>
                      </a:endParaRPr>
                    </a:p>
                  </a:txBody>
                  <a:tcPr marL="91425" marR="91425" marT="91425" marB="91425">
                    <a:lnT w="9525" cap="flat" cmpd="sng">
                      <a:solidFill>
                        <a:srgbClr val="B7B7B7"/>
                      </a:solidFill>
                      <a:prstDash val="solid"/>
                      <a:round/>
                      <a:headEnd type="none" w="sm" len="sm"/>
                      <a:tailEnd type="none" w="sm" len="sm"/>
                    </a:lnT>
                  </a:tcPr>
                </a:tc>
                <a:tc>
                  <a:txBody>
                    <a:bodyPr/>
                    <a:lstStyle/>
                    <a:p>
                      <a:pPr marL="0" lvl="0" indent="0" algn="l" rtl="0">
                        <a:spcBef>
                          <a:spcPts val="0"/>
                        </a:spcBef>
                        <a:spcAft>
                          <a:spcPts val="0"/>
                        </a:spcAft>
                        <a:buNone/>
                      </a:pPr>
                      <a:r>
                        <a:rPr lang="en" sz="1600">
                          <a:latin typeface="Calibri"/>
                          <a:ea typeface="Calibri"/>
                          <a:cs typeface="Calibri"/>
                          <a:sym typeface="Calibri"/>
                        </a:rPr>
                        <a:t>May 31</a:t>
                      </a:r>
                      <a:endParaRPr sz="1600">
                        <a:latin typeface="Calibri"/>
                        <a:ea typeface="Calibri"/>
                        <a:cs typeface="Calibri"/>
                        <a:sym typeface="Calibri"/>
                      </a:endParaRPr>
                    </a:p>
                  </a:txBody>
                  <a:tcPr marL="91425" marR="91425" marT="91425" marB="91425">
                    <a:lnT w="9525" cap="flat" cmpd="sng">
                      <a:solidFill>
                        <a:srgbClr val="B7B7B7"/>
                      </a:solidFill>
                      <a:prstDash val="solid"/>
                      <a:round/>
                      <a:headEnd type="none" w="sm" len="sm"/>
                      <a:tailEnd type="none" w="sm" len="sm"/>
                    </a:lnT>
                  </a:tcPr>
                </a:tc>
                <a:extLst>
                  <a:ext uri="{0D108BD9-81ED-4DB2-BD59-A6C34878D82A}">
                    <a16:rowId xmlns:a16="http://schemas.microsoft.com/office/drawing/2014/main" val="10004"/>
                  </a:ext>
                </a:extLst>
              </a:tr>
              <a:tr h="426700">
                <a:tc>
                  <a:txBody>
                    <a:bodyPr/>
                    <a:lstStyle/>
                    <a:p>
                      <a:pPr marL="0" lvl="0" indent="0" algn="l" rtl="0">
                        <a:spcBef>
                          <a:spcPts val="0"/>
                        </a:spcBef>
                        <a:spcAft>
                          <a:spcPts val="0"/>
                        </a:spcAft>
                        <a:buNone/>
                      </a:pPr>
                      <a:r>
                        <a:rPr lang="en" sz="1600" u="sng">
                          <a:solidFill>
                            <a:schemeClr val="hlink"/>
                          </a:solidFill>
                          <a:latin typeface="Calibri"/>
                          <a:ea typeface="Calibri"/>
                          <a:cs typeface="Calibri"/>
                          <a:sym typeface="Calibri"/>
                          <a:hlinkClick r:id="rId5"/>
                        </a:rPr>
                        <a:t>Approval and Transmittal Form</a:t>
                      </a:r>
                      <a:r>
                        <a:rPr lang="en" sz="1600">
                          <a:latin typeface="Calibri"/>
                          <a:ea typeface="Calibri"/>
                          <a:cs typeface="Calibri"/>
                          <a:sym typeface="Calibri"/>
                        </a:rPr>
                        <a:t>, </a:t>
                      </a:r>
                      <a:r>
                        <a:rPr lang="en" sz="1600">
                          <a:solidFill>
                            <a:schemeClr val="dk1"/>
                          </a:solidFill>
                          <a:latin typeface="Calibri"/>
                          <a:ea typeface="Calibri"/>
                          <a:cs typeface="Calibri"/>
                          <a:sym typeface="Calibri"/>
                        </a:rPr>
                        <a:t>BOCES Member District ARAC Form and </a:t>
                      </a:r>
                      <a:r>
                        <a:rPr lang="en" sz="1600" u="sng">
                          <a:solidFill>
                            <a:schemeClr val="hlink"/>
                          </a:solidFill>
                          <a:latin typeface="Calibri"/>
                          <a:ea typeface="Calibri"/>
                          <a:cs typeface="Calibri"/>
                          <a:sym typeface="Calibri"/>
                          <a:hlinkClick r:id="rId6"/>
                        </a:rPr>
                        <a:t>Native American Education Tribal Consultation Form</a:t>
                      </a:r>
                      <a:r>
                        <a:rPr lang="en" sz="1600">
                          <a:solidFill>
                            <a:schemeClr val="dk1"/>
                          </a:solidFill>
                          <a:latin typeface="Calibri"/>
                          <a:ea typeface="Calibri"/>
                          <a:cs typeface="Calibri"/>
                          <a:sym typeface="Calibri"/>
                        </a:rPr>
                        <a:t> - Submit to the </a:t>
                      </a:r>
                      <a:r>
                        <a:rPr lang="en" sz="1600" u="sng">
                          <a:solidFill>
                            <a:schemeClr val="hlink"/>
                          </a:solidFill>
                          <a:latin typeface="Calibri"/>
                          <a:ea typeface="Calibri"/>
                          <a:cs typeface="Calibri"/>
                          <a:sym typeface="Calibri"/>
                          <a:hlinkClick r:id="rId7"/>
                        </a:rPr>
                        <a:t>Consolidatedapplications@cde.state.co.us</a:t>
                      </a:r>
                      <a:r>
                        <a:rPr lang="en" sz="1600">
                          <a:latin typeface="Calibri"/>
                          <a:ea typeface="Calibri"/>
                          <a:cs typeface="Calibri"/>
                          <a:sym typeface="Calibri"/>
                        </a:rPr>
                        <a:t> (as applicable)</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600">
                          <a:latin typeface="Calibri"/>
                          <a:ea typeface="Calibri"/>
                          <a:cs typeface="Calibri"/>
                          <a:sym typeface="Calibri"/>
                        </a:rPr>
                        <a:t>June 30</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426700">
                <a:tc>
                  <a:txBody>
                    <a:bodyPr/>
                    <a:lstStyle/>
                    <a:p>
                      <a:pPr marL="0" lvl="0" indent="0" algn="l" rtl="0">
                        <a:spcBef>
                          <a:spcPts val="0"/>
                        </a:spcBef>
                        <a:spcAft>
                          <a:spcPts val="0"/>
                        </a:spcAft>
                        <a:buNone/>
                      </a:pPr>
                      <a:r>
                        <a:rPr lang="en" sz="1600" u="sng">
                          <a:solidFill>
                            <a:schemeClr val="hlink"/>
                          </a:solidFill>
                          <a:latin typeface="Calibri"/>
                          <a:ea typeface="Calibri"/>
                          <a:cs typeface="Calibri"/>
                          <a:sym typeface="Calibri"/>
                          <a:hlinkClick r:id="rId8"/>
                        </a:rPr>
                        <a:t>Online Application</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600">
                          <a:latin typeface="Calibri"/>
                          <a:ea typeface="Calibri"/>
                          <a:cs typeface="Calibri"/>
                          <a:sym typeface="Calibri"/>
                        </a:rPr>
                        <a:t>June 30</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Poverty Measure Update</a:t>
            </a:r>
            <a:endParaRPr sz="3600">
              <a:latin typeface="Rockwell"/>
              <a:ea typeface="Rockwell"/>
              <a:cs typeface="Rockwell"/>
              <a:sym typeface="Rockwell"/>
            </a:endParaRPr>
          </a:p>
        </p:txBody>
      </p:sp>
      <p:sp>
        <p:nvSpPr>
          <p:cNvPr id="256" name="Google Shape;256;p35"/>
          <p:cNvSpPr txBox="1">
            <a:spLocks noGrp="1"/>
          </p:cNvSpPr>
          <p:nvPr>
            <p:ph type="body" idx="1"/>
          </p:nvPr>
        </p:nvSpPr>
        <p:spPr>
          <a:xfrm>
            <a:off x="332675" y="1165850"/>
            <a:ext cx="4735200" cy="3263400"/>
          </a:xfrm>
          <a:prstGeom prst="rect">
            <a:avLst/>
          </a:prstGeom>
          <a:ln>
            <a:noFill/>
          </a:ln>
        </p:spPr>
        <p:txBody>
          <a:bodyPr spcFirstLastPara="1" wrap="square" lIns="0" tIns="0" rIns="0" bIns="0" anchor="t" anchorCtr="0">
            <a:normAutofit lnSpcReduction="10000"/>
          </a:bodyPr>
          <a:lstStyle/>
          <a:p>
            <a:pPr marL="0" lvl="0" indent="0" algn="l" rtl="0">
              <a:spcBef>
                <a:spcPts val="800"/>
              </a:spcBef>
              <a:spcAft>
                <a:spcPts val="0"/>
              </a:spcAft>
              <a:buNone/>
            </a:pPr>
            <a:r>
              <a:rPr lang="en"/>
              <a:t>For 2023-2024, </a:t>
            </a:r>
            <a:endParaRPr/>
          </a:p>
          <a:p>
            <a:pPr marL="457200" lvl="0" indent="-342900" algn="l" rtl="0">
              <a:spcBef>
                <a:spcPts val="800"/>
              </a:spcBef>
              <a:spcAft>
                <a:spcPts val="0"/>
              </a:spcAft>
              <a:buSzPts val="1800"/>
              <a:buChar char="●"/>
            </a:pPr>
            <a:r>
              <a:rPr lang="en"/>
              <a:t>Only the 2022-2023 poverty data </a:t>
            </a:r>
            <a:endParaRPr/>
          </a:p>
          <a:p>
            <a:pPr marL="457200" lvl="0" indent="-342900" algn="l" rtl="0">
              <a:spcBef>
                <a:spcPts val="0"/>
              </a:spcBef>
              <a:spcAft>
                <a:spcPts val="0"/>
              </a:spcAft>
              <a:buSzPts val="1800"/>
              <a:buChar char="●"/>
            </a:pPr>
            <a:r>
              <a:rPr lang="en"/>
              <a:t>Same poverty measure options as prior years and afforded by the law</a:t>
            </a:r>
            <a:endParaRPr/>
          </a:p>
          <a:p>
            <a:pPr marL="457200" lvl="0" indent="-342900" algn="l" rtl="0">
              <a:spcBef>
                <a:spcPts val="0"/>
              </a:spcBef>
              <a:spcAft>
                <a:spcPts val="0"/>
              </a:spcAft>
              <a:buSzPts val="1800"/>
              <a:buChar char="●"/>
            </a:pPr>
            <a:r>
              <a:rPr lang="en"/>
              <a:t>2022 October Count will be the only data source for FRL pre-populated into the system</a:t>
            </a:r>
            <a:endParaRPr/>
          </a:p>
          <a:p>
            <a:pPr marL="0" lvl="0" indent="0" algn="l" rtl="0">
              <a:spcBef>
                <a:spcPts val="800"/>
              </a:spcBef>
              <a:spcAft>
                <a:spcPts val="0"/>
              </a:spcAft>
              <a:buNone/>
            </a:pPr>
            <a:endParaRPr/>
          </a:p>
          <a:p>
            <a:pPr marL="0" lvl="0" indent="0" algn="l" rtl="0">
              <a:spcBef>
                <a:spcPts val="800"/>
              </a:spcBef>
              <a:spcAft>
                <a:spcPts val="0"/>
              </a:spcAft>
              <a:buNone/>
            </a:pPr>
            <a:r>
              <a:rPr lang="en"/>
              <a:t>Resources:</a:t>
            </a:r>
            <a:endParaRPr/>
          </a:p>
          <a:p>
            <a:pPr marL="0" lvl="0" indent="0" algn="l" rtl="0">
              <a:spcBef>
                <a:spcPts val="800"/>
              </a:spcBef>
              <a:spcAft>
                <a:spcPts val="0"/>
              </a:spcAft>
              <a:buNone/>
            </a:pPr>
            <a:r>
              <a:rPr lang="en" u="sng">
                <a:solidFill>
                  <a:schemeClr val="hlink"/>
                </a:solidFill>
                <a:hlinkClick r:id="rId3"/>
              </a:rPr>
              <a:t>Department of Education, Within-District Allocation Guidance (Feb. 2022)</a:t>
            </a:r>
            <a:endParaRPr/>
          </a:p>
          <a:p>
            <a:pPr marL="0" lvl="0" indent="0" algn="l" rtl="0">
              <a:spcBef>
                <a:spcPts val="800"/>
              </a:spcBef>
              <a:spcAft>
                <a:spcPts val="0"/>
              </a:spcAft>
              <a:buNone/>
            </a:pPr>
            <a:r>
              <a:rPr lang="en" u="sng">
                <a:solidFill>
                  <a:schemeClr val="hlink"/>
                </a:solidFill>
                <a:hlinkClick r:id="rId4"/>
              </a:rPr>
              <a:t>Healthy Meals for All information</a:t>
            </a:r>
            <a:endParaRPr/>
          </a:p>
          <a:p>
            <a:pPr marL="0" lvl="0" indent="0" algn="l" rtl="0">
              <a:spcBef>
                <a:spcPts val="800"/>
              </a:spcBef>
              <a:spcAft>
                <a:spcPts val="0"/>
              </a:spcAft>
              <a:buNone/>
            </a:pPr>
            <a:endParaRPr>
              <a:highlight>
                <a:srgbClr val="FFFF00"/>
              </a:highlight>
            </a:endParaRPr>
          </a:p>
        </p:txBody>
      </p:sp>
      <p:sp>
        <p:nvSpPr>
          <p:cNvPr id="257" name="Google Shape;257;p35"/>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14</a:t>
            </a:fld>
            <a:endParaRPr/>
          </a:p>
        </p:txBody>
      </p:sp>
      <p:pic>
        <p:nvPicPr>
          <p:cNvPr id="258" name="Google Shape;258;p35" descr="2023-2024 poverty measure selection."/>
          <p:cNvPicPr preferRelativeResize="0"/>
          <p:nvPr/>
        </p:nvPicPr>
        <p:blipFill>
          <a:blip r:embed="rId5">
            <a:alphaModFix/>
          </a:blip>
          <a:stretch>
            <a:fillRect/>
          </a:stretch>
        </p:blipFill>
        <p:spPr>
          <a:xfrm>
            <a:off x="5101400" y="1924925"/>
            <a:ext cx="3916375" cy="254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a:spLocks noGrp="1"/>
          </p:cNvSpPr>
          <p:nvPr>
            <p:ph type="title"/>
          </p:nvPr>
        </p:nvSpPr>
        <p:spPr>
          <a:xfrm>
            <a:off x="260500" y="114300"/>
            <a:ext cx="70095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600">
                <a:latin typeface="Rockwell"/>
                <a:ea typeface="Rockwell"/>
                <a:cs typeface="Rockwell"/>
                <a:sym typeface="Rockwell"/>
              </a:rPr>
              <a:t>Comprehensive Support and Improvement (CS) UIP Review Feedback Update</a:t>
            </a:r>
            <a:endParaRPr sz="2600">
              <a:latin typeface="Rockwell"/>
              <a:ea typeface="Rockwell"/>
              <a:cs typeface="Rockwell"/>
              <a:sym typeface="Rockwell"/>
            </a:endParaRPr>
          </a:p>
        </p:txBody>
      </p:sp>
      <p:sp>
        <p:nvSpPr>
          <p:cNvPr id="264" name="Google Shape;264;p36"/>
          <p:cNvSpPr txBox="1">
            <a:spLocks noGrp="1"/>
          </p:cNvSpPr>
          <p:nvPr>
            <p:ph type="body" idx="1"/>
          </p:nvPr>
        </p:nvSpPr>
        <p:spPr>
          <a:xfrm>
            <a:off x="283025" y="964650"/>
            <a:ext cx="5565300" cy="3942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400" b="1"/>
              <a:t>CS UIPs reviewed: </a:t>
            </a:r>
            <a:endParaRPr sz="1400" b="1"/>
          </a:p>
          <a:p>
            <a:pPr marL="285750" lvl="0" indent="-203200" algn="l" rtl="0">
              <a:lnSpc>
                <a:spcPct val="100000"/>
              </a:lnSpc>
              <a:spcBef>
                <a:spcPts val="0"/>
              </a:spcBef>
              <a:spcAft>
                <a:spcPts val="0"/>
              </a:spcAft>
              <a:buSzPts val="1400"/>
              <a:buFont typeface="Calibri"/>
              <a:buChar char="●"/>
            </a:pPr>
            <a:r>
              <a:rPr lang="en" sz="1400"/>
              <a:t>CS Year 4</a:t>
            </a:r>
            <a:endParaRPr sz="1400"/>
          </a:p>
          <a:p>
            <a:pPr marL="285750" lvl="0" indent="-203200" algn="l" rtl="0">
              <a:lnSpc>
                <a:spcPct val="100000"/>
              </a:lnSpc>
              <a:spcBef>
                <a:spcPts val="0"/>
              </a:spcBef>
              <a:spcAft>
                <a:spcPts val="0"/>
              </a:spcAft>
              <a:buSzPts val="1400"/>
              <a:buFont typeface="Calibri"/>
              <a:buChar char="●"/>
            </a:pPr>
            <a:r>
              <a:rPr lang="en" sz="1400"/>
              <a:t>Dual Identification State/Federal                                                                           </a:t>
            </a:r>
            <a:endParaRPr sz="1400"/>
          </a:p>
          <a:p>
            <a:pPr marL="285750" lvl="0" indent="-203200" algn="l" rtl="0">
              <a:lnSpc>
                <a:spcPct val="100000"/>
              </a:lnSpc>
              <a:spcBef>
                <a:spcPts val="0"/>
              </a:spcBef>
              <a:spcAft>
                <a:spcPts val="0"/>
              </a:spcAft>
              <a:buSzPts val="1400"/>
              <a:buFont typeface="Calibri"/>
              <a:buChar char="●"/>
            </a:pPr>
            <a:r>
              <a:rPr lang="en" sz="1400"/>
              <a:t>Schools in districts monitored during 22-23</a:t>
            </a:r>
            <a:endParaRPr sz="1400"/>
          </a:p>
          <a:p>
            <a:pPr marL="0" lvl="0" indent="0" algn="l" rtl="0">
              <a:lnSpc>
                <a:spcPct val="115000"/>
              </a:lnSpc>
              <a:spcBef>
                <a:spcPts val="0"/>
              </a:spcBef>
              <a:spcAft>
                <a:spcPts val="0"/>
              </a:spcAft>
              <a:buNone/>
            </a:pPr>
            <a:r>
              <a:rPr lang="en" sz="1400" b="1"/>
              <a:t>CS UIPs not reviewed: </a:t>
            </a:r>
            <a:r>
              <a:rPr lang="en" sz="1400"/>
              <a:t>  </a:t>
            </a:r>
            <a:endParaRPr sz="1400"/>
          </a:p>
          <a:p>
            <a:pPr marL="285750" lvl="0" indent="-203200" algn="l" rtl="0">
              <a:lnSpc>
                <a:spcPct val="100000"/>
              </a:lnSpc>
              <a:spcBef>
                <a:spcPts val="0"/>
              </a:spcBef>
              <a:spcAft>
                <a:spcPts val="0"/>
              </a:spcAft>
              <a:buSzPts val="1400"/>
              <a:buChar char="●"/>
            </a:pPr>
            <a:r>
              <a:rPr lang="en" sz="1400"/>
              <a:t>Any plan not listed in above categories  </a:t>
            </a:r>
            <a:endParaRPr sz="1400"/>
          </a:p>
          <a:p>
            <a:pPr marL="285750" lvl="0" indent="-203200" algn="l" rtl="0">
              <a:lnSpc>
                <a:spcPct val="100000"/>
              </a:lnSpc>
              <a:spcBef>
                <a:spcPts val="0"/>
              </a:spcBef>
              <a:spcAft>
                <a:spcPts val="0"/>
              </a:spcAft>
              <a:buSzPts val="1400"/>
              <a:buChar char="●"/>
            </a:pPr>
            <a:r>
              <a:rPr lang="en" sz="1400"/>
              <a:t>Any approved CS plan from a previous year  </a:t>
            </a:r>
            <a:endParaRPr sz="1400"/>
          </a:p>
          <a:p>
            <a:pPr marL="0" lvl="0" indent="0" algn="l" rtl="0">
              <a:spcBef>
                <a:spcPts val="0"/>
              </a:spcBef>
              <a:spcAft>
                <a:spcPts val="0"/>
              </a:spcAft>
              <a:buNone/>
            </a:pPr>
            <a:r>
              <a:rPr lang="en" sz="1400" b="1"/>
              <a:t>Feedback available:</a:t>
            </a:r>
            <a:r>
              <a:rPr lang="en" sz="1400"/>
              <a:t>  </a:t>
            </a:r>
            <a:r>
              <a:rPr lang="en" sz="1400">
                <a:highlight>
                  <a:schemeClr val="lt1"/>
                </a:highlight>
              </a:rPr>
              <a:t>Now available in UIP system </a:t>
            </a:r>
            <a:endParaRPr sz="1400">
              <a:highlight>
                <a:schemeClr val="lt1"/>
              </a:highlight>
            </a:endParaRPr>
          </a:p>
          <a:p>
            <a:pPr marL="0" lvl="0" indent="0" algn="l" rtl="0">
              <a:lnSpc>
                <a:spcPct val="100000"/>
              </a:lnSpc>
              <a:spcBef>
                <a:spcPts val="0"/>
              </a:spcBef>
              <a:spcAft>
                <a:spcPts val="0"/>
              </a:spcAft>
              <a:buNone/>
            </a:pPr>
            <a:r>
              <a:rPr lang="en" sz="1400" b="1"/>
              <a:t>What happens next:</a:t>
            </a:r>
            <a:endParaRPr sz="1400" b="1"/>
          </a:p>
          <a:p>
            <a:pPr marL="285750" lvl="0" indent="-203200" algn="l" rtl="0">
              <a:lnSpc>
                <a:spcPct val="100000"/>
              </a:lnSpc>
              <a:spcBef>
                <a:spcPts val="0"/>
              </a:spcBef>
              <a:spcAft>
                <a:spcPts val="0"/>
              </a:spcAft>
              <a:buSzPts val="1400"/>
              <a:buFont typeface="Calibri"/>
              <a:buChar char="●"/>
            </a:pPr>
            <a:r>
              <a:rPr lang="en" sz="1400"/>
              <a:t>LEAs review and address feedback provided by CDE</a:t>
            </a:r>
            <a:endParaRPr sz="1400"/>
          </a:p>
          <a:p>
            <a:pPr marL="285750" lvl="0" indent="-203200" algn="l" rtl="0">
              <a:lnSpc>
                <a:spcPct val="100000"/>
              </a:lnSpc>
              <a:spcBef>
                <a:spcPts val="0"/>
              </a:spcBef>
              <a:spcAft>
                <a:spcPts val="0"/>
              </a:spcAft>
              <a:buSzPts val="1400"/>
              <a:buFont typeface="Calibri"/>
              <a:buChar char="●"/>
            </a:pPr>
            <a:r>
              <a:rPr lang="en" sz="1400"/>
              <a:t>CS Year 4:  Address feedback and resubmit incorporating revisions from feedback before April 28, 2023 for review this school year </a:t>
            </a:r>
            <a:endParaRPr sz="1400"/>
          </a:p>
          <a:p>
            <a:pPr marL="285750" lvl="0" indent="-203200" algn="l" rtl="0">
              <a:lnSpc>
                <a:spcPct val="100000"/>
              </a:lnSpc>
              <a:spcBef>
                <a:spcPts val="0"/>
              </a:spcBef>
              <a:spcAft>
                <a:spcPts val="0"/>
              </a:spcAft>
              <a:buSzPts val="1400"/>
              <a:buFont typeface="Calibri"/>
              <a:buChar char="●"/>
            </a:pPr>
            <a:r>
              <a:rPr lang="en" sz="1400"/>
              <a:t>All others: Incorporate feedback when plan is submitted next school year (23-24) </a:t>
            </a:r>
            <a:endParaRPr sz="1400"/>
          </a:p>
          <a:p>
            <a:pPr marL="285750" lvl="0" indent="-203200" algn="l" rtl="0">
              <a:lnSpc>
                <a:spcPct val="100000"/>
              </a:lnSpc>
              <a:spcBef>
                <a:spcPts val="0"/>
              </a:spcBef>
              <a:spcAft>
                <a:spcPts val="0"/>
              </a:spcAft>
              <a:buSzPts val="1400"/>
              <a:buFont typeface="Calibri"/>
              <a:buChar char="●"/>
            </a:pPr>
            <a:r>
              <a:rPr lang="en" sz="1400"/>
              <a:t>If plan was not selected for review this year: Option to request a review; LEA agrees to address feedback when plan is submitted next school year (23-24); contact Tammy Giessinger or Karen Bixler</a:t>
            </a:r>
            <a:endParaRPr sz="1400"/>
          </a:p>
          <a:p>
            <a:pPr marL="0" lvl="0" indent="0" algn="l" rtl="0">
              <a:spcBef>
                <a:spcPts val="800"/>
              </a:spcBef>
              <a:spcAft>
                <a:spcPts val="0"/>
              </a:spcAft>
              <a:buNone/>
            </a:pPr>
            <a:endParaRPr sz="1100"/>
          </a:p>
        </p:txBody>
      </p:sp>
      <p:sp>
        <p:nvSpPr>
          <p:cNvPr id="265" name="Google Shape;265;p36"/>
          <p:cNvSpPr txBox="1">
            <a:spLocks noGrp="1"/>
          </p:cNvSpPr>
          <p:nvPr>
            <p:ph type="sldNum" idx="12"/>
          </p:nvPr>
        </p:nvSpPr>
        <p:spPr>
          <a:xfrm>
            <a:off x="214530" y="4836088"/>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
        <p:nvSpPr>
          <p:cNvPr id="266" name="Google Shape;266;p36" descr="Resources for CS UIPs."/>
          <p:cNvSpPr/>
          <p:nvPr/>
        </p:nvSpPr>
        <p:spPr>
          <a:xfrm>
            <a:off x="6018900" y="1194925"/>
            <a:ext cx="2967000" cy="3380700"/>
          </a:xfrm>
          <a:prstGeom prst="roundRect">
            <a:avLst>
              <a:gd name="adj" fmla="val 16667"/>
            </a:avLst>
          </a:prstGeom>
          <a:solidFill>
            <a:srgbClr val="D9EAD3"/>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6"/>
          <p:cNvSpPr txBox="1">
            <a:spLocks noGrp="1"/>
          </p:cNvSpPr>
          <p:nvPr>
            <p:ph type="body" idx="2"/>
          </p:nvPr>
        </p:nvSpPr>
        <p:spPr>
          <a:xfrm>
            <a:off x="6070375" y="1098125"/>
            <a:ext cx="2967000" cy="39429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endParaRPr sz="1200"/>
          </a:p>
          <a:p>
            <a:pPr marL="0" lvl="0" indent="0" algn="ctr" rtl="0">
              <a:spcBef>
                <a:spcPts val="1000"/>
              </a:spcBef>
              <a:spcAft>
                <a:spcPts val="0"/>
              </a:spcAft>
              <a:buNone/>
            </a:pPr>
            <a:r>
              <a:rPr lang="en" sz="1700" b="1"/>
              <a:t>Resources for CS UIPs</a:t>
            </a:r>
            <a:r>
              <a:rPr lang="en" sz="1700" b="1" u="sng"/>
              <a:t> </a:t>
            </a:r>
            <a:endParaRPr sz="1700" b="1" u="sng"/>
          </a:p>
          <a:p>
            <a:pPr marL="342900" lvl="0" indent="-209550" algn="l" rtl="0">
              <a:lnSpc>
                <a:spcPct val="100000"/>
              </a:lnSpc>
              <a:spcBef>
                <a:spcPts val="1000"/>
              </a:spcBef>
              <a:spcAft>
                <a:spcPts val="0"/>
              </a:spcAft>
              <a:buSzPts val="1500"/>
              <a:buChar char="●"/>
            </a:pPr>
            <a:r>
              <a:rPr lang="en" sz="1500" u="sng">
                <a:solidFill>
                  <a:schemeClr val="hlink"/>
                </a:solidFill>
                <a:hlinkClick r:id="rId3"/>
              </a:rPr>
              <a:t>CS Identification website</a:t>
            </a:r>
            <a:r>
              <a:rPr lang="en" sz="1500"/>
              <a:t> </a:t>
            </a:r>
            <a:endParaRPr sz="1500"/>
          </a:p>
          <a:p>
            <a:pPr marL="342900" lvl="0" indent="-209550" algn="l" rtl="0">
              <a:lnSpc>
                <a:spcPct val="100000"/>
              </a:lnSpc>
              <a:spcBef>
                <a:spcPts val="0"/>
              </a:spcBef>
              <a:spcAft>
                <a:spcPts val="0"/>
              </a:spcAft>
              <a:buSzPts val="1500"/>
              <a:buChar char="●"/>
            </a:pPr>
            <a:r>
              <a:rPr lang="en" sz="1500" u="sng">
                <a:solidFill>
                  <a:schemeClr val="hlink"/>
                </a:solidFill>
                <a:hlinkClick r:id="rId4"/>
              </a:rPr>
              <a:t>CS UIP Trainings and Planning Requirements</a:t>
            </a:r>
            <a:r>
              <a:rPr lang="en" sz="1500"/>
              <a:t> </a:t>
            </a:r>
            <a:endParaRPr sz="1500"/>
          </a:p>
          <a:p>
            <a:pPr marL="342900" lvl="0" indent="-209550" algn="l" rtl="0">
              <a:lnSpc>
                <a:spcPct val="100000"/>
              </a:lnSpc>
              <a:spcBef>
                <a:spcPts val="0"/>
              </a:spcBef>
              <a:spcAft>
                <a:spcPts val="0"/>
              </a:spcAft>
              <a:buSzPts val="1500"/>
              <a:buChar char="●"/>
            </a:pPr>
            <a:r>
              <a:rPr lang="en" sz="1500" u="sng">
                <a:solidFill>
                  <a:schemeClr val="hlink"/>
                </a:solidFill>
                <a:hlinkClick r:id="rId5"/>
              </a:rPr>
              <a:t>Resource Inequities Requirements </a:t>
            </a:r>
            <a:r>
              <a:rPr lang="en" sz="1500" u="sng">
                <a:solidFill>
                  <a:schemeClr val="hlink"/>
                </a:solidFill>
                <a:hlinkClick r:id="rId6"/>
              </a:rPr>
              <a:t>Evidence-Based Interventions (EBI) Requirements </a:t>
            </a:r>
            <a:endParaRPr sz="1500"/>
          </a:p>
          <a:p>
            <a:pPr marL="457200" lvl="0" indent="0" algn="l" rtl="0">
              <a:spcBef>
                <a:spcPts val="0"/>
              </a:spcBef>
              <a:spcAft>
                <a:spcPts val="0"/>
              </a:spcAft>
              <a:buNone/>
            </a:pPr>
            <a:endParaRPr sz="900"/>
          </a:p>
          <a:p>
            <a:pPr marL="0" lvl="0" indent="0" algn="l" rtl="0">
              <a:spcBef>
                <a:spcPts val="0"/>
              </a:spcBef>
              <a:spcAft>
                <a:spcPts val="0"/>
              </a:spcAft>
              <a:buNone/>
            </a:pPr>
            <a:r>
              <a:rPr lang="en" sz="1500">
                <a:solidFill>
                  <a:srgbClr val="000000"/>
                </a:solidFill>
              </a:rPr>
              <a:t>Karen Bixler:</a:t>
            </a:r>
            <a:r>
              <a:rPr lang="en" sz="1500"/>
              <a:t> </a:t>
            </a:r>
            <a:r>
              <a:rPr lang="en" sz="1500" u="sng">
                <a:solidFill>
                  <a:schemeClr val="hlink"/>
                </a:solidFill>
                <a:hlinkClick r:id="rId7"/>
              </a:rPr>
              <a:t>bixler_k@cde.state.co.us</a:t>
            </a:r>
            <a:endParaRPr sz="1500"/>
          </a:p>
          <a:p>
            <a:pPr marL="0" lvl="0" indent="0" algn="l" rtl="0">
              <a:spcBef>
                <a:spcPts val="0"/>
              </a:spcBef>
              <a:spcAft>
                <a:spcPts val="0"/>
              </a:spcAft>
              <a:buNone/>
            </a:pPr>
            <a:r>
              <a:rPr lang="en" sz="1500"/>
              <a:t>Tammy Giessinger: </a:t>
            </a:r>
            <a:r>
              <a:rPr lang="en" sz="1500" u="sng">
                <a:solidFill>
                  <a:schemeClr val="hlink"/>
                </a:solidFill>
                <a:hlinkClick r:id="rId8"/>
              </a:rPr>
              <a:t>Giessinger_T@cde.state.co.us</a:t>
            </a:r>
            <a:r>
              <a:rPr lang="en" sz="1500"/>
              <a:t> </a:t>
            </a:r>
            <a:endParaRPr/>
          </a:p>
          <a:p>
            <a:pPr marL="0" lvl="0" indent="0" algn="l" rtl="0">
              <a:spcBef>
                <a:spcPts val="8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CS Year 4 Update </a:t>
            </a:r>
            <a:endParaRPr sz="3600">
              <a:latin typeface="Rockwell"/>
              <a:ea typeface="Rockwell"/>
              <a:cs typeface="Rockwell"/>
              <a:sym typeface="Rockwell"/>
            </a:endParaRPr>
          </a:p>
        </p:txBody>
      </p:sp>
      <p:sp>
        <p:nvSpPr>
          <p:cNvPr id="273" name="Google Shape;273;p37"/>
          <p:cNvSpPr txBox="1">
            <a:spLocks noGrp="1"/>
          </p:cNvSpPr>
          <p:nvPr>
            <p:ph type="body" idx="1"/>
          </p:nvPr>
        </p:nvSpPr>
        <p:spPr>
          <a:xfrm>
            <a:off x="332675" y="1089650"/>
            <a:ext cx="8673600" cy="795000"/>
          </a:xfrm>
          <a:prstGeom prst="rect">
            <a:avLst/>
          </a:prstGeom>
        </p:spPr>
        <p:txBody>
          <a:bodyPr spcFirstLastPara="1" wrap="square" lIns="0" tIns="0" rIns="0" bIns="0" anchor="t" anchorCtr="0">
            <a:normAutofit/>
          </a:bodyPr>
          <a:lstStyle/>
          <a:p>
            <a:pPr marL="0" lvl="0" indent="0" algn="l" rtl="0">
              <a:lnSpc>
                <a:spcPct val="107916"/>
              </a:lnSpc>
              <a:spcBef>
                <a:spcPts val="0"/>
              </a:spcBef>
              <a:spcAft>
                <a:spcPts val="1000"/>
              </a:spcAft>
              <a:buClr>
                <a:schemeClr val="dk1"/>
              </a:buClr>
              <a:buSzPts val="1100"/>
              <a:buFont typeface="Arial"/>
              <a:buNone/>
            </a:pPr>
            <a:r>
              <a:rPr lang="en" sz="1600"/>
              <a:t>The Every Student Succeeds Act (ESSA) requires that each state that accepts funds under ESSA have a plan approved by the U.S. Department of Education (ED) for taking more rigorous action for schools that have been identified for Comprehensive Support and Improvement (CS) for four or more years. </a:t>
            </a:r>
            <a:endParaRPr sz="1600"/>
          </a:p>
        </p:txBody>
      </p:sp>
      <p:sp>
        <p:nvSpPr>
          <p:cNvPr id="274" name="Google Shape;274;p37"/>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graphicFrame>
        <p:nvGraphicFramePr>
          <p:cNvPr id="275" name="Google Shape;275;p37"/>
          <p:cNvGraphicFramePr/>
          <p:nvPr/>
        </p:nvGraphicFramePr>
        <p:xfrm>
          <a:off x="235126" y="2028075"/>
          <a:ext cx="8673725" cy="2430080"/>
        </p:xfrm>
        <a:graphic>
          <a:graphicData uri="http://schemas.openxmlformats.org/drawingml/2006/table">
            <a:tbl>
              <a:tblPr>
                <a:noFill/>
                <a:tableStyleId>{3FF29340-2701-466D-9C62-15D65DAC6592}</a:tableStyleId>
              </a:tblPr>
              <a:tblGrid>
                <a:gridCol w="1115425">
                  <a:extLst>
                    <a:ext uri="{9D8B030D-6E8A-4147-A177-3AD203B41FA5}">
                      <a16:colId xmlns:a16="http://schemas.microsoft.com/office/drawing/2014/main" val="20000"/>
                    </a:ext>
                  </a:extLst>
                </a:gridCol>
                <a:gridCol w="7558300">
                  <a:extLst>
                    <a:ext uri="{9D8B030D-6E8A-4147-A177-3AD203B41FA5}">
                      <a16:colId xmlns:a16="http://schemas.microsoft.com/office/drawing/2014/main" val="20001"/>
                    </a:ext>
                  </a:extLst>
                </a:gridCol>
              </a:tblGrid>
              <a:tr h="308475">
                <a:tc>
                  <a:txBody>
                    <a:bodyPr/>
                    <a:lstStyle/>
                    <a:p>
                      <a:pPr marL="0" marR="0" lvl="0" indent="0" algn="ctr" rtl="0">
                        <a:lnSpc>
                          <a:spcPct val="100000"/>
                        </a:lnSpc>
                        <a:spcBef>
                          <a:spcPts val="0"/>
                        </a:spcBef>
                        <a:spcAft>
                          <a:spcPts val="0"/>
                        </a:spcAft>
                        <a:buClr>
                          <a:srgbClr val="000000"/>
                        </a:buClr>
                        <a:buSzPts val="800"/>
                        <a:buFont typeface="Arial"/>
                        <a:buNone/>
                      </a:pPr>
                      <a:r>
                        <a:rPr lang="en" b="1" u="none" strike="noStrike" cap="none">
                          <a:latin typeface="Calibri"/>
                          <a:ea typeface="Calibri"/>
                          <a:cs typeface="Calibri"/>
                          <a:sym typeface="Calibri"/>
                        </a:rPr>
                        <a:t>Timeframe</a:t>
                      </a:r>
                      <a:endParaRPr b="1" u="none" strike="noStrike" cap="none">
                        <a:latin typeface="Calibri"/>
                        <a:ea typeface="Calibri"/>
                        <a:cs typeface="Calibri"/>
                        <a:sym typeface="Calibri"/>
                      </a:endParaRPr>
                    </a:p>
                  </a:txBody>
                  <a:tcPr marL="63500" marR="63500" marT="47625" marB="47625">
                    <a:solidFill>
                      <a:srgbClr val="A4C2F4"/>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b="1" u="none" strike="noStrike" cap="none">
                          <a:latin typeface="Calibri"/>
                          <a:ea typeface="Calibri"/>
                          <a:cs typeface="Calibri"/>
                          <a:sym typeface="Calibri"/>
                        </a:rPr>
                        <a:t>Activities</a:t>
                      </a:r>
                      <a:endParaRPr b="1" u="none" strike="noStrike" cap="none">
                        <a:latin typeface="Calibri"/>
                        <a:ea typeface="Calibri"/>
                        <a:cs typeface="Calibri"/>
                        <a:sym typeface="Calibri"/>
                      </a:endParaRPr>
                    </a:p>
                  </a:txBody>
                  <a:tcPr marL="63500" marR="63500" marT="47625" marB="47625">
                    <a:solidFill>
                      <a:srgbClr val="A4C2F4"/>
                    </a:solidFill>
                  </a:tcPr>
                </a:tc>
                <a:extLst>
                  <a:ext uri="{0D108BD9-81ED-4DB2-BD59-A6C34878D82A}">
                    <a16:rowId xmlns:a16="http://schemas.microsoft.com/office/drawing/2014/main" val="10000"/>
                  </a:ext>
                </a:extLst>
              </a:tr>
              <a:tr h="973950">
                <a:tc>
                  <a:txBody>
                    <a:bodyPr/>
                    <a:lstStyle/>
                    <a:p>
                      <a:pPr marL="0" marR="0" lvl="0" indent="0" algn="l" rtl="0">
                        <a:lnSpc>
                          <a:spcPct val="100000"/>
                        </a:lnSpc>
                        <a:spcBef>
                          <a:spcPts val="0"/>
                        </a:spcBef>
                        <a:spcAft>
                          <a:spcPts val="0"/>
                        </a:spcAft>
                        <a:buClr>
                          <a:srgbClr val="000000"/>
                        </a:buClr>
                        <a:buSzPts val="800"/>
                        <a:buFont typeface="Arial"/>
                        <a:buNone/>
                      </a:pPr>
                      <a:r>
                        <a:rPr lang="en" b="1">
                          <a:latin typeface="Calibri"/>
                          <a:ea typeface="Calibri"/>
                          <a:cs typeface="Calibri"/>
                          <a:sym typeface="Calibri"/>
                        </a:rPr>
                        <a:t>August </a:t>
                      </a:r>
                      <a:endParaRPr b="1" u="none" strike="noStrike" cap="none">
                        <a:latin typeface="Calibri"/>
                        <a:ea typeface="Calibri"/>
                        <a:cs typeface="Calibri"/>
                        <a:sym typeface="Calibri"/>
                      </a:endParaRPr>
                    </a:p>
                  </a:txBody>
                  <a:tcPr marL="63500" marR="63500" marT="47625" marB="47625"/>
                </a:tc>
                <a:tc>
                  <a:txBody>
                    <a:bodyPr/>
                    <a:lstStyle/>
                    <a:p>
                      <a:pPr marL="0" marR="0" lvl="0" indent="0" algn="l" rtl="0">
                        <a:lnSpc>
                          <a:spcPct val="100000"/>
                        </a:lnSpc>
                        <a:spcBef>
                          <a:spcPts val="0"/>
                        </a:spcBef>
                        <a:spcAft>
                          <a:spcPts val="0"/>
                        </a:spcAft>
                        <a:buClr>
                          <a:srgbClr val="000000"/>
                        </a:buClr>
                        <a:buSzPts val="800"/>
                        <a:buFont typeface="Arial"/>
                        <a:buNone/>
                      </a:pPr>
                      <a:r>
                        <a:rPr lang="en">
                          <a:solidFill>
                            <a:srgbClr val="000000"/>
                          </a:solidFill>
                          <a:latin typeface="Calibri"/>
                          <a:ea typeface="Calibri"/>
                          <a:cs typeface="Calibri"/>
                          <a:sym typeface="Calibri"/>
                        </a:rPr>
                        <a:t>After accountability notification letters about SPFs and ESSA identifications are sent, CDE will </a:t>
                      </a:r>
                      <a:endParaRPr>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arenR"/>
                      </a:pPr>
                      <a:r>
                        <a:rPr lang="en">
                          <a:solidFill>
                            <a:srgbClr val="000000"/>
                          </a:solidFill>
                          <a:latin typeface="Calibri"/>
                          <a:ea typeface="Calibri"/>
                          <a:cs typeface="Calibri"/>
                          <a:sym typeface="Calibri"/>
                        </a:rPr>
                        <a:t>Develop and share a CS-Y4+ ESSA School Profile that outlines the services awarded through EASI so far</a:t>
                      </a:r>
                      <a:endParaRPr>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arenR"/>
                      </a:pPr>
                      <a:r>
                        <a:rPr lang="en">
                          <a:solidFill>
                            <a:srgbClr val="000000"/>
                          </a:solidFill>
                          <a:latin typeface="Calibri"/>
                          <a:ea typeface="Calibri"/>
                          <a:cs typeface="Calibri"/>
                          <a:sym typeface="Calibri"/>
                        </a:rPr>
                        <a:t>Continue  discussing with district options for EASI support if not previously engaged.</a:t>
                      </a:r>
                      <a:endParaRPr b="1">
                        <a:solidFill>
                          <a:srgbClr val="000000"/>
                        </a:solidFill>
                        <a:latin typeface="Calibri"/>
                        <a:ea typeface="Calibri"/>
                        <a:cs typeface="Calibri"/>
                        <a:sym typeface="Calibri"/>
                      </a:endParaRPr>
                    </a:p>
                  </a:txBody>
                  <a:tcPr marL="63500" marR="63500" marT="47625" marB="47625"/>
                </a:tc>
                <a:extLst>
                  <a:ext uri="{0D108BD9-81ED-4DB2-BD59-A6C34878D82A}">
                    <a16:rowId xmlns:a16="http://schemas.microsoft.com/office/drawing/2014/main" val="10001"/>
                  </a:ext>
                </a:extLst>
              </a:tr>
              <a:tr h="308475">
                <a:tc>
                  <a:txBody>
                    <a:bodyPr/>
                    <a:lstStyle/>
                    <a:p>
                      <a:pPr marL="0" marR="0" lvl="0" indent="0" algn="l" rtl="0">
                        <a:lnSpc>
                          <a:spcPct val="100000"/>
                        </a:lnSpc>
                        <a:spcBef>
                          <a:spcPts val="0"/>
                        </a:spcBef>
                        <a:spcAft>
                          <a:spcPts val="0"/>
                        </a:spcAft>
                        <a:buClr>
                          <a:srgbClr val="000000"/>
                        </a:buClr>
                        <a:buSzPts val="800"/>
                        <a:buFont typeface="Arial"/>
                        <a:buNone/>
                      </a:pPr>
                      <a:r>
                        <a:rPr lang="en" b="1">
                          <a:latin typeface="Calibri"/>
                          <a:ea typeface="Calibri"/>
                          <a:cs typeface="Calibri"/>
                          <a:sym typeface="Calibri"/>
                        </a:rPr>
                        <a:t>October</a:t>
                      </a:r>
                      <a:endParaRPr b="1" u="none" strike="noStrike" cap="none">
                        <a:latin typeface="Calibri"/>
                        <a:ea typeface="Calibri"/>
                        <a:cs typeface="Calibri"/>
                        <a:sym typeface="Calibri"/>
                      </a:endParaRPr>
                    </a:p>
                  </a:txBody>
                  <a:tcPr marL="63500" marR="63500" marT="47625" marB="47625"/>
                </a:tc>
                <a:tc>
                  <a:txBody>
                    <a:bodyPr/>
                    <a:lstStyle/>
                    <a:p>
                      <a:pPr marL="0" marR="0" lvl="0" indent="0" algn="l" rtl="0">
                        <a:lnSpc>
                          <a:spcPct val="100000"/>
                        </a:lnSpc>
                        <a:spcBef>
                          <a:spcPts val="0"/>
                        </a:spcBef>
                        <a:spcAft>
                          <a:spcPts val="0"/>
                        </a:spcAft>
                        <a:buClr>
                          <a:srgbClr val="000000"/>
                        </a:buClr>
                        <a:buSzPts val="800"/>
                        <a:buFont typeface="Arial"/>
                        <a:buNone/>
                      </a:pPr>
                      <a:r>
                        <a:rPr lang="en">
                          <a:latin typeface="Calibri"/>
                          <a:ea typeface="Calibri"/>
                          <a:cs typeface="Calibri"/>
                          <a:sym typeface="Calibri"/>
                        </a:rPr>
                        <a:t>Review the school’s CS UIP for ESSA approval, if not already approved. </a:t>
                      </a:r>
                      <a:endParaRPr u="none" strike="noStrike" cap="none">
                        <a:latin typeface="Calibri"/>
                        <a:ea typeface="Calibri"/>
                        <a:cs typeface="Calibri"/>
                        <a:sym typeface="Calibri"/>
                      </a:endParaRPr>
                    </a:p>
                  </a:txBody>
                  <a:tcPr marL="63500" marR="63500" marT="47625" marB="47625"/>
                </a:tc>
                <a:extLst>
                  <a:ext uri="{0D108BD9-81ED-4DB2-BD59-A6C34878D82A}">
                    <a16:rowId xmlns:a16="http://schemas.microsoft.com/office/drawing/2014/main" val="10002"/>
                  </a:ext>
                </a:extLst>
              </a:tr>
              <a:tr h="308475">
                <a:tc>
                  <a:txBody>
                    <a:bodyPr/>
                    <a:lstStyle/>
                    <a:p>
                      <a:pPr marL="0" marR="0" lvl="0" indent="0" algn="l" rtl="0">
                        <a:lnSpc>
                          <a:spcPct val="100000"/>
                        </a:lnSpc>
                        <a:spcBef>
                          <a:spcPts val="0"/>
                        </a:spcBef>
                        <a:spcAft>
                          <a:spcPts val="0"/>
                        </a:spcAft>
                        <a:buNone/>
                      </a:pPr>
                      <a:r>
                        <a:rPr lang="en" b="1">
                          <a:latin typeface="Calibri"/>
                          <a:ea typeface="Calibri"/>
                          <a:cs typeface="Calibri"/>
                          <a:sym typeface="Calibri"/>
                        </a:rPr>
                        <a:t>Feb/March</a:t>
                      </a:r>
                      <a:endParaRPr b="1">
                        <a:latin typeface="Calibri"/>
                        <a:ea typeface="Calibri"/>
                        <a:cs typeface="Calibri"/>
                        <a:sym typeface="Calibri"/>
                      </a:endParaRPr>
                    </a:p>
                  </a:txBody>
                  <a:tcPr marL="63500" marR="63500" marT="47625" marB="47625"/>
                </a:tc>
                <a:tc>
                  <a:txBody>
                    <a:bodyPr/>
                    <a:lstStyle/>
                    <a:p>
                      <a:pPr marL="0" marR="0" lvl="0" indent="0" algn="l" rtl="0">
                        <a:lnSpc>
                          <a:spcPct val="100000"/>
                        </a:lnSpc>
                        <a:spcBef>
                          <a:spcPts val="0"/>
                        </a:spcBef>
                        <a:spcAft>
                          <a:spcPts val="0"/>
                        </a:spcAft>
                        <a:buNone/>
                      </a:pPr>
                      <a:r>
                        <a:rPr lang="en">
                          <a:latin typeface="Calibri"/>
                          <a:ea typeface="Calibri"/>
                          <a:cs typeface="Calibri"/>
                          <a:sym typeface="Calibri"/>
                        </a:rPr>
                        <a:t>Convene schools for a preliminary CS-Y4 meeting.</a:t>
                      </a:r>
                      <a:endParaRPr>
                        <a:latin typeface="Calibri"/>
                        <a:ea typeface="Calibri"/>
                        <a:cs typeface="Calibri"/>
                        <a:sym typeface="Calibri"/>
                      </a:endParaRPr>
                    </a:p>
                  </a:txBody>
                  <a:tcPr marL="63500" marR="63500" marT="47625" marB="47625"/>
                </a:tc>
                <a:extLst>
                  <a:ext uri="{0D108BD9-81ED-4DB2-BD59-A6C34878D82A}">
                    <a16:rowId xmlns:a16="http://schemas.microsoft.com/office/drawing/2014/main" val="10003"/>
                  </a:ext>
                </a:extLst>
              </a:tr>
              <a:tr h="530300">
                <a:tc>
                  <a:txBody>
                    <a:bodyPr/>
                    <a:lstStyle/>
                    <a:p>
                      <a:pPr marL="0" marR="0" lvl="0" indent="0" algn="l" rtl="0">
                        <a:lnSpc>
                          <a:spcPct val="100000"/>
                        </a:lnSpc>
                        <a:spcBef>
                          <a:spcPts val="0"/>
                        </a:spcBef>
                        <a:spcAft>
                          <a:spcPts val="0"/>
                        </a:spcAft>
                        <a:buNone/>
                      </a:pPr>
                      <a:r>
                        <a:rPr lang="en" b="1">
                          <a:latin typeface="Calibri"/>
                          <a:ea typeface="Calibri"/>
                          <a:cs typeface="Calibri"/>
                          <a:sym typeface="Calibri"/>
                        </a:rPr>
                        <a:t>Late spring</a:t>
                      </a:r>
                      <a:endParaRPr b="1">
                        <a:latin typeface="Calibri"/>
                        <a:ea typeface="Calibri"/>
                        <a:cs typeface="Calibri"/>
                        <a:sym typeface="Calibri"/>
                      </a:endParaRPr>
                    </a:p>
                  </a:txBody>
                  <a:tcPr marL="63500" marR="63500" marT="47625" marB="47625"/>
                </a:tc>
                <a:tc>
                  <a:txBody>
                    <a:bodyPr/>
                    <a:lstStyle/>
                    <a:p>
                      <a:pPr marL="0" marR="0" lvl="0" indent="0" algn="l" rtl="0">
                        <a:lnSpc>
                          <a:spcPct val="100000"/>
                        </a:lnSpc>
                        <a:spcBef>
                          <a:spcPts val="0"/>
                        </a:spcBef>
                        <a:spcAft>
                          <a:spcPts val="0"/>
                        </a:spcAft>
                        <a:buNone/>
                      </a:pPr>
                      <a:r>
                        <a:rPr lang="en">
                          <a:latin typeface="Calibri"/>
                          <a:ea typeface="Calibri"/>
                          <a:cs typeface="Calibri"/>
                          <a:sym typeface="Calibri"/>
                        </a:rPr>
                        <a:t>Convene schools for a co-planning meeting to identify evidence-based strategies to continue and which ones need to be changed in the UIP by the next October submittal. </a:t>
                      </a:r>
                      <a:endParaRPr>
                        <a:latin typeface="Calibri"/>
                        <a:ea typeface="Calibri"/>
                        <a:cs typeface="Calibri"/>
                        <a:sym typeface="Calibri"/>
                      </a:endParaRPr>
                    </a:p>
                  </a:txBody>
                  <a:tcPr marL="63500" marR="63500" marT="47625" marB="47625"/>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8"/>
          <p:cNvSpPr txBox="1">
            <a:spLocks noGrp="1"/>
          </p:cNvSpPr>
          <p:nvPr>
            <p:ph type="title"/>
          </p:nvPr>
        </p:nvSpPr>
        <p:spPr>
          <a:xfrm>
            <a:off x="332675" y="153875"/>
            <a:ext cx="82419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latin typeface="Rockwell"/>
                <a:ea typeface="Rockwell"/>
                <a:cs typeface="Rockwell"/>
                <a:sym typeface="Rockwell"/>
              </a:rPr>
              <a:t>CDE Monitoring Status Update</a:t>
            </a:r>
            <a:endParaRPr sz="3600">
              <a:latin typeface="Rockwell"/>
              <a:ea typeface="Rockwell"/>
              <a:cs typeface="Rockwell"/>
              <a:sym typeface="Rockwell"/>
            </a:endParaRPr>
          </a:p>
        </p:txBody>
      </p:sp>
      <p:sp>
        <p:nvSpPr>
          <p:cNvPr id="281" name="Google Shape;281;p38"/>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grpSp>
        <p:nvGrpSpPr>
          <p:cNvPr id="282" name="Google Shape;282;p38" descr="Current, upcoming and completed monitoring task graphic."/>
          <p:cNvGrpSpPr/>
          <p:nvPr/>
        </p:nvGrpSpPr>
        <p:grpSpPr>
          <a:xfrm>
            <a:off x="1162450" y="1003607"/>
            <a:ext cx="6544513" cy="3939998"/>
            <a:chOff x="1834394" y="803386"/>
            <a:chExt cx="5499128" cy="3449482"/>
          </a:xfrm>
        </p:grpSpPr>
        <p:grpSp>
          <p:nvGrpSpPr>
            <p:cNvPr id="283" name="Google Shape;283;p38"/>
            <p:cNvGrpSpPr/>
            <p:nvPr/>
          </p:nvGrpSpPr>
          <p:grpSpPr>
            <a:xfrm>
              <a:off x="2820225" y="891450"/>
              <a:ext cx="3175200" cy="3175200"/>
              <a:chOff x="2820225" y="891450"/>
              <a:chExt cx="3175200" cy="3175200"/>
            </a:xfrm>
          </p:grpSpPr>
          <p:sp>
            <p:nvSpPr>
              <p:cNvPr id="284" name="Google Shape;284;p38"/>
              <p:cNvSpPr/>
              <p:nvPr/>
            </p:nvSpPr>
            <p:spPr>
              <a:xfrm rot="10800000">
                <a:off x="2820225" y="891450"/>
                <a:ext cx="3175200" cy="3175200"/>
              </a:xfrm>
              <a:prstGeom prst="blockArc">
                <a:avLst>
                  <a:gd name="adj1" fmla="val 5399801"/>
                  <a:gd name="adj2" fmla="val 3012680"/>
                  <a:gd name="adj3" fmla="val 693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8"/>
              <p:cNvSpPr/>
              <p:nvPr/>
            </p:nvSpPr>
            <p:spPr>
              <a:xfrm rot="10800000">
                <a:off x="3166696" y="1188068"/>
                <a:ext cx="450600" cy="4506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38"/>
            <p:cNvGrpSpPr/>
            <p:nvPr/>
          </p:nvGrpSpPr>
          <p:grpSpPr>
            <a:xfrm>
              <a:off x="4053808" y="2841962"/>
              <a:ext cx="2096400" cy="1410906"/>
              <a:chOff x="4053808" y="2841962"/>
              <a:chExt cx="2096400" cy="1410906"/>
            </a:xfrm>
          </p:grpSpPr>
          <p:sp>
            <p:nvSpPr>
              <p:cNvPr id="287" name="Google Shape;287;p38"/>
              <p:cNvSpPr/>
              <p:nvPr/>
            </p:nvSpPr>
            <p:spPr>
              <a:xfrm>
                <a:off x="4053808" y="3126968"/>
                <a:ext cx="2096400" cy="1125900"/>
              </a:xfrm>
              <a:prstGeom prst="rect">
                <a:avLst/>
              </a:prstGeom>
              <a:solidFill>
                <a:srgbClr val="FCE5CD"/>
              </a:solidFill>
              <a:ln>
                <a:noFill/>
              </a:ln>
            </p:spPr>
            <p:txBody>
              <a:bodyPr spcFirstLastPara="1" wrap="square" lIns="91425" tIns="91425" rIns="91425" bIns="91425" anchor="t" anchorCtr="0">
                <a:noAutofit/>
              </a:bodyPr>
              <a:lstStyle/>
              <a:p>
                <a:pPr marL="57150" lvl="0" indent="-13335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Self-Assessment Submissions from LEAs who were granted extensions</a:t>
                </a:r>
                <a:endParaRPr sz="1200">
                  <a:solidFill>
                    <a:schemeClr val="dk1"/>
                  </a:solidFill>
                  <a:latin typeface="Calibri"/>
                  <a:ea typeface="Calibri"/>
                  <a:cs typeface="Calibri"/>
                  <a:sym typeface="Calibri"/>
                </a:endParaRPr>
              </a:p>
              <a:p>
                <a:pPr marL="57150" lvl="0" indent="-13335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CDE Team reviewing submitted self-assessments</a:t>
                </a:r>
                <a:endParaRPr sz="1200">
                  <a:solidFill>
                    <a:schemeClr val="dk1"/>
                  </a:solidFill>
                  <a:latin typeface="Calibri"/>
                  <a:ea typeface="Calibri"/>
                  <a:cs typeface="Calibri"/>
                  <a:sym typeface="Calibri"/>
                </a:endParaRPr>
              </a:p>
              <a:p>
                <a:pPr marL="57150" lvl="0" indent="-13335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Planning TA based on 21-22 monitoring findings</a:t>
                </a:r>
                <a:endParaRPr sz="1200">
                  <a:solidFill>
                    <a:schemeClr val="dk1"/>
                  </a:solidFill>
                  <a:latin typeface="Calibri"/>
                  <a:ea typeface="Calibri"/>
                  <a:cs typeface="Calibri"/>
                  <a:sym typeface="Calibri"/>
                </a:endParaRPr>
              </a:p>
            </p:txBody>
          </p:sp>
          <p:sp>
            <p:nvSpPr>
              <p:cNvPr id="288" name="Google Shape;288;p38"/>
              <p:cNvSpPr/>
              <p:nvPr/>
            </p:nvSpPr>
            <p:spPr>
              <a:xfrm>
                <a:off x="4053816" y="2841962"/>
                <a:ext cx="1332300" cy="285000"/>
              </a:xfrm>
              <a:prstGeom prst="round1Rect">
                <a:avLst>
                  <a:gd name="adj" fmla="val 50000"/>
                </a:avLst>
              </a:pr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lt1"/>
                    </a:solidFill>
                    <a:latin typeface="Calibri"/>
                    <a:ea typeface="Calibri"/>
                    <a:cs typeface="Calibri"/>
                    <a:sym typeface="Calibri"/>
                  </a:rPr>
                  <a:t>Happening Now </a:t>
                </a:r>
                <a:endParaRPr sz="1200" b="1">
                  <a:solidFill>
                    <a:srgbClr val="FFFFFF"/>
                  </a:solidFill>
                  <a:latin typeface="Calibri"/>
                  <a:ea typeface="Calibri"/>
                  <a:cs typeface="Calibri"/>
                  <a:sym typeface="Calibri"/>
                </a:endParaRPr>
              </a:p>
            </p:txBody>
          </p:sp>
        </p:grpSp>
        <p:grpSp>
          <p:nvGrpSpPr>
            <p:cNvPr id="289" name="Google Shape;289;p38"/>
            <p:cNvGrpSpPr/>
            <p:nvPr/>
          </p:nvGrpSpPr>
          <p:grpSpPr>
            <a:xfrm>
              <a:off x="5107522" y="803386"/>
              <a:ext cx="2226000" cy="1716892"/>
              <a:chOff x="5107522" y="803386"/>
              <a:chExt cx="2226000" cy="1716892"/>
            </a:xfrm>
          </p:grpSpPr>
          <p:sp>
            <p:nvSpPr>
              <p:cNvPr id="290" name="Google Shape;290;p38"/>
              <p:cNvSpPr/>
              <p:nvPr/>
            </p:nvSpPr>
            <p:spPr>
              <a:xfrm>
                <a:off x="5107522" y="1088378"/>
                <a:ext cx="2226000" cy="1431900"/>
              </a:xfrm>
              <a:prstGeom prst="rect">
                <a:avLst/>
              </a:prstGeom>
              <a:solidFill>
                <a:srgbClr val="FCE5CD"/>
              </a:solidFill>
              <a:ln>
                <a:noFill/>
              </a:ln>
            </p:spPr>
            <p:txBody>
              <a:bodyPr spcFirstLastPara="1" wrap="square" lIns="91425" tIns="91425" rIns="91425" bIns="91425" anchor="t" anchorCtr="0">
                <a:noAutofit/>
              </a:bodyPr>
              <a:lstStyle/>
              <a:p>
                <a:pPr marL="114300" lvl="0" indent="-13335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Most reports for 21-22 monitoring cycle have been finalized</a:t>
                </a:r>
                <a:endParaRPr sz="1200">
                  <a:solidFill>
                    <a:schemeClr val="dk1"/>
                  </a:solidFill>
                  <a:latin typeface="Calibri"/>
                  <a:ea typeface="Calibri"/>
                  <a:cs typeface="Calibri"/>
                  <a:sym typeface="Calibri"/>
                </a:endParaRPr>
              </a:p>
              <a:p>
                <a:pPr marL="114300" lvl="0" indent="-13335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Analyzing common monitoring findings from 21-22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PARs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Policies and Procedures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Schoolwide Plans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CS UIP Approvals</a:t>
                </a:r>
                <a:endParaRPr sz="1200">
                  <a:solidFill>
                    <a:schemeClr val="dk1"/>
                  </a:solidFill>
                  <a:latin typeface="Calibri"/>
                  <a:ea typeface="Calibri"/>
                  <a:cs typeface="Calibri"/>
                  <a:sym typeface="Calibri"/>
                </a:endParaRPr>
              </a:p>
              <a:p>
                <a:pPr marL="457200" lvl="0" indent="0" algn="l" rtl="0">
                  <a:spcBef>
                    <a:spcPts val="0"/>
                  </a:spcBef>
                  <a:spcAft>
                    <a:spcPts val="0"/>
                  </a:spcAft>
                  <a:buNone/>
                </a:pPr>
                <a:endParaRPr sz="800">
                  <a:solidFill>
                    <a:srgbClr val="FFFFFF"/>
                  </a:solidFill>
                  <a:latin typeface="Roboto"/>
                  <a:ea typeface="Roboto"/>
                  <a:cs typeface="Roboto"/>
                  <a:sym typeface="Roboto"/>
                </a:endParaRPr>
              </a:p>
            </p:txBody>
          </p:sp>
          <p:sp>
            <p:nvSpPr>
              <p:cNvPr id="291" name="Google Shape;291;p38"/>
              <p:cNvSpPr/>
              <p:nvPr/>
            </p:nvSpPr>
            <p:spPr>
              <a:xfrm>
                <a:off x="5107530" y="803386"/>
                <a:ext cx="1332300" cy="285000"/>
              </a:xfrm>
              <a:prstGeom prst="round1Rect">
                <a:avLst>
                  <a:gd name="adj" fmla="val 50000"/>
                </a:avLst>
              </a:pr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lt1"/>
                    </a:solidFill>
                    <a:latin typeface="Calibri"/>
                    <a:ea typeface="Calibri"/>
                    <a:cs typeface="Calibri"/>
                    <a:sym typeface="Calibri"/>
                  </a:rPr>
                  <a:t>Completed</a:t>
                </a:r>
                <a:endParaRPr sz="1200" b="1">
                  <a:solidFill>
                    <a:srgbClr val="FFFFFF"/>
                  </a:solidFill>
                  <a:latin typeface="Calibri"/>
                  <a:ea typeface="Calibri"/>
                  <a:cs typeface="Calibri"/>
                  <a:sym typeface="Calibri"/>
                </a:endParaRPr>
              </a:p>
            </p:txBody>
          </p:sp>
        </p:grpSp>
        <p:grpSp>
          <p:nvGrpSpPr>
            <p:cNvPr id="292" name="Google Shape;292;p38"/>
            <p:cNvGrpSpPr/>
            <p:nvPr/>
          </p:nvGrpSpPr>
          <p:grpSpPr>
            <a:xfrm>
              <a:off x="1834394" y="1386010"/>
              <a:ext cx="2124300" cy="1662592"/>
              <a:chOff x="1834394" y="1386010"/>
              <a:chExt cx="2124300" cy="1662592"/>
            </a:xfrm>
          </p:grpSpPr>
          <p:sp>
            <p:nvSpPr>
              <p:cNvPr id="293" name="Google Shape;293;p38"/>
              <p:cNvSpPr/>
              <p:nvPr/>
            </p:nvSpPr>
            <p:spPr>
              <a:xfrm>
                <a:off x="1834394" y="1671002"/>
                <a:ext cx="2124300" cy="1377600"/>
              </a:xfrm>
              <a:prstGeom prst="rect">
                <a:avLst/>
              </a:prstGeom>
              <a:solidFill>
                <a:srgbClr val="FCE5CD"/>
              </a:solidFill>
              <a:ln>
                <a:noFill/>
              </a:ln>
            </p:spPr>
            <p:txBody>
              <a:bodyPr spcFirstLastPara="1" wrap="square" lIns="91425" tIns="91425" rIns="91425" bIns="91425" anchor="t" anchorCtr="0">
                <a:noAutofit/>
              </a:bodyPr>
              <a:lstStyle/>
              <a:p>
                <a:pPr marL="114300" lvl="0" indent="-13335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Reaching out to LEAs if more information is needed than what was provided on the self-assessments</a:t>
                </a:r>
                <a:endParaRPr sz="1200">
                  <a:solidFill>
                    <a:schemeClr val="dk1"/>
                  </a:solidFill>
                  <a:latin typeface="Calibri"/>
                  <a:ea typeface="Calibri"/>
                  <a:cs typeface="Calibri"/>
                  <a:sym typeface="Calibri"/>
                </a:endParaRPr>
              </a:p>
              <a:p>
                <a:pPr marL="114300" lvl="0" indent="-13335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Desk reviews and onsite visits of selected LEAs</a:t>
                </a:r>
                <a:endParaRPr sz="1200">
                  <a:solidFill>
                    <a:schemeClr val="dk1"/>
                  </a:solidFill>
                  <a:latin typeface="Calibri"/>
                  <a:ea typeface="Calibri"/>
                  <a:cs typeface="Calibri"/>
                  <a:sym typeface="Calibri"/>
                </a:endParaRPr>
              </a:p>
              <a:p>
                <a:pPr marL="114300" lvl="0" indent="-13335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Drafting and finalizing reports for 22-23 monitoring cycle</a:t>
                </a:r>
                <a:endParaRPr sz="1200">
                  <a:solidFill>
                    <a:schemeClr val="dk1"/>
                  </a:solidFill>
                  <a:latin typeface="Calibri"/>
                  <a:ea typeface="Calibri"/>
                  <a:cs typeface="Calibri"/>
                  <a:sym typeface="Calibri"/>
                </a:endParaRPr>
              </a:p>
            </p:txBody>
          </p:sp>
          <p:sp>
            <p:nvSpPr>
              <p:cNvPr id="294" name="Google Shape;294;p38"/>
              <p:cNvSpPr/>
              <p:nvPr/>
            </p:nvSpPr>
            <p:spPr>
              <a:xfrm>
                <a:off x="1834398" y="1386010"/>
                <a:ext cx="1332300" cy="285000"/>
              </a:xfrm>
              <a:prstGeom prst="round1Rect">
                <a:avLst>
                  <a:gd name="adj" fmla="val 50000"/>
                </a:avLst>
              </a:pr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b="1">
                    <a:solidFill>
                      <a:schemeClr val="lt1"/>
                    </a:solidFill>
                    <a:latin typeface="Calibri"/>
                    <a:ea typeface="Calibri"/>
                    <a:cs typeface="Calibri"/>
                    <a:sym typeface="Calibri"/>
                  </a:rPr>
                  <a:t>Upcoming </a:t>
                </a:r>
                <a:endParaRPr sz="1200" b="1">
                  <a:solidFill>
                    <a:srgbClr val="FFFFFF"/>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9"/>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5000"/>
              <a:t>Questions?</a:t>
            </a:r>
            <a:endParaRPr sz="5000"/>
          </a:p>
        </p:txBody>
      </p:sp>
      <p:sp>
        <p:nvSpPr>
          <p:cNvPr id="300" name="Google Shape;300;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ctrTitle"/>
          </p:nvPr>
        </p:nvSpPr>
        <p:spPr>
          <a:xfrm>
            <a:off x="311700" y="1840075"/>
            <a:ext cx="8520600" cy="892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5000"/>
              <a:t>Planning Cycle</a:t>
            </a:r>
            <a:endParaRPr sz="5000"/>
          </a:p>
        </p:txBody>
      </p:sp>
      <p:sp>
        <p:nvSpPr>
          <p:cNvPr id="306" name="Google Shape;306;p40"/>
          <p:cNvSpPr txBox="1"/>
          <p:nvPr/>
        </p:nvSpPr>
        <p:spPr>
          <a:xfrm>
            <a:off x="1244400" y="2844900"/>
            <a:ext cx="68889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FFFFFF"/>
                </a:solidFill>
                <a:latin typeface="Calibri"/>
                <a:ea typeface="Calibri"/>
                <a:cs typeface="Calibri"/>
                <a:sym typeface="Calibri"/>
              </a:rPr>
              <a:t>Purpose: To create a Consolidated Application that is driven by student needs and will result in improved student outcomes</a:t>
            </a:r>
            <a:endParaRPr sz="2400">
              <a:solidFill>
                <a:srgbClr val="FFFFFF"/>
              </a:solidFill>
              <a:latin typeface="Calibri"/>
              <a:ea typeface="Calibri"/>
              <a:cs typeface="Calibri"/>
              <a:sym typeface="Calibri"/>
            </a:endParaRPr>
          </a:p>
        </p:txBody>
      </p:sp>
      <p:sp>
        <p:nvSpPr>
          <p:cNvPr id="307" name="Google Shape;307;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body" idx="1"/>
          </p:nvPr>
        </p:nvSpPr>
        <p:spPr>
          <a:xfrm>
            <a:off x="628650" y="1165850"/>
            <a:ext cx="54096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b="1"/>
              <a:t>Nazie Mohajeri-Nelson: </a:t>
            </a:r>
            <a:r>
              <a:rPr lang="en"/>
              <a:t>Executive Director</a:t>
            </a:r>
            <a:endParaRPr/>
          </a:p>
          <a:p>
            <a:pPr marL="0" lvl="0" indent="0" algn="l" rtl="0">
              <a:spcBef>
                <a:spcPts val="800"/>
              </a:spcBef>
              <a:spcAft>
                <a:spcPts val="0"/>
              </a:spcAft>
              <a:buNone/>
            </a:pPr>
            <a:r>
              <a:rPr lang="en" b="1"/>
              <a:t>Laura Meushaw:</a:t>
            </a:r>
            <a:r>
              <a:rPr lang="en"/>
              <a:t> Program Implementation Supervisor and ESEA Title I Coordinator</a:t>
            </a:r>
            <a:endParaRPr/>
          </a:p>
          <a:p>
            <a:pPr marL="0" lvl="0" indent="0" algn="l" rtl="0">
              <a:spcBef>
                <a:spcPts val="800"/>
              </a:spcBef>
              <a:spcAft>
                <a:spcPts val="0"/>
              </a:spcAft>
              <a:buNone/>
            </a:pPr>
            <a:r>
              <a:rPr lang="en" b="1"/>
              <a:t>Christina Adeboye Sullivan:</a:t>
            </a:r>
            <a:r>
              <a:rPr lang="en"/>
              <a:t> Program Implementation Coordinator</a:t>
            </a:r>
            <a:endParaRPr/>
          </a:p>
          <a:p>
            <a:pPr marL="0" lvl="0" indent="0" algn="l" rtl="0">
              <a:spcBef>
                <a:spcPts val="800"/>
              </a:spcBef>
              <a:spcAft>
                <a:spcPts val="0"/>
              </a:spcAft>
              <a:buNone/>
            </a:pPr>
            <a:r>
              <a:rPr lang="en" b="1"/>
              <a:t>Evita Byrd: </a:t>
            </a:r>
            <a:r>
              <a:rPr lang="en"/>
              <a:t>ESEA</a:t>
            </a:r>
            <a:r>
              <a:rPr lang="en" b="1"/>
              <a:t> </a:t>
            </a:r>
            <a:r>
              <a:rPr lang="en"/>
              <a:t>Title I Specialist </a:t>
            </a:r>
            <a:endParaRPr/>
          </a:p>
          <a:p>
            <a:pPr marL="0" lvl="0" indent="0" algn="l" rtl="0">
              <a:spcBef>
                <a:spcPts val="800"/>
              </a:spcBef>
              <a:spcAft>
                <a:spcPts val="0"/>
              </a:spcAft>
              <a:buNone/>
            </a:pPr>
            <a:r>
              <a:rPr lang="en" b="1"/>
              <a:t>Rachel Echsner:</a:t>
            </a:r>
            <a:r>
              <a:rPr lang="en"/>
              <a:t> ESEA Title I and II Specialist</a:t>
            </a:r>
            <a:endParaRPr/>
          </a:p>
          <a:p>
            <a:pPr marL="0" lvl="0" indent="0" algn="l" rtl="0">
              <a:spcBef>
                <a:spcPts val="800"/>
              </a:spcBef>
              <a:spcAft>
                <a:spcPts val="0"/>
              </a:spcAft>
              <a:buNone/>
            </a:pPr>
            <a:r>
              <a:rPr lang="en" b="1"/>
              <a:t>Rachel Temple:</a:t>
            </a:r>
            <a:r>
              <a:rPr lang="en"/>
              <a:t> ESEA Title III Specialist</a:t>
            </a:r>
            <a:endParaRPr/>
          </a:p>
          <a:p>
            <a:pPr marL="0" lvl="0" indent="0" algn="l" rtl="0">
              <a:spcBef>
                <a:spcPts val="800"/>
              </a:spcBef>
              <a:spcAft>
                <a:spcPts val="0"/>
              </a:spcAft>
              <a:buNone/>
            </a:pPr>
            <a:r>
              <a:rPr lang="en" b="1"/>
              <a:t>Shannon Wilson: </a:t>
            </a:r>
            <a:r>
              <a:rPr lang="en"/>
              <a:t>ESEA</a:t>
            </a:r>
            <a:r>
              <a:rPr lang="en" b="1"/>
              <a:t> </a:t>
            </a:r>
            <a:r>
              <a:rPr lang="en"/>
              <a:t>Title V Specialist and ESSER Grants Administration Coordinator</a:t>
            </a:r>
            <a:endParaRPr/>
          </a:p>
        </p:txBody>
      </p:sp>
      <p:sp>
        <p:nvSpPr>
          <p:cNvPr id="159" name="Google Shape;159;p2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600">
                <a:latin typeface="Rockwell"/>
                <a:ea typeface="Rockwell"/>
                <a:cs typeface="Rockwell"/>
                <a:sym typeface="Rockwell"/>
              </a:rPr>
              <a:t>CDE Introductions </a:t>
            </a:r>
            <a:endParaRPr sz="2600">
              <a:latin typeface="Rockwell"/>
              <a:ea typeface="Rockwell"/>
              <a:cs typeface="Rockwell"/>
              <a:sym typeface="Rockwell"/>
            </a:endParaRPr>
          </a:p>
        </p:txBody>
      </p:sp>
      <p:sp>
        <p:nvSpPr>
          <p:cNvPr id="160" name="Google Shape;160;p23"/>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pic>
        <p:nvPicPr>
          <p:cNvPr id="161" name="Google Shape;161;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038250" y="1630500"/>
            <a:ext cx="2704349" cy="22536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1"/>
          <p:cNvSpPr txBox="1">
            <a:spLocks noGrp="1"/>
          </p:cNvSpPr>
          <p:nvPr>
            <p:ph type="title"/>
          </p:nvPr>
        </p:nvSpPr>
        <p:spPr>
          <a:xfrm>
            <a:off x="332675" y="153875"/>
            <a:ext cx="76527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latin typeface="Rockwell"/>
                <a:ea typeface="Rockwell"/>
                <a:cs typeface="Rockwell"/>
                <a:sym typeface="Rockwell"/>
              </a:rPr>
              <a:t>Continuous Improvement Cycle</a:t>
            </a:r>
            <a:endParaRPr sz="3600">
              <a:latin typeface="Rockwell"/>
              <a:ea typeface="Rockwell"/>
              <a:cs typeface="Rockwell"/>
              <a:sym typeface="Rockwell"/>
            </a:endParaRPr>
          </a:p>
        </p:txBody>
      </p:sp>
      <p:sp>
        <p:nvSpPr>
          <p:cNvPr id="313" name="Google Shape;313;p41"/>
          <p:cNvSpPr txBox="1">
            <a:spLocks noGrp="1"/>
          </p:cNvSpPr>
          <p:nvPr>
            <p:ph type="body" idx="1"/>
          </p:nvPr>
        </p:nvSpPr>
        <p:spPr>
          <a:xfrm>
            <a:off x="332675" y="1207950"/>
            <a:ext cx="4818300" cy="3486600"/>
          </a:xfrm>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333333"/>
              </a:buClr>
              <a:buSzPts val="1800"/>
              <a:buFont typeface="Calibri"/>
              <a:buChar char="●"/>
            </a:pPr>
            <a:r>
              <a:rPr lang="en">
                <a:solidFill>
                  <a:srgbClr val="333333"/>
                </a:solidFill>
                <a:highlight>
                  <a:schemeClr val="lt1"/>
                </a:highlight>
              </a:rPr>
              <a:t>We will present a continuous improvement cycle for Federal Programs based on the Unified Improvement Plan continuous cycle</a:t>
            </a:r>
            <a:endParaRPr>
              <a:solidFill>
                <a:srgbClr val="333333"/>
              </a:solidFill>
              <a:highlight>
                <a:schemeClr val="lt1"/>
              </a:highlight>
            </a:endParaRPr>
          </a:p>
          <a:p>
            <a:pPr marL="457200" lvl="0" indent="-342900" algn="l" rtl="0">
              <a:lnSpc>
                <a:spcPct val="115000"/>
              </a:lnSpc>
              <a:spcBef>
                <a:spcPts val="0"/>
              </a:spcBef>
              <a:spcAft>
                <a:spcPts val="0"/>
              </a:spcAft>
              <a:buClr>
                <a:srgbClr val="333333"/>
              </a:buClr>
              <a:buSzPts val="1800"/>
              <a:buFont typeface="Calibri"/>
              <a:buChar char="●"/>
            </a:pPr>
            <a:r>
              <a:rPr lang="en">
                <a:solidFill>
                  <a:srgbClr val="333333"/>
                </a:solidFill>
                <a:highlight>
                  <a:schemeClr val="lt1"/>
                </a:highlight>
              </a:rPr>
              <a:t>Overall cycle:</a:t>
            </a:r>
            <a:endParaRPr>
              <a:solidFill>
                <a:srgbClr val="333333"/>
              </a:solidFill>
              <a:highlight>
                <a:schemeClr val="lt1"/>
              </a:highlight>
            </a:endParaRPr>
          </a:p>
          <a:p>
            <a:pPr marL="914400" lvl="1" indent="-342900" algn="l" rtl="0">
              <a:lnSpc>
                <a:spcPct val="115000"/>
              </a:lnSpc>
              <a:spcBef>
                <a:spcPts val="0"/>
              </a:spcBef>
              <a:spcAft>
                <a:spcPts val="0"/>
              </a:spcAft>
              <a:buSzPts val="1800"/>
              <a:buChar char="•"/>
            </a:pPr>
            <a:r>
              <a:rPr lang="en" sz="1800" b="1">
                <a:solidFill>
                  <a:srgbClr val="333333"/>
                </a:solidFill>
                <a:highlight>
                  <a:schemeClr val="lt1"/>
                </a:highlight>
              </a:rPr>
              <a:t>Evaluate </a:t>
            </a:r>
            <a:r>
              <a:rPr lang="en" sz="1800">
                <a:solidFill>
                  <a:srgbClr val="333333"/>
                </a:solidFill>
                <a:highlight>
                  <a:schemeClr val="lt1"/>
                </a:highlight>
              </a:rPr>
              <a:t>performance by gathering, analyzing, and interpreting </a:t>
            </a:r>
            <a:r>
              <a:rPr lang="en" sz="1800" b="1">
                <a:solidFill>
                  <a:srgbClr val="333333"/>
                </a:solidFill>
                <a:highlight>
                  <a:schemeClr val="lt1"/>
                </a:highlight>
              </a:rPr>
              <a:t>data</a:t>
            </a:r>
            <a:endParaRPr sz="1800">
              <a:solidFill>
                <a:srgbClr val="333333"/>
              </a:solidFill>
              <a:highlight>
                <a:schemeClr val="lt1"/>
              </a:highlight>
            </a:endParaRPr>
          </a:p>
          <a:p>
            <a:pPr marL="914400" lvl="1" indent="-342900" algn="l" rtl="0">
              <a:lnSpc>
                <a:spcPct val="115000"/>
              </a:lnSpc>
              <a:spcBef>
                <a:spcPts val="0"/>
              </a:spcBef>
              <a:spcAft>
                <a:spcPts val="0"/>
              </a:spcAft>
              <a:buSzPts val="1800"/>
              <a:buChar char="•"/>
            </a:pPr>
            <a:r>
              <a:rPr lang="en" sz="1800" b="1">
                <a:solidFill>
                  <a:srgbClr val="333333"/>
                </a:solidFill>
                <a:highlight>
                  <a:schemeClr val="lt1"/>
                </a:highlight>
              </a:rPr>
              <a:t>Plan </a:t>
            </a:r>
            <a:r>
              <a:rPr lang="en" sz="1800">
                <a:solidFill>
                  <a:srgbClr val="333333"/>
                </a:solidFill>
                <a:highlight>
                  <a:schemeClr val="lt1"/>
                </a:highlight>
              </a:rPr>
              <a:t>strategies based on data, root cause analysis, and evidence-based strategies</a:t>
            </a:r>
            <a:endParaRPr sz="1800">
              <a:solidFill>
                <a:srgbClr val="333333"/>
              </a:solidFill>
              <a:highlight>
                <a:schemeClr val="lt1"/>
              </a:highlight>
            </a:endParaRPr>
          </a:p>
          <a:p>
            <a:pPr marL="914400" lvl="1" indent="-342900" algn="l" rtl="0">
              <a:lnSpc>
                <a:spcPct val="115000"/>
              </a:lnSpc>
              <a:spcBef>
                <a:spcPts val="0"/>
              </a:spcBef>
              <a:spcAft>
                <a:spcPts val="0"/>
              </a:spcAft>
              <a:buSzPts val="1800"/>
              <a:buChar char="•"/>
            </a:pPr>
            <a:r>
              <a:rPr lang="en" sz="1800" b="1">
                <a:solidFill>
                  <a:srgbClr val="333333"/>
                </a:solidFill>
                <a:highlight>
                  <a:schemeClr val="lt1"/>
                </a:highlight>
              </a:rPr>
              <a:t>Implement </a:t>
            </a:r>
            <a:r>
              <a:rPr lang="en" sz="1800">
                <a:solidFill>
                  <a:srgbClr val="333333"/>
                </a:solidFill>
                <a:highlight>
                  <a:schemeClr val="lt1"/>
                </a:highlight>
              </a:rPr>
              <a:t>planned strategies </a:t>
            </a:r>
            <a:endParaRPr sz="1800">
              <a:solidFill>
                <a:srgbClr val="333333"/>
              </a:solidFill>
              <a:highlight>
                <a:schemeClr val="lt1"/>
              </a:highlight>
            </a:endParaRPr>
          </a:p>
          <a:p>
            <a:pPr marL="914400" lvl="1" indent="-342900" algn="l" rtl="0">
              <a:lnSpc>
                <a:spcPct val="115000"/>
              </a:lnSpc>
              <a:spcBef>
                <a:spcPts val="0"/>
              </a:spcBef>
              <a:spcAft>
                <a:spcPts val="0"/>
              </a:spcAft>
              <a:buSzPts val="1800"/>
              <a:buChar char="•"/>
            </a:pPr>
            <a:r>
              <a:rPr lang="en" sz="1800">
                <a:solidFill>
                  <a:srgbClr val="333333"/>
                </a:solidFill>
                <a:highlight>
                  <a:schemeClr val="lt1"/>
                </a:highlight>
              </a:rPr>
              <a:t>Throughout the process</a:t>
            </a:r>
            <a:r>
              <a:rPr lang="en" sz="1800" b="1">
                <a:solidFill>
                  <a:srgbClr val="333333"/>
                </a:solidFill>
                <a:highlight>
                  <a:schemeClr val="lt1"/>
                </a:highlight>
              </a:rPr>
              <a:t>, focus</a:t>
            </a:r>
            <a:r>
              <a:rPr lang="en" sz="1800">
                <a:solidFill>
                  <a:srgbClr val="333333"/>
                </a:solidFill>
                <a:highlight>
                  <a:schemeClr val="lt1"/>
                </a:highlight>
              </a:rPr>
              <a:t> attention on </a:t>
            </a:r>
            <a:r>
              <a:rPr lang="en" sz="1800" b="1">
                <a:solidFill>
                  <a:srgbClr val="333333"/>
                </a:solidFill>
                <a:highlight>
                  <a:schemeClr val="lt1"/>
                </a:highlight>
              </a:rPr>
              <a:t>student needs</a:t>
            </a:r>
            <a:endParaRPr sz="1800" b="1">
              <a:solidFill>
                <a:srgbClr val="333333"/>
              </a:solidFill>
              <a:highlight>
                <a:schemeClr val="lt1"/>
              </a:highlight>
            </a:endParaRPr>
          </a:p>
          <a:p>
            <a:pPr marL="0" lvl="0" indent="0" algn="l" rtl="0">
              <a:lnSpc>
                <a:spcPct val="115000"/>
              </a:lnSpc>
              <a:spcBef>
                <a:spcPts val="1200"/>
              </a:spcBef>
              <a:spcAft>
                <a:spcPts val="1200"/>
              </a:spcAft>
              <a:buNone/>
            </a:pPr>
            <a:endParaRPr sz="1050" b="1">
              <a:solidFill>
                <a:srgbClr val="333333"/>
              </a:solidFill>
              <a:highlight>
                <a:schemeClr val="lt1"/>
              </a:highlight>
              <a:latin typeface="Arial"/>
              <a:ea typeface="Arial"/>
              <a:cs typeface="Arial"/>
              <a:sym typeface="Arial"/>
            </a:endParaRPr>
          </a:p>
        </p:txBody>
      </p:sp>
      <p:sp>
        <p:nvSpPr>
          <p:cNvPr id="314" name="Google Shape;314;p41"/>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pic>
        <p:nvPicPr>
          <p:cNvPr id="315" name="Google Shape;315;p41" descr="Continuous improvement cycle graphic."/>
          <p:cNvPicPr preferRelativeResize="0"/>
          <p:nvPr/>
        </p:nvPicPr>
        <p:blipFill>
          <a:blip r:embed="rId3">
            <a:alphaModFix/>
          </a:blip>
          <a:stretch>
            <a:fillRect/>
          </a:stretch>
        </p:blipFill>
        <p:spPr>
          <a:xfrm>
            <a:off x="5151075" y="1321397"/>
            <a:ext cx="3364275" cy="2952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42" descr="Federal fund planning cycle."/>
          <p:cNvPicPr preferRelativeResize="0"/>
          <p:nvPr/>
        </p:nvPicPr>
        <p:blipFill>
          <a:blip r:embed="rId3">
            <a:alphaModFix/>
          </a:blip>
          <a:stretch>
            <a:fillRect/>
          </a:stretch>
        </p:blipFill>
        <p:spPr>
          <a:xfrm>
            <a:off x="3577375" y="2189575"/>
            <a:ext cx="1717600" cy="1507275"/>
          </a:xfrm>
          <a:prstGeom prst="rect">
            <a:avLst/>
          </a:prstGeom>
          <a:noFill/>
          <a:ln>
            <a:noFill/>
          </a:ln>
        </p:spPr>
      </p:pic>
      <p:sp>
        <p:nvSpPr>
          <p:cNvPr id="321" name="Google Shape;321;p42" descr="Federal fund planning cycle."/>
          <p:cNvSpPr txBox="1">
            <a:spLocks noGrp="1"/>
          </p:cNvSpPr>
          <p:nvPr>
            <p:ph type="title"/>
          </p:nvPr>
        </p:nvSpPr>
        <p:spPr>
          <a:xfrm>
            <a:off x="332675" y="153875"/>
            <a:ext cx="80061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latin typeface="Rockwell"/>
                <a:ea typeface="Rockwell"/>
                <a:cs typeface="Rockwell"/>
                <a:sym typeface="Rockwell"/>
              </a:rPr>
              <a:t>Planning Cycle for Federal Funds</a:t>
            </a:r>
            <a:endParaRPr sz="3600">
              <a:latin typeface="Rockwell"/>
              <a:ea typeface="Rockwell"/>
              <a:cs typeface="Rockwell"/>
              <a:sym typeface="Rockwell"/>
            </a:endParaRPr>
          </a:p>
        </p:txBody>
      </p:sp>
      <p:grpSp>
        <p:nvGrpSpPr>
          <p:cNvPr id="322" name="Google Shape;322;p42" descr="Federal fund planning cycle."/>
          <p:cNvGrpSpPr/>
          <p:nvPr/>
        </p:nvGrpSpPr>
        <p:grpSpPr>
          <a:xfrm>
            <a:off x="2820225" y="1272450"/>
            <a:ext cx="3175200" cy="3175200"/>
            <a:chOff x="2820225" y="891450"/>
            <a:chExt cx="3175200" cy="3175200"/>
          </a:xfrm>
        </p:grpSpPr>
        <p:sp>
          <p:nvSpPr>
            <p:cNvPr id="323" name="Google Shape;323;p42"/>
            <p:cNvSpPr/>
            <p:nvPr/>
          </p:nvSpPr>
          <p:spPr>
            <a:xfrm rot="10800000">
              <a:off x="2820225" y="891450"/>
              <a:ext cx="3175200" cy="3175200"/>
            </a:xfrm>
            <a:prstGeom prst="blockArc">
              <a:avLst>
                <a:gd name="adj1" fmla="val 5399801"/>
                <a:gd name="adj2" fmla="val 3012680"/>
                <a:gd name="adj3" fmla="val 6939"/>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324" name="Google Shape;324;p42"/>
            <p:cNvSpPr/>
            <p:nvPr/>
          </p:nvSpPr>
          <p:spPr>
            <a:xfrm rot="10800000">
              <a:off x="3175023" y="1179900"/>
              <a:ext cx="450600" cy="450600"/>
            </a:xfrm>
            <a:prstGeom prst="rtTriangle">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grpSp>
      <p:sp>
        <p:nvSpPr>
          <p:cNvPr id="325" name="Google Shape;325;p42" descr="Federal fund planning cycle."/>
          <p:cNvSpPr/>
          <p:nvPr/>
        </p:nvSpPr>
        <p:spPr>
          <a:xfrm>
            <a:off x="3798075" y="1060525"/>
            <a:ext cx="1332300" cy="673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Conduct CNA and identify local needs</a:t>
            </a:r>
            <a:endParaRPr sz="1100">
              <a:solidFill>
                <a:schemeClr val="lt1"/>
              </a:solidFill>
              <a:latin typeface="Calibri"/>
              <a:ea typeface="Calibri"/>
              <a:cs typeface="Calibri"/>
              <a:sym typeface="Calibri"/>
            </a:endParaRPr>
          </a:p>
        </p:txBody>
      </p:sp>
      <p:sp>
        <p:nvSpPr>
          <p:cNvPr id="326" name="Google Shape;326;p42" descr="Federal fund planning cycle."/>
          <p:cNvSpPr/>
          <p:nvPr/>
        </p:nvSpPr>
        <p:spPr>
          <a:xfrm>
            <a:off x="2332775" y="2051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rPr>
              <a:t>Monitor implementation and effectiveness of programming  </a:t>
            </a:r>
            <a:endParaRPr sz="1100">
              <a:solidFill>
                <a:schemeClr val="lt1"/>
              </a:solidFill>
            </a:endParaRPr>
          </a:p>
        </p:txBody>
      </p:sp>
      <p:sp>
        <p:nvSpPr>
          <p:cNvPr id="327" name="Google Shape;327;p42" descr="Federal fund planning cycle."/>
          <p:cNvSpPr/>
          <p:nvPr/>
        </p:nvSpPr>
        <p:spPr>
          <a:xfrm>
            <a:off x="3741675" y="4075000"/>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Calibri"/>
                <a:ea typeface="Calibri"/>
                <a:cs typeface="Calibri"/>
                <a:sym typeface="Calibri"/>
              </a:rPr>
              <a:t>Finalize Plan</a:t>
            </a:r>
            <a:endParaRPr sz="1100">
              <a:solidFill>
                <a:schemeClr val="lt1"/>
              </a:solidFill>
              <a:latin typeface="Calibri"/>
              <a:ea typeface="Calibri"/>
              <a:cs typeface="Calibri"/>
              <a:sym typeface="Calibri"/>
            </a:endParaRPr>
          </a:p>
        </p:txBody>
      </p:sp>
      <p:sp>
        <p:nvSpPr>
          <p:cNvPr id="328" name="Google Shape;328;p42" descr="Federal fund planning cycle."/>
          <p:cNvSpPr/>
          <p:nvPr/>
        </p:nvSpPr>
        <p:spPr>
          <a:xfrm>
            <a:off x="2332775" y="3098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Implement plan to address needs</a:t>
            </a:r>
            <a:endParaRPr sz="1100">
              <a:solidFill>
                <a:schemeClr val="lt1"/>
              </a:solidFill>
              <a:latin typeface="Calibri"/>
              <a:ea typeface="Calibri"/>
              <a:cs typeface="Calibri"/>
              <a:sym typeface="Calibri"/>
            </a:endParaRPr>
          </a:p>
        </p:txBody>
      </p:sp>
      <p:sp>
        <p:nvSpPr>
          <p:cNvPr id="329" name="Google Shape;329;p42" descr="Federal fund planning cycle."/>
          <p:cNvSpPr/>
          <p:nvPr/>
        </p:nvSpPr>
        <p:spPr>
          <a:xfrm>
            <a:off x="5200275" y="2051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Consider potential evidence-based strategies to address needs</a:t>
            </a:r>
            <a:endParaRPr sz="1100">
              <a:solidFill>
                <a:schemeClr val="lt1"/>
              </a:solidFill>
              <a:latin typeface="Calibri"/>
              <a:ea typeface="Calibri"/>
              <a:cs typeface="Calibri"/>
              <a:sym typeface="Calibri"/>
            </a:endParaRPr>
          </a:p>
        </p:txBody>
      </p:sp>
      <p:sp>
        <p:nvSpPr>
          <p:cNvPr id="330" name="Google Shape;330;p42" descr="Federal fund planning cycle."/>
          <p:cNvSpPr/>
          <p:nvPr/>
        </p:nvSpPr>
        <p:spPr>
          <a:xfrm>
            <a:off x="5200275" y="3098675"/>
            <a:ext cx="1332300" cy="8403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Use guiding questions to determine allowability and appropriate funding source</a:t>
            </a:r>
            <a:endParaRPr sz="1000">
              <a:solidFill>
                <a:schemeClr val="lt1"/>
              </a:solidFill>
              <a:latin typeface="Calibri"/>
              <a:ea typeface="Calibri"/>
              <a:cs typeface="Calibri"/>
              <a:sym typeface="Calibri"/>
            </a:endParaRPr>
          </a:p>
        </p:txBody>
      </p:sp>
      <p:sp>
        <p:nvSpPr>
          <p:cNvPr id="331" name="Google Shape;331;p42" descr="Federal fund planning cycle."/>
          <p:cNvSpPr/>
          <p:nvPr/>
        </p:nvSpPr>
        <p:spPr>
          <a:xfrm rot="-7772078" flipH="1">
            <a:off x="1733249" y="2648320"/>
            <a:ext cx="690447" cy="662752"/>
          </a:xfrm>
          <a:prstGeom prst="bentArrow">
            <a:avLst>
              <a:gd name="adj1" fmla="val 25000"/>
              <a:gd name="adj2" fmla="val 27146"/>
              <a:gd name="adj3" fmla="val 25000"/>
              <a:gd name="adj4" fmla="val 43750"/>
            </a:avLst>
          </a:prstGeom>
          <a:solidFill>
            <a:srgbClr val="79C6EB"/>
          </a:solidFill>
          <a:ln w="9525" cap="flat" cmpd="sng">
            <a:solidFill>
              <a:srgbClr val="79C6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332" name="Google Shape;332;p42" descr="Federal fund planning cycle."/>
          <p:cNvSpPr/>
          <p:nvPr/>
        </p:nvSpPr>
        <p:spPr>
          <a:xfrm>
            <a:off x="249650" y="2523150"/>
            <a:ext cx="1454700" cy="673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Adjust implementation based on actual data</a:t>
            </a:r>
            <a:endParaRPr sz="1100">
              <a:solidFill>
                <a:schemeClr val="lt1"/>
              </a:solidFill>
              <a:latin typeface="Calibri"/>
              <a:ea typeface="Calibri"/>
              <a:cs typeface="Calibri"/>
              <a:sym typeface="Calibri"/>
            </a:endParaRPr>
          </a:p>
        </p:txBody>
      </p:sp>
      <p:sp>
        <p:nvSpPr>
          <p:cNvPr id="333" name="Google Shape;333;p42" descr="Federal fund planning cycle."/>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3" descr="Planning cycle for Federal Funds."/>
          <p:cNvSpPr txBox="1">
            <a:spLocks noGrp="1"/>
          </p:cNvSpPr>
          <p:nvPr>
            <p:ph type="title"/>
          </p:nvPr>
        </p:nvSpPr>
        <p:spPr>
          <a:xfrm>
            <a:off x="332675" y="153875"/>
            <a:ext cx="84027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latin typeface="Rockwell"/>
                <a:ea typeface="Rockwell"/>
                <a:cs typeface="Rockwell"/>
                <a:sym typeface="Rockwell"/>
              </a:rPr>
              <a:t>Planning Cycle for Federal Funds</a:t>
            </a:r>
            <a:endParaRPr sz="3600">
              <a:latin typeface="Rockwell"/>
              <a:ea typeface="Rockwell"/>
              <a:cs typeface="Rockwell"/>
              <a:sym typeface="Rockwell"/>
            </a:endParaRPr>
          </a:p>
        </p:txBody>
      </p:sp>
      <p:grpSp>
        <p:nvGrpSpPr>
          <p:cNvPr id="339" name="Google Shape;339;p43" descr="Planning cycle for Federal Funds."/>
          <p:cNvGrpSpPr/>
          <p:nvPr/>
        </p:nvGrpSpPr>
        <p:grpSpPr>
          <a:xfrm>
            <a:off x="2820225" y="1272450"/>
            <a:ext cx="3175200" cy="3175200"/>
            <a:chOff x="2820225" y="891450"/>
            <a:chExt cx="3175200" cy="3175200"/>
          </a:xfrm>
        </p:grpSpPr>
        <p:sp>
          <p:nvSpPr>
            <p:cNvPr id="340" name="Google Shape;340;p43"/>
            <p:cNvSpPr/>
            <p:nvPr/>
          </p:nvSpPr>
          <p:spPr>
            <a:xfrm rot="10800000">
              <a:off x="2820225" y="891450"/>
              <a:ext cx="3175200" cy="3175200"/>
            </a:xfrm>
            <a:prstGeom prst="blockArc">
              <a:avLst>
                <a:gd name="adj1" fmla="val 5399801"/>
                <a:gd name="adj2" fmla="val 3012680"/>
                <a:gd name="adj3" fmla="val 6939"/>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341" name="Google Shape;341;p43"/>
            <p:cNvSpPr/>
            <p:nvPr/>
          </p:nvSpPr>
          <p:spPr>
            <a:xfrm rot="10800000">
              <a:off x="3175023" y="1179900"/>
              <a:ext cx="450600" cy="450600"/>
            </a:xfrm>
            <a:prstGeom prst="rtTriangle">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grpSp>
      <p:sp>
        <p:nvSpPr>
          <p:cNvPr id="342" name="Google Shape;342;p43" descr="Planning cycle for Federal Funds."/>
          <p:cNvSpPr/>
          <p:nvPr/>
        </p:nvSpPr>
        <p:spPr>
          <a:xfrm>
            <a:off x="3798075" y="1060525"/>
            <a:ext cx="1332300" cy="673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Conduct CNA and identify local needs</a:t>
            </a:r>
            <a:endParaRPr sz="1100">
              <a:solidFill>
                <a:schemeClr val="lt1"/>
              </a:solidFill>
              <a:latin typeface="Calibri"/>
              <a:ea typeface="Calibri"/>
              <a:cs typeface="Calibri"/>
              <a:sym typeface="Calibri"/>
            </a:endParaRPr>
          </a:p>
        </p:txBody>
      </p:sp>
      <p:sp>
        <p:nvSpPr>
          <p:cNvPr id="343" name="Google Shape;343;p43" descr="Planning cycle for Federal Funds."/>
          <p:cNvSpPr/>
          <p:nvPr/>
        </p:nvSpPr>
        <p:spPr>
          <a:xfrm>
            <a:off x="2332775" y="2051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Monitor implementation and effectiveness of programming  </a:t>
            </a:r>
            <a:endParaRPr sz="1100">
              <a:solidFill>
                <a:schemeClr val="lt1"/>
              </a:solidFill>
              <a:latin typeface="Calibri"/>
              <a:ea typeface="Calibri"/>
              <a:cs typeface="Calibri"/>
              <a:sym typeface="Calibri"/>
            </a:endParaRPr>
          </a:p>
        </p:txBody>
      </p:sp>
      <p:sp>
        <p:nvSpPr>
          <p:cNvPr id="344" name="Google Shape;344;p43" descr="Planning cycle for Federal Funds."/>
          <p:cNvSpPr/>
          <p:nvPr/>
        </p:nvSpPr>
        <p:spPr>
          <a:xfrm>
            <a:off x="3741675" y="4075000"/>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Calibri"/>
                <a:ea typeface="Calibri"/>
                <a:cs typeface="Calibri"/>
                <a:sym typeface="Calibri"/>
              </a:rPr>
              <a:t>Finalize Plan</a:t>
            </a:r>
            <a:endParaRPr sz="1100">
              <a:solidFill>
                <a:schemeClr val="lt1"/>
              </a:solidFill>
              <a:latin typeface="Calibri"/>
              <a:ea typeface="Calibri"/>
              <a:cs typeface="Calibri"/>
              <a:sym typeface="Calibri"/>
            </a:endParaRPr>
          </a:p>
        </p:txBody>
      </p:sp>
      <p:sp>
        <p:nvSpPr>
          <p:cNvPr id="345" name="Google Shape;345;p43" descr="Planning cycle for Federal Funds."/>
          <p:cNvSpPr/>
          <p:nvPr/>
        </p:nvSpPr>
        <p:spPr>
          <a:xfrm>
            <a:off x="2332775" y="3098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chemeClr val="lt1"/>
                </a:solidFill>
              </a:rPr>
              <a:t>Implement plan to address needs</a:t>
            </a:r>
            <a:endParaRPr sz="900">
              <a:solidFill>
                <a:schemeClr val="lt1"/>
              </a:solidFill>
            </a:endParaRPr>
          </a:p>
        </p:txBody>
      </p:sp>
      <p:sp>
        <p:nvSpPr>
          <p:cNvPr id="346" name="Google Shape;346;p43" descr="Planning cycle for Federal Funds."/>
          <p:cNvSpPr/>
          <p:nvPr/>
        </p:nvSpPr>
        <p:spPr>
          <a:xfrm>
            <a:off x="5200275" y="2051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Consider potential evidence-based strategies to address needs</a:t>
            </a:r>
            <a:endParaRPr sz="1100">
              <a:solidFill>
                <a:schemeClr val="lt1"/>
              </a:solidFill>
              <a:latin typeface="Calibri"/>
              <a:ea typeface="Calibri"/>
              <a:cs typeface="Calibri"/>
              <a:sym typeface="Calibri"/>
            </a:endParaRPr>
          </a:p>
        </p:txBody>
      </p:sp>
      <p:sp>
        <p:nvSpPr>
          <p:cNvPr id="347" name="Google Shape;347;p43" descr="Planning cycle for Federal Funds."/>
          <p:cNvSpPr/>
          <p:nvPr/>
        </p:nvSpPr>
        <p:spPr>
          <a:xfrm>
            <a:off x="5200275" y="3098675"/>
            <a:ext cx="1332300" cy="8082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Use guiding questions to determine allowability and appropriate funding source</a:t>
            </a:r>
            <a:endParaRPr sz="1000">
              <a:solidFill>
                <a:schemeClr val="lt1"/>
              </a:solidFill>
              <a:latin typeface="Calibri"/>
              <a:ea typeface="Calibri"/>
              <a:cs typeface="Calibri"/>
              <a:sym typeface="Calibri"/>
            </a:endParaRPr>
          </a:p>
        </p:txBody>
      </p:sp>
      <p:sp>
        <p:nvSpPr>
          <p:cNvPr id="348" name="Google Shape;348;p43" descr="Planning cycle for Federal Funds."/>
          <p:cNvSpPr/>
          <p:nvPr/>
        </p:nvSpPr>
        <p:spPr>
          <a:xfrm rot="-7772078" flipH="1">
            <a:off x="1733249" y="2648320"/>
            <a:ext cx="690447" cy="662752"/>
          </a:xfrm>
          <a:prstGeom prst="bentArrow">
            <a:avLst>
              <a:gd name="adj1" fmla="val 25000"/>
              <a:gd name="adj2" fmla="val 27146"/>
              <a:gd name="adj3" fmla="val 25000"/>
              <a:gd name="adj4" fmla="val 43750"/>
            </a:avLst>
          </a:prstGeom>
          <a:solidFill>
            <a:srgbClr val="79C6EB"/>
          </a:solidFill>
          <a:ln w="9525" cap="flat" cmpd="sng">
            <a:solidFill>
              <a:srgbClr val="79C6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349" name="Google Shape;349;p43" descr="Planning cycle for Federal Funds."/>
          <p:cNvSpPr/>
          <p:nvPr/>
        </p:nvSpPr>
        <p:spPr>
          <a:xfrm>
            <a:off x="372125" y="2523150"/>
            <a:ext cx="1332300" cy="673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Adjust implementation based on actual data</a:t>
            </a:r>
            <a:endParaRPr sz="1100">
              <a:solidFill>
                <a:schemeClr val="lt1"/>
              </a:solidFill>
              <a:latin typeface="Calibri"/>
              <a:ea typeface="Calibri"/>
              <a:cs typeface="Calibri"/>
              <a:sym typeface="Calibri"/>
            </a:endParaRPr>
          </a:p>
        </p:txBody>
      </p:sp>
      <p:sp>
        <p:nvSpPr>
          <p:cNvPr id="350" name="Google Shape;350;p43" descr="Planning cycle for Federal Funds."/>
          <p:cNvSpPr/>
          <p:nvPr/>
        </p:nvSpPr>
        <p:spPr>
          <a:xfrm>
            <a:off x="2146925" y="1813800"/>
            <a:ext cx="1704000" cy="1205400"/>
          </a:xfrm>
          <a:prstGeom prst="ellipse">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3" descr="Planning cycle for Federal Funds."/>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4"/>
          <p:cNvSpPr txBox="1">
            <a:spLocks noGrp="1"/>
          </p:cNvSpPr>
          <p:nvPr>
            <p:ph type="title"/>
          </p:nvPr>
        </p:nvSpPr>
        <p:spPr>
          <a:xfrm>
            <a:off x="332674" y="77682"/>
            <a:ext cx="6048900" cy="673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600">
                <a:latin typeface="Rockwell"/>
                <a:ea typeface="Rockwell"/>
                <a:cs typeface="Rockwell"/>
                <a:sym typeface="Rockwell"/>
              </a:rPr>
              <a:t>Internally Monitor Implementation and Effectiveness of Programming </a:t>
            </a:r>
            <a:endParaRPr sz="2600">
              <a:latin typeface="Rockwell"/>
              <a:ea typeface="Rockwell"/>
              <a:cs typeface="Rockwell"/>
              <a:sym typeface="Rockwell"/>
            </a:endParaRPr>
          </a:p>
        </p:txBody>
      </p:sp>
      <p:sp>
        <p:nvSpPr>
          <p:cNvPr id="357" name="Google Shape;357;p44"/>
          <p:cNvSpPr txBox="1">
            <a:spLocks noGrp="1"/>
          </p:cNvSpPr>
          <p:nvPr>
            <p:ph type="body" idx="1"/>
          </p:nvPr>
        </p:nvSpPr>
        <p:spPr>
          <a:xfrm>
            <a:off x="342300" y="1042275"/>
            <a:ext cx="4181700" cy="3751800"/>
          </a:xfrm>
          <a:prstGeom prst="rect">
            <a:avLst/>
          </a:prstGeom>
          <a:ln w="9525" cap="flat" cmpd="sng">
            <a:solidFill>
              <a:schemeClr val="dk1"/>
            </a:solidFill>
            <a:prstDash val="solid"/>
            <a:round/>
            <a:headEnd type="none" w="sm" len="sm"/>
            <a:tailEnd type="none" w="sm" len="sm"/>
          </a:ln>
        </p:spPr>
        <p:txBody>
          <a:bodyPr spcFirstLastPara="1" wrap="square" lIns="68575" tIns="34275" rIns="68575" bIns="34275" anchor="t" anchorCtr="0">
            <a:normAutofit fontScale="25000" lnSpcReduction="20000"/>
          </a:bodyPr>
          <a:lstStyle/>
          <a:p>
            <a:pPr marL="0" lvl="0" indent="0" algn="l" rtl="0">
              <a:spcBef>
                <a:spcPts val="800"/>
              </a:spcBef>
              <a:spcAft>
                <a:spcPts val="0"/>
              </a:spcAft>
              <a:buNone/>
            </a:pPr>
            <a:r>
              <a:rPr lang="en" sz="6400" b="1" u="sng"/>
              <a:t>Internal Monitoring</a:t>
            </a:r>
            <a:endParaRPr sz="6400" b="1" u="sng"/>
          </a:p>
          <a:p>
            <a:pPr marL="0" lvl="0" indent="0" algn="l" rtl="0">
              <a:spcBef>
                <a:spcPts val="800"/>
              </a:spcBef>
              <a:spcAft>
                <a:spcPts val="0"/>
              </a:spcAft>
              <a:buNone/>
            </a:pPr>
            <a:endParaRPr sz="2000" b="1" u="sng"/>
          </a:p>
          <a:p>
            <a:pPr marL="0" lvl="0" indent="0" algn="l" rtl="0">
              <a:lnSpc>
                <a:spcPct val="100000"/>
              </a:lnSpc>
              <a:spcBef>
                <a:spcPts val="0"/>
              </a:spcBef>
              <a:spcAft>
                <a:spcPts val="0"/>
              </a:spcAft>
              <a:buNone/>
            </a:pPr>
            <a:r>
              <a:rPr lang="en" sz="6400"/>
              <a:t>LEAs should monitor the </a:t>
            </a:r>
            <a:r>
              <a:rPr lang="en" sz="6400" b="1"/>
              <a:t>implementation </a:t>
            </a:r>
            <a:r>
              <a:rPr lang="en" sz="6400"/>
              <a:t>and </a:t>
            </a:r>
            <a:r>
              <a:rPr lang="en" sz="6400" b="1"/>
              <a:t>effectiveness </a:t>
            </a:r>
            <a:r>
              <a:rPr lang="en" sz="6400"/>
              <a:t>of the activities funded with federal funds to: </a:t>
            </a:r>
            <a:endParaRPr sz="6400"/>
          </a:p>
          <a:p>
            <a:pPr marL="285750" lvl="0" indent="-215900" algn="l" rtl="0">
              <a:lnSpc>
                <a:spcPct val="100000"/>
              </a:lnSpc>
              <a:spcBef>
                <a:spcPts val="500"/>
              </a:spcBef>
              <a:spcAft>
                <a:spcPts val="0"/>
              </a:spcAft>
              <a:buSzPct val="100000"/>
              <a:buChar char="●"/>
            </a:pPr>
            <a:r>
              <a:rPr lang="en" sz="6400"/>
              <a:t>Ensure that programs are being implemented with fidelity </a:t>
            </a:r>
            <a:endParaRPr sz="6400"/>
          </a:p>
          <a:p>
            <a:pPr marL="285750" lvl="0" indent="-215900" algn="l" rtl="0">
              <a:lnSpc>
                <a:spcPct val="100000"/>
              </a:lnSpc>
              <a:spcBef>
                <a:spcPts val="500"/>
              </a:spcBef>
              <a:spcAft>
                <a:spcPts val="0"/>
              </a:spcAft>
              <a:buSzPct val="100000"/>
              <a:buChar char="●"/>
            </a:pPr>
            <a:r>
              <a:rPr lang="en" sz="6400"/>
              <a:t>Make program adjustments to meet the needs of students, based on data </a:t>
            </a:r>
            <a:endParaRPr sz="6400"/>
          </a:p>
          <a:p>
            <a:pPr marL="285750" lvl="0" indent="-215900" algn="l" rtl="0">
              <a:lnSpc>
                <a:spcPct val="100000"/>
              </a:lnSpc>
              <a:spcBef>
                <a:spcPts val="500"/>
              </a:spcBef>
              <a:spcAft>
                <a:spcPts val="0"/>
              </a:spcAft>
              <a:buSzPct val="100000"/>
              <a:buChar char="●"/>
            </a:pPr>
            <a:r>
              <a:rPr lang="en" sz="6400"/>
              <a:t>Determine if activities are resulting in improved student performance</a:t>
            </a:r>
            <a:endParaRPr sz="6400"/>
          </a:p>
          <a:p>
            <a:pPr marL="285750" lvl="0" indent="-215900" algn="l" rtl="0">
              <a:lnSpc>
                <a:spcPct val="100000"/>
              </a:lnSpc>
              <a:spcBef>
                <a:spcPts val="500"/>
              </a:spcBef>
              <a:spcAft>
                <a:spcPts val="0"/>
              </a:spcAft>
              <a:buSzPct val="100000"/>
              <a:buChar char="●"/>
            </a:pPr>
            <a:r>
              <a:rPr lang="en" sz="6400"/>
              <a:t>Ensure that statutory requirements are being met, including any recommendations or corrective actions identified through prior monitoring processes</a:t>
            </a:r>
            <a:endParaRPr sz="6400"/>
          </a:p>
          <a:p>
            <a:pPr marL="285750" lvl="0" indent="-215900" algn="l" rtl="0">
              <a:lnSpc>
                <a:spcPct val="100000"/>
              </a:lnSpc>
              <a:spcBef>
                <a:spcPts val="500"/>
              </a:spcBef>
              <a:spcAft>
                <a:spcPts val="0"/>
              </a:spcAft>
              <a:buSzPct val="100000"/>
              <a:buChar char="●"/>
            </a:pPr>
            <a:r>
              <a:rPr lang="en" sz="6400"/>
              <a:t>Answer questions about the value of the program and the investments being made.</a:t>
            </a:r>
            <a:endParaRPr sz="6400"/>
          </a:p>
          <a:p>
            <a:pPr marL="771525" lvl="0" indent="-228600" algn="l" rtl="0">
              <a:spcBef>
                <a:spcPts val="800"/>
              </a:spcBef>
              <a:spcAft>
                <a:spcPts val="0"/>
              </a:spcAft>
              <a:buNone/>
            </a:pPr>
            <a:endParaRPr b="1"/>
          </a:p>
        </p:txBody>
      </p:sp>
      <p:sp>
        <p:nvSpPr>
          <p:cNvPr id="358" name="Google Shape;358;p44"/>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23</a:t>
            </a:fld>
            <a:endParaRPr/>
          </a:p>
        </p:txBody>
      </p:sp>
      <p:sp>
        <p:nvSpPr>
          <p:cNvPr id="359" name="Google Shape;359;p44"/>
          <p:cNvSpPr txBox="1">
            <a:spLocks noGrp="1"/>
          </p:cNvSpPr>
          <p:nvPr>
            <p:ph type="body" idx="2"/>
          </p:nvPr>
        </p:nvSpPr>
        <p:spPr>
          <a:xfrm>
            <a:off x="4761300" y="1042250"/>
            <a:ext cx="4081200" cy="3751800"/>
          </a:xfrm>
          <a:prstGeom prst="rect">
            <a:avLst/>
          </a:prstGeom>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lvl="0" indent="0" algn="l" rtl="0">
              <a:spcBef>
                <a:spcPts val="800"/>
              </a:spcBef>
              <a:spcAft>
                <a:spcPts val="0"/>
              </a:spcAft>
              <a:buNone/>
            </a:pPr>
            <a:r>
              <a:rPr lang="en" sz="1600" b="1" u="sng"/>
              <a:t>CDE Monitoring</a:t>
            </a:r>
            <a:endParaRPr sz="1600" b="1" u="sng"/>
          </a:p>
          <a:p>
            <a:pPr marL="285750" lvl="0" indent="-215900" algn="l" rtl="0">
              <a:lnSpc>
                <a:spcPct val="100000"/>
              </a:lnSpc>
              <a:spcBef>
                <a:spcPts val="800"/>
              </a:spcBef>
              <a:spcAft>
                <a:spcPts val="0"/>
              </a:spcAft>
              <a:buSzPts val="1600"/>
              <a:buChar char="●"/>
            </a:pPr>
            <a:r>
              <a:rPr lang="en" sz="1600"/>
              <a:t>CDE formally monitors LEAs to ensure compliance with statutory requirements</a:t>
            </a:r>
            <a:endParaRPr sz="1600"/>
          </a:p>
          <a:p>
            <a:pPr marL="285750" lvl="0" indent="-215900" algn="l" rtl="0">
              <a:lnSpc>
                <a:spcPct val="100000"/>
              </a:lnSpc>
              <a:spcBef>
                <a:spcPts val="0"/>
              </a:spcBef>
              <a:spcAft>
                <a:spcPts val="0"/>
              </a:spcAft>
              <a:buSzPts val="1600"/>
              <a:buChar char="●"/>
            </a:pPr>
            <a:r>
              <a:rPr lang="en" sz="1600"/>
              <a:t>LEA’s internal monitoring is key to success when being monitored by CDE</a:t>
            </a:r>
            <a:endParaRPr sz="1600"/>
          </a:p>
          <a:p>
            <a:pPr marL="285750" lvl="0" indent="-215900" algn="l" rtl="0">
              <a:lnSpc>
                <a:spcPct val="100000"/>
              </a:lnSpc>
              <a:spcBef>
                <a:spcPts val="0"/>
              </a:spcBef>
              <a:spcAft>
                <a:spcPts val="0"/>
              </a:spcAft>
              <a:buSzPts val="1600"/>
              <a:buChar char="●"/>
            </a:pPr>
            <a:r>
              <a:rPr lang="en" sz="1600"/>
              <a:t>CDE’s monitoring process begins with an LEA self-assessment where LEAs will describe their internal monitoring process</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5"/>
          <p:cNvSpPr txBox="1">
            <a:spLocks noGrp="1"/>
          </p:cNvSpPr>
          <p:nvPr>
            <p:ph type="title"/>
          </p:nvPr>
        </p:nvSpPr>
        <p:spPr>
          <a:xfrm>
            <a:off x="332674" y="2300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Program Self Reflection </a:t>
            </a:r>
            <a:endParaRPr sz="3600">
              <a:latin typeface="Rockwell"/>
              <a:ea typeface="Rockwell"/>
              <a:cs typeface="Rockwell"/>
              <a:sym typeface="Rockwell"/>
            </a:endParaRPr>
          </a:p>
        </p:txBody>
      </p:sp>
      <p:sp>
        <p:nvSpPr>
          <p:cNvPr id="365" name="Google Shape;365;p45"/>
          <p:cNvSpPr txBox="1">
            <a:spLocks noGrp="1"/>
          </p:cNvSpPr>
          <p:nvPr>
            <p:ph type="body" idx="1"/>
          </p:nvPr>
        </p:nvSpPr>
        <p:spPr>
          <a:xfrm>
            <a:off x="399700" y="1053950"/>
            <a:ext cx="6637200" cy="34890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a:t>In a breakout room, share out:</a:t>
            </a:r>
            <a:endParaRPr/>
          </a:p>
          <a:p>
            <a:pPr marL="0" lvl="0" indent="0" algn="l" rtl="0">
              <a:lnSpc>
                <a:spcPct val="100000"/>
              </a:lnSpc>
              <a:spcBef>
                <a:spcPts val="0"/>
              </a:spcBef>
              <a:spcAft>
                <a:spcPts val="0"/>
              </a:spcAft>
              <a:buNone/>
            </a:pPr>
            <a:endParaRPr/>
          </a:p>
          <a:p>
            <a:pPr marL="400050" lvl="0" indent="-228600" algn="l" rtl="0">
              <a:lnSpc>
                <a:spcPct val="100000"/>
              </a:lnSpc>
              <a:spcBef>
                <a:spcPts val="0"/>
              </a:spcBef>
              <a:spcAft>
                <a:spcPts val="0"/>
              </a:spcAft>
              <a:buSzPts val="1800"/>
              <a:buAutoNum type="arabicPeriod"/>
            </a:pPr>
            <a:r>
              <a:rPr lang="en"/>
              <a:t>What is one program your district is funding with this year’s Cons App?</a:t>
            </a:r>
            <a:endParaRPr/>
          </a:p>
          <a:p>
            <a:pPr marL="914400" lvl="1" indent="-330200" algn="l" rtl="0">
              <a:lnSpc>
                <a:spcPct val="100000"/>
              </a:lnSpc>
              <a:spcBef>
                <a:spcPts val="0"/>
              </a:spcBef>
              <a:spcAft>
                <a:spcPts val="0"/>
              </a:spcAft>
              <a:buSzPts val="1600"/>
              <a:buAutoNum type="alphaLcPeriod"/>
            </a:pPr>
            <a:r>
              <a:rPr lang="en" sz="1600"/>
              <a:t>Is the program having the desired outcome? </a:t>
            </a:r>
            <a:endParaRPr sz="1600"/>
          </a:p>
          <a:p>
            <a:pPr marL="914400" lvl="1" indent="-330200" algn="l" rtl="0">
              <a:lnSpc>
                <a:spcPct val="100000"/>
              </a:lnSpc>
              <a:spcBef>
                <a:spcPts val="0"/>
              </a:spcBef>
              <a:spcAft>
                <a:spcPts val="0"/>
              </a:spcAft>
              <a:buSzPts val="1600"/>
              <a:buAutoNum type="alphaLcPeriod"/>
            </a:pPr>
            <a:r>
              <a:rPr lang="en" sz="1600"/>
              <a:t>Is it supporting the student needs </a:t>
            </a:r>
            <a:r>
              <a:rPr lang="en"/>
              <a:t>it</a:t>
            </a:r>
            <a:r>
              <a:rPr lang="en" sz="1600"/>
              <a:t> was intended to address? </a:t>
            </a:r>
            <a:endParaRPr sz="1600"/>
          </a:p>
          <a:p>
            <a:pPr marL="914400" lvl="1" indent="-323850" algn="l" rtl="0">
              <a:lnSpc>
                <a:spcPct val="100000"/>
              </a:lnSpc>
              <a:spcBef>
                <a:spcPts val="0"/>
              </a:spcBef>
              <a:spcAft>
                <a:spcPts val="0"/>
              </a:spcAft>
              <a:buSzPts val="1500"/>
              <a:buAutoNum type="alphaLcPeriod"/>
            </a:pPr>
            <a:r>
              <a:rPr lang="en" sz="1600"/>
              <a:t>What evidence is available that demonstrates effective implementation? </a:t>
            </a:r>
            <a:r>
              <a:rPr lang="en"/>
              <a:t> </a:t>
            </a:r>
            <a:endParaRPr/>
          </a:p>
          <a:p>
            <a:pPr marL="0" lvl="0" indent="0" algn="l" rtl="0">
              <a:lnSpc>
                <a:spcPct val="100000"/>
              </a:lnSpc>
              <a:spcBef>
                <a:spcPts val="0"/>
              </a:spcBef>
              <a:spcAft>
                <a:spcPts val="0"/>
              </a:spcAft>
              <a:buNone/>
            </a:pPr>
            <a:endParaRPr/>
          </a:p>
        </p:txBody>
      </p:sp>
      <p:sp>
        <p:nvSpPr>
          <p:cNvPr id="366" name="Google Shape;366;p45"/>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24</a:t>
            </a:fld>
            <a:endParaRPr/>
          </a:p>
        </p:txBody>
      </p:sp>
      <p:pic>
        <p:nvPicPr>
          <p:cNvPr id="367" name="Google Shape;367;p4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607950" y="2113525"/>
            <a:ext cx="2320273" cy="15468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6" descr="Planning cycle for Federal Funds."/>
          <p:cNvSpPr txBox="1">
            <a:spLocks noGrp="1"/>
          </p:cNvSpPr>
          <p:nvPr>
            <p:ph type="title"/>
          </p:nvPr>
        </p:nvSpPr>
        <p:spPr>
          <a:xfrm>
            <a:off x="332675" y="153875"/>
            <a:ext cx="80385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latin typeface="Rockwell"/>
                <a:ea typeface="Rockwell"/>
                <a:cs typeface="Rockwell"/>
                <a:sym typeface="Rockwell"/>
              </a:rPr>
              <a:t>Planning Cycle for Federal Funds</a:t>
            </a:r>
            <a:endParaRPr sz="3600">
              <a:latin typeface="Rockwell"/>
              <a:ea typeface="Rockwell"/>
              <a:cs typeface="Rockwell"/>
              <a:sym typeface="Rockwell"/>
            </a:endParaRPr>
          </a:p>
        </p:txBody>
      </p:sp>
      <p:grpSp>
        <p:nvGrpSpPr>
          <p:cNvPr id="373" name="Google Shape;373;p46" descr="Planning cycle for Federal Funds."/>
          <p:cNvGrpSpPr/>
          <p:nvPr/>
        </p:nvGrpSpPr>
        <p:grpSpPr>
          <a:xfrm>
            <a:off x="2820225" y="1272450"/>
            <a:ext cx="3175200" cy="3175200"/>
            <a:chOff x="2820225" y="891450"/>
            <a:chExt cx="3175200" cy="3175200"/>
          </a:xfrm>
        </p:grpSpPr>
        <p:sp>
          <p:nvSpPr>
            <p:cNvPr id="374" name="Google Shape;374;p46"/>
            <p:cNvSpPr/>
            <p:nvPr/>
          </p:nvSpPr>
          <p:spPr>
            <a:xfrm rot="10800000">
              <a:off x="2820225" y="891450"/>
              <a:ext cx="3175200" cy="3175200"/>
            </a:xfrm>
            <a:prstGeom prst="blockArc">
              <a:avLst>
                <a:gd name="adj1" fmla="val 5399801"/>
                <a:gd name="adj2" fmla="val 3012680"/>
                <a:gd name="adj3" fmla="val 6939"/>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375" name="Google Shape;375;p46"/>
            <p:cNvSpPr/>
            <p:nvPr/>
          </p:nvSpPr>
          <p:spPr>
            <a:xfrm rot="10800000">
              <a:off x="3175023" y="1179900"/>
              <a:ext cx="450600" cy="450600"/>
            </a:xfrm>
            <a:prstGeom prst="rtTriangle">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grpSp>
      <p:sp>
        <p:nvSpPr>
          <p:cNvPr id="376" name="Google Shape;376;p46" descr="Planning cycle for Federal Funds."/>
          <p:cNvSpPr/>
          <p:nvPr/>
        </p:nvSpPr>
        <p:spPr>
          <a:xfrm>
            <a:off x="3798075" y="1060525"/>
            <a:ext cx="1332300" cy="673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Conduct CNA and identify local needs</a:t>
            </a:r>
            <a:endParaRPr sz="1100">
              <a:solidFill>
                <a:schemeClr val="lt1"/>
              </a:solidFill>
              <a:latin typeface="Calibri"/>
              <a:ea typeface="Calibri"/>
              <a:cs typeface="Calibri"/>
              <a:sym typeface="Calibri"/>
            </a:endParaRPr>
          </a:p>
        </p:txBody>
      </p:sp>
      <p:sp>
        <p:nvSpPr>
          <p:cNvPr id="377" name="Google Shape;377;p46" descr="Planning cycle for Federal Funds."/>
          <p:cNvSpPr/>
          <p:nvPr/>
        </p:nvSpPr>
        <p:spPr>
          <a:xfrm>
            <a:off x="2332775" y="2051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Monitor implementation and effectiveness of programming  </a:t>
            </a:r>
            <a:endParaRPr sz="1100">
              <a:solidFill>
                <a:schemeClr val="lt1"/>
              </a:solidFill>
              <a:latin typeface="Calibri"/>
              <a:ea typeface="Calibri"/>
              <a:cs typeface="Calibri"/>
              <a:sym typeface="Calibri"/>
            </a:endParaRPr>
          </a:p>
        </p:txBody>
      </p:sp>
      <p:sp>
        <p:nvSpPr>
          <p:cNvPr id="378" name="Google Shape;378;p46" descr="Planning cycle for Federal Funds."/>
          <p:cNvSpPr/>
          <p:nvPr/>
        </p:nvSpPr>
        <p:spPr>
          <a:xfrm>
            <a:off x="3741675" y="4075000"/>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Calibri"/>
                <a:ea typeface="Calibri"/>
                <a:cs typeface="Calibri"/>
                <a:sym typeface="Calibri"/>
              </a:rPr>
              <a:t>Finalize Plan</a:t>
            </a:r>
            <a:endParaRPr sz="1100">
              <a:solidFill>
                <a:schemeClr val="lt1"/>
              </a:solidFill>
              <a:latin typeface="Calibri"/>
              <a:ea typeface="Calibri"/>
              <a:cs typeface="Calibri"/>
              <a:sym typeface="Calibri"/>
            </a:endParaRPr>
          </a:p>
        </p:txBody>
      </p:sp>
      <p:sp>
        <p:nvSpPr>
          <p:cNvPr id="379" name="Google Shape;379;p46" descr="Planning cycle for Federal Funds."/>
          <p:cNvSpPr/>
          <p:nvPr/>
        </p:nvSpPr>
        <p:spPr>
          <a:xfrm>
            <a:off x="2332775" y="3098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chemeClr val="lt1"/>
                </a:solidFill>
              </a:rPr>
              <a:t>Implement plan to address needs</a:t>
            </a:r>
            <a:endParaRPr sz="900">
              <a:solidFill>
                <a:schemeClr val="lt1"/>
              </a:solidFill>
            </a:endParaRPr>
          </a:p>
        </p:txBody>
      </p:sp>
      <p:sp>
        <p:nvSpPr>
          <p:cNvPr id="380" name="Google Shape;380;p46" descr="Planning cycle for Federal Funds."/>
          <p:cNvSpPr/>
          <p:nvPr/>
        </p:nvSpPr>
        <p:spPr>
          <a:xfrm>
            <a:off x="5200275" y="2051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Consider potential evidence-based strategies to address needs</a:t>
            </a:r>
            <a:endParaRPr sz="1100">
              <a:solidFill>
                <a:schemeClr val="lt1"/>
              </a:solidFill>
              <a:latin typeface="Calibri"/>
              <a:ea typeface="Calibri"/>
              <a:cs typeface="Calibri"/>
              <a:sym typeface="Calibri"/>
            </a:endParaRPr>
          </a:p>
        </p:txBody>
      </p:sp>
      <p:sp>
        <p:nvSpPr>
          <p:cNvPr id="381" name="Google Shape;381;p46" descr="Planning cycle for Federal Funds."/>
          <p:cNvSpPr/>
          <p:nvPr/>
        </p:nvSpPr>
        <p:spPr>
          <a:xfrm>
            <a:off x="5200275" y="3098675"/>
            <a:ext cx="1332300" cy="8724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Use guiding questions to determine allowability and appropriate funding source</a:t>
            </a:r>
            <a:endParaRPr sz="1000">
              <a:solidFill>
                <a:schemeClr val="lt1"/>
              </a:solidFill>
              <a:latin typeface="Calibri"/>
              <a:ea typeface="Calibri"/>
              <a:cs typeface="Calibri"/>
              <a:sym typeface="Calibri"/>
            </a:endParaRPr>
          </a:p>
        </p:txBody>
      </p:sp>
      <p:sp>
        <p:nvSpPr>
          <p:cNvPr id="382" name="Google Shape;382;p46" descr="Planning cycle for Federal Funds."/>
          <p:cNvSpPr/>
          <p:nvPr/>
        </p:nvSpPr>
        <p:spPr>
          <a:xfrm rot="-7772078" flipH="1">
            <a:off x="1733249" y="2648320"/>
            <a:ext cx="690447" cy="662752"/>
          </a:xfrm>
          <a:prstGeom prst="bentArrow">
            <a:avLst>
              <a:gd name="adj1" fmla="val 25000"/>
              <a:gd name="adj2" fmla="val 27146"/>
              <a:gd name="adj3" fmla="val 25000"/>
              <a:gd name="adj4" fmla="val 43750"/>
            </a:avLst>
          </a:prstGeom>
          <a:solidFill>
            <a:srgbClr val="79C6EB"/>
          </a:solidFill>
          <a:ln w="9525" cap="flat" cmpd="sng">
            <a:solidFill>
              <a:srgbClr val="79C6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383" name="Google Shape;383;p46" descr="Planning cycle for Federal Funds."/>
          <p:cNvSpPr/>
          <p:nvPr/>
        </p:nvSpPr>
        <p:spPr>
          <a:xfrm>
            <a:off x="372125" y="2523150"/>
            <a:ext cx="1332300" cy="673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Adjust implementation based on actual data</a:t>
            </a:r>
            <a:endParaRPr sz="1100">
              <a:solidFill>
                <a:schemeClr val="lt1"/>
              </a:solidFill>
              <a:latin typeface="Calibri"/>
              <a:ea typeface="Calibri"/>
              <a:cs typeface="Calibri"/>
              <a:sym typeface="Calibri"/>
            </a:endParaRPr>
          </a:p>
        </p:txBody>
      </p:sp>
      <p:sp>
        <p:nvSpPr>
          <p:cNvPr id="384" name="Google Shape;384;p46" descr="Planning cycle for Federal Funds."/>
          <p:cNvSpPr/>
          <p:nvPr/>
        </p:nvSpPr>
        <p:spPr>
          <a:xfrm>
            <a:off x="3612225" y="836975"/>
            <a:ext cx="1704000" cy="1205400"/>
          </a:xfrm>
          <a:prstGeom prst="ellipse">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6" descr="Planning cycle for Federal Funds."/>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7" descr="Conducting the Comprehensive Needs Assessment."/>
          <p:cNvSpPr/>
          <p:nvPr/>
        </p:nvSpPr>
        <p:spPr>
          <a:xfrm>
            <a:off x="7563800" y="1167400"/>
            <a:ext cx="1454400" cy="1185600"/>
          </a:xfrm>
          <a:prstGeom prst="wedgeRoundRectCallout">
            <a:avLst>
              <a:gd name="adj1" fmla="val -56902"/>
              <a:gd name="adj2" fmla="val 61767"/>
              <a:gd name="adj3" fmla="val 0"/>
            </a:avLst>
          </a:prstGeom>
          <a:noFill/>
          <a:ln w="9525" cap="flat" cmpd="sng">
            <a:solidFill>
              <a:srgbClr val="488B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7" descr="Conducting the Comprehensive Needs Assessment."/>
          <p:cNvSpPr txBox="1">
            <a:spLocks noGrp="1"/>
          </p:cNvSpPr>
          <p:nvPr>
            <p:ph type="title"/>
          </p:nvPr>
        </p:nvSpPr>
        <p:spPr>
          <a:xfrm>
            <a:off x="332674" y="77682"/>
            <a:ext cx="60489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600">
                <a:latin typeface="Rockwell"/>
                <a:ea typeface="Rockwell"/>
                <a:cs typeface="Rockwell"/>
                <a:sym typeface="Rockwell"/>
              </a:rPr>
              <a:t>Conduct Comprehensive Needs Assessment and Identify Local Needs </a:t>
            </a:r>
            <a:endParaRPr sz="2600">
              <a:latin typeface="Rockwell"/>
              <a:ea typeface="Rockwell"/>
              <a:cs typeface="Rockwell"/>
              <a:sym typeface="Rockwell"/>
            </a:endParaRPr>
          </a:p>
        </p:txBody>
      </p:sp>
      <p:grpSp>
        <p:nvGrpSpPr>
          <p:cNvPr id="392" name="Google Shape;392;p47" descr="Conducting the Comprehensive Needs Assessment."/>
          <p:cNvGrpSpPr/>
          <p:nvPr/>
        </p:nvGrpSpPr>
        <p:grpSpPr>
          <a:xfrm>
            <a:off x="4187758" y="1055952"/>
            <a:ext cx="3222980" cy="1995903"/>
            <a:chOff x="3216519" y="1002150"/>
            <a:chExt cx="1944600" cy="1569600"/>
          </a:xfrm>
        </p:grpSpPr>
        <p:sp>
          <p:nvSpPr>
            <p:cNvPr id="393" name="Google Shape;393;p47"/>
            <p:cNvSpPr/>
            <p:nvPr/>
          </p:nvSpPr>
          <p:spPr>
            <a:xfrm flipH="1">
              <a:off x="3216519" y="1002150"/>
              <a:ext cx="1944600" cy="1569600"/>
            </a:xfrm>
            <a:prstGeom prst="round2DiagRect">
              <a:avLst>
                <a:gd name="adj1" fmla="val 0"/>
                <a:gd name="adj2" fmla="val 17764"/>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7"/>
            <p:cNvSpPr txBox="1"/>
            <p:nvPr/>
          </p:nvSpPr>
          <p:spPr>
            <a:xfrm>
              <a:off x="3461163" y="1244660"/>
              <a:ext cx="1451700" cy="459900"/>
            </a:xfrm>
            <a:prstGeom prst="rect">
              <a:avLst/>
            </a:prstGeom>
            <a:solidFill>
              <a:srgbClr val="0B5394"/>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latin typeface="Roboto"/>
                <a:ea typeface="Roboto"/>
                <a:cs typeface="Roboto"/>
                <a:sym typeface="Roboto"/>
              </a:endParaRPr>
            </a:p>
          </p:txBody>
        </p:sp>
        <p:sp>
          <p:nvSpPr>
            <p:cNvPr id="395" name="Google Shape;395;p47"/>
            <p:cNvSpPr txBox="1"/>
            <p:nvPr/>
          </p:nvSpPr>
          <p:spPr>
            <a:xfrm>
              <a:off x="3322494" y="1495621"/>
              <a:ext cx="1764900" cy="981600"/>
            </a:xfrm>
            <a:prstGeom prst="rect">
              <a:avLst/>
            </a:prstGeom>
            <a:solidFill>
              <a:srgbClr val="0B5394"/>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Calibri"/>
                  <a:ea typeface="Calibri"/>
                  <a:cs typeface="Calibri"/>
                  <a:sym typeface="Calibri"/>
                </a:rPr>
                <a:t>Many ESEA Programs require LEAs to conduct a CNA annually to identify needs and connect performance challenges to the purposes of various ESEA programs.</a:t>
              </a:r>
              <a:endParaRPr>
                <a:solidFill>
                  <a:schemeClr val="lt1"/>
                </a:solidFill>
                <a:latin typeface="Calibri"/>
                <a:ea typeface="Calibri"/>
                <a:cs typeface="Calibri"/>
                <a:sym typeface="Calibri"/>
              </a:endParaRPr>
            </a:p>
          </p:txBody>
        </p:sp>
      </p:grpSp>
      <p:grpSp>
        <p:nvGrpSpPr>
          <p:cNvPr id="396" name="Google Shape;396;p47" descr="Conducting the Comprehensive Needs Assessment."/>
          <p:cNvGrpSpPr/>
          <p:nvPr/>
        </p:nvGrpSpPr>
        <p:grpSpPr>
          <a:xfrm>
            <a:off x="971287" y="1055944"/>
            <a:ext cx="3222980" cy="1995903"/>
            <a:chOff x="1271925" y="1002150"/>
            <a:chExt cx="1944600" cy="1569600"/>
          </a:xfrm>
        </p:grpSpPr>
        <p:sp>
          <p:nvSpPr>
            <p:cNvPr id="397" name="Google Shape;397;p47"/>
            <p:cNvSpPr/>
            <p:nvPr/>
          </p:nvSpPr>
          <p:spPr>
            <a:xfrm rot="10800000">
              <a:off x="1271925" y="1002150"/>
              <a:ext cx="1944600" cy="1569600"/>
            </a:xfrm>
            <a:prstGeom prst="round2DiagRect">
              <a:avLst>
                <a:gd name="adj1" fmla="val 0"/>
                <a:gd name="adj2" fmla="val 17764"/>
              </a:avLst>
            </a:prstGeom>
            <a:solidFill>
              <a:srgbClr val="488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7"/>
            <p:cNvSpPr txBox="1"/>
            <p:nvPr/>
          </p:nvSpPr>
          <p:spPr>
            <a:xfrm>
              <a:off x="1496688" y="1244660"/>
              <a:ext cx="1451700" cy="459900"/>
            </a:xfrm>
            <a:prstGeom prst="rect">
              <a:avLst/>
            </a:prstGeom>
            <a:solidFill>
              <a:srgbClr val="488BC9"/>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latin typeface="Roboto"/>
                <a:ea typeface="Roboto"/>
                <a:cs typeface="Roboto"/>
                <a:sym typeface="Roboto"/>
              </a:endParaRPr>
            </a:p>
          </p:txBody>
        </p:sp>
        <p:sp>
          <p:nvSpPr>
            <p:cNvPr id="399" name="Google Shape;399;p47"/>
            <p:cNvSpPr txBox="1"/>
            <p:nvPr/>
          </p:nvSpPr>
          <p:spPr>
            <a:xfrm>
              <a:off x="1307863" y="1495627"/>
              <a:ext cx="1903800" cy="823200"/>
            </a:xfrm>
            <a:prstGeom prst="rect">
              <a:avLst/>
            </a:prstGeom>
            <a:solidFill>
              <a:srgbClr val="488BC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Calibri"/>
                  <a:ea typeface="Calibri"/>
                  <a:cs typeface="Calibri"/>
                  <a:sym typeface="Calibri"/>
                </a:rPr>
                <a:t>A CNA is a process that is used to identify needs and performance challenges in a school or district, determine their root causes, and set priorities for future action.</a:t>
              </a:r>
              <a:endParaRPr>
                <a:solidFill>
                  <a:schemeClr val="lt1"/>
                </a:solidFill>
                <a:latin typeface="Calibri"/>
                <a:ea typeface="Calibri"/>
                <a:cs typeface="Calibri"/>
                <a:sym typeface="Calibri"/>
              </a:endParaRPr>
            </a:p>
          </p:txBody>
        </p:sp>
      </p:grpSp>
      <p:grpSp>
        <p:nvGrpSpPr>
          <p:cNvPr id="400" name="Google Shape;400;p47" descr="Conducting the Comprehensive Needs Assessment."/>
          <p:cNvGrpSpPr/>
          <p:nvPr/>
        </p:nvGrpSpPr>
        <p:grpSpPr>
          <a:xfrm>
            <a:off x="971239" y="3047306"/>
            <a:ext cx="3222980" cy="1995903"/>
            <a:chOff x="1271925" y="2571750"/>
            <a:chExt cx="1944600" cy="1569600"/>
          </a:xfrm>
        </p:grpSpPr>
        <p:sp>
          <p:nvSpPr>
            <p:cNvPr id="401" name="Google Shape;401;p47"/>
            <p:cNvSpPr/>
            <p:nvPr/>
          </p:nvSpPr>
          <p:spPr>
            <a:xfrm flipH="1">
              <a:off x="1271925" y="2571750"/>
              <a:ext cx="1944600" cy="1569600"/>
            </a:xfrm>
            <a:prstGeom prst="round2DiagRect">
              <a:avLst>
                <a:gd name="adj1" fmla="val 0"/>
                <a:gd name="adj2" fmla="val 17764"/>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7"/>
            <p:cNvSpPr txBox="1"/>
            <p:nvPr/>
          </p:nvSpPr>
          <p:spPr>
            <a:xfrm>
              <a:off x="1336783" y="3016774"/>
              <a:ext cx="1711800" cy="770100"/>
            </a:xfrm>
            <a:prstGeom prst="rect">
              <a:avLst/>
            </a:prstGeom>
            <a:solidFill>
              <a:srgbClr val="0B5394"/>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a:p>
              <a:pPr marL="0" lvl="0" indent="0" algn="ctr" rtl="0">
                <a:spcBef>
                  <a:spcPts val="0"/>
                </a:spcBef>
                <a:spcAft>
                  <a:spcPts val="0"/>
                </a:spcAft>
                <a:buNone/>
              </a:pPr>
              <a:r>
                <a:rPr lang="en">
                  <a:solidFill>
                    <a:schemeClr val="lt1"/>
                  </a:solidFill>
                  <a:latin typeface="Calibri"/>
                  <a:ea typeface="Calibri"/>
                  <a:cs typeface="Calibri"/>
                  <a:sym typeface="Calibri"/>
                </a:rPr>
                <a:t>The CNA is a source for several data points including data related to performance challenges, root causes, and actions to address those challenges.</a:t>
              </a:r>
              <a:endParaRPr>
                <a:solidFill>
                  <a:schemeClr val="lt1"/>
                </a:solidFill>
                <a:latin typeface="Calibri"/>
                <a:ea typeface="Calibri"/>
                <a:cs typeface="Calibri"/>
                <a:sym typeface="Calibri"/>
              </a:endParaRPr>
            </a:p>
          </p:txBody>
        </p:sp>
      </p:grpSp>
      <p:grpSp>
        <p:nvGrpSpPr>
          <p:cNvPr id="403" name="Google Shape;403;p47" descr="Conducting the Comprehensive Needs Assessment."/>
          <p:cNvGrpSpPr/>
          <p:nvPr/>
        </p:nvGrpSpPr>
        <p:grpSpPr>
          <a:xfrm>
            <a:off x="4187716" y="3047306"/>
            <a:ext cx="3222980" cy="1995903"/>
            <a:chOff x="3216519" y="2571750"/>
            <a:chExt cx="1944600" cy="1569600"/>
          </a:xfrm>
        </p:grpSpPr>
        <p:sp>
          <p:nvSpPr>
            <p:cNvPr id="404" name="Google Shape;404;p47"/>
            <p:cNvSpPr/>
            <p:nvPr/>
          </p:nvSpPr>
          <p:spPr>
            <a:xfrm rot="10800000">
              <a:off x="3216519" y="2571750"/>
              <a:ext cx="1944600" cy="1569600"/>
            </a:xfrm>
            <a:prstGeom prst="round2DiagRect">
              <a:avLst>
                <a:gd name="adj1" fmla="val 0"/>
                <a:gd name="adj2" fmla="val 17764"/>
              </a:avLst>
            </a:prstGeom>
            <a:solidFill>
              <a:srgbClr val="488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7"/>
            <p:cNvSpPr txBox="1"/>
            <p:nvPr/>
          </p:nvSpPr>
          <p:spPr>
            <a:xfrm>
              <a:off x="3461163" y="2814260"/>
              <a:ext cx="1451700" cy="459900"/>
            </a:xfrm>
            <a:prstGeom prst="rect">
              <a:avLst/>
            </a:prstGeom>
            <a:solidFill>
              <a:srgbClr val="488BC9"/>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latin typeface="Roboto"/>
                <a:ea typeface="Roboto"/>
                <a:cs typeface="Roboto"/>
                <a:sym typeface="Roboto"/>
              </a:endParaRPr>
            </a:p>
          </p:txBody>
        </p:sp>
        <p:sp>
          <p:nvSpPr>
            <p:cNvPr id="406" name="Google Shape;406;p47"/>
            <p:cNvSpPr txBox="1"/>
            <p:nvPr/>
          </p:nvSpPr>
          <p:spPr>
            <a:xfrm>
              <a:off x="3334782" y="3168573"/>
              <a:ext cx="1722600" cy="871200"/>
            </a:xfrm>
            <a:prstGeom prst="rect">
              <a:avLst/>
            </a:prstGeom>
            <a:solidFill>
              <a:srgbClr val="488BC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Calibri"/>
                  <a:ea typeface="Calibri"/>
                  <a:cs typeface="Calibri"/>
                  <a:sym typeface="Calibri"/>
                </a:rPr>
                <a:t>Schools and districts can use data associated with the challenges and actions chosen to address those challenges to evaluate the program.</a:t>
              </a:r>
              <a:endParaRPr>
                <a:solidFill>
                  <a:schemeClr val="lt1"/>
                </a:solidFill>
                <a:latin typeface="Calibri"/>
                <a:ea typeface="Calibri"/>
                <a:cs typeface="Calibri"/>
                <a:sym typeface="Calibri"/>
              </a:endParaRPr>
            </a:p>
          </p:txBody>
        </p:sp>
      </p:grpSp>
      <p:grpSp>
        <p:nvGrpSpPr>
          <p:cNvPr id="407" name="Google Shape;407;p47" descr="Conducting the Comprehensive Needs Assessment."/>
          <p:cNvGrpSpPr/>
          <p:nvPr/>
        </p:nvGrpSpPr>
        <p:grpSpPr>
          <a:xfrm>
            <a:off x="3965716" y="2842297"/>
            <a:ext cx="454548" cy="424818"/>
            <a:chOff x="3157188" y="909150"/>
            <a:chExt cx="470400" cy="470400"/>
          </a:xfrm>
        </p:grpSpPr>
        <p:sp>
          <p:nvSpPr>
            <p:cNvPr id="408" name="Google Shape;408;p47"/>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7"/>
            <p:cNvSpPr/>
            <p:nvPr/>
          </p:nvSpPr>
          <p:spPr>
            <a:xfrm>
              <a:off x="3243138" y="995100"/>
              <a:ext cx="298500" cy="298500"/>
            </a:xfrm>
            <a:prstGeom prst="mathPlus">
              <a:avLst>
                <a:gd name="adj1" fmla="val 9900"/>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 name="Google Shape;410;p47" descr="Conducting the Comprehensive Needs Assessment."/>
          <p:cNvSpPr txBox="1"/>
          <p:nvPr/>
        </p:nvSpPr>
        <p:spPr>
          <a:xfrm>
            <a:off x="7591875" y="1243600"/>
            <a:ext cx="1454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333333"/>
                </a:solidFill>
                <a:highlight>
                  <a:srgbClr val="FFFFFF"/>
                </a:highlight>
                <a:latin typeface="Calibri"/>
                <a:ea typeface="Calibri"/>
                <a:cs typeface="Calibri"/>
                <a:sym typeface="Calibri"/>
              </a:rPr>
              <a:t>Title I, Part A</a:t>
            </a:r>
            <a:endParaRPr>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a:solidFill>
                  <a:srgbClr val="333333"/>
                </a:solidFill>
                <a:highlight>
                  <a:srgbClr val="FFFFFF"/>
                </a:highlight>
                <a:latin typeface="Calibri"/>
                <a:ea typeface="Calibri"/>
                <a:cs typeface="Calibri"/>
                <a:sym typeface="Calibri"/>
              </a:rPr>
              <a:t>Title I, Part C </a:t>
            </a:r>
            <a:endParaRPr>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a:solidFill>
                  <a:srgbClr val="333333"/>
                </a:solidFill>
                <a:highlight>
                  <a:srgbClr val="FFFFFF"/>
                </a:highlight>
                <a:latin typeface="Calibri"/>
                <a:ea typeface="Calibri"/>
                <a:cs typeface="Calibri"/>
                <a:sym typeface="Calibri"/>
              </a:rPr>
              <a:t>Title II, Part A</a:t>
            </a:r>
            <a:endParaRPr>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solidFill>
                  <a:srgbClr val="333333"/>
                </a:solidFill>
                <a:highlight>
                  <a:srgbClr val="FFFFFF"/>
                </a:highlight>
                <a:latin typeface="Calibri"/>
                <a:ea typeface="Calibri"/>
                <a:cs typeface="Calibri"/>
                <a:sym typeface="Calibri"/>
              </a:rPr>
              <a:t>Title IV, Part A</a:t>
            </a:r>
            <a:endParaRPr>
              <a:latin typeface="Calibri"/>
              <a:ea typeface="Calibri"/>
              <a:cs typeface="Calibri"/>
              <a:sym typeface="Calibri"/>
            </a:endParaRPr>
          </a:p>
        </p:txBody>
      </p:sp>
      <p:sp>
        <p:nvSpPr>
          <p:cNvPr id="411" name="Google Shape;411;p47" descr="Conducting the Comprehensive Needs Assessment."/>
          <p:cNvSpPr txBox="1"/>
          <p:nvPr/>
        </p:nvSpPr>
        <p:spPr>
          <a:xfrm>
            <a:off x="1179650" y="1091200"/>
            <a:ext cx="2855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b="1">
                <a:solidFill>
                  <a:srgbClr val="FFD966"/>
                </a:solidFill>
                <a:latin typeface="Calibri"/>
                <a:ea typeface="Calibri"/>
                <a:cs typeface="Calibri"/>
                <a:sym typeface="Calibri"/>
              </a:rPr>
              <a:t>What is the </a:t>
            </a:r>
            <a:endParaRPr b="1">
              <a:solidFill>
                <a:srgbClr val="FFD966"/>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b="1">
                <a:solidFill>
                  <a:srgbClr val="FFD966"/>
                </a:solidFill>
                <a:latin typeface="Calibri"/>
                <a:ea typeface="Calibri"/>
                <a:cs typeface="Calibri"/>
                <a:sym typeface="Calibri"/>
              </a:rPr>
              <a:t>Comprehensive Needs Assessment?</a:t>
            </a:r>
            <a:endParaRPr b="1">
              <a:solidFill>
                <a:srgbClr val="FFD966"/>
              </a:solidFill>
              <a:latin typeface="Calibri"/>
              <a:ea typeface="Calibri"/>
              <a:cs typeface="Calibri"/>
              <a:sym typeface="Calibri"/>
            </a:endParaRPr>
          </a:p>
        </p:txBody>
      </p:sp>
      <p:sp>
        <p:nvSpPr>
          <p:cNvPr id="412" name="Google Shape;412;p47" descr="Conducting the Comprehensive Needs Assessment."/>
          <p:cNvSpPr txBox="1"/>
          <p:nvPr/>
        </p:nvSpPr>
        <p:spPr>
          <a:xfrm>
            <a:off x="4616100" y="1091200"/>
            <a:ext cx="2550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FFD966"/>
                </a:solidFill>
                <a:latin typeface="Calibri"/>
                <a:ea typeface="Calibri"/>
                <a:cs typeface="Calibri"/>
                <a:sym typeface="Calibri"/>
              </a:rPr>
              <a:t>How is the CNA related to </a:t>
            </a:r>
            <a:endParaRPr b="1">
              <a:solidFill>
                <a:srgbClr val="FFD966"/>
              </a:solidFill>
              <a:latin typeface="Calibri"/>
              <a:ea typeface="Calibri"/>
              <a:cs typeface="Calibri"/>
              <a:sym typeface="Calibri"/>
            </a:endParaRPr>
          </a:p>
          <a:p>
            <a:pPr marL="0" lvl="0" indent="0" algn="ctr" rtl="0">
              <a:spcBef>
                <a:spcPts val="0"/>
              </a:spcBef>
              <a:spcAft>
                <a:spcPts val="0"/>
              </a:spcAft>
              <a:buNone/>
            </a:pPr>
            <a:r>
              <a:rPr lang="en" b="1">
                <a:solidFill>
                  <a:srgbClr val="FFD966"/>
                </a:solidFill>
                <a:latin typeface="Calibri"/>
                <a:ea typeface="Calibri"/>
                <a:cs typeface="Calibri"/>
                <a:sym typeface="Calibri"/>
              </a:rPr>
              <a:t>ESEA Programs?</a:t>
            </a:r>
            <a:endParaRPr b="1">
              <a:solidFill>
                <a:srgbClr val="FFD966"/>
              </a:solidFill>
              <a:latin typeface="Calibri"/>
              <a:ea typeface="Calibri"/>
              <a:cs typeface="Calibri"/>
              <a:sym typeface="Calibri"/>
            </a:endParaRPr>
          </a:p>
        </p:txBody>
      </p:sp>
      <p:sp>
        <p:nvSpPr>
          <p:cNvPr id="413" name="Google Shape;413;p47" descr="Conducting the Comprehensive Needs Assessment."/>
          <p:cNvSpPr txBox="1"/>
          <p:nvPr/>
        </p:nvSpPr>
        <p:spPr>
          <a:xfrm>
            <a:off x="1332050" y="3236175"/>
            <a:ext cx="2550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FFD966"/>
                </a:solidFill>
                <a:latin typeface="Calibri"/>
                <a:ea typeface="Calibri"/>
                <a:cs typeface="Calibri"/>
                <a:sym typeface="Calibri"/>
              </a:rPr>
              <a:t>How can CNA data inform planning for  ESEA programs? </a:t>
            </a:r>
            <a:endParaRPr b="1">
              <a:solidFill>
                <a:srgbClr val="FFD966"/>
              </a:solidFill>
              <a:latin typeface="Calibri"/>
              <a:ea typeface="Calibri"/>
              <a:cs typeface="Calibri"/>
              <a:sym typeface="Calibri"/>
            </a:endParaRPr>
          </a:p>
        </p:txBody>
      </p:sp>
      <p:sp>
        <p:nvSpPr>
          <p:cNvPr id="414" name="Google Shape;414;p47" descr="Conducting the Comprehensive Needs Assessment."/>
          <p:cNvSpPr txBox="1"/>
          <p:nvPr/>
        </p:nvSpPr>
        <p:spPr>
          <a:xfrm>
            <a:off x="4539913" y="3236175"/>
            <a:ext cx="2550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FFD966"/>
                </a:solidFill>
                <a:latin typeface="Calibri"/>
                <a:ea typeface="Calibri"/>
                <a:cs typeface="Calibri"/>
                <a:sym typeface="Calibri"/>
              </a:rPr>
              <a:t>How can CNA data inform local </a:t>
            </a:r>
            <a:endParaRPr b="1">
              <a:solidFill>
                <a:srgbClr val="FFD966"/>
              </a:solidFill>
              <a:latin typeface="Calibri"/>
              <a:ea typeface="Calibri"/>
              <a:cs typeface="Calibri"/>
              <a:sym typeface="Calibri"/>
            </a:endParaRPr>
          </a:p>
          <a:p>
            <a:pPr marL="0" lvl="0" indent="0" algn="ctr" rtl="0">
              <a:spcBef>
                <a:spcPts val="0"/>
              </a:spcBef>
              <a:spcAft>
                <a:spcPts val="0"/>
              </a:spcAft>
              <a:buNone/>
            </a:pPr>
            <a:r>
              <a:rPr lang="en" b="1">
                <a:solidFill>
                  <a:srgbClr val="FFD966"/>
                </a:solidFill>
                <a:latin typeface="Calibri"/>
                <a:ea typeface="Calibri"/>
                <a:cs typeface="Calibri"/>
                <a:sym typeface="Calibri"/>
              </a:rPr>
              <a:t>ESEA program evaluation?</a:t>
            </a:r>
            <a:endParaRPr b="1">
              <a:solidFill>
                <a:srgbClr val="FFD966"/>
              </a:solidFill>
              <a:latin typeface="Calibri"/>
              <a:ea typeface="Calibri"/>
              <a:cs typeface="Calibri"/>
              <a:sym typeface="Calibri"/>
            </a:endParaRPr>
          </a:p>
        </p:txBody>
      </p:sp>
      <p:sp>
        <p:nvSpPr>
          <p:cNvPr id="415" name="Google Shape;415;p47" descr="Conducting the Comprehensive Needs Assessment."/>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Stakeholders</a:t>
            </a:r>
            <a:endParaRPr sz="3600">
              <a:latin typeface="Rockwell"/>
              <a:ea typeface="Rockwell"/>
              <a:cs typeface="Rockwell"/>
              <a:sym typeface="Rockwell"/>
            </a:endParaRPr>
          </a:p>
        </p:txBody>
      </p:sp>
      <p:sp>
        <p:nvSpPr>
          <p:cNvPr id="421" name="Google Shape;421;p48"/>
          <p:cNvSpPr txBox="1">
            <a:spLocks noGrp="1"/>
          </p:cNvSpPr>
          <p:nvPr>
            <p:ph type="body" idx="1"/>
          </p:nvPr>
        </p:nvSpPr>
        <p:spPr>
          <a:xfrm>
            <a:off x="305700" y="1020325"/>
            <a:ext cx="8386800" cy="840000"/>
          </a:xfrm>
          <a:prstGeom prst="rect">
            <a:avLst/>
          </a:prstGeom>
        </p:spPr>
        <p:txBody>
          <a:bodyPr spcFirstLastPara="1" wrap="square" lIns="0" tIns="0" rIns="0" bIns="0" anchor="t" anchorCtr="0">
            <a:normAutofit/>
          </a:bodyPr>
          <a:lstStyle/>
          <a:p>
            <a:pPr marL="0" lvl="0" indent="0" algn="l" rtl="0">
              <a:lnSpc>
                <a:spcPct val="100000"/>
              </a:lnSpc>
              <a:spcBef>
                <a:spcPts val="800"/>
              </a:spcBef>
              <a:spcAft>
                <a:spcPts val="0"/>
              </a:spcAft>
              <a:buNone/>
            </a:pPr>
            <a:r>
              <a:rPr lang="en"/>
              <a:t>Consulting with stakeholders is an essential part of the planning, implementation, and evaluation processes.</a:t>
            </a:r>
            <a:endParaRPr/>
          </a:p>
        </p:txBody>
      </p:sp>
      <p:sp>
        <p:nvSpPr>
          <p:cNvPr id="422" name="Google Shape;422;p48"/>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27</a:t>
            </a:fld>
            <a:endParaRPr/>
          </a:p>
        </p:txBody>
      </p:sp>
      <p:pic>
        <p:nvPicPr>
          <p:cNvPr id="423" name="Google Shape;423;p4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67575" y="1587925"/>
            <a:ext cx="2833401" cy="1956550"/>
          </a:xfrm>
          <a:prstGeom prst="rect">
            <a:avLst/>
          </a:prstGeom>
          <a:noFill/>
          <a:ln>
            <a:noFill/>
          </a:ln>
        </p:spPr>
      </p:pic>
      <p:sp>
        <p:nvSpPr>
          <p:cNvPr id="424" name="Google Shape;424;p48"/>
          <p:cNvSpPr txBox="1"/>
          <p:nvPr/>
        </p:nvSpPr>
        <p:spPr>
          <a:xfrm>
            <a:off x="4175975" y="1602000"/>
            <a:ext cx="3020100" cy="193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alibri"/>
                <a:ea typeface="Calibri"/>
                <a:cs typeface="Calibri"/>
                <a:sym typeface="Calibri"/>
              </a:rPr>
              <a:t>Stakeholders may include:</a:t>
            </a:r>
            <a:endParaRPr sz="18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District and School leaders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Teachers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Students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Families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Community organizations that serve students </a:t>
            </a:r>
            <a:endParaRPr sz="1600">
              <a:latin typeface="Calibri"/>
              <a:ea typeface="Calibri"/>
              <a:cs typeface="Calibri"/>
              <a:sym typeface="Calibri"/>
            </a:endParaRPr>
          </a:p>
        </p:txBody>
      </p:sp>
      <p:sp>
        <p:nvSpPr>
          <p:cNvPr id="425" name="Google Shape;425;p48"/>
          <p:cNvSpPr txBox="1"/>
          <p:nvPr/>
        </p:nvSpPr>
        <p:spPr>
          <a:xfrm>
            <a:off x="152400" y="3765225"/>
            <a:ext cx="8839200" cy="9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333333"/>
                </a:solidFill>
                <a:highlight>
                  <a:srgbClr val="FFFFFF"/>
                </a:highlight>
                <a:latin typeface="Calibri"/>
                <a:ea typeface="Calibri"/>
                <a:cs typeface="Calibri"/>
                <a:sym typeface="Calibri"/>
              </a:rPr>
              <a:t>How are stakeholders engaged in the process of determining the needs of the LEA, creating an ESEA Plan, and developing proposed activities for Title funding?</a:t>
            </a:r>
            <a:endParaRPr sz="18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endParaRPr sz="1050" b="1">
              <a:solidFill>
                <a:srgbClr val="333333"/>
              </a:solidFill>
              <a:highlight>
                <a:srgbClr val="FFFFFF"/>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9" descr="Conducting the Comprehensive Needs Assessment and Identifying local needs."/>
          <p:cNvSpPr txBox="1">
            <a:spLocks noGrp="1"/>
          </p:cNvSpPr>
          <p:nvPr>
            <p:ph type="title"/>
          </p:nvPr>
        </p:nvSpPr>
        <p:spPr>
          <a:xfrm>
            <a:off x="332675" y="153875"/>
            <a:ext cx="7379400" cy="673800"/>
          </a:xfrm>
          <a:prstGeom prst="rect">
            <a:avLst/>
          </a:prstGeom>
        </p:spPr>
        <p:txBody>
          <a:bodyPr spcFirstLastPara="1" wrap="square" lIns="0" tIns="0" rIns="0" bIns="0" anchor="t" anchorCtr="0">
            <a:noAutofit/>
          </a:bodyPr>
          <a:lstStyle/>
          <a:p>
            <a:pPr marL="0" lvl="0" indent="0" algn="l" rtl="0">
              <a:spcBef>
                <a:spcPts val="0"/>
              </a:spcBef>
              <a:spcAft>
                <a:spcPts val="0"/>
              </a:spcAft>
              <a:buSzPts val="990"/>
              <a:buNone/>
            </a:pPr>
            <a:r>
              <a:rPr lang="en" sz="2400">
                <a:latin typeface="Rockwell"/>
                <a:ea typeface="Rockwell"/>
                <a:cs typeface="Rockwell"/>
                <a:sym typeface="Rockwell"/>
              </a:rPr>
              <a:t>Planning Cycle in Action: Conduct Comprehensive Needs Assessment and Identify Local Needs </a:t>
            </a:r>
            <a:endParaRPr sz="2400">
              <a:latin typeface="Rockwell"/>
              <a:ea typeface="Rockwell"/>
              <a:cs typeface="Rockwell"/>
              <a:sym typeface="Rockwell"/>
            </a:endParaRPr>
          </a:p>
        </p:txBody>
      </p:sp>
      <p:sp>
        <p:nvSpPr>
          <p:cNvPr id="431" name="Google Shape;431;p49" descr="Conducting the Comprehensive Needs Assessment and Identifying local needs."/>
          <p:cNvSpPr txBox="1">
            <a:spLocks noGrp="1"/>
          </p:cNvSpPr>
          <p:nvPr>
            <p:ph type="body" idx="1"/>
          </p:nvPr>
        </p:nvSpPr>
        <p:spPr>
          <a:xfrm>
            <a:off x="864000" y="1433525"/>
            <a:ext cx="7416000" cy="719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2100"/>
              <a:t>An example district has collected data from various sources to identify their needs.</a:t>
            </a:r>
            <a:endParaRPr sz="2100"/>
          </a:p>
        </p:txBody>
      </p:sp>
      <p:grpSp>
        <p:nvGrpSpPr>
          <p:cNvPr id="432" name="Google Shape;432;p49" descr="Conducting the Comprehensive Needs Assessment and Identifying local needs."/>
          <p:cNvGrpSpPr/>
          <p:nvPr/>
        </p:nvGrpSpPr>
        <p:grpSpPr>
          <a:xfrm>
            <a:off x="5729810" y="2101519"/>
            <a:ext cx="1394208" cy="1251821"/>
            <a:chOff x="6077707" y="1644751"/>
            <a:chExt cx="1854000" cy="1854000"/>
          </a:xfrm>
        </p:grpSpPr>
        <p:sp>
          <p:nvSpPr>
            <p:cNvPr id="433" name="Google Shape;433;p49"/>
            <p:cNvSpPr/>
            <p:nvPr/>
          </p:nvSpPr>
          <p:spPr>
            <a:xfrm>
              <a:off x="6077707" y="1644751"/>
              <a:ext cx="1854000" cy="1854000"/>
            </a:xfrm>
            <a:prstGeom prst="ellipse">
              <a:avLst/>
            </a:prstGeom>
            <a:solidFill>
              <a:srgbClr val="F1C232"/>
            </a:solidFill>
            <a:ln w="2857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34" name="Google Shape;434;p49"/>
            <p:cNvSpPr txBox="1"/>
            <p:nvPr/>
          </p:nvSpPr>
          <p:spPr>
            <a:xfrm>
              <a:off x="6386100" y="2311040"/>
              <a:ext cx="1290600" cy="5214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chemeClr val="dk1"/>
                  </a:solidFill>
                  <a:latin typeface="Calibri"/>
                  <a:ea typeface="Calibri"/>
                  <a:cs typeface="Calibri"/>
                  <a:sym typeface="Calibri"/>
                </a:rPr>
                <a:t>Local Data</a:t>
              </a:r>
              <a:endParaRPr b="1">
                <a:solidFill>
                  <a:schemeClr val="dk1"/>
                </a:solidFill>
                <a:latin typeface="Calibri"/>
                <a:ea typeface="Calibri"/>
                <a:cs typeface="Calibri"/>
                <a:sym typeface="Calibri"/>
              </a:endParaRPr>
            </a:p>
          </p:txBody>
        </p:sp>
      </p:grpSp>
      <p:grpSp>
        <p:nvGrpSpPr>
          <p:cNvPr id="435" name="Google Shape;435;p49" descr="Conducting the Comprehensive Needs Assessment and Identifying local needs."/>
          <p:cNvGrpSpPr/>
          <p:nvPr/>
        </p:nvGrpSpPr>
        <p:grpSpPr>
          <a:xfrm>
            <a:off x="4510214" y="2101519"/>
            <a:ext cx="1394208" cy="1251821"/>
            <a:chOff x="4455905" y="1644751"/>
            <a:chExt cx="1854000" cy="1854000"/>
          </a:xfrm>
        </p:grpSpPr>
        <p:sp>
          <p:nvSpPr>
            <p:cNvPr id="436" name="Google Shape;436;p49"/>
            <p:cNvSpPr/>
            <p:nvPr/>
          </p:nvSpPr>
          <p:spPr>
            <a:xfrm>
              <a:off x="4455905" y="1644751"/>
              <a:ext cx="1854000" cy="1854000"/>
            </a:xfrm>
            <a:prstGeom prst="ellipse">
              <a:avLst/>
            </a:prstGeom>
            <a:solidFill>
              <a:srgbClr val="FFD966"/>
            </a:solidFill>
            <a:ln w="2857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37" name="Google Shape;437;p49"/>
            <p:cNvSpPr txBox="1"/>
            <p:nvPr/>
          </p:nvSpPr>
          <p:spPr>
            <a:xfrm>
              <a:off x="4666125" y="2334889"/>
              <a:ext cx="1580400" cy="5214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chemeClr val="dk1"/>
                  </a:solidFill>
                  <a:latin typeface="Calibri"/>
                  <a:ea typeface="Calibri"/>
                  <a:cs typeface="Calibri"/>
                  <a:sym typeface="Calibri"/>
                </a:rPr>
                <a:t>Stakeholder Input</a:t>
              </a:r>
              <a:endParaRPr b="1">
                <a:solidFill>
                  <a:schemeClr val="dk1"/>
                </a:solidFill>
                <a:latin typeface="Calibri"/>
                <a:ea typeface="Calibri"/>
                <a:cs typeface="Calibri"/>
                <a:sym typeface="Calibri"/>
              </a:endParaRPr>
            </a:p>
          </p:txBody>
        </p:sp>
      </p:grpSp>
      <p:grpSp>
        <p:nvGrpSpPr>
          <p:cNvPr id="438" name="Google Shape;438;p49" descr="Conducting the Comprehensive Needs Assessment and Identifying local needs."/>
          <p:cNvGrpSpPr/>
          <p:nvPr/>
        </p:nvGrpSpPr>
        <p:grpSpPr>
          <a:xfrm>
            <a:off x="3290619" y="2101526"/>
            <a:ext cx="1394208" cy="1251821"/>
            <a:chOff x="2834102" y="1644762"/>
            <a:chExt cx="1854000" cy="1854000"/>
          </a:xfrm>
        </p:grpSpPr>
        <p:sp>
          <p:nvSpPr>
            <p:cNvPr id="439" name="Google Shape;439;p49"/>
            <p:cNvSpPr/>
            <p:nvPr/>
          </p:nvSpPr>
          <p:spPr>
            <a:xfrm>
              <a:off x="2834102" y="1644762"/>
              <a:ext cx="1854000" cy="1854000"/>
            </a:xfrm>
            <a:prstGeom prst="ellipse">
              <a:avLst/>
            </a:prstGeom>
            <a:solidFill>
              <a:srgbClr val="FFE599"/>
            </a:solidFill>
            <a:ln w="2857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40" name="Google Shape;440;p49"/>
            <p:cNvSpPr txBox="1"/>
            <p:nvPr/>
          </p:nvSpPr>
          <p:spPr>
            <a:xfrm>
              <a:off x="3142502" y="2311050"/>
              <a:ext cx="1290600" cy="521400"/>
            </a:xfrm>
            <a:prstGeom prst="rect">
              <a:avLst/>
            </a:prstGeom>
            <a:solidFill>
              <a:srgbClr val="FFE599"/>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chemeClr val="dk1"/>
                  </a:solidFill>
                  <a:latin typeface="Calibri"/>
                  <a:ea typeface="Calibri"/>
                  <a:cs typeface="Calibri"/>
                  <a:sym typeface="Calibri"/>
                </a:rPr>
                <a:t>Low Math Scores</a:t>
              </a:r>
              <a:endParaRPr b="1">
                <a:solidFill>
                  <a:schemeClr val="dk1"/>
                </a:solidFill>
                <a:latin typeface="Calibri"/>
                <a:ea typeface="Calibri"/>
                <a:cs typeface="Calibri"/>
                <a:sym typeface="Calibri"/>
              </a:endParaRPr>
            </a:p>
          </p:txBody>
        </p:sp>
      </p:grpSp>
      <p:grpSp>
        <p:nvGrpSpPr>
          <p:cNvPr id="441" name="Google Shape;441;p49" descr="Conducting the Comprehensive Needs Assessment and Identifying local needs."/>
          <p:cNvGrpSpPr/>
          <p:nvPr/>
        </p:nvGrpSpPr>
        <p:grpSpPr>
          <a:xfrm>
            <a:off x="2071024" y="2101526"/>
            <a:ext cx="1394208" cy="1251821"/>
            <a:chOff x="1212300" y="1644762"/>
            <a:chExt cx="1854000" cy="1854000"/>
          </a:xfrm>
        </p:grpSpPr>
        <p:sp>
          <p:nvSpPr>
            <p:cNvPr id="442" name="Google Shape;442;p49"/>
            <p:cNvSpPr/>
            <p:nvPr/>
          </p:nvSpPr>
          <p:spPr>
            <a:xfrm>
              <a:off x="1212300" y="1644762"/>
              <a:ext cx="1854000" cy="1854000"/>
            </a:xfrm>
            <a:prstGeom prst="ellipse">
              <a:avLst/>
            </a:prstGeom>
            <a:solidFill>
              <a:srgbClr val="FFF2CC"/>
            </a:solidFill>
            <a:ln w="2857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43" name="Google Shape;443;p49"/>
            <p:cNvSpPr txBox="1"/>
            <p:nvPr/>
          </p:nvSpPr>
          <p:spPr>
            <a:xfrm>
              <a:off x="1271909" y="2311044"/>
              <a:ext cx="1794300" cy="521400"/>
            </a:xfrm>
            <a:prstGeom prst="rect">
              <a:avLst/>
            </a:prstGeom>
            <a:solidFill>
              <a:srgbClr val="FFF2CC"/>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chemeClr val="dk1"/>
                  </a:solidFill>
                  <a:latin typeface="Calibri"/>
                  <a:ea typeface="Calibri"/>
                  <a:cs typeface="Calibri"/>
                  <a:sym typeface="Calibri"/>
                </a:rPr>
                <a:t>Comprehensive Needs Assessment </a:t>
              </a:r>
              <a:endParaRPr b="1">
                <a:solidFill>
                  <a:schemeClr val="dk1"/>
                </a:solidFill>
                <a:latin typeface="Calibri"/>
                <a:ea typeface="Calibri"/>
                <a:cs typeface="Calibri"/>
                <a:sym typeface="Calibri"/>
              </a:endParaRPr>
            </a:p>
          </p:txBody>
        </p:sp>
      </p:grpSp>
      <p:sp>
        <p:nvSpPr>
          <p:cNvPr id="444" name="Google Shape;444;p49" descr="Conducting the Comprehensive Needs Assessment and Identifying local needs."/>
          <p:cNvSpPr txBox="1"/>
          <p:nvPr/>
        </p:nvSpPr>
        <p:spPr>
          <a:xfrm>
            <a:off x="706325" y="3419075"/>
            <a:ext cx="7416000" cy="1348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2100">
                <a:solidFill>
                  <a:schemeClr val="dk1"/>
                </a:solidFill>
                <a:latin typeface="Calibri"/>
                <a:ea typeface="Calibri"/>
                <a:cs typeface="Calibri"/>
                <a:sym typeface="Calibri"/>
              </a:rPr>
              <a:t>Based on the data collected, this district has identified the need to address below-grade-level math scores. They identified one root cause as teachers lacking strategies for effectively teaching number sense.</a:t>
            </a:r>
            <a:endParaRPr sz="2100" b="1">
              <a:solidFill>
                <a:schemeClr val="dk1"/>
              </a:solidFill>
              <a:latin typeface="Calibri"/>
              <a:ea typeface="Calibri"/>
              <a:cs typeface="Calibri"/>
              <a:sym typeface="Calibri"/>
            </a:endParaRPr>
          </a:p>
        </p:txBody>
      </p:sp>
      <p:sp>
        <p:nvSpPr>
          <p:cNvPr id="445" name="Google Shape;445;p49" descr="Conducting the Comprehensive Needs Assessment and Identifying local needs."/>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28</a:t>
            </a:fld>
            <a:endParaRPr/>
          </a:p>
        </p:txBody>
      </p:sp>
      <p:sp>
        <p:nvSpPr>
          <p:cNvPr id="446" name="Google Shape;446;p49" descr="Conducting the Comprehensive Needs Assessment and Identifying local needs."/>
          <p:cNvSpPr txBox="1"/>
          <p:nvPr/>
        </p:nvSpPr>
        <p:spPr>
          <a:xfrm>
            <a:off x="7604825" y="929450"/>
            <a:ext cx="1469400" cy="461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FF0000"/>
                </a:solidFill>
                <a:latin typeface="Rockwell"/>
                <a:ea typeface="Rockwell"/>
                <a:cs typeface="Rockwell"/>
                <a:sym typeface="Rockwell"/>
              </a:rPr>
              <a:t>EXAMPLE</a:t>
            </a:r>
            <a:endParaRPr sz="1800" b="1">
              <a:solidFill>
                <a:srgbClr val="FF0000"/>
              </a:solidFill>
              <a:latin typeface="Rockwell"/>
              <a:ea typeface="Rockwell"/>
              <a:cs typeface="Rockwell"/>
              <a:sym typeface="Rockwe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Jamboard Activity </a:t>
            </a:r>
            <a:endParaRPr sz="3600">
              <a:latin typeface="Rockwell"/>
              <a:ea typeface="Rockwell"/>
              <a:cs typeface="Rockwell"/>
              <a:sym typeface="Rockwell"/>
            </a:endParaRPr>
          </a:p>
        </p:txBody>
      </p:sp>
      <p:sp>
        <p:nvSpPr>
          <p:cNvPr id="452" name="Google Shape;452;p50"/>
          <p:cNvSpPr txBox="1">
            <a:spLocks noGrp="1"/>
          </p:cNvSpPr>
          <p:nvPr>
            <p:ph type="body" idx="1"/>
          </p:nvPr>
        </p:nvSpPr>
        <p:spPr>
          <a:xfrm>
            <a:off x="628650" y="1134285"/>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b="1"/>
              <a:t>Question 1</a:t>
            </a:r>
            <a:r>
              <a:rPr lang="en"/>
              <a:t>: What data sources does your LEA use to determine needs? Try to think beyond testing data. </a:t>
            </a:r>
            <a:endParaRPr/>
          </a:p>
          <a:p>
            <a:pPr marL="457200" lvl="0" indent="0" algn="l" rtl="0">
              <a:spcBef>
                <a:spcPts val="800"/>
              </a:spcBef>
              <a:spcAft>
                <a:spcPts val="0"/>
              </a:spcAft>
              <a:buNone/>
            </a:pPr>
            <a:endParaRPr sz="1000"/>
          </a:p>
          <a:p>
            <a:pPr marL="457200" lvl="0" indent="-342900" algn="l" rtl="0">
              <a:spcBef>
                <a:spcPts val="800"/>
              </a:spcBef>
              <a:spcAft>
                <a:spcPts val="0"/>
              </a:spcAft>
              <a:buSzPts val="1800"/>
              <a:buChar char="•"/>
            </a:pPr>
            <a:r>
              <a:rPr lang="en" b="1"/>
              <a:t>Question 2</a:t>
            </a:r>
            <a:r>
              <a:rPr lang="en"/>
              <a:t>: What are some of the needs that your LEA has identified? What may be the root causes of those needs? </a:t>
            </a:r>
            <a:endParaRPr/>
          </a:p>
          <a:p>
            <a:pPr marL="0" lvl="0" indent="0" algn="l" rtl="0">
              <a:spcBef>
                <a:spcPts val="800"/>
              </a:spcBef>
              <a:spcAft>
                <a:spcPts val="0"/>
              </a:spcAft>
              <a:buNone/>
            </a:pPr>
            <a:endParaRPr/>
          </a:p>
          <a:p>
            <a:pPr marL="0" lvl="0" indent="0" algn="l" rtl="0">
              <a:spcBef>
                <a:spcPts val="800"/>
              </a:spcBef>
              <a:spcAft>
                <a:spcPts val="0"/>
              </a:spcAft>
              <a:buNone/>
            </a:pPr>
            <a:r>
              <a:rPr lang="en"/>
              <a:t>Add your own thoughts to the </a:t>
            </a:r>
            <a:r>
              <a:rPr lang="en" u="sng">
                <a:solidFill>
                  <a:schemeClr val="hlink"/>
                </a:solidFill>
                <a:hlinkClick r:id="rId3"/>
              </a:rPr>
              <a:t>jamboard</a:t>
            </a:r>
            <a:r>
              <a:rPr lang="en"/>
              <a:t> and read and respond to your colleagues’ thoughts. </a:t>
            </a:r>
            <a:endParaRPr/>
          </a:p>
        </p:txBody>
      </p:sp>
      <p:sp>
        <p:nvSpPr>
          <p:cNvPr id="453" name="Google Shape;453;p50"/>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29</a:t>
            </a:fld>
            <a:endParaRPr/>
          </a:p>
        </p:txBody>
      </p:sp>
      <p:pic>
        <p:nvPicPr>
          <p:cNvPr id="454" name="Google Shape;454;p5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433262" y="3409099"/>
            <a:ext cx="2277477" cy="1305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332674" y="2300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Objectives and Agenda</a:t>
            </a:r>
            <a:endParaRPr sz="3600">
              <a:latin typeface="Rockwell"/>
              <a:ea typeface="Rockwell"/>
              <a:cs typeface="Rockwell"/>
              <a:sym typeface="Rockwell"/>
            </a:endParaRPr>
          </a:p>
        </p:txBody>
      </p:sp>
      <p:sp>
        <p:nvSpPr>
          <p:cNvPr id="167" name="Google Shape;167;p24"/>
          <p:cNvSpPr txBox="1">
            <a:spLocks noGrp="1"/>
          </p:cNvSpPr>
          <p:nvPr>
            <p:ph type="body" idx="2"/>
          </p:nvPr>
        </p:nvSpPr>
        <p:spPr>
          <a:xfrm>
            <a:off x="4629150" y="1165850"/>
            <a:ext cx="4233600" cy="3601500"/>
          </a:xfrm>
          <a:prstGeom prst="rect">
            <a:avLst/>
          </a:prstGeom>
          <a:ln w="952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l" rtl="0">
              <a:spcBef>
                <a:spcPts val="800"/>
              </a:spcBef>
              <a:spcAft>
                <a:spcPts val="0"/>
              </a:spcAft>
              <a:buNone/>
            </a:pPr>
            <a:r>
              <a:rPr lang="en"/>
              <a:t>Agenda:</a:t>
            </a:r>
            <a:endParaRPr/>
          </a:p>
          <a:p>
            <a:pPr marL="457200" lvl="0" indent="-228600" algn="l" rtl="0">
              <a:spcBef>
                <a:spcPts val="800"/>
              </a:spcBef>
              <a:spcAft>
                <a:spcPts val="0"/>
              </a:spcAft>
              <a:buSzPts val="1800"/>
              <a:buChar char="●"/>
            </a:pPr>
            <a:r>
              <a:rPr lang="en"/>
              <a:t>Updates from FPSU</a:t>
            </a:r>
            <a:endParaRPr/>
          </a:p>
          <a:p>
            <a:pPr marL="800100" lvl="1" indent="-228600" algn="l" rtl="0">
              <a:spcBef>
                <a:spcPts val="0"/>
              </a:spcBef>
              <a:spcAft>
                <a:spcPts val="0"/>
              </a:spcAft>
              <a:buSzPts val="1800"/>
              <a:buChar char="○"/>
            </a:pPr>
            <a:r>
              <a:rPr lang="en" sz="1800"/>
              <a:t>Transition Year Application</a:t>
            </a:r>
            <a:endParaRPr sz="1800"/>
          </a:p>
          <a:p>
            <a:pPr marL="800100" lvl="1" indent="-228600" algn="l" rtl="0">
              <a:spcBef>
                <a:spcPts val="0"/>
              </a:spcBef>
              <a:spcAft>
                <a:spcPts val="0"/>
              </a:spcAft>
              <a:buSzPts val="1800"/>
              <a:buChar char="○"/>
            </a:pPr>
            <a:r>
              <a:rPr lang="en" sz="1800"/>
              <a:t>Due Dates &amp; Timelines</a:t>
            </a:r>
            <a:endParaRPr sz="1800"/>
          </a:p>
          <a:p>
            <a:pPr marL="800100" lvl="1" indent="-228600" algn="l" rtl="0">
              <a:spcBef>
                <a:spcPts val="0"/>
              </a:spcBef>
              <a:spcAft>
                <a:spcPts val="0"/>
              </a:spcAft>
              <a:buSzPts val="1800"/>
              <a:buChar char="○"/>
            </a:pPr>
            <a:r>
              <a:rPr lang="en" sz="1800"/>
              <a:t>Free and Reduced Lunch Count Update</a:t>
            </a:r>
            <a:endParaRPr sz="1800"/>
          </a:p>
          <a:p>
            <a:pPr marL="800100" lvl="1" indent="-228600" algn="l" rtl="0">
              <a:spcBef>
                <a:spcPts val="0"/>
              </a:spcBef>
              <a:spcAft>
                <a:spcPts val="0"/>
              </a:spcAft>
              <a:buSzPts val="1800"/>
              <a:buChar char="○"/>
            </a:pPr>
            <a:r>
              <a:rPr lang="en" sz="1800"/>
              <a:t>Comprehensive Support and Improvement - Year 4</a:t>
            </a:r>
            <a:endParaRPr sz="1800"/>
          </a:p>
          <a:p>
            <a:pPr marL="800100" lvl="1" indent="-228600" algn="l" rtl="0">
              <a:spcBef>
                <a:spcPts val="0"/>
              </a:spcBef>
              <a:spcAft>
                <a:spcPts val="0"/>
              </a:spcAft>
              <a:buSzPts val="1800"/>
              <a:buChar char="○"/>
            </a:pPr>
            <a:r>
              <a:rPr lang="en" sz="1800"/>
              <a:t>CDE Monitoring </a:t>
            </a:r>
            <a:endParaRPr sz="1800"/>
          </a:p>
          <a:p>
            <a:pPr marL="457200" lvl="0" indent="-342900" algn="l" rtl="0">
              <a:spcBef>
                <a:spcPts val="0"/>
              </a:spcBef>
              <a:spcAft>
                <a:spcPts val="0"/>
              </a:spcAft>
              <a:buSzPts val="1800"/>
              <a:buChar char="●"/>
            </a:pPr>
            <a:r>
              <a:rPr lang="en"/>
              <a:t>Planning Cycle</a:t>
            </a:r>
            <a:endParaRPr/>
          </a:p>
          <a:p>
            <a:pPr marL="800100" lvl="1" indent="-228600" algn="l" rtl="0">
              <a:spcBef>
                <a:spcPts val="0"/>
              </a:spcBef>
              <a:spcAft>
                <a:spcPts val="0"/>
              </a:spcAft>
              <a:buSzPts val="1800"/>
              <a:buChar char="○"/>
            </a:pPr>
            <a:r>
              <a:rPr lang="en" sz="1800"/>
              <a:t>Guidance &amp; Examples for Each Step</a:t>
            </a:r>
            <a:endParaRPr sz="1800"/>
          </a:p>
          <a:p>
            <a:pPr marL="457200" lvl="0" indent="-342900" algn="l" rtl="0">
              <a:spcBef>
                <a:spcPts val="0"/>
              </a:spcBef>
              <a:spcAft>
                <a:spcPts val="0"/>
              </a:spcAft>
              <a:buSzPts val="1800"/>
              <a:buChar char="●"/>
            </a:pPr>
            <a:r>
              <a:rPr lang="en"/>
              <a:t>Resources</a:t>
            </a:r>
            <a:endParaRPr/>
          </a:p>
          <a:p>
            <a:pPr marL="457200" lvl="0" indent="-342900" algn="l" rtl="0">
              <a:spcBef>
                <a:spcPts val="0"/>
              </a:spcBef>
              <a:spcAft>
                <a:spcPts val="0"/>
              </a:spcAft>
              <a:buSzPts val="1800"/>
              <a:buChar char="●"/>
            </a:pPr>
            <a:r>
              <a:rPr lang="en"/>
              <a:t>Questions</a:t>
            </a:r>
            <a:endParaRPr/>
          </a:p>
        </p:txBody>
      </p:sp>
      <p:sp>
        <p:nvSpPr>
          <p:cNvPr id="168" name="Google Shape;168;p24"/>
          <p:cNvSpPr txBox="1">
            <a:spLocks noGrp="1"/>
          </p:cNvSpPr>
          <p:nvPr>
            <p:ph type="body" idx="1"/>
          </p:nvPr>
        </p:nvSpPr>
        <p:spPr>
          <a:xfrm>
            <a:off x="249650" y="1165850"/>
            <a:ext cx="4188900" cy="3601500"/>
          </a:xfrm>
          <a:prstGeom prst="rect">
            <a:avLst/>
          </a:prstGeom>
          <a:ln w="952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900"/>
              <a:t>Objectives</a:t>
            </a:r>
            <a:r>
              <a:rPr lang="en"/>
              <a:t>:</a:t>
            </a:r>
            <a:endParaRPr/>
          </a:p>
          <a:p>
            <a:pPr marL="342900" lvl="0" indent="-228600" algn="l" rtl="0">
              <a:lnSpc>
                <a:spcPct val="100000"/>
              </a:lnSpc>
              <a:spcBef>
                <a:spcPts val="0"/>
              </a:spcBef>
              <a:spcAft>
                <a:spcPts val="0"/>
              </a:spcAft>
              <a:buSzPts val="1800"/>
              <a:buChar char="●"/>
            </a:pPr>
            <a:r>
              <a:rPr lang="en"/>
              <a:t>Understand important </a:t>
            </a:r>
            <a:r>
              <a:rPr lang="en" b="1"/>
              <a:t>updates </a:t>
            </a:r>
            <a:r>
              <a:rPr lang="en"/>
              <a:t>from FPSU, including the 23-24 Consolidated Application </a:t>
            </a:r>
            <a:endParaRPr/>
          </a:p>
          <a:p>
            <a:pPr marL="342900" lvl="0" indent="-228600" algn="l" rtl="0">
              <a:lnSpc>
                <a:spcPct val="100000"/>
              </a:lnSpc>
              <a:spcBef>
                <a:spcPts val="0"/>
              </a:spcBef>
              <a:spcAft>
                <a:spcPts val="0"/>
              </a:spcAft>
              <a:buSzPts val="1800"/>
              <a:buChar char="●"/>
            </a:pPr>
            <a:r>
              <a:rPr lang="en" b="1"/>
              <a:t>Know the steps</a:t>
            </a:r>
            <a:r>
              <a:rPr lang="en"/>
              <a:t> to plan for and implement activities that respond to student needs using federal funds</a:t>
            </a:r>
            <a:endParaRPr/>
          </a:p>
          <a:p>
            <a:pPr marL="342900" lvl="0" indent="-228600" algn="l" rtl="0">
              <a:lnSpc>
                <a:spcPct val="100000"/>
              </a:lnSpc>
              <a:spcBef>
                <a:spcPts val="0"/>
              </a:spcBef>
              <a:spcAft>
                <a:spcPts val="0"/>
              </a:spcAft>
              <a:buSzPts val="1800"/>
              <a:buChar char="●"/>
            </a:pPr>
            <a:r>
              <a:rPr lang="en"/>
              <a:t>Build knowledge of </a:t>
            </a:r>
            <a:r>
              <a:rPr lang="en" b="1"/>
              <a:t>allowable uses</a:t>
            </a:r>
            <a:r>
              <a:rPr lang="en"/>
              <a:t> of federal funds</a:t>
            </a:r>
            <a:endParaRPr/>
          </a:p>
          <a:p>
            <a:pPr marL="342900" lvl="0" indent="-228600" algn="l" rtl="0">
              <a:lnSpc>
                <a:spcPct val="100000"/>
              </a:lnSpc>
              <a:spcBef>
                <a:spcPts val="0"/>
              </a:spcBef>
              <a:spcAft>
                <a:spcPts val="0"/>
              </a:spcAft>
              <a:buSzPts val="1800"/>
              <a:buChar char="●"/>
            </a:pPr>
            <a:r>
              <a:rPr lang="en"/>
              <a:t>Identify </a:t>
            </a:r>
            <a:r>
              <a:rPr lang="en" b="1"/>
              <a:t>evidence-based interventions</a:t>
            </a:r>
            <a:r>
              <a:rPr lang="en"/>
              <a:t> to meet student needs</a:t>
            </a:r>
            <a:endParaRPr/>
          </a:p>
          <a:p>
            <a:pPr marL="342900" lvl="0" indent="-228600" algn="l" rtl="0">
              <a:lnSpc>
                <a:spcPct val="100000"/>
              </a:lnSpc>
              <a:spcBef>
                <a:spcPts val="0"/>
              </a:spcBef>
              <a:spcAft>
                <a:spcPts val="0"/>
              </a:spcAft>
              <a:buSzPts val="1800"/>
              <a:buChar char="●"/>
            </a:pPr>
            <a:r>
              <a:rPr lang="en" b="1"/>
              <a:t>Reflect </a:t>
            </a:r>
            <a:r>
              <a:rPr lang="en"/>
              <a:t>on past programming and </a:t>
            </a:r>
            <a:r>
              <a:rPr lang="en" b="1"/>
              <a:t>plan </a:t>
            </a:r>
            <a:r>
              <a:rPr lang="en"/>
              <a:t>for future activities using federal funds</a:t>
            </a:r>
            <a:endParaRPr/>
          </a:p>
        </p:txBody>
      </p:sp>
      <p:sp>
        <p:nvSpPr>
          <p:cNvPr id="169" name="Google Shape;169;p24"/>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1" descr="Planning cycle for Federal Funds."/>
          <p:cNvSpPr txBox="1">
            <a:spLocks noGrp="1"/>
          </p:cNvSpPr>
          <p:nvPr>
            <p:ph type="title"/>
          </p:nvPr>
        </p:nvSpPr>
        <p:spPr>
          <a:xfrm>
            <a:off x="332675" y="153875"/>
            <a:ext cx="77169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latin typeface="Rockwell"/>
                <a:ea typeface="Rockwell"/>
                <a:cs typeface="Rockwell"/>
                <a:sym typeface="Rockwell"/>
              </a:rPr>
              <a:t>Planning Cycle for Federal Funds</a:t>
            </a:r>
            <a:endParaRPr sz="3600">
              <a:latin typeface="Rockwell"/>
              <a:ea typeface="Rockwell"/>
              <a:cs typeface="Rockwell"/>
              <a:sym typeface="Rockwell"/>
            </a:endParaRPr>
          </a:p>
        </p:txBody>
      </p:sp>
      <p:grpSp>
        <p:nvGrpSpPr>
          <p:cNvPr id="460" name="Google Shape;460;p51" descr="Planning cycle for Federal Funds."/>
          <p:cNvGrpSpPr/>
          <p:nvPr/>
        </p:nvGrpSpPr>
        <p:grpSpPr>
          <a:xfrm>
            <a:off x="2820225" y="1272450"/>
            <a:ext cx="3175200" cy="3175200"/>
            <a:chOff x="2820225" y="891450"/>
            <a:chExt cx="3175200" cy="3175200"/>
          </a:xfrm>
        </p:grpSpPr>
        <p:sp>
          <p:nvSpPr>
            <p:cNvPr id="461" name="Google Shape;461;p51"/>
            <p:cNvSpPr/>
            <p:nvPr/>
          </p:nvSpPr>
          <p:spPr>
            <a:xfrm rot="10800000">
              <a:off x="2820225" y="891450"/>
              <a:ext cx="3175200" cy="3175200"/>
            </a:xfrm>
            <a:prstGeom prst="blockArc">
              <a:avLst>
                <a:gd name="adj1" fmla="val 5399801"/>
                <a:gd name="adj2" fmla="val 3012680"/>
                <a:gd name="adj3" fmla="val 6939"/>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462" name="Google Shape;462;p51"/>
            <p:cNvSpPr/>
            <p:nvPr/>
          </p:nvSpPr>
          <p:spPr>
            <a:xfrm rot="10800000">
              <a:off x="3175023" y="1179900"/>
              <a:ext cx="450600" cy="450600"/>
            </a:xfrm>
            <a:prstGeom prst="rtTriangle">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grpSp>
      <p:sp>
        <p:nvSpPr>
          <p:cNvPr id="463" name="Google Shape;463;p51" descr="Planning cycle for Federal Funds."/>
          <p:cNvSpPr/>
          <p:nvPr/>
        </p:nvSpPr>
        <p:spPr>
          <a:xfrm>
            <a:off x="3798075" y="1060525"/>
            <a:ext cx="1332300" cy="673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Conduct CNA and identify local needs</a:t>
            </a:r>
            <a:endParaRPr sz="1100">
              <a:solidFill>
                <a:schemeClr val="lt1"/>
              </a:solidFill>
              <a:latin typeface="Calibri"/>
              <a:ea typeface="Calibri"/>
              <a:cs typeface="Calibri"/>
              <a:sym typeface="Calibri"/>
            </a:endParaRPr>
          </a:p>
        </p:txBody>
      </p:sp>
      <p:sp>
        <p:nvSpPr>
          <p:cNvPr id="464" name="Google Shape;464;p51" descr="Planning cycle for Federal Funds."/>
          <p:cNvSpPr/>
          <p:nvPr/>
        </p:nvSpPr>
        <p:spPr>
          <a:xfrm>
            <a:off x="2332775" y="2051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Monitor implementation and effectiveness of programming  </a:t>
            </a:r>
            <a:endParaRPr sz="1100">
              <a:solidFill>
                <a:schemeClr val="lt1"/>
              </a:solidFill>
              <a:latin typeface="Calibri"/>
              <a:ea typeface="Calibri"/>
              <a:cs typeface="Calibri"/>
              <a:sym typeface="Calibri"/>
            </a:endParaRPr>
          </a:p>
        </p:txBody>
      </p:sp>
      <p:sp>
        <p:nvSpPr>
          <p:cNvPr id="465" name="Google Shape;465;p51" descr="Planning cycle for Federal Funds."/>
          <p:cNvSpPr/>
          <p:nvPr/>
        </p:nvSpPr>
        <p:spPr>
          <a:xfrm>
            <a:off x="3741675" y="4075000"/>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Calibri"/>
                <a:ea typeface="Calibri"/>
                <a:cs typeface="Calibri"/>
                <a:sym typeface="Calibri"/>
              </a:rPr>
              <a:t>Finalize Plan</a:t>
            </a:r>
            <a:endParaRPr sz="1100">
              <a:solidFill>
                <a:schemeClr val="lt1"/>
              </a:solidFill>
              <a:latin typeface="Calibri"/>
              <a:ea typeface="Calibri"/>
              <a:cs typeface="Calibri"/>
              <a:sym typeface="Calibri"/>
            </a:endParaRPr>
          </a:p>
        </p:txBody>
      </p:sp>
      <p:sp>
        <p:nvSpPr>
          <p:cNvPr id="466" name="Google Shape;466;p51" descr="Planning cycle for Federal Funds."/>
          <p:cNvSpPr/>
          <p:nvPr/>
        </p:nvSpPr>
        <p:spPr>
          <a:xfrm>
            <a:off x="2332775" y="3098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chemeClr val="lt1"/>
                </a:solidFill>
              </a:rPr>
              <a:t>Implement plan to address needs</a:t>
            </a:r>
            <a:endParaRPr sz="900">
              <a:solidFill>
                <a:schemeClr val="lt1"/>
              </a:solidFill>
            </a:endParaRPr>
          </a:p>
        </p:txBody>
      </p:sp>
      <p:sp>
        <p:nvSpPr>
          <p:cNvPr id="467" name="Google Shape;467;p51" descr="Planning cycle for Federal Funds."/>
          <p:cNvSpPr/>
          <p:nvPr/>
        </p:nvSpPr>
        <p:spPr>
          <a:xfrm>
            <a:off x="5200275" y="2051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Consider potential evidence-based strategies to address needs</a:t>
            </a:r>
            <a:endParaRPr sz="1100">
              <a:solidFill>
                <a:schemeClr val="lt1"/>
              </a:solidFill>
              <a:latin typeface="Calibri"/>
              <a:ea typeface="Calibri"/>
              <a:cs typeface="Calibri"/>
              <a:sym typeface="Calibri"/>
            </a:endParaRPr>
          </a:p>
        </p:txBody>
      </p:sp>
      <p:sp>
        <p:nvSpPr>
          <p:cNvPr id="468" name="Google Shape;468;p51" descr="Planning cycle for Federal Funds."/>
          <p:cNvSpPr/>
          <p:nvPr/>
        </p:nvSpPr>
        <p:spPr>
          <a:xfrm>
            <a:off x="5200275" y="3098675"/>
            <a:ext cx="1332300" cy="8511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Use guiding questions to determine allowability and appropriate funding source</a:t>
            </a:r>
            <a:endParaRPr sz="1000">
              <a:solidFill>
                <a:schemeClr val="lt1"/>
              </a:solidFill>
              <a:latin typeface="Calibri"/>
              <a:ea typeface="Calibri"/>
              <a:cs typeface="Calibri"/>
              <a:sym typeface="Calibri"/>
            </a:endParaRPr>
          </a:p>
        </p:txBody>
      </p:sp>
      <p:sp>
        <p:nvSpPr>
          <p:cNvPr id="469" name="Google Shape;469;p51" descr="Planning cycle for Federal Funds."/>
          <p:cNvSpPr/>
          <p:nvPr/>
        </p:nvSpPr>
        <p:spPr>
          <a:xfrm rot="-7772078" flipH="1">
            <a:off x="1733249" y="2648320"/>
            <a:ext cx="690447" cy="662752"/>
          </a:xfrm>
          <a:prstGeom prst="bentArrow">
            <a:avLst>
              <a:gd name="adj1" fmla="val 25000"/>
              <a:gd name="adj2" fmla="val 27146"/>
              <a:gd name="adj3" fmla="val 25000"/>
              <a:gd name="adj4" fmla="val 43750"/>
            </a:avLst>
          </a:prstGeom>
          <a:solidFill>
            <a:srgbClr val="79C6EB"/>
          </a:solidFill>
          <a:ln w="9525" cap="flat" cmpd="sng">
            <a:solidFill>
              <a:srgbClr val="79C6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470" name="Google Shape;470;p51" descr="Planning cycle for Federal Funds."/>
          <p:cNvSpPr/>
          <p:nvPr/>
        </p:nvSpPr>
        <p:spPr>
          <a:xfrm>
            <a:off x="372125" y="2523150"/>
            <a:ext cx="1332300" cy="673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Adjust implementation based on actual data</a:t>
            </a:r>
            <a:endParaRPr sz="1100">
              <a:solidFill>
                <a:schemeClr val="lt1"/>
              </a:solidFill>
              <a:latin typeface="Calibri"/>
              <a:ea typeface="Calibri"/>
              <a:cs typeface="Calibri"/>
              <a:sym typeface="Calibri"/>
            </a:endParaRPr>
          </a:p>
        </p:txBody>
      </p:sp>
      <p:sp>
        <p:nvSpPr>
          <p:cNvPr id="471" name="Google Shape;471;p51" descr="Planning cycle for Federal Funds."/>
          <p:cNvSpPr/>
          <p:nvPr/>
        </p:nvSpPr>
        <p:spPr>
          <a:xfrm>
            <a:off x="5007300" y="1810525"/>
            <a:ext cx="1704000" cy="1205400"/>
          </a:xfrm>
          <a:prstGeom prst="ellipse">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1" descr="Planning cycle for Federal Funds."/>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2"/>
          <p:cNvSpPr txBox="1">
            <a:spLocks noGrp="1"/>
          </p:cNvSpPr>
          <p:nvPr>
            <p:ph type="title"/>
          </p:nvPr>
        </p:nvSpPr>
        <p:spPr>
          <a:xfrm>
            <a:off x="332674" y="153882"/>
            <a:ext cx="60489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600">
                <a:latin typeface="Rockwell"/>
                <a:ea typeface="Rockwell"/>
                <a:cs typeface="Rockwell"/>
                <a:sym typeface="Rockwell"/>
              </a:rPr>
              <a:t>Consider or Reconsider Potential Evidence-Based Strategies to Address Need</a:t>
            </a:r>
            <a:endParaRPr sz="2600">
              <a:latin typeface="Rockwell"/>
              <a:ea typeface="Rockwell"/>
              <a:cs typeface="Rockwell"/>
              <a:sym typeface="Rockwell"/>
            </a:endParaRPr>
          </a:p>
        </p:txBody>
      </p:sp>
      <p:sp>
        <p:nvSpPr>
          <p:cNvPr id="478" name="Google Shape;478;p52"/>
          <p:cNvSpPr txBox="1">
            <a:spLocks noGrp="1"/>
          </p:cNvSpPr>
          <p:nvPr>
            <p:ph type="body" idx="1"/>
          </p:nvPr>
        </p:nvSpPr>
        <p:spPr>
          <a:xfrm>
            <a:off x="377200" y="1165850"/>
            <a:ext cx="8138100" cy="3263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b="1"/>
              <a:t>Guiding Question: </a:t>
            </a:r>
            <a:r>
              <a:rPr lang="en" sz="2000"/>
              <a:t>What evidence-based strategies can be used to address the identified needs?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LEAs should use Evidence-Based Strategies because:</a:t>
            </a:r>
            <a:endParaRPr sz="2000"/>
          </a:p>
          <a:p>
            <a:pPr marL="457200" lvl="0" indent="-355600" algn="l" rtl="0">
              <a:spcBef>
                <a:spcPts val="0"/>
              </a:spcBef>
              <a:spcAft>
                <a:spcPts val="0"/>
              </a:spcAft>
              <a:buSzPts val="2000"/>
              <a:buChar char="•"/>
            </a:pPr>
            <a:r>
              <a:rPr lang="en" sz="2000"/>
              <a:t>The Every Student Succeeds Act (ESSA)</a:t>
            </a:r>
            <a:r>
              <a:rPr lang="en" sz="2000" b="1"/>
              <a:t> requires </a:t>
            </a:r>
            <a:r>
              <a:rPr lang="en" sz="2000"/>
              <a:t>that evidence-based strategies be incorporated into improvement plans</a:t>
            </a:r>
            <a:endParaRPr sz="2000" i="1"/>
          </a:p>
          <a:p>
            <a:pPr marL="457200" lvl="0" indent="-355600" algn="l" rtl="0">
              <a:spcBef>
                <a:spcPts val="0"/>
              </a:spcBef>
              <a:spcAft>
                <a:spcPts val="0"/>
              </a:spcAft>
              <a:buSzPts val="2000"/>
              <a:buChar char="•"/>
            </a:pPr>
            <a:r>
              <a:rPr lang="en" sz="2000"/>
              <a:t>Using available solutions and interventions </a:t>
            </a:r>
            <a:r>
              <a:rPr lang="en" sz="2000" b="1"/>
              <a:t>decreases</a:t>
            </a:r>
            <a:r>
              <a:rPr lang="en" sz="2000"/>
              <a:t> the effort needed to “reinvent the wheel” and </a:t>
            </a:r>
            <a:r>
              <a:rPr lang="en" sz="2000" b="1"/>
              <a:t>increases chances of success</a:t>
            </a:r>
            <a:r>
              <a:rPr lang="en" sz="2000"/>
              <a:t>.</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Note: For schools and districts that will continue to implement evidence-based strategies, the school/district will want to monitor the implementation and effectiveness of any strategy to ensure desired outcomes.</a:t>
            </a:r>
            <a:endParaRPr sz="2000"/>
          </a:p>
          <a:p>
            <a:pPr marL="0" lvl="0" indent="0" algn="l" rtl="0">
              <a:spcBef>
                <a:spcPts val="0"/>
              </a:spcBef>
              <a:spcAft>
                <a:spcPts val="0"/>
              </a:spcAft>
              <a:buNone/>
            </a:pPr>
            <a:endParaRPr sz="2000"/>
          </a:p>
        </p:txBody>
      </p:sp>
      <p:sp>
        <p:nvSpPr>
          <p:cNvPr id="479" name="Google Shape;479;p52"/>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ESSA Levels of Evidence</a:t>
            </a:r>
            <a:endParaRPr sz="3600">
              <a:latin typeface="Rockwell"/>
              <a:ea typeface="Rockwell"/>
              <a:cs typeface="Rockwell"/>
              <a:sym typeface="Rockwell"/>
            </a:endParaRPr>
          </a:p>
        </p:txBody>
      </p:sp>
      <p:sp>
        <p:nvSpPr>
          <p:cNvPr id="485" name="Google Shape;485;p53"/>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32</a:t>
            </a:fld>
            <a:endParaRPr/>
          </a:p>
        </p:txBody>
      </p:sp>
      <p:pic>
        <p:nvPicPr>
          <p:cNvPr id="486" name="Google Shape;486;p53" descr="Chart outlining ESEA levels of evidence."/>
          <p:cNvPicPr preferRelativeResize="0"/>
          <p:nvPr/>
        </p:nvPicPr>
        <p:blipFill>
          <a:blip r:embed="rId3">
            <a:alphaModFix/>
          </a:blip>
          <a:stretch>
            <a:fillRect/>
          </a:stretch>
        </p:blipFill>
        <p:spPr>
          <a:xfrm>
            <a:off x="1714475" y="970825"/>
            <a:ext cx="4963499" cy="41726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4"/>
          <p:cNvSpPr txBox="1">
            <a:spLocks noGrp="1"/>
          </p:cNvSpPr>
          <p:nvPr>
            <p:ph type="title"/>
          </p:nvPr>
        </p:nvSpPr>
        <p:spPr>
          <a:xfrm>
            <a:off x="180275" y="230075"/>
            <a:ext cx="86169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latin typeface="Rockwell"/>
                <a:ea typeface="Rockwell"/>
                <a:cs typeface="Rockwell"/>
                <a:sym typeface="Rockwell"/>
              </a:rPr>
              <a:t>Additional Questions When Selecting A Strategy  </a:t>
            </a:r>
            <a:endParaRPr sz="3000">
              <a:latin typeface="Rockwell"/>
              <a:ea typeface="Rockwell"/>
              <a:cs typeface="Rockwell"/>
              <a:sym typeface="Rockwell"/>
            </a:endParaRPr>
          </a:p>
        </p:txBody>
      </p:sp>
      <p:sp>
        <p:nvSpPr>
          <p:cNvPr id="492" name="Google Shape;492;p54"/>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33</a:t>
            </a:fld>
            <a:endParaRPr/>
          </a:p>
        </p:txBody>
      </p:sp>
      <p:pic>
        <p:nvPicPr>
          <p:cNvPr id="493" name="Google Shape;493;p54" descr="Strength, fit and capacity questions to ask when selecting a strategy"/>
          <p:cNvPicPr preferRelativeResize="0"/>
          <p:nvPr/>
        </p:nvPicPr>
        <p:blipFill rotWithShape="1">
          <a:blip r:embed="rId3">
            <a:alphaModFix/>
          </a:blip>
          <a:srcRect r="71521"/>
          <a:stretch/>
        </p:blipFill>
        <p:spPr>
          <a:xfrm>
            <a:off x="249650" y="1132475"/>
            <a:ext cx="2425302" cy="3634801"/>
          </a:xfrm>
          <a:prstGeom prst="rect">
            <a:avLst/>
          </a:prstGeom>
          <a:noFill/>
          <a:ln>
            <a:noFill/>
          </a:ln>
        </p:spPr>
      </p:pic>
      <p:sp>
        <p:nvSpPr>
          <p:cNvPr id="494" name="Google Shape;494;p54"/>
          <p:cNvSpPr txBox="1"/>
          <p:nvPr/>
        </p:nvSpPr>
        <p:spPr>
          <a:xfrm>
            <a:off x="2682875" y="1208100"/>
            <a:ext cx="61992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Calibri"/>
                <a:ea typeface="Calibri"/>
                <a:cs typeface="Calibri"/>
                <a:sym typeface="Calibri"/>
              </a:rPr>
              <a:t>Is the strategy </a:t>
            </a:r>
            <a:r>
              <a:rPr lang="en" sz="2400" b="1">
                <a:solidFill>
                  <a:schemeClr val="dk1"/>
                </a:solidFill>
                <a:latin typeface="Calibri"/>
                <a:ea typeface="Calibri"/>
                <a:cs typeface="Calibri"/>
                <a:sym typeface="Calibri"/>
              </a:rPr>
              <a:t>clearly defined</a:t>
            </a:r>
            <a:r>
              <a:rPr lang="en" sz="2400">
                <a:solidFill>
                  <a:schemeClr val="dk1"/>
                </a:solidFill>
                <a:latin typeface="Calibri"/>
                <a:ea typeface="Calibri"/>
                <a:cs typeface="Calibri"/>
                <a:sym typeface="Calibri"/>
              </a:rPr>
              <a:t> and supported by</a:t>
            </a:r>
            <a:r>
              <a:rPr lang="en" sz="2400" b="1">
                <a:solidFill>
                  <a:schemeClr val="dk1"/>
                </a:solidFill>
                <a:latin typeface="Calibri"/>
                <a:ea typeface="Calibri"/>
                <a:cs typeface="Calibri"/>
                <a:sym typeface="Calibri"/>
              </a:rPr>
              <a:t> high quality </a:t>
            </a:r>
            <a:r>
              <a:rPr lang="en" sz="2400">
                <a:solidFill>
                  <a:schemeClr val="dk1"/>
                </a:solidFill>
                <a:latin typeface="Calibri"/>
                <a:ea typeface="Calibri"/>
                <a:cs typeface="Calibri"/>
                <a:sym typeface="Calibri"/>
              </a:rPr>
              <a:t>research?</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7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2400">
                <a:solidFill>
                  <a:schemeClr val="dk1"/>
                </a:solidFill>
                <a:latin typeface="Calibri"/>
                <a:ea typeface="Calibri"/>
                <a:cs typeface="Calibri"/>
                <a:sym typeface="Calibri"/>
              </a:rPr>
              <a:t>Does the strategy </a:t>
            </a:r>
            <a:r>
              <a:rPr lang="en" sz="2400" b="1">
                <a:solidFill>
                  <a:schemeClr val="dk1"/>
                </a:solidFill>
                <a:latin typeface="Calibri"/>
                <a:ea typeface="Calibri"/>
                <a:cs typeface="Calibri"/>
                <a:sym typeface="Calibri"/>
              </a:rPr>
              <a:t>address needs and root causes</a:t>
            </a:r>
            <a:r>
              <a:rPr lang="en" sz="2400">
                <a:solidFill>
                  <a:schemeClr val="dk1"/>
                </a:solidFill>
                <a:latin typeface="Calibri"/>
                <a:ea typeface="Calibri"/>
                <a:cs typeface="Calibri"/>
                <a:sym typeface="Calibri"/>
              </a:rPr>
              <a:t> and</a:t>
            </a:r>
            <a:r>
              <a:rPr lang="en" sz="2400" b="1">
                <a:solidFill>
                  <a:schemeClr val="dk1"/>
                </a:solidFill>
                <a:latin typeface="Calibri"/>
                <a:ea typeface="Calibri"/>
                <a:cs typeface="Calibri"/>
                <a:sym typeface="Calibri"/>
              </a:rPr>
              <a:t> align</a:t>
            </a:r>
            <a:r>
              <a:rPr lang="en" sz="2400">
                <a:solidFill>
                  <a:schemeClr val="dk1"/>
                </a:solidFill>
                <a:latin typeface="Calibri"/>
                <a:ea typeface="Calibri"/>
                <a:cs typeface="Calibri"/>
                <a:sym typeface="Calibri"/>
              </a:rPr>
              <a:t> to staff and competencies?</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7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2400">
                <a:solidFill>
                  <a:schemeClr val="dk1"/>
                </a:solidFill>
                <a:latin typeface="Calibri"/>
                <a:ea typeface="Calibri"/>
                <a:cs typeface="Calibri"/>
                <a:sym typeface="Calibri"/>
              </a:rPr>
              <a:t>Is there leadership </a:t>
            </a:r>
            <a:r>
              <a:rPr lang="en" sz="2400" b="1">
                <a:solidFill>
                  <a:schemeClr val="dk1"/>
                </a:solidFill>
                <a:latin typeface="Calibri"/>
                <a:ea typeface="Calibri"/>
                <a:cs typeface="Calibri"/>
                <a:sym typeface="Calibri"/>
              </a:rPr>
              <a:t>support, resources, </a:t>
            </a:r>
            <a:r>
              <a:rPr lang="en" sz="2400">
                <a:solidFill>
                  <a:schemeClr val="dk1"/>
                </a:solidFill>
                <a:latin typeface="Calibri"/>
                <a:ea typeface="Calibri"/>
                <a:cs typeface="Calibri"/>
                <a:sym typeface="Calibri"/>
              </a:rPr>
              <a:t>and necessary </a:t>
            </a:r>
            <a:r>
              <a:rPr lang="en" sz="2400" b="1">
                <a:solidFill>
                  <a:schemeClr val="dk1"/>
                </a:solidFill>
                <a:latin typeface="Calibri"/>
                <a:ea typeface="Calibri"/>
                <a:cs typeface="Calibri"/>
                <a:sym typeface="Calibri"/>
              </a:rPr>
              <a:t>time</a:t>
            </a:r>
            <a:r>
              <a:rPr lang="en" sz="2400">
                <a:solidFill>
                  <a:schemeClr val="dk1"/>
                </a:solidFill>
                <a:latin typeface="Calibri"/>
                <a:ea typeface="Calibri"/>
                <a:cs typeface="Calibri"/>
                <a:sym typeface="Calibri"/>
              </a:rPr>
              <a:t> for implementation?</a:t>
            </a:r>
            <a:endParaRPr sz="24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Resources for Finding EBIs</a:t>
            </a:r>
            <a:endParaRPr sz="3600">
              <a:latin typeface="Rockwell"/>
              <a:ea typeface="Rockwell"/>
              <a:cs typeface="Rockwell"/>
              <a:sym typeface="Rockwell"/>
            </a:endParaRPr>
          </a:p>
        </p:txBody>
      </p:sp>
      <p:sp>
        <p:nvSpPr>
          <p:cNvPr id="500" name="Google Shape;500;p55"/>
          <p:cNvSpPr txBox="1">
            <a:spLocks noGrp="1"/>
          </p:cNvSpPr>
          <p:nvPr>
            <p:ph type="body" idx="1"/>
          </p:nvPr>
        </p:nvSpPr>
        <p:spPr>
          <a:xfrm>
            <a:off x="484350" y="1165849"/>
            <a:ext cx="8031000" cy="3544800"/>
          </a:xfrm>
          <a:prstGeom prst="rect">
            <a:avLst/>
          </a:prstGeom>
        </p:spPr>
        <p:txBody>
          <a:bodyPr spcFirstLastPara="1" wrap="square" lIns="0" tIns="0" rIns="0" bIns="0" anchor="t" anchorCtr="0">
            <a:noAutofit/>
          </a:bodyPr>
          <a:lstStyle/>
          <a:p>
            <a:pPr marL="457200" lvl="0" indent="-342900" algn="l" rtl="0">
              <a:lnSpc>
                <a:spcPct val="115000"/>
              </a:lnSpc>
              <a:spcBef>
                <a:spcPts val="800"/>
              </a:spcBef>
              <a:spcAft>
                <a:spcPts val="0"/>
              </a:spcAft>
              <a:buSzPts val="1800"/>
              <a:buFont typeface="Calibri"/>
              <a:buChar char="•"/>
            </a:pPr>
            <a:r>
              <a:rPr lang="en" u="sng">
                <a:solidFill>
                  <a:schemeClr val="hlink"/>
                </a:solidFill>
                <a:hlinkClick r:id="rId3"/>
              </a:rPr>
              <a:t>CDE Major Improvement Strategies Guides</a:t>
            </a:r>
            <a:endParaRPr/>
          </a:p>
          <a:p>
            <a:pPr marL="914400" lvl="1" indent="-342900" algn="l" rtl="0">
              <a:lnSpc>
                <a:spcPct val="115000"/>
              </a:lnSpc>
              <a:spcBef>
                <a:spcPts val="0"/>
              </a:spcBef>
              <a:spcAft>
                <a:spcPts val="0"/>
              </a:spcAft>
              <a:buClr>
                <a:srgbClr val="333333"/>
              </a:buClr>
              <a:buSzPts val="1800"/>
              <a:buFont typeface="Calibri"/>
              <a:buChar char="•"/>
            </a:pPr>
            <a:r>
              <a:rPr lang="en" sz="1800" u="sng">
                <a:solidFill>
                  <a:srgbClr val="3A88DD"/>
                </a:solidFill>
                <a:highlight>
                  <a:srgbClr val="FFFFFF"/>
                </a:highlight>
                <a:hlinkClick r:id="rId4">
                  <a:extLst>
                    <a:ext uri="{A12FA001-AC4F-418D-AE19-62706E023703}">
                      <ahyp:hlinkClr xmlns:ahyp="http://schemas.microsoft.com/office/drawing/2018/hyperlinkcolor" val="tx"/>
                    </a:ext>
                  </a:extLst>
                </a:hlinkClick>
              </a:rPr>
              <a:t>Attendance Strategy Guide 2.0</a:t>
            </a:r>
            <a:endParaRPr sz="1800" u="sng">
              <a:solidFill>
                <a:srgbClr val="3A88DD"/>
              </a:solidFill>
              <a:highlight>
                <a:srgbClr val="FFFFFF"/>
              </a:highlight>
            </a:endParaRPr>
          </a:p>
          <a:p>
            <a:pPr marL="914400" lvl="1" indent="-342900" algn="l" rtl="0">
              <a:lnSpc>
                <a:spcPct val="115000"/>
              </a:lnSpc>
              <a:spcBef>
                <a:spcPts val="0"/>
              </a:spcBef>
              <a:spcAft>
                <a:spcPts val="0"/>
              </a:spcAft>
              <a:buClr>
                <a:srgbClr val="333333"/>
              </a:buClr>
              <a:buSzPts val="1800"/>
              <a:buFont typeface="Calibri"/>
              <a:buChar char="•"/>
            </a:pPr>
            <a:r>
              <a:rPr lang="en" sz="1800" u="sng">
                <a:solidFill>
                  <a:srgbClr val="3A88DD"/>
                </a:solidFill>
                <a:highlight>
                  <a:srgbClr val="FFFFFF"/>
                </a:highlight>
                <a:hlinkClick r:id="rId5">
                  <a:extLst>
                    <a:ext uri="{A12FA001-AC4F-418D-AE19-62706E023703}">
                      <ahyp:hlinkClr xmlns:ahyp="http://schemas.microsoft.com/office/drawing/2018/hyperlinkcolor" val="tx"/>
                    </a:ext>
                  </a:extLst>
                </a:hlinkClick>
              </a:rPr>
              <a:t>Coaching Strategy Guide 2.0</a:t>
            </a:r>
            <a:endParaRPr sz="1800" u="sng">
              <a:solidFill>
                <a:srgbClr val="3A88DD"/>
              </a:solidFill>
              <a:highlight>
                <a:srgbClr val="FFFFFF"/>
              </a:highlight>
            </a:endParaRPr>
          </a:p>
          <a:p>
            <a:pPr marL="914400" lvl="1" indent="-342900" algn="l" rtl="0">
              <a:lnSpc>
                <a:spcPct val="115000"/>
              </a:lnSpc>
              <a:spcBef>
                <a:spcPts val="0"/>
              </a:spcBef>
              <a:spcAft>
                <a:spcPts val="0"/>
              </a:spcAft>
              <a:buClr>
                <a:srgbClr val="333333"/>
              </a:buClr>
              <a:buSzPts val="1800"/>
              <a:buFont typeface="Calibri"/>
              <a:buChar char="•"/>
            </a:pPr>
            <a:r>
              <a:rPr lang="en" sz="1800" u="sng">
                <a:solidFill>
                  <a:srgbClr val="3A88DD"/>
                </a:solidFill>
                <a:highlight>
                  <a:srgbClr val="FFFFFF"/>
                </a:highlight>
                <a:hlinkClick r:id="rId6">
                  <a:extLst>
                    <a:ext uri="{A12FA001-AC4F-418D-AE19-62706E023703}">
                      <ahyp:hlinkClr xmlns:ahyp="http://schemas.microsoft.com/office/drawing/2018/hyperlinkcolor" val="tx"/>
                    </a:ext>
                  </a:extLst>
                </a:hlinkClick>
              </a:rPr>
              <a:t>Data Driven Instruction Strategy Guide 2.0</a:t>
            </a:r>
            <a:endParaRPr sz="1800" u="sng">
              <a:solidFill>
                <a:srgbClr val="3A88DD"/>
              </a:solidFill>
              <a:highlight>
                <a:srgbClr val="FFFFFF"/>
              </a:highlight>
            </a:endParaRPr>
          </a:p>
          <a:p>
            <a:pPr marL="914400" lvl="1" indent="-342900" algn="l" rtl="0">
              <a:lnSpc>
                <a:spcPct val="115000"/>
              </a:lnSpc>
              <a:spcBef>
                <a:spcPts val="0"/>
              </a:spcBef>
              <a:spcAft>
                <a:spcPts val="0"/>
              </a:spcAft>
              <a:buClr>
                <a:srgbClr val="333333"/>
              </a:buClr>
              <a:buSzPts val="1800"/>
              <a:buFont typeface="Calibri"/>
              <a:buChar char="•"/>
            </a:pPr>
            <a:r>
              <a:rPr lang="en" sz="1800" u="sng">
                <a:solidFill>
                  <a:srgbClr val="3A88DD"/>
                </a:solidFill>
                <a:highlight>
                  <a:srgbClr val="FFFFFF"/>
                </a:highlight>
                <a:hlinkClick r:id="rId7">
                  <a:extLst>
                    <a:ext uri="{A12FA001-AC4F-418D-AE19-62706E023703}">
                      <ahyp:hlinkClr xmlns:ahyp="http://schemas.microsoft.com/office/drawing/2018/hyperlinkcolor" val="tx"/>
                    </a:ext>
                  </a:extLst>
                </a:hlinkClick>
              </a:rPr>
              <a:t>Family-School-Community Partnerships (FSCP) Strategy Guide 2.0</a:t>
            </a:r>
            <a:endParaRPr sz="1800" u="sng">
              <a:solidFill>
                <a:srgbClr val="3A88DD"/>
              </a:solidFill>
              <a:highlight>
                <a:srgbClr val="FFFFFF"/>
              </a:highlight>
            </a:endParaRPr>
          </a:p>
          <a:p>
            <a:pPr marL="914400" lvl="1" indent="-342900" algn="l" rtl="0">
              <a:lnSpc>
                <a:spcPct val="115000"/>
              </a:lnSpc>
              <a:spcBef>
                <a:spcPts val="0"/>
              </a:spcBef>
              <a:spcAft>
                <a:spcPts val="0"/>
              </a:spcAft>
              <a:buClr>
                <a:srgbClr val="333333"/>
              </a:buClr>
              <a:buSzPts val="1800"/>
              <a:buFont typeface="Calibri"/>
              <a:buChar char="•"/>
            </a:pPr>
            <a:r>
              <a:rPr lang="en" sz="1800" u="sng">
                <a:solidFill>
                  <a:srgbClr val="3A88DD"/>
                </a:solidFill>
                <a:highlight>
                  <a:srgbClr val="FFFFFF"/>
                </a:highlight>
                <a:hlinkClick r:id="rId8">
                  <a:extLst>
                    <a:ext uri="{A12FA001-AC4F-418D-AE19-62706E023703}">
                      <ahyp:hlinkClr xmlns:ahyp="http://schemas.microsoft.com/office/drawing/2018/hyperlinkcolor" val="tx"/>
                    </a:ext>
                  </a:extLst>
                </a:hlinkClick>
              </a:rPr>
              <a:t>High Dosage Tutoring Strategy Guide 2.0</a:t>
            </a:r>
            <a:endParaRPr sz="1800" u="sng">
              <a:solidFill>
                <a:srgbClr val="3A88DD"/>
              </a:solidFill>
              <a:highlight>
                <a:srgbClr val="FFFFFF"/>
              </a:highlight>
            </a:endParaRPr>
          </a:p>
          <a:p>
            <a:pPr marL="914400" lvl="1" indent="-342900" algn="l" rtl="0">
              <a:lnSpc>
                <a:spcPct val="115000"/>
              </a:lnSpc>
              <a:spcBef>
                <a:spcPts val="0"/>
              </a:spcBef>
              <a:spcAft>
                <a:spcPts val="0"/>
              </a:spcAft>
              <a:buClr>
                <a:srgbClr val="333333"/>
              </a:buClr>
              <a:buSzPts val="1800"/>
              <a:buFont typeface="Calibri"/>
              <a:buChar char="•"/>
            </a:pPr>
            <a:r>
              <a:rPr lang="en" sz="1800" u="sng">
                <a:solidFill>
                  <a:srgbClr val="3A88DD"/>
                </a:solidFill>
                <a:highlight>
                  <a:srgbClr val="FFFFFF"/>
                </a:highlight>
                <a:hlinkClick r:id="rId9">
                  <a:extLst>
                    <a:ext uri="{A12FA001-AC4F-418D-AE19-62706E023703}">
                      <ahyp:hlinkClr xmlns:ahyp="http://schemas.microsoft.com/office/drawing/2018/hyperlinkcolor" val="tx"/>
                    </a:ext>
                  </a:extLst>
                </a:hlinkClick>
              </a:rPr>
              <a:t>Professional Learning Communities (PLC) Strategy Guide 2.0</a:t>
            </a:r>
            <a:endParaRPr sz="1800" u="sng">
              <a:solidFill>
                <a:srgbClr val="3A88DD"/>
              </a:solidFill>
              <a:highlight>
                <a:srgbClr val="FFFFFF"/>
              </a:highlight>
            </a:endParaRPr>
          </a:p>
          <a:p>
            <a:pPr marL="914400" lvl="1" indent="-342900" algn="l" rtl="0">
              <a:lnSpc>
                <a:spcPct val="115000"/>
              </a:lnSpc>
              <a:spcBef>
                <a:spcPts val="0"/>
              </a:spcBef>
              <a:spcAft>
                <a:spcPts val="0"/>
              </a:spcAft>
              <a:buClr>
                <a:srgbClr val="333333"/>
              </a:buClr>
              <a:buSzPts val="1800"/>
              <a:buFont typeface="Calibri"/>
              <a:buChar char="•"/>
            </a:pPr>
            <a:r>
              <a:rPr lang="en" sz="1800" u="sng">
                <a:solidFill>
                  <a:srgbClr val="3A88DD"/>
                </a:solidFill>
                <a:highlight>
                  <a:srgbClr val="FFFFFF"/>
                </a:highlight>
                <a:hlinkClick r:id="rId10">
                  <a:extLst>
                    <a:ext uri="{A12FA001-AC4F-418D-AE19-62706E023703}">
                      <ahyp:hlinkClr xmlns:ahyp="http://schemas.microsoft.com/office/drawing/2018/hyperlinkcolor" val="tx"/>
                    </a:ext>
                  </a:extLst>
                </a:hlinkClick>
              </a:rPr>
              <a:t>Trauma-Informed Education Strategy Guide 2.0</a:t>
            </a:r>
            <a:endParaRPr sz="1800" u="sng">
              <a:solidFill>
                <a:srgbClr val="403F3B"/>
              </a:solidFill>
              <a:highlight>
                <a:srgbClr val="FFFFFF"/>
              </a:highlight>
            </a:endParaRPr>
          </a:p>
          <a:p>
            <a:pPr marL="457200" lvl="0" indent="-342900" algn="l" rtl="0">
              <a:lnSpc>
                <a:spcPct val="115000"/>
              </a:lnSpc>
              <a:spcBef>
                <a:spcPts val="0"/>
              </a:spcBef>
              <a:spcAft>
                <a:spcPts val="0"/>
              </a:spcAft>
              <a:buSzPts val="1800"/>
              <a:buFont typeface="Calibri"/>
              <a:buChar char="•"/>
            </a:pPr>
            <a:r>
              <a:rPr lang="en" u="sng">
                <a:solidFill>
                  <a:schemeClr val="hlink"/>
                </a:solidFill>
                <a:hlinkClick r:id="rId11"/>
              </a:rPr>
              <a:t>What Works Clearinghouse from USDE</a:t>
            </a:r>
            <a:endParaRPr/>
          </a:p>
          <a:p>
            <a:pPr marL="457200" lvl="0" indent="-342900" algn="l" rtl="0">
              <a:lnSpc>
                <a:spcPct val="115000"/>
              </a:lnSpc>
              <a:spcBef>
                <a:spcPts val="0"/>
              </a:spcBef>
              <a:spcAft>
                <a:spcPts val="0"/>
              </a:spcAft>
              <a:buSzPts val="1800"/>
              <a:buFont typeface="Calibri"/>
              <a:buChar char="•"/>
            </a:pPr>
            <a:r>
              <a:rPr lang="en" u="sng">
                <a:solidFill>
                  <a:schemeClr val="hlink"/>
                </a:solidFill>
                <a:hlinkClick r:id="rId12"/>
              </a:rPr>
              <a:t>Best Practices Clearinghouse from USDE</a:t>
            </a:r>
            <a:endParaRPr/>
          </a:p>
          <a:p>
            <a:pPr marL="457200" lvl="0" indent="-342900" algn="l" rtl="0">
              <a:lnSpc>
                <a:spcPct val="115000"/>
              </a:lnSpc>
              <a:spcBef>
                <a:spcPts val="0"/>
              </a:spcBef>
              <a:spcAft>
                <a:spcPts val="0"/>
              </a:spcAft>
              <a:buSzPts val="1800"/>
              <a:buChar char="•"/>
            </a:pPr>
            <a:r>
              <a:rPr lang="en" u="sng">
                <a:solidFill>
                  <a:schemeClr val="hlink"/>
                </a:solidFill>
                <a:hlinkClick r:id="rId13"/>
              </a:rPr>
              <a:t>Root Cause Analysis Information </a:t>
            </a:r>
            <a:endParaRPr/>
          </a:p>
        </p:txBody>
      </p:sp>
      <p:sp>
        <p:nvSpPr>
          <p:cNvPr id="501" name="Google Shape;501;p55"/>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6"/>
          <p:cNvSpPr txBox="1">
            <a:spLocks noGrp="1"/>
          </p:cNvSpPr>
          <p:nvPr>
            <p:ph type="title"/>
          </p:nvPr>
        </p:nvSpPr>
        <p:spPr>
          <a:xfrm>
            <a:off x="332675" y="153875"/>
            <a:ext cx="7191900" cy="673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600">
                <a:latin typeface="Rockwell"/>
                <a:ea typeface="Rockwell"/>
                <a:cs typeface="Rockwell"/>
                <a:sym typeface="Rockwell"/>
              </a:rPr>
              <a:t>Planning Cycle in Action: Consider Potential Evidence-Based Strategies to Address Need</a:t>
            </a:r>
            <a:endParaRPr sz="2600">
              <a:latin typeface="Rockwell"/>
              <a:ea typeface="Rockwell"/>
              <a:cs typeface="Rockwell"/>
              <a:sym typeface="Rockwell"/>
            </a:endParaRPr>
          </a:p>
        </p:txBody>
      </p:sp>
      <p:sp>
        <p:nvSpPr>
          <p:cNvPr id="507" name="Google Shape;507;p56"/>
          <p:cNvSpPr txBox="1">
            <a:spLocks noGrp="1"/>
          </p:cNvSpPr>
          <p:nvPr>
            <p:ph type="body" idx="1"/>
          </p:nvPr>
        </p:nvSpPr>
        <p:spPr>
          <a:xfrm>
            <a:off x="321225" y="1087275"/>
            <a:ext cx="7055700" cy="550200"/>
          </a:xfrm>
          <a:prstGeom prst="rect">
            <a:avLst/>
          </a:prstGeom>
        </p:spPr>
        <p:txBody>
          <a:bodyPr spcFirstLastPara="1" wrap="square" lIns="0" tIns="0" rIns="0" bIns="0" anchor="t" anchorCtr="0">
            <a:noAutofit/>
          </a:bodyPr>
          <a:lstStyle/>
          <a:p>
            <a:pPr marL="0" lvl="0" indent="0" algn="l" rtl="0">
              <a:spcBef>
                <a:spcPts val="800"/>
              </a:spcBef>
              <a:spcAft>
                <a:spcPts val="0"/>
              </a:spcAft>
              <a:buSzPts val="935"/>
              <a:buNone/>
            </a:pPr>
            <a:r>
              <a:rPr lang="en" sz="1729"/>
              <a:t>The example district has brainstormed ideas to meet the need for more effective math strategies:</a:t>
            </a:r>
            <a:endParaRPr sz="1729"/>
          </a:p>
          <a:p>
            <a:pPr marL="0" lvl="0" indent="0" algn="l" rtl="0">
              <a:spcBef>
                <a:spcPts val="800"/>
              </a:spcBef>
              <a:spcAft>
                <a:spcPts val="0"/>
              </a:spcAft>
              <a:buSzPts val="935"/>
              <a:buNone/>
            </a:pPr>
            <a:endParaRPr sz="1530"/>
          </a:p>
        </p:txBody>
      </p:sp>
      <p:sp>
        <p:nvSpPr>
          <p:cNvPr id="508" name="Google Shape;508;p56"/>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35</a:t>
            </a:fld>
            <a:endParaRPr/>
          </a:p>
        </p:txBody>
      </p:sp>
      <p:graphicFrame>
        <p:nvGraphicFramePr>
          <p:cNvPr id="509" name="Google Shape;509;p56"/>
          <p:cNvGraphicFramePr/>
          <p:nvPr/>
        </p:nvGraphicFramePr>
        <p:xfrm>
          <a:off x="766100" y="1706575"/>
          <a:ext cx="5987650" cy="2815750"/>
        </p:xfrm>
        <a:graphic>
          <a:graphicData uri="http://schemas.openxmlformats.org/drawingml/2006/table">
            <a:tbl>
              <a:tblPr>
                <a:noFill/>
                <a:tableStyleId>{CDE5E82C-2AC8-40F0-9BDB-EAABB4FBF03C}</a:tableStyleId>
              </a:tblPr>
              <a:tblGrid>
                <a:gridCol w="2992350">
                  <a:extLst>
                    <a:ext uri="{9D8B030D-6E8A-4147-A177-3AD203B41FA5}">
                      <a16:colId xmlns:a16="http://schemas.microsoft.com/office/drawing/2014/main" val="20000"/>
                    </a:ext>
                  </a:extLst>
                </a:gridCol>
                <a:gridCol w="1054700">
                  <a:extLst>
                    <a:ext uri="{9D8B030D-6E8A-4147-A177-3AD203B41FA5}">
                      <a16:colId xmlns:a16="http://schemas.microsoft.com/office/drawing/2014/main" val="20001"/>
                    </a:ext>
                  </a:extLst>
                </a:gridCol>
                <a:gridCol w="969500">
                  <a:extLst>
                    <a:ext uri="{9D8B030D-6E8A-4147-A177-3AD203B41FA5}">
                      <a16:colId xmlns:a16="http://schemas.microsoft.com/office/drawing/2014/main" val="20002"/>
                    </a:ext>
                  </a:extLst>
                </a:gridCol>
                <a:gridCol w="971100">
                  <a:extLst>
                    <a:ext uri="{9D8B030D-6E8A-4147-A177-3AD203B41FA5}">
                      <a16:colId xmlns:a16="http://schemas.microsoft.com/office/drawing/2014/main" val="20003"/>
                    </a:ext>
                  </a:extLst>
                </a:gridCol>
              </a:tblGrid>
              <a:tr h="477625">
                <a:tc>
                  <a:txBody>
                    <a:bodyPr/>
                    <a:lstStyle/>
                    <a:p>
                      <a:pPr marL="0" lvl="0" indent="0" algn="ctr" rtl="0">
                        <a:lnSpc>
                          <a:spcPct val="90000"/>
                        </a:lnSpc>
                        <a:spcBef>
                          <a:spcPts val="800"/>
                        </a:spcBef>
                        <a:spcAft>
                          <a:spcPts val="0"/>
                        </a:spcAft>
                        <a:buNone/>
                      </a:pPr>
                      <a:r>
                        <a:rPr lang="en" sz="1600" b="1">
                          <a:solidFill>
                            <a:schemeClr val="dk1"/>
                          </a:solidFill>
                          <a:latin typeface="Calibri"/>
                          <a:ea typeface="Calibri"/>
                          <a:cs typeface="Calibri"/>
                          <a:sym typeface="Calibri"/>
                        </a:rPr>
                        <a:t>Proposed Intervention</a:t>
                      </a:r>
                      <a:endParaRPr sz="1600" b="1">
                        <a:solidFill>
                          <a:schemeClr val="dk1"/>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600" b="1">
                          <a:latin typeface="Calibri"/>
                          <a:ea typeface="Calibri"/>
                          <a:cs typeface="Calibri"/>
                          <a:sym typeface="Calibri"/>
                        </a:rPr>
                        <a:t>Strength</a:t>
                      </a:r>
                      <a:endParaRPr sz="16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600" b="1">
                          <a:latin typeface="Calibri"/>
                          <a:ea typeface="Calibri"/>
                          <a:cs typeface="Calibri"/>
                          <a:sym typeface="Calibri"/>
                        </a:rPr>
                        <a:t>Fit </a:t>
                      </a:r>
                      <a:endParaRPr sz="16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600" b="1">
                          <a:latin typeface="Calibri"/>
                          <a:ea typeface="Calibri"/>
                          <a:cs typeface="Calibri"/>
                          <a:sym typeface="Calibri"/>
                        </a:rPr>
                        <a:t>Capacity</a:t>
                      </a:r>
                      <a:endParaRPr sz="16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700950">
                <a:tc>
                  <a:txBody>
                    <a:bodyPr/>
                    <a:lstStyle/>
                    <a:p>
                      <a:pPr marL="0" lvl="0" indent="0" algn="l" rtl="0">
                        <a:lnSpc>
                          <a:spcPct val="90000"/>
                        </a:lnSpc>
                        <a:spcBef>
                          <a:spcPts val="800"/>
                        </a:spcBef>
                        <a:spcAft>
                          <a:spcPts val="0"/>
                        </a:spcAft>
                        <a:buNone/>
                      </a:pPr>
                      <a:r>
                        <a:rPr lang="en" sz="1600">
                          <a:solidFill>
                            <a:schemeClr val="dk1"/>
                          </a:solidFill>
                          <a:latin typeface="Calibri"/>
                          <a:ea typeface="Calibri"/>
                          <a:cs typeface="Calibri"/>
                          <a:sym typeface="Calibri"/>
                        </a:rPr>
                        <a:t>Hire a math interventionist at the lowest performing schools</a:t>
                      </a:r>
                      <a:endParaRPr sz="16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600">
                          <a:latin typeface="Calibri"/>
                          <a:ea typeface="Calibri"/>
                          <a:cs typeface="Calibri"/>
                          <a:sym typeface="Calibri"/>
                        </a:rPr>
                        <a:t>X</a:t>
                      </a:r>
                      <a:endParaRPr sz="16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600">
                          <a:latin typeface="Calibri"/>
                          <a:ea typeface="Calibri"/>
                          <a:cs typeface="Calibri"/>
                          <a:sym typeface="Calibri"/>
                        </a:rPr>
                        <a:t>X</a:t>
                      </a:r>
                      <a:endParaRPr sz="16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700450">
                <a:tc>
                  <a:txBody>
                    <a:bodyPr/>
                    <a:lstStyle/>
                    <a:p>
                      <a:pPr marL="0" lvl="0" indent="0" algn="l" rtl="0">
                        <a:lnSpc>
                          <a:spcPct val="90000"/>
                        </a:lnSpc>
                        <a:spcBef>
                          <a:spcPts val="800"/>
                        </a:spcBef>
                        <a:spcAft>
                          <a:spcPts val="0"/>
                        </a:spcAft>
                        <a:buNone/>
                      </a:pPr>
                      <a:r>
                        <a:rPr lang="en" sz="1600">
                          <a:solidFill>
                            <a:schemeClr val="dk1"/>
                          </a:solidFill>
                          <a:latin typeface="Calibri"/>
                          <a:ea typeface="Calibri"/>
                          <a:cs typeface="Calibri"/>
                          <a:sym typeface="Calibri"/>
                        </a:rPr>
                        <a:t>Hire instructional coaches at lowest performing schools</a:t>
                      </a:r>
                      <a:endParaRPr sz="16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600">
                          <a:latin typeface="Calibri"/>
                          <a:ea typeface="Calibri"/>
                          <a:cs typeface="Calibri"/>
                          <a:sym typeface="Calibri"/>
                        </a:rPr>
                        <a:t>X</a:t>
                      </a:r>
                      <a:endParaRPr sz="16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600">
                          <a:latin typeface="Calibri"/>
                          <a:ea typeface="Calibri"/>
                          <a:cs typeface="Calibri"/>
                          <a:sym typeface="Calibri"/>
                        </a:rPr>
                        <a:t>X</a:t>
                      </a:r>
                      <a:endParaRPr sz="16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600">
                          <a:latin typeface="Calibri"/>
                          <a:ea typeface="Calibri"/>
                          <a:cs typeface="Calibri"/>
                          <a:sym typeface="Calibri"/>
                        </a:rPr>
                        <a:t>X</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936725">
                <a:tc>
                  <a:txBody>
                    <a:bodyPr/>
                    <a:lstStyle/>
                    <a:p>
                      <a:pPr marL="0" lvl="0" indent="0" algn="l" rtl="0">
                        <a:lnSpc>
                          <a:spcPct val="90000"/>
                        </a:lnSpc>
                        <a:spcBef>
                          <a:spcPts val="800"/>
                        </a:spcBef>
                        <a:spcAft>
                          <a:spcPts val="0"/>
                        </a:spcAft>
                        <a:buNone/>
                      </a:pPr>
                      <a:r>
                        <a:rPr lang="en" sz="1600">
                          <a:solidFill>
                            <a:schemeClr val="dk1"/>
                          </a:solidFill>
                          <a:latin typeface="Calibri"/>
                          <a:ea typeface="Calibri"/>
                          <a:cs typeface="Calibri"/>
                          <a:sym typeface="Calibri"/>
                        </a:rPr>
                        <a:t>Host a family engagement pizza night to teach families helpful math strategies to use at home </a:t>
                      </a:r>
                      <a:endParaRPr sz="16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endParaRPr sz="16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endParaRPr sz="16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600">
                          <a:latin typeface="Calibri"/>
                          <a:ea typeface="Calibri"/>
                          <a:cs typeface="Calibri"/>
                          <a:sym typeface="Calibri"/>
                        </a:rPr>
                        <a:t>X</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
        <p:nvSpPr>
          <p:cNvPr id="510" name="Google Shape;510;p56"/>
          <p:cNvSpPr txBox="1"/>
          <p:nvPr/>
        </p:nvSpPr>
        <p:spPr>
          <a:xfrm>
            <a:off x="7472500" y="1019550"/>
            <a:ext cx="1520400" cy="461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FF0000"/>
                </a:solidFill>
                <a:latin typeface="Rockwell"/>
                <a:ea typeface="Rockwell"/>
                <a:cs typeface="Rockwell"/>
                <a:sym typeface="Rockwell"/>
              </a:rPr>
              <a:t>EXAMPLE</a:t>
            </a:r>
            <a:endParaRPr sz="1800" b="1">
              <a:solidFill>
                <a:srgbClr val="FF0000"/>
              </a:solidFill>
              <a:latin typeface="Rockwell"/>
              <a:ea typeface="Rockwell"/>
              <a:cs typeface="Rockwell"/>
              <a:sym typeface="Rockwe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7"/>
          <p:cNvSpPr txBox="1">
            <a:spLocks noGrp="1"/>
          </p:cNvSpPr>
          <p:nvPr>
            <p:ph type="ctrTitle"/>
          </p:nvPr>
        </p:nvSpPr>
        <p:spPr>
          <a:xfrm>
            <a:off x="0" y="1446081"/>
            <a:ext cx="9144000" cy="8526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sz="5000">
                <a:latin typeface="Rockwell"/>
                <a:ea typeface="Rockwell"/>
                <a:cs typeface="Rockwell"/>
                <a:sym typeface="Rockwell"/>
              </a:rPr>
              <a:t>10 Minute Break</a:t>
            </a:r>
            <a:endParaRPr sz="5000">
              <a:latin typeface="Rockwell"/>
              <a:ea typeface="Rockwell"/>
              <a:cs typeface="Rockwell"/>
              <a:sym typeface="Rockwell"/>
            </a:endParaRPr>
          </a:p>
        </p:txBody>
      </p:sp>
      <p:sp>
        <p:nvSpPr>
          <p:cNvPr id="516" name="Google Shape;516;p57"/>
          <p:cNvSpPr txBox="1">
            <a:spLocks noGrp="1"/>
          </p:cNvSpPr>
          <p:nvPr>
            <p:ph type="sldNum" idx="12"/>
          </p:nvPr>
        </p:nvSpPr>
        <p:spPr>
          <a:xfrm>
            <a:off x="170937" y="4820266"/>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36</a:t>
            </a:fld>
            <a:endParaRPr/>
          </a:p>
        </p:txBody>
      </p:sp>
      <p:pic>
        <p:nvPicPr>
          <p:cNvPr id="517" name="Google Shape;517;p57" descr="This timer silently counts down to 0:00, then alerts you that time is up with a gentle beep sound." title="10 Minute Timer">
            <a:hlinkClick r:id="rId3"/>
          </p:cNvPr>
          <p:cNvPicPr preferRelativeResize="0"/>
          <p:nvPr/>
        </p:nvPicPr>
        <p:blipFill>
          <a:blip r:embed="rId4">
            <a:alphaModFix/>
          </a:blip>
          <a:stretch>
            <a:fillRect/>
          </a:stretch>
        </p:blipFill>
        <p:spPr>
          <a:xfrm>
            <a:off x="3088300" y="2504181"/>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0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58" descr="Planning cycle for federal funds."/>
          <p:cNvSpPr txBox="1">
            <a:spLocks noGrp="1"/>
          </p:cNvSpPr>
          <p:nvPr>
            <p:ph type="title"/>
          </p:nvPr>
        </p:nvSpPr>
        <p:spPr>
          <a:xfrm>
            <a:off x="332675" y="153875"/>
            <a:ext cx="82527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latin typeface="Rockwell"/>
                <a:ea typeface="Rockwell"/>
                <a:cs typeface="Rockwell"/>
                <a:sym typeface="Rockwell"/>
              </a:rPr>
              <a:t>Planning Cycle for Federal Funds</a:t>
            </a:r>
            <a:endParaRPr sz="3600">
              <a:latin typeface="Rockwell"/>
              <a:ea typeface="Rockwell"/>
              <a:cs typeface="Rockwell"/>
              <a:sym typeface="Rockwell"/>
            </a:endParaRPr>
          </a:p>
        </p:txBody>
      </p:sp>
      <p:grpSp>
        <p:nvGrpSpPr>
          <p:cNvPr id="523" name="Google Shape;523;p58" descr="Planning cycle for federal funds."/>
          <p:cNvGrpSpPr/>
          <p:nvPr/>
        </p:nvGrpSpPr>
        <p:grpSpPr>
          <a:xfrm>
            <a:off x="2820225" y="1272450"/>
            <a:ext cx="3175200" cy="3175200"/>
            <a:chOff x="2820225" y="891450"/>
            <a:chExt cx="3175200" cy="3175200"/>
          </a:xfrm>
        </p:grpSpPr>
        <p:sp>
          <p:nvSpPr>
            <p:cNvPr id="524" name="Google Shape;524;p58"/>
            <p:cNvSpPr/>
            <p:nvPr/>
          </p:nvSpPr>
          <p:spPr>
            <a:xfrm rot="10800000">
              <a:off x="2820225" y="891450"/>
              <a:ext cx="3175200" cy="3175200"/>
            </a:xfrm>
            <a:prstGeom prst="blockArc">
              <a:avLst>
                <a:gd name="adj1" fmla="val 5399801"/>
                <a:gd name="adj2" fmla="val 3012680"/>
                <a:gd name="adj3" fmla="val 6939"/>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525" name="Google Shape;525;p58"/>
            <p:cNvSpPr/>
            <p:nvPr/>
          </p:nvSpPr>
          <p:spPr>
            <a:xfrm rot="10800000">
              <a:off x="3175023" y="1179900"/>
              <a:ext cx="450600" cy="450600"/>
            </a:xfrm>
            <a:prstGeom prst="rtTriangle">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grpSp>
      <p:sp>
        <p:nvSpPr>
          <p:cNvPr id="526" name="Google Shape;526;p58" descr="Planning cycle for federal funds."/>
          <p:cNvSpPr/>
          <p:nvPr/>
        </p:nvSpPr>
        <p:spPr>
          <a:xfrm>
            <a:off x="3798075" y="1060525"/>
            <a:ext cx="1332300" cy="673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Conduct CNA and identify local needs</a:t>
            </a:r>
            <a:endParaRPr sz="1100">
              <a:solidFill>
                <a:schemeClr val="lt1"/>
              </a:solidFill>
              <a:latin typeface="Calibri"/>
              <a:ea typeface="Calibri"/>
              <a:cs typeface="Calibri"/>
              <a:sym typeface="Calibri"/>
            </a:endParaRPr>
          </a:p>
        </p:txBody>
      </p:sp>
      <p:sp>
        <p:nvSpPr>
          <p:cNvPr id="527" name="Google Shape;527;p58" descr="Planning cycle for federal funds."/>
          <p:cNvSpPr/>
          <p:nvPr/>
        </p:nvSpPr>
        <p:spPr>
          <a:xfrm>
            <a:off x="2332775" y="2051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Monitor implementation and effectiveness of programming  </a:t>
            </a:r>
            <a:endParaRPr sz="1100">
              <a:solidFill>
                <a:schemeClr val="lt1"/>
              </a:solidFill>
              <a:latin typeface="Calibri"/>
              <a:ea typeface="Calibri"/>
              <a:cs typeface="Calibri"/>
              <a:sym typeface="Calibri"/>
            </a:endParaRPr>
          </a:p>
        </p:txBody>
      </p:sp>
      <p:sp>
        <p:nvSpPr>
          <p:cNvPr id="528" name="Google Shape;528;p58" descr="Planning cycle for federal funds."/>
          <p:cNvSpPr/>
          <p:nvPr/>
        </p:nvSpPr>
        <p:spPr>
          <a:xfrm>
            <a:off x="3741675" y="4075000"/>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Calibri"/>
                <a:ea typeface="Calibri"/>
                <a:cs typeface="Calibri"/>
                <a:sym typeface="Calibri"/>
              </a:rPr>
              <a:t>Finalize Plan</a:t>
            </a:r>
            <a:endParaRPr sz="1100">
              <a:solidFill>
                <a:schemeClr val="lt1"/>
              </a:solidFill>
              <a:latin typeface="Calibri"/>
              <a:ea typeface="Calibri"/>
              <a:cs typeface="Calibri"/>
              <a:sym typeface="Calibri"/>
            </a:endParaRPr>
          </a:p>
        </p:txBody>
      </p:sp>
      <p:sp>
        <p:nvSpPr>
          <p:cNvPr id="529" name="Google Shape;529;p58" descr="Planning cycle for federal funds."/>
          <p:cNvSpPr/>
          <p:nvPr/>
        </p:nvSpPr>
        <p:spPr>
          <a:xfrm>
            <a:off x="2332775" y="3098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Implement plan to address needs</a:t>
            </a:r>
            <a:endParaRPr sz="1100">
              <a:solidFill>
                <a:schemeClr val="lt1"/>
              </a:solidFill>
              <a:latin typeface="Calibri"/>
              <a:ea typeface="Calibri"/>
              <a:cs typeface="Calibri"/>
              <a:sym typeface="Calibri"/>
            </a:endParaRPr>
          </a:p>
        </p:txBody>
      </p:sp>
      <p:sp>
        <p:nvSpPr>
          <p:cNvPr id="530" name="Google Shape;530;p58" descr="Planning cycle for federal funds."/>
          <p:cNvSpPr/>
          <p:nvPr/>
        </p:nvSpPr>
        <p:spPr>
          <a:xfrm>
            <a:off x="5200275" y="2051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Consider potential evidence-based strategies to address needs</a:t>
            </a:r>
            <a:endParaRPr sz="1100">
              <a:solidFill>
                <a:schemeClr val="lt1"/>
              </a:solidFill>
              <a:latin typeface="Calibri"/>
              <a:ea typeface="Calibri"/>
              <a:cs typeface="Calibri"/>
              <a:sym typeface="Calibri"/>
            </a:endParaRPr>
          </a:p>
        </p:txBody>
      </p:sp>
      <p:sp>
        <p:nvSpPr>
          <p:cNvPr id="531" name="Google Shape;531;p58" descr="Planning cycle for federal funds."/>
          <p:cNvSpPr/>
          <p:nvPr/>
        </p:nvSpPr>
        <p:spPr>
          <a:xfrm>
            <a:off x="5200275" y="3098675"/>
            <a:ext cx="1332300" cy="832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Use guiding questions to determine allowability and appropriate funding source</a:t>
            </a:r>
            <a:endParaRPr sz="1000">
              <a:solidFill>
                <a:schemeClr val="lt1"/>
              </a:solidFill>
              <a:latin typeface="Calibri"/>
              <a:ea typeface="Calibri"/>
              <a:cs typeface="Calibri"/>
              <a:sym typeface="Calibri"/>
            </a:endParaRPr>
          </a:p>
        </p:txBody>
      </p:sp>
      <p:sp>
        <p:nvSpPr>
          <p:cNvPr id="532" name="Google Shape;532;p58" descr="Planning cycle for federal funds."/>
          <p:cNvSpPr/>
          <p:nvPr/>
        </p:nvSpPr>
        <p:spPr>
          <a:xfrm rot="-7772078" flipH="1">
            <a:off x="1733249" y="2648320"/>
            <a:ext cx="690447" cy="662752"/>
          </a:xfrm>
          <a:prstGeom prst="bentArrow">
            <a:avLst>
              <a:gd name="adj1" fmla="val 25000"/>
              <a:gd name="adj2" fmla="val 27146"/>
              <a:gd name="adj3" fmla="val 25000"/>
              <a:gd name="adj4" fmla="val 43750"/>
            </a:avLst>
          </a:prstGeom>
          <a:solidFill>
            <a:srgbClr val="79C6EB"/>
          </a:solidFill>
          <a:ln w="9525" cap="flat" cmpd="sng">
            <a:solidFill>
              <a:srgbClr val="79C6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533" name="Google Shape;533;p58" descr="Planning cycle for federal funds."/>
          <p:cNvSpPr/>
          <p:nvPr/>
        </p:nvSpPr>
        <p:spPr>
          <a:xfrm>
            <a:off x="372125" y="2523150"/>
            <a:ext cx="1332300" cy="673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Adjust implementation based on actual data</a:t>
            </a:r>
            <a:endParaRPr sz="1100">
              <a:solidFill>
                <a:schemeClr val="lt1"/>
              </a:solidFill>
              <a:latin typeface="Calibri"/>
              <a:ea typeface="Calibri"/>
              <a:cs typeface="Calibri"/>
              <a:sym typeface="Calibri"/>
            </a:endParaRPr>
          </a:p>
        </p:txBody>
      </p:sp>
      <p:sp>
        <p:nvSpPr>
          <p:cNvPr id="534" name="Google Shape;534;p58" descr="Planning cycle for federal funds."/>
          <p:cNvSpPr/>
          <p:nvPr/>
        </p:nvSpPr>
        <p:spPr>
          <a:xfrm>
            <a:off x="5014425" y="2912363"/>
            <a:ext cx="1704000" cy="1205400"/>
          </a:xfrm>
          <a:prstGeom prst="ellipse">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8" descr="Planning cycle for federal funds."/>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9"/>
          <p:cNvSpPr txBox="1">
            <a:spLocks noGrp="1"/>
          </p:cNvSpPr>
          <p:nvPr>
            <p:ph type="title"/>
          </p:nvPr>
        </p:nvSpPr>
        <p:spPr>
          <a:xfrm>
            <a:off x="332675" y="153875"/>
            <a:ext cx="63822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600">
                <a:latin typeface="Rockwell"/>
                <a:ea typeface="Rockwell"/>
                <a:cs typeface="Rockwell"/>
                <a:sym typeface="Rockwell"/>
              </a:rPr>
              <a:t>Use Guiding Questions to Determine Allowability and Appropriate Funding Source</a:t>
            </a:r>
            <a:endParaRPr sz="2600">
              <a:latin typeface="Rockwell"/>
              <a:ea typeface="Rockwell"/>
              <a:cs typeface="Rockwell"/>
              <a:sym typeface="Rockwell"/>
            </a:endParaRPr>
          </a:p>
        </p:txBody>
      </p:sp>
      <p:sp>
        <p:nvSpPr>
          <p:cNvPr id="541" name="Google Shape;541;p59"/>
          <p:cNvSpPr txBox="1">
            <a:spLocks noGrp="1"/>
          </p:cNvSpPr>
          <p:nvPr>
            <p:ph type="body" idx="1"/>
          </p:nvPr>
        </p:nvSpPr>
        <p:spPr>
          <a:xfrm>
            <a:off x="476250" y="1089660"/>
            <a:ext cx="7886700" cy="32634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r>
              <a:rPr lang="en" sz="2000"/>
              <a:t>The following slides include guiding questions to determine allowability for:</a:t>
            </a:r>
            <a:endParaRPr sz="2000"/>
          </a:p>
          <a:p>
            <a:pPr marL="457200" lvl="0" indent="-355600" algn="l" rtl="0">
              <a:spcBef>
                <a:spcPts val="800"/>
              </a:spcBef>
              <a:spcAft>
                <a:spcPts val="0"/>
              </a:spcAft>
              <a:buSzPts val="2000"/>
              <a:buChar char="•"/>
            </a:pPr>
            <a:r>
              <a:rPr lang="en" sz="2000"/>
              <a:t>Title I: Improving the Academic Achievement of the Disadvantaged</a:t>
            </a:r>
            <a:endParaRPr sz="2000"/>
          </a:p>
          <a:p>
            <a:pPr marL="457200" lvl="0" indent="-355600" algn="l" rtl="0">
              <a:spcBef>
                <a:spcPts val="0"/>
              </a:spcBef>
              <a:spcAft>
                <a:spcPts val="0"/>
              </a:spcAft>
              <a:buSzPts val="2000"/>
              <a:buChar char="•"/>
            </a:pPr>
            <a:r>
              <a:rPr lang="en" sz="2000"/>
              <a:t>Title II: High Quality Teachers and Principals</a:t>
            </a:r>
            <a:endParaRPr sz="2000"/>
          </a:p>
          <a:p>
            <a:pPr marL="457200" lvl="0" indent="-355600" algn="l" rtl="0">
              <a:spcBef>
                <a:spcPts val="0"/>
              </a:spcBef>
              <a:spcAft>
                <a:spcPts val="0"/>
              </a:spcAft>
              <a:buSzPts val="2000"/>
              <a:buChar char="•"/>
            </a:pPr>
            <a:r>
              <a:rPr lang="en" sz="2000"/>
              <a:t>Title III: Supports for English Learners</a:t>
            </a:r>
            <a:endParaRPr sz="2000"/>
          </a:p>
          <a:p>
            <a:pPr marL="457200" lvl="0" indent="-355600" algn="l" rtl="0">
              <a:spcBef>
                <a:spcPts val="0"/>
              </a:spcBef>
              <a:spcAft>
                <a:spcPts val="0"/>
              </a:spcAft>
              <a:buSzPts val="2000"/>
              <a:buChar char="•"/>
            </a:pPr>
            <a:r>
              <a:rPr lang="en" sz="2000"/>
              <a:t>Title IV: Student Support and Academic Enrichment</a:t>
            </a:r>
            <a:endParaRPr sz="2000"/>
          </a:p>
          <a:p>
            <a:pPr marL="457200" lvl="0" indent="-355600" algn="l" rtl="0">
              <a:spcBef>
                <a:spcPts val="0"/>
              </a:spcBef>
              <a:spcAft>
                <a:spcPts val="0"/>
              </a:spcAft>
              <a:buSzPts val="2000"/>
              <a:buChar char="•"/>
            </a:pPr>
            <a:r>
              <a:rPr lang="en" sz="2000"/>
              <a:t>Title V: Rural Education Achievement Program</a:t>
            </a:r>
            <a:endParaRPr sz="2000"/>
          </a:p>
          <a:p>
            <a:pPr marL="0" lvl="0" indent="0" algn="l" rtl="0">
              <a:spcBef>
                <a:spcPts val="800"/>
              </a:spcBef>
              <a:spcAft>
                <a:spcPts val="0"/>
              </a:spcAft>
              <a:buNone/>
            </a:pPr>
            <a:endParaRPr sz="2000"/>
          </a:p>
          <a:p>
            <a:pPr marL="0" lvl="0" indent="0" algn="l" rtl="0">
              <a:spcBef>
                <a:spcPts val="800"/>
              </a:spcBef>
              <a:spcAft>
                <a:spcPts val="0"/>
              </a:spcAft>
              <a:buNone/>
            </a:pPr>
            <a:r>
              <a:rPr lang="en" sz="2000"/>
              <a:t>These guiding questions can be used to determine the appropriate funding source for a proposed program and guide internal monitoring.</a:t>
            </a:r>
            <a:endParaRPr sz="2000"/>
          </a:p>
        </p:txBody>
      </p:sp>
      <p:sp>
        <p:nvSpPr>
          <p:cNvPr id="542" name="Google Shape;542;p59"/>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0"/>
          <p:cNvSpPr txBox="1">
            <a:spLocks noGrp="1"/>
          </p:cNvSpPr>
          <p:nvPr>
            <p:ph type="title"/>
          </p:nvPr>
        </p:nvSpPr>
        <p:spPr>
          <a:xfrm>
            <a:off x="180275" y="230075"/>
            <a:ext cx="84777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latin typeface="Rockwell"/>
                <a:ea typeface="Rockwell"/>
                <a:cs typeface="Rockwell"/>
                <a:sym typeface="Rockwell"/>
              </a:rPr>
              <a:t>Overarching Guiding Questions for Allowability </a:t>
            </a:r>
            <a:endParaRPr sz="3000">
              <a:latin typeface="Rockwell"/>
              <a:ea typeface="Rockwell"/>
              <a:cs typeface="Rockwell"/>
              <a:sym typeface="Rockwell"/>
            </a:endParaRPr>
          </a:p>
        </p:txBody>
      </p:sp>
      <p:sp>
        <p:nvSpPr>
          <p:cNvPr id="548" name="Google Shape;548;p60"/>
          <p:cNvSpPr txBox="1">
            <a:spLocks noGrp="1"/>
          </p:cNvSpPr>
          <p:nvPr>
            <p:ph type="body" idx="1"/>
          </p:nvPr>
        </p:nvSpPr>
        <p:spPr>
          <a:xfrm>
            <a:off x="332675" y="1165850"/>
            <a:ext cx="6632400" cy="38019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r>
              <a:rPr lang="en"/>
              <a:t>These guiding question will help your LEA determine allowability under ESSA Titles I through V:</a:t>
            </a:r>
            <a:endParaRPr/>
          </a:p>
          <a:p>
            <a:pPr marL="0" lvl="0" indent="0" algn="l" rtl="0">
              <a:spcBef>
                <a:spcPts val="800"/>
              </a:spcBef>
              <a:spcAft>
                <a:spcPts val="0"/>
              </a:spcAft>
              <a:buNone/>
            </a:pPr>
            <a:endParaRPr/>
          </a:p>
          <a:p>
            <a:pPr marL="457200" lvl="0" indent="-336550" algn="l" rtl="0">
              <a:lnSpc>
                <a:spcPct val="100000"/>
              </a:lnSpc>
              <a:spcBef>
                <a:spcPts val="0"/>
              </a:spcBef>
              <a:spcAft>
                <a:spcPts val="0"/>
              </a:spcAft>
              <a:buSzPts val="1700"/>
              <a:buChar char="●"/>
            </a:pPr>
            <a:r>
              <a:rPr lang="en" sz="1700"/>
              <a:t>Is there a clear, identifiable connection between this use of funds and a need identified on your </a:t>
            </a:r>
            <a:r>
              <a:rPr lang="en" sz="1700" b="1"/>
              <a:t>Comprehensive Needs Assessment</a:t>
            </a:r>
            <a:r>
              <a:rPr lang="en" sz="1700"/>
              <a:t>?</a:t>
            </a:r>
            <a:endParaRPr sz="1700"/>
          </a:p>
          <a:p>
            <a:pPr marL="914400" lvl="1" indent="-336550" algn="l" rtl="0">
              <a:lnSpc>
                <a:spcPct val="100000"/>
              </a:lnSpc>
              <a:spcBef>
                <a:spcPts val="0"/>
              </a:spcBef>
              <a:spcAft>
                <a:spcPts val="0"/>
              </a:spcAft>
              <a:buSzPts val="1700"/>
              <a:buChar char="○"/>
            </a:pPr>
            <a:r>
              <a:rPr lang="en" sz="1700"/>
              <a:t>When applicable, does this use of funds address the reasons for a school’s ESEA </a:t>
            </a:r>
            <a:r>
              <a:rPr lang="en" sz="1700" b="1"/>
              <a:t>school improvement identification</a:t>
            </a:r>
            <a:r>
              <a:rPr lang="en" sz="1700"/>
              <a:t> or a </a:t>
            </a:r>
            <a:r>
              <a:rPr lang="en" sz="1700" b="1" u="sng">
                <a:solidFill>
                  <a:schemeClr val="hlink"/>
                </a:solidFill>
                <a:hlinkClick r:id="rId3"/>
              </a:rPr>
              <a:t>resource inequity</a:t>
            </a:r>
            <a:r>
              <a:rPr lang="en" sz="1700"/>
              <a:t>?</a:t>
            </a:r>
            <a:endParaRPr sz="1700"/>
          </a:p>
          <a:p>
            <a:pPr marL="457200" lvl="0" indent="-336550" algn="l" rtl="0">
              <a:lnSpc>
                <a:spcPct val="100000"/>
              </a:lnSpc>
              <a:spcBef>
                <a:spcPts val="0"/>
              </a:spcBef>
              <a:spcAft>
                <a:spcPts val="0"/>
              </a:spcAft>
              <a:buSzPts val="1700"/>
              <a:buChar char="●"/>
            </a:pPr>
            <a:r>
              <a:rPr lang="en" sz="1700"/>
              <a:t>Does this use of funds strengthen the academic program at your school through </a:t>
            </a:r>
            <a:r>
              <a:rPr lang="en" sz="1700" b="1"/>
              <a:t>evidence-based </a:t>
            </a:r>
            <a:r>
              <a:rPr lang="en" sz="1700"/>
              <a:t>instructional methods and strategies? </a:t>
            </a:r>
            <a:endParaRPr sz="1700"/>
          </a:p>
          <a:p>
            <a:pPr marL="457200" lvl="0" indent="-336550" algn="l" rtl="0">
              <a:lnSpc>
                <a:spcPct val="100000"/>
              </a:lnSpc>
              <a:spcBef>
                <a:spcPts val="0"/>
              </a:spcBef>
              <a:spcAft>
                <a:spcPts val="0"/>
              </a:spcAft>
              <a:buSzPts val="1700"/>
              <a:buChar char="●"/>
            </a:pPr>
            <a:r>
              <a:rPr lang="en" sz="1700"/>
              <a:t>Is this use of funds </a:t>
            </a:r>
            <a:r>
              <a:rPr lang="en" sz="1700" b="1"/>
              <a:t>supplemental </a:t>
            </a:r>
            <a:r>
              <a:rPr lang="en" sz="1700"/>
              <a:t>to the strategies and methods available to the LEA through non-federal funds?</a:t>
            </a:r>
            <a:endParaRPr sz="1700"/>
          </a:p>
          <a:p>
            <a:pPr marL="457200" lvl="0" indent="-336550" algn="l" rtl="0">
              <a:lnSpc>
                <a:spcPct val="100000"/>
              </a:lnSpc>
              <a:spcBef>
                <a:spcPts val="0"/>
              </a:spcBef>
              <a:spcAft>
                <a:spcPts val="0"/>
              </a:spcAft>
              <a:buSzPts val="1700"/>
              <a:buChar char="●"/>
            </a:pPr>
            <a:r>
              <a:rPr lang="en" sz="1700"/>
              <a:t>Is this use of funds </a:t>
            </a:r>
            <a:r>
              <a:rPr lang="en" sz="1700" b="1"/>
              <a:t>reasonable and necessary</a:t>
            </a:r>
            <a:r>
              <a:rPr lang="en" sz="1700"/>
              <a:t>?</a:t>
            </a:r>
            <a:endParaRPr sz="1700"/>
          </a:p>
        </p:txBody>
      </p:sp>
      <p:sp>
        <p:nvSpPr>
          <p:cNvPr id="549" name="Google Shape;549;p60"/>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39</a:t>
            </a:fld>
            <a:endParaRPr/>
          </a:p>
        </p:txBody>
      </p:sp>
      <p:pic>
        <p:nvPicPr>
          <p:cNvPr id="550" name="Google Shape;550;p6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132575" y="1998925"/>
            <a:ext cx="1794726" cy="17947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332675" y="153875"/>
            <a:ext cx="84135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latin typeface="Rockwell"/>
                <a:ea typeface="Rockwell"/>
                <a:cs typeface="Rockwell"/>
                <a:sym typeface="Rockwell"/>
              </a:rPr>
              <a:t>Meeting Norms and Logistics</a:t>
            </a:r>
            <a:endParaRPr sz="3600">
              <a:latin typeface="Rockwell"/>
              <a:ea typeface="Rockwell"/>
              <a:cs typeface="Rockwell"/>
              <a:sym typeface="Rockwell"/>
            </a:endParaRPr>
          </a:p>
        </p:txBody>
      </p:sp>
      <p:sp>
        <p:nvSpPr>
          <p:cNvPr id="175" name="Google Shape;175;p25"/>
          <p:cNvSpPr txBox="1">
            <a:spLocks noGrp="1"/>
          </p:cNvSpPr>
          <p:nvPr>
            <p:ph type="body" idx="1"/>
          </p:nvPr>
        </p:nvSpPr>
        <p:spPr>
          <a:xfrm>
            <a:off x="332675" y="1089650"/>
            <a:ext cx="8413500" cy="3677700"/>
          </a:xfrm>
          <a:prstGeom prst="rect">
            <a:avLst/>
          </a:prstGeom>
        </p:spPr>
        <p:txBody>
          <a:bodyPr spcFirstLastPara="1" wrap="square" lIns="0" tIns="0" rIns="0" bIns="0" anchor="t" anchorCtr="0">
            <a:noAutofit/>
          </a:bodyPr>
          <a:lstStyle/>
          <a:p>
            <a:pPr marL="285750" lvl="0" indent="-254000" algn="l" rtl="0">
              <a:lnSpc>
                <a:spcPct val="100000"/>
              </a:lnSpc>
              <a:spcBef>
                <a:spcPts val="0"/>
              </a:spcBef>
              <a:spcAft>
                <a:spcPts val="0"/>
              </a:spcAft>
              <a:buSzPts val="2200"/>
              <a:buChar char="●"/>
            </a:pPr>
            <a:r>
              <a:rPr lang="en" sz="2200"/>
              <a:t>Take advantage of the time to </a:t>
            </a:r>
            <a:r>
              <a:rPr lang="en" sz="2200" b="1"/>
              <a:t>collaborate </a:t>
            </a:r>
            <a:r>
              <a:rPr lang="en" sz="2200"/>
              <a:t>with your own team members and colleagues from other LEAs.</a:t>
            </a:r>
            <a:endParaRPr sz="2200"/>
          </a:p>
          <a:p>
            <a:pPr marL="285750" lvl="0" indent="-254000" algn="l" rtl="0">
              <a:lnSpc>
                <a:spcPct val="100000"/>
              </a:lnSpc>
              <a:spcBef>
                <a:spcPts val="0"/>
              </a:spcBef>
              <a:spcAft>
                <a:spcPts val="0"/>
              </a:spcAft>
              <a:buSzPts val="2200"/>
              <a:buChar char="●"/>
            </a:pPr>
            <a:r>
              <a:rPr lang="en" sz="2200" b="1"/>
              <a:t>Ask Questions</a:t>
            </a:r>
            <a:r>
              <a:rPr lang="en" sz="2200"/>
              <a:t>! Feel free to ask questions throughout the presentation. We will also pause after each section for questions.</a:t>
            </a:r>
            <a:endParaRPr sz="2200"/>
          </a:p>
          <a:p>
            <a:pPr marL="285750" lvl="0" indent="-254000" algn="l" rtl="0">
              <a:lnSpc>
                <a:spcPct val="100000"/>
              </a:lnSpc>
              <a:spcBef>
                <a:spcPts val="0"/>
              </a:spcBef>
              <a:spcAft>
                <a:spcPts val="0"/>
              </a:spcAft>
              <a:buSzPts val="2200"/>
              <a:buChar char="●"/>
            </a:pPr>
            <a:r>
              <a:rPr lang="en" sz="2200" b="1"/>
              <a:t>Share your experiences</a:t>
            </a:r>
            <a:r>
              <a:rPr lang="en" sz="2200"/>
              <a:t> and learn from your colleagues. </a:t>
            </a:r>
            <a:endParaRPr sz="2200"/>
          </a:p>
          <a:p>
            <a:pPr marL="285750" lvl="0" indent="-254000" algn="l" rtl="0">
              <a:lnSpc>
                <a:spcPct val="100000"/>
              </a:lnSpc>
              <a:spcBef>
                <a:spcPts val="0"/>
              </a:spcBef>
              <a:spcAft>
                <a:spcPts val="0"/>
              </a:spcAft>
              <a:buSzPts val="2200"/>
              <a:buChar char="●"/>
            </a:pPr>
            <a:r>
              <a:rPr lang="en" sz="2200"/>
              <a:t>Use the work time to </a:t>
            </a:r>
            <a:r>
              <a:rPr lang="en" sz="2200" b="1"/>
              <a:t>reflect </a:t>
            </a:r>
            <a:r>
              <a:rPr lang="en" sz="2200"/>
              <a:t>on your current practices and </a:t>
            </a:r>
            <a:r>
              <a:rPr lang="en" sz="2200" b="1"/>
              <a:t>plan </a:t>
            </a:r>
            <a:r>
              <a:rPr lang="en" sz="2200"/>
              <a:t>for next school year. You can do this individually or collaboratively.</a:t>
            </a:r>
            <a:endParaRPr sz="2200"/>
          </a:p>
          <a:p>
            <a:pPr marL="285750" lvl="0" indent="-254000" algn="l" rtl="0">
              <a:lnSpc>
                <a:spcPct val="100000"/>
              </a:lnSpc>
              <a:spcBef>
                <a:spcPts val="0"/>
              </a:spcBef>
              <a:spcAft>
                <a:spcPts val="0"/>
              </a:spcAft>
              <a:buSzPts val="2200"/>
              <a:buChar char="●"/>
            </a:pPr>
            <a:r>
              <a:rPr lang="en" sz="2200"/>
              <a:t>Let us know if there are </a:t>
            </a:r>
            <a:r>
              <a:rPr lang="en" sz="2200" b="1"/>
              <a:t>other topics or questions</a:t>
            </a:r>
            <a:r>
              <a:rPr lang="en" sz="2200"/>
              <a:t> you want to discuss while here or on upcoming office hours. </a:t>
            </a:r>
            <a:endParaRPr sz="2000">
              <a:highlight>
                <a:srgbClr val="FF0000"/>
              </a:highlight>
            </a:endParaRPr>
          </a:p>
          <a:p>
            <a:pPr marL="0" lvl="0" indent="0" algn="l" rtl="0">
              <a:spcBef>
                <a:spcPts val="800"/>
              </a:spcBef>
              <a:spcAft>
                <a:spcPts val="0"/>
              </a:spcAft>
              <a:buNone/>
            </a:pPr>
            <a:endParaRPr/>
          </a:p>
        </p:txBody>
      </p:sp>
      <p:sp>
        <p:nvSpPr>
          <p:cNvPr id="176" name="Google Shape;176;p25"/>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1"/>
          <p:cNvSpPr txBox="1">
            <a:spLocks noGrp="1"/>
          </p:cNvSpPr>
          <p:nvPr>
            <p:ph type="body" idx="1"/>
          </p:nvPr>
        </p:nvSpPr>
        <p:spPr>
          <a:xfrm>
            <a:off x="400050" y="1971200"/>
            <a:ext cx="3159600" cy="2850300"/>
          </a:xfrm>
          <a:prstGeom prst="rect">
            <a:avLst/>
          </a:prstGeom>
          <a:ln w="9525" cap="flat" cmpd="sng">
            <a:solidFill>
              <a:srgbClr val="CCCCCC"/>
            </a:solidFill>
            <a:prstDash val="solid"/>
            <a:round/>
            <a:headEnd type="none" w="sm" len="sm"/>
            <a:tailEnd type="none" w="sm" len="sm"/>
          </a:ln>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sz="1600" b="1"/>
              <a:t>Guiding Questions: </a:t>
            </a:r>
            <a:r>
              <a:rPr lang="en" sz="1600"/>
              <a:t>Will this use of funds…</a:t>
            </a:r>
            <a:endParaRPr sz="1600"/>
          </a:p>
          <a:p>
            <a:pPr marL="0" lvl="0" indent="0" algn="l" rtl="0">
              <a:spcBef>
                <a:spcPts val="800"/>
              </a:spcBef>
              <a:spcAft>
                <a:spcPts val="0"/>
              </a:spcAft>
              <a:buNone/>
            </a:pPr>
            <a:endParaRPr sz="600"/>
          </a:p>
          <a:p>
            <a:pPr marL="285750" lvl="0" indent="-215900" algn="l" rtl="0">
              <a:lnSpc>
                <a:spcPct val="100000"/>
              </a:lnSpc>
              <a:spcBef>
                <a:spcPts val="0"/>
              </a:spcBef>
              <a:spcAft>
                <a:spcPts val="0"/>
              </a:spcAft>
              <a:buSzPts val="1600"/>
              <a:buChar char="•"/>
            </a:pPr>
            <a:r>
              <a:rPr lang="en" sz="1600"/>
              <a:t>Address the needs of students at risk of not meeting State academic standards?</a:t>
            </a:r>
            <a:endParaRPr sz="1600"/>
          </a:p>
          <a:p>
            <a:pPr marL="285750" lvl="0" indent="-215900" algn="l" rtl="0">
              <a:lnSpc>
                <a:spcPct val="100000"/>
              </a:lnSpc>
              <a:spcBef>
                <a:spcPts val="0"/>
              </a:spcBef>
              <a:spcAft>
                <a:spcPts val="0"/>
              </a:spcAft>
              <a:buSzPts val="1600"/>
              <a:buChar char="•"/>
            </a:pPr>
            <a:r>
              <a:rPr lang="en" sz="1600"/>
              <a:t>Increase the amount of quality learning time for Title I students?</a:t>
            </a:r>
            <a:endParaRPr sz="1600"/>
          </a:p>
          <a:p>
            <a:pPr marL="285750" lvl="0" indent="-215900" algn="l" rtl="0">
              <a:lnSpc>
                <a:spcPct val="100000"/>
              </a:lnSpc>
              <a:spcBef>
                <a:spcPts val="0"/>
              </a:spcBef>
              <a:spcAft>
                <a:spcPts val="0"/>
              </a:spcAft>
              <a:buSzPts val="1600"/>
              <a:buChar char="•"/>
            </a:pPr>
            <a:r>
              <a:rPr lang="en" sz="1600"/>
              <a:t>Provide an enriched or accelerated curriculum contributing to a well-rounded education for Title I students?</a:t>
            </a:r>
            <a:endParaRPr sz="1600"/>
          </a:p>
        </p:txBody>
      </p:sp>
      <p:sp>
        <p:nvSpPr>
          <p:cNvPr id="556" name="Google Shape;556;p61"/>
          <p:cNvSpPr txBox="1">
            <a:spLocks noGrp="1"/>
          </p:cNvSpPr>
          <p:nvPr>
            <p:ph type="body" idx="2"/>
          </p:nvPr>
        </p:nvSpPr>
        <p:spPr>
          <a:xfrm>
            <a:off x="3677600" y="1970950"/>
            <a:ext cx="5043900" cy="2850300"/>
          </a:xfrm>
          <a:prstGeom prst="rect">
            <a:avLst/>
          </a:prstGeom>
          <a:ln w="9525" cap="flat" cmpd="sng">
            <a:solidFill>
              <a:srgbClr val="CCCCCC"/>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400" b="1"/>
              <a:t>Allowable Examples:</a:t>
            </a:r>
            <a:endParaRPr sz="1400" b="1"/>
          </a:p>
          <a:p>
            <a:pPr marL="228600" lvl="0" indent="-203200" algn="l" rtl="0">
              <a:lnSpc>
                <a:spcPct val="100000"/>
              </a:lnSpc>
              <a:spcBef>
                <a:spcPts val="0"/>
              </a:spcBef>
              <a:spcAft>
                <a:spcPts val="0"/>
              </a:spcAft>
              <a:buSzPts val="1400"/>
              <a:buChar char="•"/>
            </a:pPr>
            <a:r>
              <a:rPr lang="en" sz="1400"/>
              <a:t>Teaching assistant or interventionist salary</a:t>
            </a:r>
            <a:endParaRPr sz="1400"/>
          </a:p>
          <a:p>
            <a:pPr marL="228600" lvl="0" indent="-203200" algn="l" rtl="0">
              <a:lnSpc>
                <a:spcPct val="100000"/>
              </a:lnSpc>
              <a:spcBef>
                <a:spcPts val="0"/>
              </a:spcBef>
              <a:spcAft>
                <a:spcPts val="0"/>
              </a:spcAft>
              <a:buSzPts val="1400"/>
              <a:buChar char="•"/>
            </a:pPr>
            <a:r>
              <a:rPr lang="en" sz="1400"/>
              <a:t>Extended learning opportunities (i.e., tutoring, summer school)</a:t>
            </a:r>
            <a:endParaRPr sz="1400"/>
          </a:p>
          <a:p>
            <a:pPr marL="228600" lvl="0" indent="-203200" algn="l" rtl="0">
              <a:lnSpc>
                <a:spcPct val="100000"/>
              </a:lnSpc>
              <a:spcBef>
                <a:spcPts val="0"/>
              </a:spcBef>
              <a:spcAft>
                <a:spcPts val="0"/>
              </a:spcAft>
              <a:buSzPts val="1400"/>
              <a:buChar char="•"/>
            </a:pPr>
            <a:r>
              <a:rPr lang="en" sz="1400"/>
              <a:t>Intervention materials or software</a:t>
            </a:r>
            <a:endParaRPr sz="1400"/>
          </a:p>
          <a:p>
            <a:pPr marL="0" lvl="0" indent="0" algn="l" rtl="0">
              <a:lnSpc>
                <a:spcPct val="100000"/>
              </a:lnSpc>
              <a:spcBef>
                <a:spcPts val="0"/>
              </a:spcBef>
              <a:spcAft>
                <a:spcPts val="0"/>
              </a:spcAft>
              <a:buNone/>
            </a:pPr>
            <a:r>
              <a:rPr lang="en" sz="1400" b="1"/>
              <a:t>Monitoring Considerations:</a:t>
            </a:r>
            <a:endParaRPr sz="1400"/>
          </a:p>
          <a:p>
            <a:pPr marL="228600" lvl="0" indent="-203200" algn="l" rtl="0">
              <a:lnSpc>
                <a:spcPct val="100000"/>
              </a:lnSpc>
              <a:spcBef>
                <a:spcPts val="0"/>
              </a:spcBef>
              <a:spcAft>
                <a:spcPts val="0"/>
              </a:spcAft>
              <a:buSzPts val="1400"/>
              <a:buChar char="•"/>
            </a:pPr>
            <a:r>
              <a:rPr lang="en" sz="1400"/>
              <a:t>Identification of students for participation</a:t>
            </a:r>
            <a:endParaRPr sz="1400"/>
          </a:p>
          <a:p>
            <a:pPr marL="228600" lvl="0" indent="-203200" algn="l" rtl="0">
              <a:lnSpc>
                <a:spcPct val="100000"/>
              </a:lnSpc>
              <a:spcBef>
                <a:spcPts val="0"/>
              </a:spcBef>
              <a:spcAft>
                <a:spcPts val="0"/>
              </a:spcAft>
              <a:buSzPts val="1400"/>
              <a:buChar char="•"/>
            </a:pPr>
            <a:r>
              <a:rPr lang="en" sz="1400"/>
              <a:t>Minimizing removal from regular classroom</a:t>
            </a:r>
            <a:endParaRPr sz="1400"/>
          </a:p>
          <a:p>
            <a:pPr marL="228600" lvl="0" indent="-203200" algn="l" rtl="0">
              <a:lnSpc>
                <a:spcPct val="100000"/>
              </a:lnSpc>
              <a:spcBef>
                <a:spcPts val="0"/>
              </a:spcBef>
              <a:spcAft>
                <a:spcPts val="0"/>
              </a:spcAft>
              <a:buSzPts val="1400"/>
              <a:buChar char="•"/>
            </a:pPr>
            <a:r>
              <a:rPr lang="en" sz="1400"/>
              <a:t>Title I Annual Meeting</a:t>
            </a:r>
            <a:endParaRPr sz="1400"/>
          </a:p>
          <a:p>
            <a:pPr marL="228600" lvl="0" indent="-203200" algn="l" rtl="0">
              <a:lnSpc>
                <a:spcPct val="100000"/>
              </a:lnSpc>
              <a:spcBef>
                <a:spcPts val="0"/>
              </a:spcBef>
              <a:spcAft>
                <a:spcPts val="0"/>
              </a:spcAft>
              <a:buSzPts val="1400"/>
              <a:buChar char="•"/>
            </a:pPr>
            <a:r>
              <a:rPr lang="en" sz="1400"/>
              <a:t>Parent’s right to know teacher qualifications</a:t>
            </a:r>
            <a:endParaRPr sz="1400"/>
          </a:p>
          <a:p>
            <a:pPr marL="228600" lvl="0" indent="-203200" algn="l" rtl="0">
              <a:lnSpc>
                <a:spcPct val="100000"/>
              </a:lnSpc>
              <a:spcBef>
                <a:spcPts val="0"/>
              </a:spcBef>
              <a:spcAft>
                <a:spcPts val="0"/>
              </a:spcAft>
              <a:buSzPts val="1400"/>
              <a:buChar char="•"/>
            </a:pPr>
            <a:r>
              <a:rPr lang="en" sz="1400"/>
              <a:t>Annual report to the public</a:t>
            </a:r>
            <a:endParaRPr sz="1400"/>
          </a:p>
          <a:p>
            <a:pPr marL="228600" lvl="0" indent="-203200" algn="l" rtl="0">
              <a:lnSpc>
                <a:spcPct val="100000"/>
              </a:lnSpc>
              <a:spcBef>
                <a:spcPts val="0"/>
              </a:spcBef>
              <a:spcAft>
                <a:spcPts val="0"/>
              </a:spcAft>
              <a:buSzPts val="1400"/>
              <a:buChar char="•"/>
            </a:pPr>
            <a:r>
              <a:rPr lang="en" sz="1400"/>
              <a:t>Parent and family engagement</a:t>
            </a:r>
            <a:endParaRPr sz="1400"/>
          </a:p>
          <a:p>
            <a:pPr marL="228600" lvl="0" indent="-203200" algn="l" rtl="0">
              <a:lnSpc>
                <a:spcPct val="100000"/>
              </a:lnSpc>
              <a:spcBef>
                <a:spcPts val="0"/>
              </a:spcBef>
              <a:spcAft>
                <a:spcPts val="0"/>
              </a:spcAft>
              <a:buSzPts val="1400"/>
              <a:buChar char="•"/>
            </a:pPr>
            <a:r>
              <a:rPr lang="en" sz="1400"/>
              <a:t>Equitable distribution of teachers (EDT)</a:t>
            </a:r>
            <a:endParaRPr sz="1400"/>
          </a:p>
          <a:p>
            <a:pPr marL="228600" lvl="0" indent="-203200" algn="l" rtl="0">
              <a:lnSpc>
                <a:spcPct val="100000"/>
              </a:lnSpc>
              <a:spcBef>
                <a:spcPts val="0"/>
              </a:spcBef>
              <a:spcAft>
                <a:spcPts val="0"/>
              </a:spcAft>
              <a:buSzPts val="1400"/>
              <a:buChar char="•"/>
            </a:pPr>
            <a:r>
              <a:rPr lang="en" sz="1400"/>
              <a:t>Targeted assistance program evaluation</a:t>
            </a:r>
            <a:endParaRPr sz="1400"/>
          </a:p>
        </p:txBody>
      </p:sp>
      <p:sp>
        <p:nvSpPr>
          <p:cNvPr id="557" name="Google Shape;557;p61"/>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40</a:t>
            </a:fld>
            <a:endParaRPr/>
          </a:p>
        </p:txBody>
      </p:sp>
      <p:sp>
        <p:nvSpPr>
          <p:cNvPr id="558" name="Google Shape;558;p61"/>
          <p:cNvSpPr txBox="1">
            <a:spLocks noGrp="1"/>
          </p:cNvSpPr>
          <p:nvPr>
            <p:ph type="title"/>
          </p:nvPr>
        </p:nvSpPr>
        <p:spPr>
          <a:xfrm>
            <a:off x="332675" y="1475"/>
            <a:ext cx="8499000" cy="673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3000">
                <a:latin typeface="Rockwell"/>
                <a:ea typeface="Rockwell"/>
                <a:cs typeface="Rockwell"/>
                <a:sym typeface="Rockwell"/>
              </a:rPr>
              <a:t>Title I Allowability - </a:t>
            </a:r>
            <a:endParaRPr sz="3000">
              <a:latin typeface="Rockwell"/>
              <a:ea typeface="Rockwell"/>
              <a:cs typeface="Rockwell"/>
              <a:sym typeface="Rockwell"/>
            </a:endParaRPr>
          </a:p>
          <a:p>
            <a:pPr marL="0" lvl="0" indent="0" algn="l" rtl="0">
              <a:spcBef>
                <a:spcPts val="0"/>
              </a:spcBef>
              <a:spcAft>
                <a:spcPts val="0"/>
              </a:spcAft>
              <a:buClr>
                <a:schemeClr val="dk1"/>
              </a:buClr>
              <a:buSzPts val="1100"/>
              <a:buFont typeface="Arial"/>
              <a:buNone/>
            </a:pPr>
            <a:r>
              <a:rPr lang="en" sz="3000">
                <a:latin typeface="Rockwell"/>
                <a:ea typeface="Rockwell"/>
                <a:cs typeface="Rockwell"/>
                <a:sym typeface="Rockwell"/>
              </a:rPr>
              <a:t>Targeted Assistance Program</a:t>
            </a:r>
            <a:endParaRPr sz="3000">
              <a:latin typeface="Rockwell"/>
              <a:ea typeface="Rockwell"/>
              <a:cs typeface="Rockwell"/>
              <a:sym typeface="Rockwell"/>
            </a:endParaRPr>
          </a:p>
        </p:txBody>
      </p:sp>
      <p:sp>
        <p:nvSpPr>
          <p:cNvPr id="559" name="Google Shape;559;p61"/>
          <p:cNvSpPr txBox="1"/>
          <p:nvPr/>
        </p:nvSpPr>
        <p:spPr>
          <a:xfrm>
            <a:off x="400050" y="1085050"/>
            <a:ext cx="8321100" cy="831300"/>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Purpose: </a:t>
            </a:r>
            <a:r>
              <a:rPr lang="en">
                <a:solidFill>
                  <a:schemeClr val="dk1"/>
                </a:solidFill>
                <a:highlight>
                  <a:srgbClr val="FFFFFF"/>
                </a:highlight>
                <a:latin typeface="Calibri"/>
                <a:ea typeface="Calibri"/>
                <a:cs typeface="Calibri"/>
                <a:sym typeface="Calibri"/>
              </a:rPr>
              <a:t>To provide resources to LEAs to ensure that all children have a fair, equitable, and significant opportunity to obtain a high-quality education and close educational achievement gaps. Funds target low achieving students only.</a:t>
            </a:r>
            <a:endParaRPr>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2"/>
          <p:cNvSpPr txBox="1">
            <a:spLocks noGrp="1"/>
          </p:cNvSpPr>
          <p:nvPr>
            <p:ph type="body" idx="1"/>
          </p:nvPr>
        </p:nvSpPr>
        <p:spPr>
          <a:xfrm>
            <a:off x="628650" y="1887950"/>
            <a:ext cx="3886200" cy="2951100"/>
          </a:xfrm>
          <a:prstGeom prst="rect">
            <a:avLst/>
          </a:prstGeom>
          <a:ln w="9525" cap="flat" cmpd="sng">
            <a:solidFill>
              <a:srgbClr val="CCCCCC"/>
            </a:solidFill>
            <a:prstDash val="solid"/>
            <a:round/>
            <a:headEnd type="none" w="sm" len="sm"/>
            <a:tailEnd type="none" w="sm" len="sm"/>
          </a:ln>
        </p:spPr>
        <p:txBody>
          <a:bodyPr spcFirstLastPara="1" wrap="square" lIns="68575" tIns="34275" rIns="68575" bIns="34275" anchor="t" anchorCtr="0">
            <a:normAutofit/>
          </a:bodyPr>
          <a:lstStyle/>
          <a:p>
            <a:pPr marL="0" lvl="0" indent="0" algn="l" rtl="0">
              <a:spcBef>
                <a:spcPts val="800"/>
              </a:spcBef>
              <a:spcAft>
                <a:spcPts val="0"/>
              </a:spcAft>
              <a:buNone/>
            </a:pPr>
            <a:r>
              <a:rPr lang="en" sz="1600" b="1"/>
              <a:t>Guiding Questions: </a:t>
            </a:r>
            <a:r>
              <a:rPr lang="en" sz="1600"/>
              <a:t>Will this use of funds…</a:t>
            </a:r>
            <a:endParaRPr sz="1600"/>
          </a:p>
          <a:p>
            <a:pPr marL="0" lvl="0" indent="0" algn="l" rtl="0">
              <a:spcBef>
                <a:spcPts val="800"/>
              </a:spcBef>
              <a:spcAft>
                <a:spcPts val="0"/>
              </a:spcAft>
              <a:buNone/>
            </a:pPr>
            <a:endParaRPr sz="600"/>
          </a:p>
          <a:p>
            <a:pPr marL="457200" lvl="0" indent="-330200" algn="l" rtl="0">
              <a:lnSpc>
                <a:spcPct val="100000"/>
              </a:lnSpc>
              <a:spcBef>
                <a:spcPts val="0"/>
              </a:spcBef>
              <a:spcAft>
                <a:spcPts val="0"/>
              </a:spcAft>
              <a:buSzPts val="1600"/>
              <a:buChar char="•"/>
            </a:pPr>
            <a:r>
              <a:rPr lang="en" sz="1600"/>
              <a:t>Address the needs of all students in the school, particularly students at risk of not meeting State academic standards?</a:t>
            </a:r>
            <a:endParaRPr sz="1600"/>
          </a:p>
          <a:p>
            <a:pPr marL="457200" lvl="0" indent="-330200" algn="l" rtl="0">
              <a:lnSpc>
                <a:spcPct val="100000"/>
              </a:lnSpc>
              <a:spcBef>
                <a:spcPts val="0"/>
              </a:spcBef>
              <a:spcAft>
                <a:spcPts val="0"/>
              </a:spcAft>
              <a:buSzPts val="1600"/>
              <a:buChar char="•"/>
            </a:pPr>
            <a:r>
              <a:rPr lang="en" sz="1600"/>
              <a:t>Increase the amount of quality learning time for students?</a:t>
            </a:r>
            <a:endParaRPr sz="1600"/>
          </a:p>
          <a:p>
            <a:pPr marL="457200" lvl="0" indent="-330200" algn="l" rtl="0">
              <a:lnSpc>
                <a:spcPct val="100000"/>
              </a:lnSpc>
              <a:spcBef>
                <a:spcPts val="0"/>
              </a:spcBef>
              <a:spcAft>
                <a:spcPts val="0"/>
              </a:spcAft>
              <a:buSzPts val="1600"/>
              <a:buChar char="•"/>
            </a:pPr>
            <a:r>
              <a:rPr lang="en" sz="1600"/>
              <a:t>Provide an enriched or accelerated curriculum contributing to a well-rounded education?</a:t>
            </a:r>
            <a:endParaRPr sz="1600"/>
          </a:p>
        </p:txBody>
      </p:sp>
      <p:sp>
        <p:nvSpPr>
          <p:cNvPr id="565" name="Google Shape;565;p62"/>
          <p:cNvSpPr txBox="1">
            <a:spLocks noGrp="1"/>
          </p:cNvSpPr>
          <p:nvPr>
            <p:ph type="body" idx="2"/>
          </p:nvPr>
        </p:nvSpPr>
        <p:spPr>
          <a:xfrm>
            <a:off x="4629150" y="1887950"/>
            <a:ext cx="3886200" cy="2951100"/>
          </a:xfrm>
          <a:prstGeom prst="rect">
            <a:avLst/>
          </a:prstGeom>
          <a:ln w="9525" cap="flat" cmpd="sng">
            <a:solidFill>
              <a:srgbClr val="CCCCCC"/>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1400" b="1"/>
              <a:t>Allowable Examples:</a:t>
            </a:r>
            <a:endParaRPr sz="1400" b="1"/>
          </a:p>
          <a:p>
            <a:pPr marL="285750" lvl="0" indent="-203200" algn="l" rtl="0">
              <a:lnSpc>
                <a:spcPct val="100000"/>
              </a:lnSpc>
              <a:spcBef>
                <a:spcPts val="0"/>
              </a:spcBef>
              <a:spcAft>
                <a:spcPts val="0"/>
              </a:spcAft>
              <a:buSzPts val="1400"/>
              <a:buChar char="•"/>
            </a:pPr>
            <a:r>
              <a:rPr lang="en" sz="1400"/>
              <a:t>Instructional coach salary</a:t>
            </a:r>
            <a:endParaRPr sz="1400"/>
          </a:p>
          <a:p>
            <a:pPr marL="285750" lvl="0" indent="-203200" algn="l" rtl="0">
              <a:lnSpc>
                <a:spcPct val="100000"/>
              </a:lnSpc>
              <a:spcBef>
                <a:spcPts val="0"/>
              </a:spcBef>
              <a:spcAft>
                <a:spcPts val="0"/>
              </a:spcAft>
              <a:buSzPts val="1400"/>
              <a:buChar char="•"/>
            </a:pPr>
            <a:r>
              <a:rPr lang="en" sz="1400"/>
              <a:t>Parent and family engagement </a:t>
            </a:r>
            <a:endParaRPr sz="1400"/>
          </a:p>
          <a:p>
            <a:pPr marL="285750" lvl="0" indent="-203200" algn="l" rtl="0">
              <a:lnSpc>
                <a:spcPct val="100000"/>
              </a:lnSpc>
              <a:spcBef>
                <a:spcPts val="0"/>
              </a:spcBef>
              <a:spcAft>
                <a:spcPts val="0"/>
              </a:spcAft>
              <a:buSzPts val="1400"/>
              <a:buChar char="•"/>
            </a:pPr>
            <a:r>
              <a:rPr lang="en" sz="1400"/>
              <a:t>Classroom books aligned with READ Act</a:t>
            </a:r>
            <a:endParaRPr sz="1400"/>
          </a:p>
          <a:p>
            <a:pPr marL="285750" lvl="0" indent="-203200" algn="l" rtl="0">
              <a:lnSpc>
                <a:spcPct val="100000"/>
              </a:lnSpc>
              <a:spcBef>
                <a:spcPts val="0"/>
              </a:spcBef>
              <a:spcAft>
                <a:spcPts val="0"/>
              </a:spcAft>
              <a:buSzPts val="1400"/>
              <a:buChar char="•"/>
            </a:pPr>
            <a:r>
              <a:rPr lang="en" sz="1400"/>
              <a:t>Supplies for hands-on learning</a:t>
            </a:r>
            <a:endParaRPr sz="1400" b="1"/>
          </a:p>
          <a:p>
            <a:pPr marL="0" lvl="0" indent="0" algn="l" rtl="0">
              <a:lnSpc>
                <a:spcPct val="100000"/>
              </a:lnSpc>
              <a:spcBef>
                <a:spcPts val="800"/>
              </a:spcBef>
              <a:spcAft>
                <a:spcPts val="0"/>
              </a:spcAft>
              <a:buNone/>
            </a:pPr>
            <a:r>
              <a:rPr lang="en" sz="1400" b="1"/>
              <a:t>Monitoring Considerations:</a:t>
            </a:r>
            <a:endParaRPr sz="1400"/>
          </a:p>
          <a:p>
            <a:pPr marL="285750" lvl="0" indent="-203200" algn="l" rtl="0">
              <a:lnSpc>
                <a:spcPct val="100000"/>
              </a:lnSpc>
              <a:spcBef>
                <a:spcPts val="0"/>
              </a:spcBef>
              <a:spcAft>
                <a:spcPts val="0"/>
              </a:spcAft>
              <a:buSzPts val="1400"/>
              <a:buChar char="•"/>
            </a:pPr>
            <a:r>
              <a:rPr lang="en" sz="1400"/>
              <a:t>Comprehensive Schoolwide Plan</a:t>
            </a:r>
            <a:endParaRPr sz="1400"/>
          </a:p>
          <a:p>
            <a:pPr marL="285750" lvl="0" indent="-203200" algn="l" rtl="0">
              <a:lnSpc>
                <a:spcPct val="100000"/>
              </a:lnSpc>
              <a:spcBef>
                <a:spcPts val="0"/>
              </a:spcBef>
              <a:spcAft>
                <a:spcPts val="0"/>
              </a:spcAft>
              <a:buSzPts val="1400"/>
              <a:buChar char="•"/>
            </a:pPr>
            <a:r>
              <a:rPr lang="en" sz="1400"/>
              <a:t>Title I Annual Meeting</a:t>
            </a:r>
            <a:endParaRPr sz="1400"/>
          </a:p>
          <a:p>
            <a:pPr marL="285750" lvl="0" indent="-203200" algn="l" rtl="0">
              <a:lnSpc>
                <a:spcPct val="100000"/>
              </a:lnSpc>
              <a:spcBef>
                <a:spcPts val="0"/>
              </a:spcBef>
              <a:spcAft>
                <a:spcPts val="0"/>
              </a:spcAft>
              <a:buSzPts val="1400"/>
              <a:buChar char="•"/>
            </a:pPr>
            <a:r>
              <a:rPr lang="en" sz="1400"/>
              <a:t>Parent’s right to know teacher qualifications</a:t>
            </a:r>
            <a:endParaRPr sz="1400"/>
          </a:p>
          <a:p>
            <a:pPr marL="285750" lvl="0" indent="-203200" algn="l" rtl="0">
              <a:lnSpc>
                <a:spcPct val="100000"/>
              </a:lnSpc>
              <a:spcBef>
                <a:spcPts val="0"/>
              </a:spcBef>
              <a:spcAft>
                <a:spcPts val="0"/>
              </a:spcAft>
              <a:buSzPts val="1400"/>
              <a:buChar char="•"/>
            </a:pPr>
            <a:r>
              <a:rPr lang="en" sz="1400"/>
              <a:t>Annual report to the public</a:t>
            </a:r>
            <a:endParaRPr sz="1400"/>
          </a:p>
          <a:p>
            <a:pPr marL="285750" lvl="0" indent="-203200" algn="l" rtl="0">
              <a:lnSpc>
                <a:spcPct val="100000"/>
              </a:lnSpc>
              <a:spcBef>
                <a:spcPts val="0"/>
              </a:spcBef>
              <a:spcAft>
                <a:spcPts val="0"/>
              </a:spcAft>
              <a:buSzPts val="1400"/>
              <a:buChar char="•"/>
            </a:pPr>
            <a:r>
              <a:rPr lang="en" sz="1400"/>
              <a:t>Parent and family engagement</a:t>
            </a:r>
            <a:endParaRPr sz="1400"/>
          </a:p>
          <a:p>
            <a:pPr marL="285750" lvl="0" indent="-203200" algn="l" rtl="0">
              <a:lnSpc>
                <a:spcPct val="100000"/>
              </a:lnSpc>
              <a:spcBef>
                <a:spcPts val="0"/>
              </a:spcBef>
              <a:spcAft>
                <a:spcPts val="0"/>
              </a:spcAft>
              <a:buSzPts val="1400"/>
              <a:buChar char="•"/>
            </a:pPr>
            <a:r>
              <a:rPr lang="en" sz="1400"/>
              <a:t>Equitable distribution of teachers (EDT)</a:t>
            </a:r>
            <a:endParaRPr sz="1400"/>
          </a:p>
          <a:p>
            <a:pPr marL="285750" lvl="0" indent="-203200" algn="l" rtl="0">
              <a:lnSpc>
                <a:spcPct val="100000"/>
              </a:lnSpc>
              <a:spcBef>
                <a:spcPts val="0"/>
              </a:spcBef>
              <a:spcAft>
                <a:spcPts val="0"/>
              </a:spcAft>
              <a:buSzPts val="1400"/>
              <a:buChar char="•"/>
            </a:pPr>
            <a:r>
              <a:rPr lang="en" sz="1400"/>
              <a:t>Schoolwide program evaluation</a:t>
            </a:r>
            <a:endParaRPr sz="1400"/>
          </a:p>
        </p:txBody>
      </p:sp>
      <p:sp>
        <p:nvSpPr>
          <p:cNvPr id="566" name="Google Shape;566;p62"/>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41</a:t>
            </a:fld>
            <a:endParaRPr/>
          </a:p>
        </p:txBody>
      </p:sp>
      <p:sp>
        <p:nvSpPr>
          <p:cNvPr id="567" name="Google Shape;567;p62"/>
          <p:cNvSpPr txBox="1">
            <a:spLocks noGrp="1"/>
          </p:cNvSpPr>
          <p:nvPr>
            <p:ph type="title"/>
          </p:nvPr>
        </p:nvSpPr>
        <p:spPr>
          <a:xfrm>
            <a:off x="332675" y="153875"/>
            <a:ext cx="73848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latin typeface="Rockwell"/>
                <a:ea typeface="Rockwell"/>
                <a:cs typeface="Rockwell"/>
                <a:sym typeface="Rockwell"/>
              </a:rPr>
              <a:t>Title I Allowability - Schoolwide Program</a:t>
            </a:r>
            <a:endParaRPr sz="3000">
              <a:latin typeface="Rockwell"/>
              <a:ea typeface="Rockwell"/>
              <a:cs typeface="Rockwell"/>
              <a:sym typeface="Rockwell"/>
            </a:endParaRPr>
          </a:p>
        </p:txBody>
      </p:sp>
      <p:sp>
        <p:nvSpPr>
          <p:cNvPr id="568" name="Google Shape;568;p62"/>
          <p:cNvSpPr txBox="1"/>
          <p:nvPr/>
        </p:nvSpPr>
        <p:spPr>
          <a:xfrm>
            <a:off x="628650" y="974700"/>
            <a:ext cx="7886700" cy="861900"/>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Calibri"/>
                <a:ea typeface="Calibri"/>
                <a:cs typeface="Calibri"/>
                <a:sym typeface="Calibri"/>
              </a:rPr>
              <a:t>Purpose:</a:t>
            </a:r>
            <a:r>
              <a:rPr lang="en" sz="1600" b="1">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To upgrade the entire educational program in a Title I school in order to improve the achievement of the lowest-achieving students so </a:t>
            </a:r>
            <a:r>
              <a:rPr lang="en">
                <a:solidFill>
                  <a:schemeClr val="dk1"/>
                </a:solidFill>
                <a:highlight>
                  <a:srgbClr val="FFFFFF"/>
                </a:highlight>
                <a:latin typeface="Calibri"/>
                <a:ea typeface="Calibri"/>
                <a:cs typeface="Calibri"/>
                <a:sym typeface="Calibri"/>
              </a:rPr>
              <a:t>that all children have a fair, equitable, and significant opportunity to obtain a high-quality education and close educational achievement gaps.</a:t>
            </a:r>
            <a:endParaRPr>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63"/>
          <p:cNvSpPr txBox="1">
            <a:spLocks noGrp="1"/>
          </p:cNvSpPr>
          <p:nvPr>
            <p:ph type="body" idx="2"/>
          </p:nvPr>
        </p:nvSpPr>
        <p:spPr>
          <a:xfrm>
            <a:off x="4572000" y="1804850"/>
            <a:ext cx="4315800" cy="3237900"/>
          </a:xfrm>
          <a:prstGeom prst="rect">
            <a:avLst/>
          </a:prstGeom>
          <a:ln w="9525" cap="flat" cmpd="sng">
            <a:solidFill>
              <a:srgbClr val="CCCCCC"/>
            </a:solidFill>
            <a:prstDash val="solid"/>
            <a:round/>
            <a:headEnd type="none" w="sm" len="sm"/>
            <a:tailEnd type="none" w="sm" len="sm"/>
          </a:ln>
        </p:spPr>
        <p:txBody>
          <a:bodyPr spcFirstLastPara="1" wrap="square" lIns="68575" tIns="34275" rIns="68575" bIns="34275" anchor="t" anchorCtr="0">
            <a:noAutofit/>
          </a:bodyPr>
          <a:lstStyle/>
          <a:p>
            <a:pPr marL="0" lvl="0" indent="0" algn="l" rtl="0">
              <a:spcBef>
                <a:spcPts val="0"/>
              </a:spcBef>
              <a:spcAft>
                <a:spcPts val="0"/>
              </a:spcAft>
              <a:buNone/>
            </a:pPr>
            <a:r>
              <a:rPr lang="en" sz="1250" b="1"/>
              <a:t>Allowable Examples</a:t>
            </a:r>
            <a:r>
              <a:rPr lang="en" sz="1150" b="1"/>
              <a:t>:</a:t>
            </a:r>
            <a:endParaRPr sz="1150" b="1"/>
          </a:p>
          <a:p>
            <a:pPr marL="285750" lvl="0" indent="-187325" algn="l" rtl="0">
              <a:lnSpc>
                <a:spcPct val="115000"/>
              </a:lnSpc>
              <a:spcBef>
                <a:spcPts val="0"/>
              </a:spcBef>
              <a:spcAft>
                <a:spcPts val="0"/>
              </a:spcAft>
              <a:buClr>
                <a:srgbClr val="333333"/>
              </a:buClr>
              <a:buSzPts val="1150"/>
              <a:buChar char="●"/>
            </a:pPr>
            <a:r>
              <a:rPr lang="en" sz="1150">
                <a:solidFill>
                  <a:srgbClr val="333333"/>
                </a:solidFill>
                <a:highlight>
                  <a:srgbClr val="FFFFFF"/>
                </a:highlight>
              </a:rPr>
              <a:t>Providing high-quality, personalized professional development that is evidence-based.</a:t>
            </a:r>
            <a:endParaRPr sz="1150">
              <a:solidFill>
                <a:srgbClr val="333333"/>
              </a:solidFill>
              <a:highlight>
                <a:srgbClr val="FFFFFF"/>
              </a:highlight>
            </a:endParaRPr>
          </a:p>
          <a:p>
            <a:pPr marL="285750" lvl="0" indent="-187325" algn="l" rtl="0">
              <a:lnSpc>
                <a:spcPct val="115000"/>
              </a:lnSpc>
              <a:spcBef>
                <a:spcPts val="0"/>
              </a:spcBef>
              <a:spcAft>
                <a:spcPts val="0"/>
              </a:spcAft>
              <a:buClr>
                <a:srgbClr val="333333"/>
              </a:buClr>
              <a:buSzPts val="1150"/>
              <a:buChar char="●"/>
            </a:pPr>
            <a:r>
              <a:rPr lang="en" sz="1150">
                <a:solidFill>
                  <a:srgbClr val="333333"/>
                </a:solidFill>
                <a:highlight>
                  <a:srgbClr val="FFFFFF"/>
                </a:highlight>
              </a:rPr>
              <a:t>Developing and implementing initiatives to assist in recruiting, hiring, and retaining effective teachers, recruiting qualified individuals from other fields to become teachers, principals, or other school leaders. </a:t>
            </a:r>
            <a:endParaRPr sz="1150">
              <a:solidFill>
                <a:srgbClr val="333333"/>
              </a:solidFill>
              <a:highlight>
                <a:srgbClr val="FFFFFF"/>
              </a:highlight>
            </a:endParaRPr>
          </a:p>
          <a:p>
            <a:pPr marL="285750" lvl="0" indent="-189985" algn="l" rtl="0">
              <a:lnSpc>
                <a:spcPct val="115000"/>
              </a:lnSpc>
              <a:spcBef>
                <a:spcPts val="0"/>
              </a:spcBef>
              <a:spcAft>
                <a:spcPts val="0"/>
              </a:spcAft>
              <a:buClr>
                <a:srgbClr val="333333"/>
              </a:buClr>
              <a:buSzPts val="1192"/>
              <a:buChar char="●"/>
            </a:pPr>
            <a:r>
              <a:rPr lang="en" sz="1150">
                <a:solidFill>
                  <a:srgbClr val="333333"/>
                </a:solidFill>
                <a:highlight>
                  <a:srgbClr val="FFFFFF"/>
                </a:highlight>
              </a:rPr>
              <a:t>Developing or improving a rigorous, transparent, and fair e</a:t>
            </a:r>
            <a:r>
              <a:rPr lang="en" sz="1191">
                <a:solidFill>
                  <a:srgbClr val="333333"/>
                </a:solidFill>
                <a:highlight>
                  <a:srgbClr val="FFFFFF"/>
                </a:highlight>
              </a:rPr>
              <a:t>valuation and support system for teachers, principals or other school leaders.</a:t>
            </a:r>
            <a:endParaRPr sz="1191">
              <a:solidFill>
                <a:srgbClr val="333333"/>
              </a:solidFill>
              <a:highlight>
                <a:srgbClr val="FFFFFF"/>
              </a:highlight>
            </a:endParaRPr>
          </a:p>
          <a:p>
            <a:pPr marL="0" lvl="0" indent="0" algn="l" rtl="0">
              <a:spcBef>
                <a:spcPts val="0"/>
              </a:spcBef>
              <a:spcAft>
                <a:spcPts val="0"/>
              </a:spcAft>
              <a:buNone/>
            </a:pPr>
            <a:r>
              <a:rPr lang="en" sz="1250" b="1"/>
              <a:t>Monitoring Considerations:</a:t>
            </a:r>
            <a:endParaRPr sz="1191">
              <a:solidFill>
                <a:srgbClr val="333333"/>
              </a:solidFill>
              <a:highlight>
                <a:srgbClr val="FFFFFF"/>
              </a:highlight>
            </a:endParaRPr>
          </a:p>
          <a:p>
            <a:pPr marL="285750" lvl="0" indent="-189985" algn="l" rtl="0">
              <a:lnSpc>
                <a:spcPct val="100000"/>
              </a:lnSpc>
              <a:spcBef>
                <a:spcPts val="0"/>
              </a:spcBef>
              <a:spcAft>
                <a:spcPts val="0"/>
              </a:spcAft>
              <a:buClr>
                <a:srgbClr val="333333"/>
              </a:buClr>
              <a:buSzPts val="1192"/>
              <a:buChar char="●"/>
            </a:pPr>
            <a:r>
              <a:rPr lang="en" sz="1150"/>
              <a:t>Funds are directly connected to needs of students that have been identified through a comprehensive needs assessment with consideration to content areas, grade levels, and student populations.</a:t>
            </a:r>
            <a:endParaRPr sz="1191">
              <a:solidFill>
                <a:srgbClr val="333333"/>
              </a:solidFill>
              <a:highlight>
                <a:srgbClr val="FFFFFF"/>
              </a:highlight>
            </a:endParaRPr>
          </a:p>
          <a:p>
            <a:pPr marL="0" lvl="0" indent="0" algn="l" rtl="0">
              <a:spcBef>
                <a:spcPts val="0"/>
              </a:spcBef>
              <a:spcAft>
                <a:spcPts val="0"/>
              </a:spcAft>
              <a:buNone/>
            </a:pPr>
            <a:endParaRPr sz="1250" b="1"/>
          </a:p>
          <a:p>
            <a:pPr marL="0" lvl="0" indent="0" algn="l" rtl="0">
              <a:lnSpc>
                <a:spcPct val="100000"/>
              </a:lnSpc>
              <a:spcBef>
                <a:spcPts val="0"/>
              </a:spcBef>
              <a:spcAft>
                <a:spcPts val="0"/>
              </a:spcAft>
              <a:buNone/>
            </a:pPr>
            <a:endParaRPr sz="1543"/>
          </a:p>
        </p:txBody>
      </p:sp>
      <p:sp>
        <p:nvSpPr>
          <p:cNvPr id="574" name="Google Shape;574;p63"/>
          <p:cNvSpPr txBox="1">
            <a:spLocks noGrp="1"/>
          </p:cNvSpPr>
          <p:nvPr>
            <p:ph type="body" idx="1"/>
          </p:nvPr>
        </p:nvSpPr>
        <p:spPr>
          <a:xfrm>
            <a:off x="256200" y="1804850"/>
            <a:ext cx="4237200" cy="3237900"/>
          </a:xfrm>
          <a:prstGeom prst="rect">
            <a:avLst/>
          </a:prstGeom>
          <a:ln w="9525" cap="flat" cmpd="sng">
            <a:solidFill>
              <a:srgbClr val="CCCCCC"/>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1400" b="1"/>
              <a:t>Guiding Questions: </a:t>
            </a:r>
            <a:r>
              <a:rPr lang="en" sz="1400"/>
              <a:t>Will this use of funds…</a:t>
            </a:r>
            <a:endParaRPr sz="1400" b="1"/>
          </a:p>
          <a:p>
            <a:pPr marL="228600" lvl="0" indent="-190500" algn="l" rtl="0">
              <a:lnSpc>
                <a:spcPct val="100000"/>
              </a:lnSpc>
              <a:spcBef>
                <a:spcPts val="0"/>
              </a:spcBef>
              <a:spcAft>
                <a:spcPts val="0"/>
              </a:spcAft>
              <a:buSzPts val="1200"/>
              <a:buChar char="●"/>
            </a:pPr>
            <a:r>
              <a:rPr lang="en" sz="1200"/>
              <a:t>address the learning needs of all students, including children with disabilities, English learners, and gifted and talented students?</a:t>
            </a:r>
            <a:endParaRPr sz="1200"/>
          </a:p>
          <a:p>
            <a:pPr marL="228600" lvl="0" indent="-190500" algn="l" rtl="0">
              <a:lnSpc>
                <a:spcPct val="100000"/>
              </a:lnSpc>
              <a:spcBef>
                <a:spcPts val="0"/>
              </a:spcBef>
              <a:spcAft>
                <a:spcPts val="0"/>
              </a:spcAft>
              <a:buSzPts val="1200"/>
              <a:buChar char="●"/>
            </a:pPr>
            <a:r>
              <a:rPr lang="en" sz="1200"/>
              <a:t>help recruit and retain qualified teachers, principals and other school leaders?</a:t>
            </a:r>
            <a:endParaRPr sz="1200"/>
          </a:p>
          <a:p>
            <a:pPr marL="228600" lvl="0" indent="-190500" algn="l" rtl="0">
              <a:lnSpc>
                <a:spcPct val="100000"/>
              </a:lnSpc>
              <a:spcBef>
                <a:spcPts val="0"/>
              </a:spcBef>
              <a:spcAft>
                <a:spcPts val="0"/>
              </a:spcAft>
              <a:buSzPts val="1200"/>
              <a:buChar char="●"/>
            </a:pPr>
            <a:r>
              <a:rPr lang="en" sz="1200"/>
              <a:t>contribute to a system of professional growth and improvement for educators?</a:t>
            </a:r>
            <a:endParaRPr sz="1200"/>
          </a:p>
          <a:p>
            <a:pPr marL="228600" lvl="0" indent="-190500" algn="l" rtl="0">
              <a:lnSpc>
                <a:spcPct val="100000"/>
              </a:lnSpc>
              <a:spcBef>
                <a:spcPts val="0"/>
              </a:spcBef>
              <a:spcAft>
                <a:spcPts val="0"/>
              </a:spcAft>
              <a:buSzPts val="1200"/>
              <a:buChar char="●"/>
            </a:pPr>
            <a:r>
              <a:rPr lang="en" sz="1200"/>
              <a:t>offer opportunities to develop teacher and principal leadership?</a:t>
            </a:r>
            <a:endParaRPr sz="1200"/>
          </a:p>
          <a:p>
            <a:pPr marL="228600" lvl="0" indent="-190500" algn="l" rtl="0">
              <a:lnSpc>
                <a:spcPct val="100000"/>
              </a:lnSpc>
              <a:spcBef>
                <a:spcPts val="0"/>
              </a:spcBef>
              <a:spcAft>
                <a:spcPts val="0"/>
              </a:spcAft>
              <a:buSzPts val="1200"/>
              <a:buChar char="●"/>
            </a:pPr>
            <a:r>
              <a:rPr lang="en" sz="1200"/>
              <a:t>prioritize schools implementing targeted, additional targeted or comprehensive support and improvement activities, and among those schools, have the highest percentage of children identified as low income?</a:t>
            </a:r>
            <a:endParaRPr sz="1200"/>
          </a:p>
          <a:p>
            <a:pPr marL="228600" lvl="0" indent="-190500" algn="l" rtl="0">
              <a:lnSpc>
                <a:spcPct val="100000"/>
              </a:lnSpc>
              <a:spcBef>
                <a:spcPts val="0"/>
              </a:spcBef>
              <a:spcAft>
                <a:spcPts val="0"/>
              </a:spcAft>
              <a:buSzPts val="1200"/>
              <a:buChar char="●"/>
            </a:pPr>
            <a:r>
              <a:rPr lang="en" sz="1200">
                <a:highlight>
                  <a:schemeClr val="lt1"/>
                </a:highlight>
              </a:rPr>
              <a:t>improve the equitable access to effective, qualified, and experienced teachers for any low-income and or/minority students enrolled in schools assisted by Title I, Part A funds</a:t>
            </a:r>
            <a:r>
              <a:rPr lang="en" sz="1200">
                <a:solidFill>
                  <a:srgbClr val="333333"/>
                </a:solidFill>
                <a:highlight>
                  <a:schemeClr val="lt1"/>
                </a:highlight>
              </a:rPr>
              <a:t>?</a:t>
            </a:r>
            <a:endParaRPr sz="1200">
              <a:solidFill>
                <a:srgbClr val="333333"/>
              </a:solidFill>
              <a:highlight>
                <a:schemeClr val="lt1"/>
              </a:highlight>
            </a:endParaRPr>
          </a:p>
        </p:txBody>
      </p:sp>
      <p:sp>
        <p:nvSpPr>
          <p:cNvPr id="575" name="Google Shape;575;p63"/>
          <p:cNvSpPr txBox="1">
            <a:spLocks noGrp="1"/>
          </p:cNvSpPr>
          <p:nvPr>
            <p:ph type="sldNum" idx="12"/>
          </p:nvPr>
        </p:nvSpPr>
        <p:spPr>
          <a:xfrm>
            <a:off x="35829" y="4836725"/>
            <a:ext cx="3810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42</a:t>
            </a:fld>
            <a:endParaRPr/>
          </a:p>
        </p:txBody>
      </p:sp>
      <p:sp>
        <p:nvSpPr>
          <p:cNvPr id="576" name="Google Shape;576;p6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Title II Allowability</a:t>
            </a:r>
            <a:endParaRPr sz="3600">
              <a:latin typeface="Rockwell"/>
              <a:ea typeface="Rockwell"/>
              <a:cs typeface="Rockwell"/>
              <a:sym typeface="Rockwell"/>
            </a:endParaRPr>
          </a:p>
        </p:txBody>
      </p:sp>
      <p:sp>
        <p:nvSpPr>
          <p:cNvPr id="577" name="Google Shape;577;p63"/>
          <p:cNvSpPr txBox="1"/>
          <p:nvPr/>
        </p:nvSpPr>
        <p:spPr>
          <a:xfrm>
            <a:off x="256200" y="991325"/>
            <a:ext cx="8631600" cy="785100"/>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Calibri"/>
                <a:ea typeface="Calibri"/>
                <a:cs typeface="Calibri"/>
                <a:sym typeface="Calibri"/>
              </a:rPr>
              <a:t>Purpose:</a:t>
            </a:r>
            <a:r>
              <a:rPr lang="en" sz="1250">
                <a:solidFill>
                  <a:srgbClr val="333333"/>
                </a:solidFill>
                <a:highlight>
                  <a:srgbClr val="FFFFFF"/>
                </a:highlight>
                <a:latin typeface="Calibri"/>
                <a:ea typeface="Calibri"/>
                <a:cs typeface="Calibri"/>
                <a:sym typeface="Calibri"/>
              </a:rPr>
              <a:t> </a:t>
            </a:r>
            <a:r>
              <a:rPr lang="en" sz="1150">
                <a:solidFill>
                  <a:schemeClr val="dk1"/>
                </a:solidFill>
                <a:highlight>
                  <a:srgbClr val="FFFFFF"/>
                </a:highlight>
                <a:latin typeface="Calibri"/>
                <a:ea typeface="Calibri"/>
                <a:cs typeface="Calibri"/>
                <a:sym typeface="Calibri"/>
              </a:rPr>
              <a:t>Improve the quality and effectiveness of educators, increase the number of educators who are effective in improving student academic achievement in schools, and provide low-income and minority students greater access to effective educators which would lead to increased student academic achievement consistent with the challenging State academic standards.       </a:t>
            </a:r>
            <a:endParaRPr sz="17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4" descr="Title III allowability, including the purpose, helpful guidance, non-allowable expenses and monitoring considerations."/>
          <p:cNvSpPr txBox="1">
            <a:spLocks noGrp="1"/>
          </p:cNvSpPr>
          <p:nvPr>
            <p:ph type="body" idx="1"/>
          </p:nvPr>
        </p:nvSpPr>
        <p:spPr>
          <a:xfrm>
            <a:off x="485075" y="2373750"/>
            <a:ext cx="1413300" cy="273900"/>
          </a:xfrm>
          <a:prstGeom prst="rect">
            <a:avLst/>
          </a:prstGeom>
          <a:ln>
            <a:noFill/>
          </a:ln>
        </p:spPr>
        <p:txBody>
          <a:bodyPr spcFirstLastPara="1" wrap="square" lIns="68575" tIns="34275" rIns="68575" bIns="34275" anchor="t" anchorCtr="0">
            <a:normAutofit fontScale="70000" lnSpcReduction="20000"/>
          </a:bodyPr>
          <a:lstStyle/>
          <a:p>
            <a:pPr marL="0" lvl="0" indent="0" algn="l" rtl="0">
              <a:spcBef>
                <a:spcPts val="800"/>
              </a:spcBef>
              <a:spcAft>
                <a:spcPts val="0"/>
              </a:spcAft>
              <a:buNone/>
            </a:pPr>
            <a:r>
              <a:rPr lang="en" sz="1350" b="1"/>
              <a:t>Helpful Guidance:</a:t>
            </a:r>
            <a:endParaRPr sz="1350"/>
          </a:p>
        </p:txBody>
      </p:sp>
      <p:sp>
        <p:nvSpPr>
          <p:cNvPr id="583" name="Google Shape;583;p64" descr="Title III allowability, including the purpose, helpful guidance, non-allowable expenses and monitoring considerations."/>
          <p:cNvSpPr txBox="1">
            <a:spLocks noGrp="1"/>
          </p:cNvSpPr>
          <p:nvPr>
            <p:ph type="body" idx="2"/>
          </p:nvPr>
        </p:nvSpPr>
        <p:spPr>
          <a:xfrm>
            <a:off x="332675" y="3148350"/>
            <a:ext cx="5156400" cy="1937400"/>
          </a:xfrm>
          <a:prstGeom prst="rect">
            <a:avLst/>
          </a:prstGeom>
          <a:ln w="9525" cap="flat" cmpd="sng">
            <a:solidFill>
              <a:srgbClr val="CCCCCC"/>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15000"/>
              </a:lnSpc>
              <a:spcBef>
                <a:spcPts val="800"/>
              </a:spcBef>
              <a:spcAft>
                <a:spcPts val="0"/>
              </a:spcAft>
              <a:buNone/>
            </a:pPr>
            <a:r>
              <a:rPr lang="en" sz="1400" b="1"/>
              <a:t>Non-Allowable Examples:</a:t>
            </a:r>
            <a:endParaRPr sz="1400" b="1"/>
          </a:p>
          <a:p>
            <a:pPr marL="228600" lvl="0" indent="-190500" algn="l" rtl="0">
              <a:lnSpc>
                <a:spcPct val="100000"/>
              </a:lnSpc>
              <a:spcBef>
                <a:spcPts val="0"/>
              </a:spcBef>
              <a:spcAft>
                <a:spcPts val="0"/>
              </a:spcAft>
              <a:buSzPts val="1200"/>
              <a:buChar char="●"/>
            </a:pPr>
            <a:r>
              <a:rPr lang="en" sz="1200"/>
              <a:t>WIDA Screener, ACCESS 2.0: LEAs cannot use Title III to purchase these materials, train teachers, or provide FTE/subs/release time to administer assessments.</a:t>
            </a:r>
            <a:endParaRPr sz="1200"/>
          </a:p>
          <a:p>
            <a:pPr marL="228600" lvl="0" indent="-190500" algn="l" rtl="0">
              <a:lnSpc>
                <a:spcPct val="100000"/>
              </a:lnSpc>
              <a:spcBef>
                <a:spcPts val="0"/>
              </a:spcBef>
              <a:spcAft>
                <a:spcPts val="0"/>
              </a:spcAft>
              <a:buSzPts val="1200"/>
              <a:buChar char="●"/>
            </a:pPr>
            <a:r>
              <a:rPr lang="en" sz="1200"/>
              <a:t>Required FTE or resources for ELD or core content programming</a:t>
            </a:r>
            <a:endParaRPr sz="1200"/>
          </a:p>
          <a:p>
            <a:pPr marL="228600" lvl="0" indent="-190500" algn="l" rtl="0">
              <a:lnSpc>
                <a:spcPct val="100000"/>
              </a:lnSpc>
              <a:spcBef>
                <a:spcPts val="0"/>
              </a:spcBef>
              <a:spcAft>
                <a:spcPts val="0"/>
              </a:spcAft>
              <a:buSzPts val="1200"/>
              <a:buChar char="●"/>
            </a:pPr>
            <a:r>
              <a:rPr lang="en" sz="1200"/>
              <a:t>Using Title III to pay for ELs to participate in an activity paid for with local funds for other students.</a:t>
            </a:r>
            <a:endParaRPr sz="1200"/>
          </a:p>
          <a:p>
            <a:pPr marL="228600" lvl="0" indent="-190500" algn="l" rtl="0">
              <a:lnSpc>
                <a:spcPct val="100000"/>
              </a:lnSpc>
              <a:spcBef>
                <a:spcPts val="0"/>
              </a:spcBef>
              <a:spcAft>
                <a:spcPts val="0"/>
              </a:spcAft>
              <a:buSzPts val="1200"/>
              <a:buChar char="●"/>
            </a:pPr>
            <a:r>
              <a:rPr lang="en" sz="1200"/>
              <a:t>Translation/interpretation: Communication regarding the student’s academic successes/challenges or health and safety needs to be translated using general funds </a:t>
            </a:r>
            <a:r>
              <a:rPr lang="en" sz="900" i="1"/>
              <a:t>(Small Bite video coming soon)</a:t>
            </a:r>
            <a:endParaRPr sz="900" i="1"/>
          </a:p>
        </p:txBody>
      </p:sp>
      <p:sp>
        <p:nvSpPr>
          <p:cNvPr id="584" name="Google Shape;584;p64" descr="Title III allowability, including the purpose, helpful guidance, non-allowable expenses and monitoring considerations."/>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43</a:t>
            </a:fld>
            <a:endParaRPr/>
          </a:p>
        </p:txBody>
      </p:sp>
      <p:sp>
        <p:nvSpPr>
          <p:cNvPr id="585" name="Google Shape;585;p64" descr="Title III allowability, including the purpose, helpful guidance, non-allowable expenses and monitoring considerations."/>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Title III Allowability</a:t>
            </a:r>
            <a:endParaRPr sz="3600">
              <a:latin typeface="Rockwell"/>
              <a:ea typeface="Rockwell"/>
              <a:cs typeface="Rockwell"/>
              <a:sym typeface="Rockwell"/>
            </a:endParaRPr>
          </a:p>
        </p:txBody>
      </p:sp>
      <p:sp>
        <p:nvSpPr>
          <p:cNvPr id="586" name="Google Shape;586;p64" descr="Title III allowability, including the purpose, helpful guidance, non-allowable expenses and monitoring considerations."/>
          <p:cNvSpPr txBox="1"/>
          <p:nvPr/>
        </p:nvSpPr>
        <p:spPr>
          <a:xfrm>
            <a:off x="332675" y="934425"/>
            <a:ext cx="8559000" cy="946500"/>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350" b="1">
                <a:latin typeface="Calibri"/>
                <a:ea typeface="Calibri"/>
                <a:cs typeface="Calibri"/>
                <a:sym typeface="Calibri"/>
              </a:rPr>
              <a:t>Purpose: </a:t>
            </a:r>
            <a:r>
              <a:rPr lang="en" sz="1200">
                <a:solidFill>
                  <a:srgbClr val="333333"/>
                </a:solidFill>
                <a:highlight>
                  <a:srgbClr val="FFFFFF"/>
                </a:highlight>
                <a:latin typeface="Calibri"/>
                <a:ea typeface="Calibri"/>
                <a:cs typeface="Calibri"/>
                <a:sym typeface="Calibri"/>
              </a:rPr>
              <a:t>Title III is a supplemental grant under the ESEA that is designed to improve and enhance the education of English learners (ELs) in becoming proficient in English, as well as meeting the Colorado Academic Content standards. The Title III Immigrant Set-Aside grant resides within this program and provides opportunities for LEAs to enhance the instructional opportunities for immigrant students and their families.</a:t>
            </a:r>
            <a:endParaRPr sz="1200">
              <a:latin typeface="Calibri"/>
              <a:ea typeface="Calibri"/>
              <a:cs typeface="Calibri"/>
              <a:sym typeface="Calibri"/>
            </a:endParaRPr>
          </a:p>
        </p:txBody>
      </p:sp>
      <p:grpSp>
        <p:nvGrpSpPr>
          <p:cNvPr id="587" name="Google Shape;587;p64" descr="Title III allowability, including the purpose, helpful guidance, non-allowable expenses and monitoring considerations."/>
          <p:cNvGrpSpPr/>
          <p:nvPr/>
        </p:nvGrpSpPr>
        <p:grpSpPr>
          <a:xfrm>
            <a:off x="2164352" y="1898144"/>
            <a:ext cx="6797342" cy="1233005"/>
            <a:chOff x="1003150" y="1298900"/>
            <a:chExt cx="7094606" cy="1399075"/>
          </a:xfrm>
        </p:grpSpPr>
        <p:pic>
          <p:nvPicPr>
            <p:cNvPr id="588" name="Google Shape;588;p64"/>
            <p:cNvPicPr preferRelativeResize="0"/>
            <p:nvPr/>
          </p:nvPicPr>
          <p:blipFill rotWithShape="1">
            <a:blip r:embed="rId3">
              <a:alphaModFix/>
            </a:blip>
            <a:srcRect b="4012"/>
            <a:stretch/>
          </p:blipFill>
          <p:spPr>
            <a:xfrm>
              <a:off x="1003150" y="1298900"/>
              <a:ext cx="7094606" cy="1399075"/>
            </a:xfrm>
            <a:prstGeom prst="rect">
              <a:avLst/>
            </a:prstGeom>
            <a:noFill/>
            <a:ln>
              <a:noFill/>
            </a:ln>
          </p:spPr>
        </p:pic>
        <p:pic>
          <p:nvPicPr>
            <p:cNvPr id="589" name="Google Shape;589;p64"/>
            <p:cNvPicPr preferRelativeResize="0"/>
            <p:nvPr/>
          </p:nvPicPr>
          <p:blipFill>
            <a:blip r:embed="rId4">
              <a:alphaModFix/>
            </a:blip>
            <a:stretch>
              <a:fillRect/>
            </a:stretch>
          </p:blipFill>
          <p:spPr>
            <a:xfrm>
              <a:off x="4524450" y="1787525"/>
              <a:ext cx="185298" cy="185298"/>
            </a:xfrm>
            <a:prstGeom prst="rect">
              <a:avLst/>
            </a:prstGeom>
            <a:noFill/>
            <a:ln>
              <a:noFill/>
            </a:ln>
          </p:spPr>
        </p:pic>
        <p:pic>
          <p:nvPicPr>
            <p:cNvPr id="590" name="Google Shape;590;p64"/>
            <p:cNvPicPr preferRelativeResize="0"/>
            <p:nvPr/>
          </p:nvPicPr>
          <p:blipFill>
            <a:blip r:embed="rId5">
              <a:alphaModFix/>
            </a:blip>
            <a:stretch>
              <a:fillRect/>
            </a:stretch>
          </p:blipFill>
          <p:spPr>
            <a:xfrm>
              <a:off x="4543237" y="2479113"/>
              <a:ext cx="185275" cy="185275"/>
            </a:xfrm>
            <a:prstGeom prst="rect">
              <a:avLst/>
            </a:prstGeom>
            <a:noFill/>
            <a:ln>
              <a:noFill/>
            </a:ln>
          </p:spPr>
        </p:pic>
        <p:pic>
          <p:nvPicPr>
            <p:cNvPr id="591" name="Google Shape;591;p64"/>
            <p:cNvPicPr preferRelativeResize="0"/>
            <p:nvPr/>
          </p:nvPicPr>
          <p:blipFill>
            <a:blip r:embed="rId5">
              <a:alphaModFix/>
            </a:blip>
            <a:stretch>
              <a:fillRect/>
            </a:stretch>
          </p:blipFill>
          <p:spPr>
            <a:xfrm>
              <a:off x="6960587" y="1806300"/>
              <a:ext cx="185275" cy="185275"/>
            </a:xfrm>
            <a:prstGeom prst="rect">
              <a:avLst/>
            </a:prstGeom>
            <a:noFill/>
            <a:ln>
              <a:noFill/>
            </a:ln>
          </p:spPr>
        </p:pic>
        <p:pic>
          <p:nvPicPr>
            <p:cNvPr id="592" name="Google Shape;592;p64"/>
            <p:cNvPicPr preferRelativeResize="0"/>
            <p:nvPr/>
          </p:nvPicPr>
          <p:blipFill>
            <a:blip r:embed="rId4">
              <a:alphaModFix/>
            </a:blip>
            <a:stretch>
              <a:fillRect/>
            </a:stretch>
          </p:blipFill>
          <p:spPr>
            <a:xfrm>
              <a:off x="6960575" y="2437800"/>
              <a:ext cx="185298" cy="185298"/>
            </a:xfrm>
            <a:prstGeom prst="rect">
              <a:avLst/>
            </a:prstGeom>
            <a:noFill/>
            <a:ln>
              <a:noFill/>
            </a:ln>
          </p:spPr>
        </p:pic>
      </p:grpSp>
      <p:sp>
        <p:nvSpPr>
          <p:cNvPr id="593" name="Google Shape;593;p64" descr="Title III allowability, including the purpose, helpful guidance, non-allowable expenses and monitoring considerations."/>
          <p:cNvSpPr txBox="1"/>
          <p:nvPr/>
        </p:nvSpPr>
        <p:spPr>
          <a:xfrm>
            <a:off x="5547875" y="3148375"/>
            <a:ext cx="3343800" cy="1671600"/>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b="1">
                <a:solidFill>
                  <a:schemeClr val="dk1"/>
                </a:solidFill>
                <a:latin typeface="Calibri"/>
                <a:ea typeface="Calibri"/>
                <a:cs typeface="Calibri"/>
                <a:sym typeface="Calibri"/>
              </a:rPr>
              <a:t>Monitoring Considerations: </a:t>
            </a:r>
            <a:endParaRPr b="1">
              <a:solidFill>
                <a:schemeClr val="dk1"/>
              </a:solidFill>
              <a:latin typeface="Calibri"/>
              <a:ea typeface="Calibri"/>
              <a:cs typeface="Calibri"/>
              <a:sym typeface="Calibri"/>
            </a:endParaRPr>
          </a:p>
          <a:p>
            <a:pPr marL="285750" lvl="0" indent="-19050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Procedures for identification and redesignation of English Learners</a:t>
            </a:r>
            <a:endParaRPr sz="1200">
              <a:solidFill>
                <a:schemeClr val="dk1"/>
              </a:solidFill>
              <a:latin typeface="Calibri"/>
              <a:ea typeface="Calibri"/>
              <a:cs typeface="Calibri"/>
              <a:sym typeface="Calibri"/>
            </a:endParaRPr>
          </a:p>
          <a:p>
            <a:pPr marL="285750" lvl="0" indent="-19050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Parent and family engagement</a:t>
            </a:r>
            <a:endParaRPr sz="1200">
              <a:solidFill>
                <a:schemeClr val="dk1"/>
              </a:solidFill>
              <a:latin typeface="Calibri"/>
              <a:ea typeface="Calibri"/>
              <a:cs typeface="Calibri"/>
              <a:sym typeface="Calibri"/>
            </a:endParaRPr>
          </a:p>
          <a:p>
            <a:pPr marL="285750" lvl="0" indent="-19050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Annual English language proficiency assessment</a:t>
            </a:r>
            <a:endParaRPr sz="1200">
              <a:solidFill>
                <a:schemeClr val="dk1"/>
              </a:solidFill>
              <a:latin typeface="Calibri"/>
              <a:ea typeface="Calibri"/>
              <a:cs typeface="Calibri"/>
              <a:sym typeface="Calibri"/>
            </a:endParaRPr>
          </a:p>
          <a:p>
            <a:pPr marL="285750" lvl="0" indent="-19050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Demonstration of how funds are used for supplemental activities</a:t>
            </a:r>
            <a:endParaRPr sz="12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Title III Allowability Cont.</a:t>
            </a:r>
            <a:endParaRPr/>
          </a:p>
        </p:txBody>
      </p:sp>
      <p:sp>
        <p:nvSpPr>
          <p:cNvPr id="599" name="Google Shape;599;p65"/>
          <p:cNvSpPr txBox="1">
            <a:spLocks noGrp="1"/>
          </p:cNvSpPr>
          <p:nvPr>
            <p:ph type="body" idx="1"/>
          </p:nvPr>
        </p:nvSpPr>
        <p:spPr>
          <a:xfrm>
            <a:off x="628500" y="1033350"/>
            <a:ext cx="3943500" cy="37911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sz="1900" b="1"/>
              <a:t>Allowable Examples:</a:t>
            </a:r>
            <a:endParaRPr sz="1900"/>
          </a:p>
          <a:p>
            <a:pPr marL="457200" lvl="0" indent="-330200" algn="l" rtl="0">
              <a:spcBef>
                <a:spcPts val="800"/>
              </a:spcBef>
              <a:spcAft>
                <a:spcPts val="0"/>
              </a:spcAft>
              <a:buSzPts val="1600"/>
              <a:buChar char="•"/>
            </a:pPr>
            <a:r>
              <a:rPr lang="en" sz="1600" b="1">
                <a:solidFill>
                  <a:srgbClr val="0000FF"/>
                </a:solidFill>
              </a:rPr>
              <a:t>Supplementary</a:t>
            </a:r>
            <a:r>
              <a:rPr lang="en" sz="1600" b="1">
                <a:solidFill>
                  <a:srgbClr val="38761D"/>
                </a:solidFill>
              </a:rPr>
              <a:t> </a:t>
            </a:r>
            <a:r>
              <a:rPr lang="en" sz="1600"/>
              <a:t>educational programs that work to increase English language proficiency and academic achievement of English learners Multilingual Learners.</a:t>
            </a:r>
            <a:endParaRPr sz="1600"/>
          </a:p>
          <a:p>
            <a:pPr marL="457200" lvl="0" indent="-330200" algn="l" rtl="0">
              <a:spcBef>
                <a:spcPts val="0"/>
              </a:spcBef>
              <a:spcAft>
                <a:spcPts val="0"/>
              </a:spcAft>
              <a:buSzPts val="1600"/>
              <a:buChar char="•"/>
            </a:pPr>
            <a:r>
              <a:rPr lang="en" sz="1600"/>
              <a:t>Providing effective </a:t>
            </a:r>
            <a:r>
              <a:rPr lang="en" sz="1600" b="1">
                <a:solidFill>
                  <a:srgbClr val="0000FF"/>
                </a:solidFill>
              </a:rPr>
              <a:t>supplemental </a:t>
            </a:r>
            <a:r>
              <a:rPr lang="en" sz="1600"/>
              <a:t>language instruction educational programs that meet the needs of of ELs/MLLs including early childhood programs that demonstrate success in increasing English language proficiency and student academic achievement.</a:t>
            </a:r>
            <a:endParaRPr sz="1600"/>
          </a:p>
          <a:p>
            <a:pPr marL="457200" lvl="0" indent="-330200" algn="l" rtl="0">
              <a:spcBef>
                <a:spcPts val="0"/>
              </a:spcBef>
              <a:spcAft>
                <a:spcPts val="0"/>
              </a:spcAft>
              <a:buSzPts val="1600"/>
              <a:buChar char="•"/>
            </a:pPr>
            <a:r>
              <a:rPr lang="en" sz="1600"/>
              <a:t>Providing professional development that is sustained, intensive, collaborative, job-embedded, data-driven, and classroom-focused.</a:t>
            </a:r>
            <a:endParaRPr sz="1600"/>
          </a:p>
          <a:p>
            <a:pPr marL="457200" lvl="0" indent="-330200" algn="l" rtl="0">
              <a:spcBef>
                <a:spcPts val="0"/>
              </a:spcBef>
              <a:spcAft>
                <a:spcPts val="0"/>
              </a:spcAft>
              <a:buSzPts val="1600"/>
              <a:buChar char="•"/>
            </a:pPr>
            <a:r>
              <a:rPr lang="en" sz="1600"/>
              <a:t>Tutorials and </a:t>
            </a:r>
            <a:r>
              <a:rPr lang="en" sz="1600" b="1">
                <a:solidFill>
                  <a:srgbClr val="0000FF"/>
                </a:solidFill>
              </a:rPr>
              <a:t>supplemental </a:t>
            </a:r>
            <a:r>
              <a:rPr lang="en" sz="1600"/>
              <a:t>materials (including home language) for ELs/MLLs.</a:t>
            </a:r>
            <a:endParaRPr sz="1600"/>
          </a:p>
        </p:txBody>
      </p:sp>
      <p:sp>
        <p:nvSpPr>
          <p:cNvPr id="600" name="Google Shape;600;p65"/>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44</a:t>
            </a:fld>
            <a:endParaRPr/>
          </a:p>
        </p:txBody>
      </p:sp>
      <p:sp>
        <p:nvSpPr>
          <p:cNvPr id="601" name="Google Shape;601;p65"/>
          <p:cNvSpPr txBox="1"/>
          <p:nvPr/>
        </p:nvSpPr>
        <p:spPr>
          <a:xfrm>
            <a:off x="4411875" y="952500"/>
            <a:ext cx="4299900" cy="3952800"/>
          </a:xfrm>
          <a:prstGeom prst="rect">
            <a:avLst/>
          </a:prstGeom>
          <a:noFill/>
          <a:ln>
            <a:noFill/>
          </a:ln>
        </p:spPr>
        <p:txBody>
          <a:bodyPr spcFirstLastPara="1" wrap="square" lIns="91425" tIns="91425" rIns="91425" bIns="91425" anchor="t" anchorCtr="0">
            <a:spAutoFit/>
          </a:bodyPr>
          <a:lstStyle/>
          <a:p>
            <a:pPr marL="457200" lvl="0" indent="-330200" algn="l" rtl="0">
              <a:lnSpc>
                <a:spcPct val="90000"/>
              </a:lnSpc>
              <a:spcBef>
                <a:spcPts val="800"/>
              </a:spcBef>
              <a:spcAft>
                <a:spcPts val="0"/>
              </a:spcAft>
              <a:buClr>
                <a:schemeClr val="dk1"/>
              </a:buClr>
              <a:buSzPts val="1600"/>
              <a:buChar char="•"/>
            </a:pPr>
            <a:r>
              <a:rPr lang="en" sz="1600">
                <a:solidFill>
                  <a:schemeClr val="dk1"/>
                </a:solidFill>
                <a:latin typeface="Calibri"/>
                <a:ea typeface="Calibri"/>
                <a:cs typeface="Calibri"/>
                <a:sym typeface="Calibri"/>
              </a:rPr>
              <a:t>Promoting parent, family, and community engagement through community participation programs, family literacy services and parent outreach and training activities to ELs/MLLs and their families.</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latin typeface="Calibri"/>
                <a:ea typeface="Calibri"/>
                <a:cs typeface="Calibri"/>
                <a:sym typeface="Calibri"/>
              </a:rPr>
              <a:t>Upgrading EL/MLL programs’ objectives and effective instruction strategies.</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latin typeface="Calibri"/>
                <a:ea typeface="Calibri"/>
                <a:cs typeface="Calibri"/>
                <a:sym typeface="Calibri"/>
              </a:rPr>
              <a:t>Improving the instruction programs for ELs/MLLs by identifying, acquiring, and upgrading curricula, instructional materials, educational software, and assessment procedures.</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latin typeface="Calibri"/>
                <a:ea typeface="Calibri"/>
                <a:cs typeface="Calibri"/>
                <a:sym typeface="Calibri"/>
              </a:rPr>
              <a:t>Early college high school or dual enrollment programs for ELs/MLLs.</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latin typeface="Calibri"/>
                <a:ea typeface="Calibri"/>
                <a:cs typeface="Calibri"/>
                <a:sym typeface="Calibri"/>
              </a:rPr>
              <a:t>Improving instruction, including the provision of educational technology, for all EL/MLL subgroups.</a:t>
            </a:r>
            <a:endParaRPr sz="16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66"/>
          <p:cNvSpPr txBox="1">
            <a:spLocks noGrp="1"/>
          </p:cNvSpPr>
          <p:nvPr>
            <p:ph type="body" idx="1"/>
          </p:nvPr>
        </p:nvSpPr>
        <p:spPr>
          <a:xfrm>
            <a:off x="249650" y="2066050"/>
            <a:ext cx="3588600" cy="2929800"/>
          </a:xfrm>
          <a:prstGeom prst="rect">
            <a:avLst/>
          </a:prstGeom>
          <a:ln w="9525" cap="flat" cmpd="sng">
            <a:solidFill>
              <a:srgbClr val="CCCCCC"/>
            </a:solidFill>
            <a:prstDash val="solid"/>
            <a:round/>
            <a:headEnd type="none" w="sm" len="sm"/>
            <a:tailEnd type="none" w="sm" len="sm"/>
          </a:ln>
        </p:spPr>
        <p:txBody>
          <a:bodyPr spcFirstLastPara="1" wrap="square" lIns="68575" tIns="34275" rIns="68575" bIns="34275" anchor="t" anchorCtr="0">
            <a:noAutofit/>
          </a:bodyPr>
          <a:lstStyle/>
          <a:p>
            <a:pPr marL="0" lvl="0" indent="0" algn="l" rtl="0">
              <a:spcBef>
                <a:spcPts val="800"/>
              </a:spcBef>
              <a:spcAft>
                <a:spcPts val="0"/>
              </a:spcAft>
              <a:buNone/>
            </a:pPr>
            <a:r>
              <a:rPr lang="en" sz="1400" b="1"/>
              <a:t>Guiding Questions: </a:t>
            </a:r>
            <a:r>
              <a:rPr lang="en" sz="1400"/>
              <a:t>Will this use of funds…</a:t>
            </a:r>
            <a:endParaRPr sz="1400"/>
          </a:p>
          <a:p>
            <a:pPr marL="457200" lvl="0" indent="-317500" algn="l" rtl="0">
              <a:lnSpc>
                <a:spcPct val="100000"/>
              </a:lnSpc>
              <a:spcBef>
                <a:spcPts val="0"/>
              </a:spcBef>
              <a:spcAft>
                <a:spcPts val="0"/>
              </a:spcAft>
              <a:buSzPts val="1400"/>
              <a:buChar char="●"/>
            </a:pPr>
            <a:r>
              <a:rPr lang="en" sz="1400"/>
              <a:t>address a need in one of the three content areas?</a:t>
            </a:r>
            <a:endParaRPr sz="1400"/>
          </a:p>
          <a:p>
            <a:pPr marL="914400" lvl="1" indent="-317500" algn="l" rtl="0">
              <a:lnSpc>
                <a:spcPct val="100000"/>
              </a:lnSpc>
              <a:spcBef>
                <a:spcPts val="0"/>
              </a:spcBef>
              <a:spcAft>
                <a:spcPts val="0"/>
              </a:spcAft>
              <a:buSzPts val="1400"/>
              <a:buChar char="○"/>
            </a:pPr>
            <a:r>
              <a:rPr lang="en" sz="1400"/>
              <a:t>Well-Rounded Education </a:t>
            </a:r>
            <a:endParaRPr sz="1400"/>
          </a:p>
          <a:p>
            <a:pPr marL="914400" lvl="1" indent="-317500" algn="l" rtl="0">
              <a:lnSpc>
                <a:spcPct val="100000"/>
              </a:lnSpc>
              <a:spcBef>
                <a:spcPts val="0"/>
              </a:spcBef>
              <a:spcAft>
                <a:spcPts val="0"/>
              </a:spcAft>
              <a:buSzPts val="1400"/>
              <a:buChar char="○"/>
            </a:pPr>
            <a:r>
              <a:rPr lang="en" sz="1400"/>
              <a:t>Safe and Healthy Students </a:t>
            </a:r>
            <a:endParaRPr sz="1400"/>
          </a:p>
          <a:p>
            <a:pPr marL="914400" lvl="1" indent="-317500" algn="l" rtl="0">
              <a:lnSpc>
                <a:spcPct val="100000"/>
              </a:lnSpc>
              <a:spcBef>
                <a:spcPts val="0"/>
              </a:spcBef>
              <a:spcAft>
                <a:spcPts val="0"/>
              </a:spcAft>
              <a:buSzPts val="1400"/>
              <a:buChar char="○"/>
            </a:pPr>
            <a:r>
              <a:rPr lang="en" sz="1400"/>
              <a:t>Effective Use of Technology </a:t>
            </a:r>
            <a:endParaRPr sz="1400"/>
          </a:p>
          <a:p>
            <a:pPr marL="457200" lvl="0" indent="-317500" algn="l" rtl="0">
              <a:lnSpc>
                <a:spcPct val="100000"/>
              </a:lnSpc>
              <a:spcBef>
                <a:spcPts val="0"/>
              </a:spcBef>
              <a:spcAft>
                <a:spcPts val="0"/>
              </a:spcAft>
              <a:buSzPts val="1400"/>
              <a:buChar char="●"/>
            </a:pPr>
            <a:r>
              <a:rPr lang="en" sz="1400"/>
              <a:t>strengthen the academic program of the school?</a:t>
            </a:r>
            <a:endParaRPr sz="1400"/>
          </a:p>
          <a:p>
            <a:pPr marL="457200" lvl="0" indent="-317500" algn="l" rtl="0">
              <a:lnSpc>
                <a:spcPct val="100000"/>
              </a:lnSpc>
              <a:spcBef>
                <a:spcPts val="0"/>
              </a:spcBef>
              <a:spcAft>
                <a:spcPts val="0"/>
              </a:spcAft>
              <a:buSzPts val="1400"/>
              <a:buChar char="●"/>
            </a:pPr>
            <a:r>
              <a:rPr lang="en" sz="1400"/>
              <a:t>prioritize schools that have the highest percentages or numbers of low-income students or that are identified for targeted or comprehensive support?</a:t>
            </a:r>
            <a:endParaRPr sz="1400"/>
          </a:p>
        </p:txBody>
      </p:sp>
      <p:sp>
        <p:nvSpPr>
          <p:cNvPr id="607" name="Google Shape;607;p66"/>
          <p:cNvSpPr txBox="1">
            <a:spLocks noGrp="1"/>
          </p:cNvSpPr>
          <p:nvPr>
            <p:ph type="body" idx="2"/>
          </p:nvPr>
        </p:nvSpPr>
        <p:spPr>
          <a:xfrm>
            <a:off x="3988350" y="2066050"/>
            <a:ext cx="4908000" cy="2929800"/>
          </a:xfrm>
          <a:prstGeom prst="rect">
            <a:avLst/>
          </a:prstGeom>
          <a:ln w="9525" cap="flat" cmpd="sng">
            <a:solidFill>
              <a:srgbClr val="CCCCCC"/>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400" b="1"/>
              <a:t>Allowable Examples:</a:t>
            </a:r>
            <a:endParaRPr sz="1400" b="1"/>
          </a:p>
          <a:p>
            <a:pPr marL="285750" lvl="0" indent="-196850" algn="l" rtl="0">
              <a:lnSpc>
                <a:spcPct val="100000"/>
              </a:lnSpc>
              <a:spcBef>
                <a:spcPts val="0"/>
              </a:spcBef>
              <a:spcAft>
                <a:spcPts val="0"/>
              </a:spcAft>
              <a:buSzPts val="1300"/>
              <a:buChar char="●"/>
            </a:pPr>
            <a:r>
              <a:rPr lang="en" sz="1300"/>
              <a:t>STEM programs</a:t>
            </a:r>
            <a:endParaRPr sz="1300"/>
          </a:p>
          <a:p>
            <a:pPr marL="285750" lvl="0" indent="-196850" algn="l" rtl="0">
              <a:lnSpc>
                <a:spcPct val="100000"/>
              </a:lnSpc>
              <a:spcBef>
                <a:spcPts val="0"/>
              </a:spcBef>
              <a:spcAft>
                <a:spcPts val="0"/>
              </a:spcAft>
              <a:buSzPts val="1300"/>
              <a:buChar char="●"/>
            </a:pPr>
            <a:r>
              <a:rPr lang="en" sz="1300"/>
              <a:t>Music and art programs</a:t>
            </a:r>
            <a:endParaRPr sz="1300"/>
          </a:p>
          <a:p>
            <a:pPr marL="285750" lvl="0" indent="-196850" algn="l" rtl="0">
              <a:lnSpc>
                <a:spcPct val="100000"/>
              </a:lnSpc>
              <a:spcBef>
                <a:spcPts val="0"/>
              </a:spcBef>
              <a:spcAft>
                <a:spcPts val="0"/>
              </a:spcAft>
              <a:buSzPts val="1300"/>
              <a:buChar char="●"/>
            </a:pPr>
            <a:r>
              <a:rPr lang="en" sz="1300"/>
              <a:t>School-based mental health services</a:t>
            </a:r>
            <a:endParaRPr sz="1300"/>
          </a:p>
          <a:p>
            <a:pPr marL="285750" lvl="0" indent="-196850" algn="l" rtl="0">
              <a:lnSpc>
                <a:spcPct val="100000"/>
              </a:lnSpc>
              <a:spcBef>
                <a:spcPts val="0"/>
              </a:spcBef>
              <a:spcAft>
                <a:spcPts val="0"/>
              </a:spcAft>
              <a:buSzPts val="1300"/>
              <a:buChar char="●"/>
            </a:pPr>
            <a:r>
              <a:rPr lang="en" sz="1300"/>
              <a:t>Drug and violence prevention activities</a:t>
            </a:r>
            <a:endParaRPr sz="1300"/>
          </a:p>
          <a:p>
            <a:pPr marL="285750" lvl="0" indent="-196850" algn="l" rtl="0">
              <a:lnSpc>
                <a:spcPct val="100000"/>
              </a:lnSpc>
              <a:spcBef>
                <a:spcPts val="0"/>
              </a:spcBef>
              <a:spcAft>
                <a:spcPts val="0"/>
              </a:spcAft>
              <a:buSzPts val="1300"/>
              <a:buChar char="●"/>
            </a:pPr>
            <a:r>
              <a:rPr lang="en" sz="1300"/>
              <a:t>Improving school dropout and reentry programs</a:t>
            </a:r>
            <a:endParaRPr sz="1300"/>
          </a:p>
          <a:p>
            <a:pPr marL="285750" lvl="0" indent="-196850" algn="l" rtl="0">
              <a:lnSpc>
                <a:spcPct val="100000"/>
              </a:lnSpc>
              <a:spcBef>
                <a:spcPts val="0"/>
              </a:spcBef>
              <a:spcAft>
                <a:spcPts val="0"/>
              </a:spcAft>
              <a:buSzPts val="1300"/>
              <a:buChar char="●"/>
            </a:pPr>
            <a:r>
              <a:rPr lang="en" sz="1300"/>
              <a:t>Blended learning</a:t>
            </a:r>
            <a:endParaRPr sz="1300"/>
          </a:p>
          <a:p>
            <a:pPr marL="285750" lvl="0" indent="-196850" algn="l" rtl="0">
              <a:lnSpc>
                <a:spcPct val="100000"/>
              </a:lnSpc>
              <a:spcBef>
                <a:spcPts val="0"/>
              </a:spcBef>
              <a:spcAft>
                <a:spcPts val="0"/>
              </a:spcAft>
              <a:buSzPts val="1300"/>
              <a:buChar char="●"/>
            </a:pPr>
            <a:r>
              <a:rPr lang="en" sz="1300"/>
              <a:t>Professional development for the use of technology</a:t>
            </a:r>
            <a:endParaRPr sz="1300" b="1"/>
          </a:p>
          <a:p>
            <a:pPr marL="0" lvl="0" indent="0" algn="l" rtl="0">
              <a:lnSpc>
                <a:spcPct val="100000"/>
              </a:lnSpc>
              <a:spcBef>
                <a:spcPts val="0"/>
              </a:spcBef>
              <a:spcAft>
                <a:spcPts val="0"/>
              </a:spcAft>
              <a:buNone/>
            </a:pPr>
            <a:r>
              <a:rPr lang="en" sz="1400" b="1"/>
              <a:t>Monitoring Considerations:</a:t>
            </a:r>
            <a:endParaRPr sz="1400" b="1"/>
          </a:p>
          <a:p>
            <a:pPr marL="285750" lvl="0" indent="-196850" algn="l" rtl="0">
              <a:lnSpc>
                <a:spcPct val="100000"/>
              </a:lnSpc>
              <a:spcBef>
                <a:spcPts val="0"/>
              </a:spcBef>
              <a:spcAft>
                <a:spcPts val="0"/>
              </a:spcAft>
              <a:buSzPts val="1300"/>
              <a:buChar char="●"/>
            </a:pPr>
            <a:r>
              <a:rPr lang="en" sz="1300"/>
              <a:t>Alignment of activities to content areas </a:t>
            </a:r>
            <a:endParaRPr sz="1300"/>
          </a:p>
          <a:p>
            <a:pPr marL="285750" lvl="0" indent="-196850" algn="l" rtl="0">
              <a:lnSpc>
                <a:spcPct val="100000"/>
              </a:lnSpc>
              <a:spcBef>
                <a:spcPts val="0"/>
              </a:spcBef>
              <a:spcAft>
                <a:spcPts val="0"/>
              </a:spcAft>
              <a:buSzPts val="1300"/>
              <a:buChar char="●"/>
            </a:pPr>
            <a:r>
              <a:rPr lang="en" sz="1300"/>
              <a:t>Content-area distribution requirements</a:t>
            </a:r>
            <a:endParaRPr sz="1300"/>
          </a:p>
          <a:p>
            <a:pPr marL="285750" lvl="0" indent="-196850" algn="l" rtl="0">
              <a:lnSpc>
                <a:spcPct val="100000"/>
              </a:lnSpc>
              <a:spcBef>
                <a:spcPts val="0"/>
              </a:spcBef>
              <a:spcAft>
                <a:spcPts val="0"/>
              </a:spcAft>
              <a:buSzPts val="1300"/>
              <a:buChar char="●"/>
            </a:pPr>
            <a:r>
              <a:rPr lang="en" sz="1300"/>
              <a:t>Program evaluation</a:t>
            </a:r>
            <a:endParaRPr sz="1300"/>
          </a:p>
          <a:p>
            <a:pPr marL="285750" lvl="0" indent="-196850" algn="l" rtl="0">
              <a:lnSpc>
                <a:spcPct val="100000"/>
              </a:lnSpc>
              <a:spcBef>
                <a:spcPts val="0"/>
              </a:spcBef>
              <a:spcAft>
                <a:spcPts val="0"/>
              </a:spcAft>
              <a:buSzPts val="1300"/>
              <a:buChar char="●"/>
            </a:pPr>
            <a:r>
              <a:rPr lang="en" sz="1300"/>
              <a:t>Demonstration of how funds are used for                       supplemental activities</a:t>
            </a:r>
            <a:endParaRPr sz="1300"/>
          </a:p>
        </p:txBody>
      </p:sp>
      <p:sp>
        <p:nvSpPr>
          <p:cNvPr id="608" name="Google Shape;608;p66"/>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45</a:t>
            </a:fld>
            <a:endParaRPr/>
          </a:p>
        </p:txBody>
      </p:sp>
      <p:sp>
        <p:nvSpPr>
          <p:cNvPr id="609" name="Google Shape;609;p6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Title IV Allowability </a:t>
            </a:r>
            <a:endParaRPr sz="3600">
              <a:latin typeface="Rockwell"/>
              <a:ea typeface="Rockwell"/>
              <a:cs typeface="Rockwell"/>
              <a:sym typeface="Rockwell"/>
            </a:endParaRPr>
          </a:p>
        </p:txBody>
      </p:sp>
      <p:sp>
        <p:nvSpPr>
          <p:cNvPr id="610" name="Google Shape;610;p66"/>
          <p:cNvSpPr txBox="1"/>
          <p:nvPr/>
        </p:nvSpPr>
        <p:spPr>
          <a:xfrm>
            <a:off x="247650" y="988400"/>
            <a:ext cx="8648700" cy="1046700"/>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Purpose: </a:t>
            </a:r>
            <a:r>
              <a:rPr lang="en">
                <a:latin typeface="Calibri"/>
                <a:ea typeface="Calibri"/>
                <a:cs typeface="Calibri"/>
                <a:sym typeface="Calibri"/>
              </a:rPr>
              <a:t>To </a:t>
            </a:r>
            <a:r>
              <a:rPr lang="en">
                <a:solidFill>
                  <a:srgbClr val="333333"/>
                </a:solidFill>
                <a:highlight>
                  <a:srgbClr val="FFFFFF"/>
                </a:highlight>
                <a:latin typeface="Calibri"/>
                <a:ea typeface="Calibri"/>
                <a:cs typeface="Calibri"/>
                <a:sym typeface="Calibri"/>
              </a:rPr>
              <a:t>improve students’ academic achievement by increasing the capacity of States, local educational agencies (LEAs), schools, and local communities to provide all students with access to a well-rounded education, improve school conditions for student learning, and improve the use of technology in order to improve the academic achievement and digital literacy of all students.</a:t>
            </a:r>
            <a:endParaRPr>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67"/>
          <p:cNvSpPr txBox="1">
            <a:spLocks noGrp="1"/>
          </p:cNvSpPr>
          <p:nvPr>
            <p:ph type="body" idx="1"/>
          </p:nvPr>
        </p:nvSpPr>
        <p:spPr>
          <a:xfrm>
            <a:off x="332675" y="1915650"/>
            <a:ext cx="3666300" cy="2851500"/>
          </a:xfrm>
          <a:prstGeom prst="rect">
            <a:avLst/>
          </a:prstGeom>
          <a:ln w="9525" cap="flat" cmpd="sng">
            <a:solidFill>
              <a:srgbClr val="CCCCCC"/>
            </a:solidFill>
            <a:prstDash val="solid"/>
            <a:round/>
            <a:headEnd type="none" w="sm" len="sm"/>
            <a:tailEnd type="none" w="sm" len="sm"/>
          </a:ln>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sz="1400" b="1"/>
              <a:t>Title V funds can be used for any of the following:</a:t>
            </a:r>
            <a:endParaRPr sz="1400" b="1"/>
          </a:p>
          <a:p>
            <a:pPr marL="285750" lvl="0" indent="-201564" algn="l" rtl="0">
              <a:lnSpc>
                <a:spcPct val="100000"/>
              </a:lnSpc>
              <a:spcBef>
                <a:spcPts val="0"/>
              </a:spcBef>
              <a:spcAft>
                <a:spcPts val="0"/>
              </a:spcAft>
              <a:buClr>
                <a:schemeClr val="dk1"/>
              </a:buClr>
              <a:buSzPts val="1374"/>
              <a:buFont typeface="Calibri"/>
              <a:buChar char="●"/>
            </a:pPr>
            <a:r>
              <a:rPr lang="en" sz="1374">
                <a:highlight>
                  <a:schemeClr val="lt1"/>
                </a:highlight>
              </a:rPr>
              <a:t>Activities authorized under Title I, Part A (Improving Basic Programs Operated by Local Education Agencies)</a:t>
            </a:r>
            <a:endParaRPr sz="1374">
              <a:highlight>
                <a:schemeClr val="lt1"/>
              </a:highlight>
            </a:endParaRPr>
          </a:p>
          <a:p>
            <a:pPr marL="285750" lvl="0" indent="-201564" algn="l" rtl="0">
              <a:lnSpc>
                <a:spcPct val="100000"/>
              </a:lnSpc>
              <a:spcBef>
                <a:spcPts val="0"/>
              </a:spcBef>
              <a:spcAft>
                <a:spcPts val="0"/>
              </a:spcAft>
              <a:buClr>
                <a:schemeClr val="dk1"/>
              </a:buClr>
              <a:buSzPts val="1374"/>
              <a:buFont typeface="Calibri"/>
              <a:buChar char="●"/>
            </a:pPr>
            <a:r>
              <a:rPr lang="en" sz="1374">
                <a:highlight>
                  <a:schemeClr val="lt1"/>
                </a:highlight>
              </a:rPr>
              <a:t>Activities authorized under Title II, Part A (Supporting Effective Instruction)</a:t>
            </a:r>
            <a:endParaRPr sz="1374">
              <a:highlight>
                <a:schemeClr val="lt1"/>
              </a:highlight>
            </a:endParaRPr>
          </a:p>
          <a:p>
            <a:pPr marL="285750" lvl="0" indent="-201564" algn="l" rtl="0">
              <a:lnSpc>
                <a:spcPct val="100000"/>
              </a:lnSpc>
              <a:spcBef>
                <a:spcPts val="0"/>
              </a:spcBef>
              <a:spcAft>
                <a:spcPts val="0"/>
              </a:spcAft>
              <a:buClr>
                <a:schemeClr val="dk1"/>
              </a:buClr>
              <a:buSzPts val="1374"/>
              <a:buFont typeface="Calibri"/>
              <a:buChar char="●"/>
            </a:pPr>
            <a:r>
              <a:rPr lang="en" sz="1374">
                <a:highlight>
                  <a:schemeClr val="lt1"/>
                </a:highlight>
              </a:rPr>
              <a:t>Activities authorized under Title III (Language Instruction for English Learners and Immigrant Students)</a:t>
            </a:r>
            <a:endParaRPr sz="1374">
              <a:highlight>
                <a:schemeClr val="lt1"/>
              </a:highlight>
            </a:endParaRPr>
          </a:p>
          <a:p>
            <a:pPr marL="285750" lvl="0" indent="-201564" algn="l" rtl="0">
              <a:lnSpc>
                <a:spcPct val="100000"/>
              </a:lnSpc>
              <a:spcBef>
                <a:spcPts val="0"/>
              </a:spcBef>
              <a:spcAft>
                <a:spcPts val="0"/>
              </a:spcAft>
              <a:buClr>
                <a:schemeClr val="dk1"/>
              </a:buClr>
              <a:buSzPts val="1374"/>
              <a:buFont typeface="Calibri"/>
              <a:buChar char="●"/>
            </a:pPr>
            <a:r>
              <a:rPr lang="en" sz="1374">
                <a:highlight>
                  <a:schemeClr val="lt1"/>
                </a:highlight>
              </a:rPr>
              <a:t>Activities authorized under Title IV, Part A (Student Support and Academic Enrichment)</a:t>
            </a:r>
            <a:endParaRPr sz="1374">
              <a:highlight>
                <a:schemeClr val="lt1"/>
              </a:highlight>
            </a:endParaRPr>
          </a:p>
          <a:p>
            <a:pPr marL="285750" lvl="0" indent="-201564" algn="l" rtl="0">
              <a:lnSpc>
                <a:spcPct val="100000"/>
              </a:lnSpc>
              <a:spcBef>
                <a:spcPts val="0"/>
              </a:spcBef>
              <a:spcAft>
                <a:spcPts val="0"/>
              </a:spcAft>
              <a:buClr>
                <a:schemeClr val="dk1"/>
              </a:buClr>
              <a:buSzPts val="1374"/>
              <a:buFont typeface="Calibri"/>
              <a:buChar char="●"/>
            </a:pPr>
            <a:r>
              <a:rPr lang="en" sz="1374">
                <a:highlight>
                  <a:schemeClr val="lt1"/>
                </a:highlight>
              </a:rPr>
              <a:t>Parental and family engagement activities</a:t>
            </a:r>
            <a:endParaRPr sz="1374"/>
          </a:p>
        </p:txBody>
      </p:sp>
      <p:sp>
        <p:nvSpPr>
          <p:cNvPr id="616" name="Google Shape;616;p67"/>
          <p:cNvSpPr txBox="1">
            <a:spLocks noGrp="1"/>
          </p:cNvSpPr>
          <p:nvPr>
            <p:ph type="body" idx="2"/>
          </p:nvPr>
        </p:nvSpPr>
        <p:spPr>
          <a:xfrm>
            <a:off x="4084800" y="1915450"/>
            <a:ext cx="4726800" cy="2362800"/>
          </a:xfrm>
          <a:prstGeom prst="rect">
            <a:avLst/>
          </a:prstGeom>
          <a:ln w="9525" cap="flat" cmpd="sng">
            <a:solidFill>
              <a:srgbClr val="CCCCCC"/>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400" b="1"/>
              <a:t>Allowable Examples:</a:t>
            </a:r>
            <a:endParaRPr sz="1400" b="1"/>
          </a:p>
          <a:p>
            <a:pPr marL="285750" lvl="0" indent="-203200" algn="l" rtl="0">
              <a:lnSpc>
                <a:spcPct val="100000"/>
              </a:lnSpc>
              <a:spcBef>
                <a:spcPts val="0"/>
              </a:spcBef>
              <a:spcAft>
                <a:spcPts val="0"/>
              </a:spcAft>
              <a:buSzPts val="1400"/>
              <a:buChar char="●"/>
            </a:pPr>
            <a:r>
              <a:rPr lang="en" sz="1400"/>
              <a:t>Paying for .5 FTE of an instructional coach that is .5 funded through Title I</a:t>
            </a:r>
            <a:endParaRPr sz="1400"/>
          </a:p>
          <a:p>
            <a:pPr marL="285750" lvl="0" indent="-203200" algn="l" rtl="0">
              <a:lnSpc>
                <a:spcPct val="100000"/>
              </a:lnSpc>
              <a:spcBef>
                <a:spcPts val="0"/>
              </a:spcBef>
              <a:spcAft>
                <a:spcPts val="0"/>
              </a:spcAft>
              <a:buSzPts val="1400"/>
              <a:buChar char="●"/>
            </a:pPr>
            <a:r>
              <a:rPr lang="en" sz="1400"/>
              <a:t>Sending an additional number of staff to a professional development funded through Title II</a:t>
            </a:r>
            <a:endParaRPr sz="1400"/>
          </a:p>
          <a:p>
            <a:pPr marL="285750" lvl="0" indent="-203200" algn="l" rtl="0">
              <a:lnSpc>
                <a:spcPct val="100000"/>
              </a:lnSpc>
              <a:spcBef>
                <a:spcPts val="0"/>
              </a:spcBef>
              <a:spcAft>
                <a:spcPts val="0"/>
              </a:spcAft>
              <a:buSzPts val="1400"/>
              <a:buChar char="●"/>
            </a:pPr>
            <a:r>
              <a:rPr lang="en" sz="1400"/>
              <a:t>Hiring a part-time Art teacher to support Well-Rounded Education </a:t>
            </a:r>
            <a:endParaRPr sz="1400" b="1"/>
          </a:p>
          <a:p>
            <a:pPr marL="0" lvl="0" indent="0" algn="l" rtl="0">
              <a:lnSpc>
                <a:spcPct val="100000"/>
              </a:lnSpc>
              <a:spcBef>
                <a:spcPts val="0"/>
              </a:spcBef>
              <a:spcAft>
                <a:spcPts val="0"/>
              </a:spcAft>
              <a:buNone/>
            </a:pPr>
            <a:r>
              <a:rPr lang="en" sz="1400" b="1"/>
              <a:t>Monitoring Considerations:</a:t>
            </a:r>
            <a:endParaRPr sz="1400" b="1"/>
          </a:p>
          <a:p>
            <a:pPr marL="285750" lvl="0" indent="-203200" algn="l" rtl="0">
              <a:lnSpc>
                <a:spcPct val="100000"/>
              </a:lnSpc>
              <a:spcBef>
                <a:spcPts val="0"/>
              </a:spcBef>
              <a:spcAft>
                <a:spcPts val="0"/>
              </a:spcAft>
              <a:buSzPts val="1400"/>
              <a:buChar char="●"/>
            </a:pPr>
            <a:r>
              <a:rPr lang="en" sz="1400"/>
              <a:t>Alignment to allowable use under identified Title program</a:t>
            </a:r>
            <a:endParaRPr sz="1400"/>
          </a:p>
          <a:p>
            <a:pPr marL="285750" lvl="0" indent="-203200" algn="l" rtl="0">
              <a:lnSpc>
                <a:spcPct val="100000"/>
              </a:lnSpc>
              <a:spcBef>
                <a:spcPts val="0"/>
              </a:spcBef>
              <a:spcAft>
                <a:spcPts val="0"/>
              </a:spcAft>
              <a:buSzPts val="1400"/>
              <a:buChar char="●"/>
            </a:pPr>
            <a:r>
              <a:rPr lang="en" sz="1400"/>
              <a:t>Demonstration of how funds are used for supplemental activities</a:t>
            </a:r>
            <a:endParaRPr sz="1400"/>
          </a:p>
        </p:txBody>
      </p:sp>
      <p:sp>
        <p:nvSpPr>
          <p:cNvPr id="617" name="Google Shape;617;p67"/>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46</a:t>
            </a:fld>
            <a:endParaRPr/>
          </a:p>
        </p:txBody>
      </p:sp>
      <p:sp>
        <p:nvSpPr>
          <p:cNvPr id="618" name="Google Shape;618;p6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Title V Allowability </a:t>
            </a:r>
            <a:endParaRPr sz="3600">
              <a:latin typeface="Rockwell"/>
              <a:ea typeface="Rockwell"/>
              <a:cs typeface="Rockwell"/>
              <a:sym typeface="Rockwell"/>
            </a:endParaRPr>
          </a:p>
        </p:txBody>
      </p:sp>
      <p:sp>
        <p:nvSpPr>
          <p:cNvPr id="619" name="Google Shape;619;p67"/>
          <p:cNvSpPr txBox="1"/>
          <p:nvPr/>
        </p:nvSpPr>
        <p:spPr>
          <a:xfrm>
            <a:off x="332675" y="988150"/>
            <a:ext cx="8478900" cy="831300"/>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Purpose</a:t>
            </a:r>
            <a:r>
              <a:rPr lang="en" b="1">
                <a:solidFill>
                  <a:schemeClr val="dk1"/>
                </a:solidFill>
                <a:latin typeface="Calibri"/>
                <a:ea typeface="Calibri"/>
                <a:cs typeface="Calibri"/>
                <a:sym typeface="Calibri"/>
              </a:rPr>
              <a:t>: </a:t>
            </a:r>
            <a:r>
              <a:rPr lang="en">
                <a:solidFill>
                  <a:schemeClr val="dk1"/>
                </a:solidFill>
                <a:highlight>
                  <a:srgbClr val="FFFFFF"/>
                </a:highlight>
                <a:latin typeface="Calibri"/>
                <a:ea typeface="Calibri"/>
                <a:cs typeface="Calibri"/>
                <a:sym typeface="Calibri"/>
              </a:rPr>
              <a:t>To address the needs of </a:t>
            </a:r>
            <a:r>
              <a:rPr lang="en" b="1">
                <a:solidFill>
                  <a:schemeClr val="dk1"/>
                </a:solidFill>
                <a:highlight>
                  <a:srgbClr val="FFFFFF"/>
                </a:highlight>
                <a:latin typeface="Calibri"/>
                <a:ea typeface="Calibri"/>
                <a:cs typeface="Calibri"/>
                <a:sym typeface="Calibri"/>
              </a:rPr>
              <a:t>rural school districts</a:t>
            </a:r>
            <a:r>
              <a:rPr lang="en">
                <a:solidFill>
                  <a:schemeClr val="dk1"/>
                </a:solidFill>
                <a:highlight>
                  <a:srgbClr val="FFFFFF"/>
                </a:highlight>
                <a:latin typeface="Calibri"/>
                <a:ea typeface="Calibri"/>
                <a:cs typeface="Calibri"/>
                <a:sym typeface="Calibri"/>
              </a:rPr>
              <a:t> that may lack the resources needed to compete effectively for Federal competitive grants and receive formula grant allocations in amounts too small to be effective in meeting their intended purpose. </a:t>
            </a:r>
            <a:endParaRPr>
              <a:solidFill>
                <a:schemeClr val="dk1"/>
              </a:solidFill>
              <a:latin typeface="Calibri"/>
              <a:ea typeface="Calibri"/>
              <a:cs typeface="Calibri"/>
              <a:sym typeface="Calibri"/>
            </a:endParaRPr>
          </a:p>
        </p:txBody>
      </p:sp>
      <p:sp>
        <p:nvSpPr>
          <p:cNvPr id="620" name="Google Shape;620;p67"/>
          <p:cNvSpPr/>
          <p:nvPr/>
        </p:nvSpPr>
        <p:spPr>
          <a:xfrm>
            <a:off x="4867025" y="4327775"/>
            <a:ext cx="3152100" cy="713400"/>
          </a:xfrm>
          <a:prstGeom prst="roundRect">
            <a:avLst>
              <a:gd name="adj" fmla="val 16667"/>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Calibri"/>
                <a:ea typeface="Calibri"/>
                <a:cs typeface="Calibri"/>
                <a:sym typeface="Calibri"/>
              </a:rPr>
              <a:t>Note: Title V includes two grants, SRSA (application released from USDE in ~Feb.) and RLIS (added to ConsApp in ~August)</a:t>
            </a:r>
            <a:endParaRPr sz="1200">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6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Reasonable and Necessary</a:t>
            </a:r>
            <a:endParaRPr sz="3600">
              <a:latin typeface="Rockwell"/>
              <a:ea typeface="Rockwell"/>
              <a:cs typeface="Rockwell"/>
              <a:sym typeface="Rockwell"/>
            </a:endParaRPr>
          </a:p>
        </p:txBody>
      </p:sp>
      <p:sp>
        <p:nvSpPr>
          <p:cNvPr id="626" name="Google Shape;626;p68"/>
          <p:cNvSpPr txBox="1">
            <a:spLocks noGrp="1"/>
          </p:cNvSpPr>
          <p:nvPr>
            <p:ph type="body" idx="1"/>
          </p:nvPr>
        </p:nvSpPr>
        <p:spPr>
          <a:xfrm>
            <a:off x="628650" y="1165860"/>
            <a:ext cx="7886700" cy="3263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a:t>Activities funded with ESEA funds must be </a:t>
            </a:r>
            <a:r>
              <a:rPr lang="en" b="1"/>
              <a:t>reasonable and necessary.</a:t>
            </a:r>
            <a:endParaRPr/>
          </a:p>
          <a:p>
            <a:pPr marL="457200" lvl="0" indent="-330200" algn="l" rtl="0">
              <a:lnSpc>
                <a:spcPct val="100000"/>
              </a:lnSpc>
              <a:spcBef>
                <a:spcPts val="1200"/>
              </a:spcBef>
              <a:spcAft>
                <a:spcPts val="0"/>
              </a:spcAft>
              <a:buSzPts val="1600"/>
              <a:buFont typeface="Calibri"/>
              <a:buChar char="●"/>
            </a:pPr>
            <a:r>
              <a:rPr lang="en" sz="1600"/>
              <a:t>All expenditures should be addressing an identified need generated from the Comprehensive Needs Assessment.</a:t>
            </a:r>
            <a:endParaRPr sz="1600"/>
          </a:p>
          <a:p>
            <a:pPr marL="457200" lvl="0" indent="-330200" algn="l" rtl="0">
              <a:lnSpc>
                <a:spcPct val="100000"/>
              </a:lnSpc>
              <a:spcBef>
                <a:spcPts val="0"/>
              </a:spcBef>
              <a:spcAft>
                <a:spcPts val="0"/>
              </a:spcAft>
              <a:buSzPts val="1600"/>
              <a:buFont typeface="Calibri"/>
              <a:buChar char="●"/>
            </a:pPr>
            <a:r>
              <a:rPr lang="en" sz="1600"/>
              <a:t>Regulations require that a prudent person would believe that the expense is reasonable and a cost-effective way to do business/meet the need. Oftentimes, paying fair market value for an item/activity in an area is considered a reasonable expense. </a:t>
            </a:r>
            <a:endParaRPr sz="1600"/>
          </a:p>
          <a:p>
            <a:pPr marL="457200" lvl="0" indent="-330200" algn="l" rtl="0">
              <a:lnSpc>
                <a:spcPct val="100000"/>
              </a:lnSpc>
              <a:spcBef>
                <a:spcPts val="0"/>
              </a:spcBef>
              <a:spcAft>
                <a:spcPts val="0"/>
              </a:spcAft>
              <a:buSzPts val="1600"/>
              <a:buFont typeface="Calibri"/>
              <a:buChar char="●"/>
            </a:pPr>
            <a:r>
              <a:rPr lang="en" sz="1600"/>
              <a:t>To demonstrate the reasonableness of an expense, include:</a:t>
            </a:r>
            <a:endParaRPr sz="1600"/>
          </a:p>
          <a:p>
            <a:pPr marL="914400" lvl="1" indent="-330200" algn="l" rtl="0">
              <a:lnSpc>
                <a:spcPct val="100000"/>
              </a:lnSpc>
              <a:spcBef>
                <a:spcPts val="0"/>
              </a:spcBef>
              <a:spcAft>
                <a:spcPts val="0"/>
              </a:spcAft>
              <a:buSzPts val="1600"/>
              <a:buFont typeface="Calibri"/>
              <a:buChar char="○"/>
            </a:pPr>
            <a:r>
              <a:rPr lang="en" sz="1600"/>
              <a:t>Cost comparisons from various vendors or websites</a:t>
            </a:r>
            <a:endParaRPr sz="1600"/>
          </a:p>
          <a:p>
            <a:pPr marL="914400" lvl="1" indent="-330200" algn="l" rtl="0">
              <a:lnSpc>
                <a:spcPct val="100000"/>
              </a:lnSpc>
              <a:spcBef>
                <a:spcPts val="0"/>
              </a:spcBef>
              <a:spcAft>
                <a:spcPts val="0"/>
              </a:spcAft>
              <a:buSzPts val="1600"/>
              <a:buFont typeface="Calibri"/>
              <a:buChar char="○"/>
            </a:pPr>
            <a:r>
              <a:rPr lang="en" sz="1600"/>
              <a:t>Cost comparisons to same items purchased in previous years </a:t>
            </a:r>
            <a:endParaRPr sz="1600"/>
          </a:p>
          <a:p>
            <a:pPr marL="914400" lvl="1" indent="-330200" algn="l" rtl="0">
              <a:lnSpc>
                <a:spcPct val="100000"/>
              </a:lnSpc>
              <a:spcBef>
                <a:spcPts val="0"/>
              </a:spcBef>
              <a:spcAft>
                <a:spcPts val="0"/>
              </a:spcAft>
              <a:buSzPts val="1600"/>
              <a:buChar char="○"/>
            </a:pPr>
            <a:r>
              <a:rPr lang="en" sz="1600"/>
              <a:t>Cost comparisons to similar expenses within the geographic area (e.g., salaries for similar positions within the district or region) </a:t>
            </a:r>
            <a:endParaRPr sz="1600"/>
          </a:p>
          <a:p>
            <a:pPr marL="914400" lvl="1" indent="-330200" algn="l" rtl="0">
              <a:lnSpc>
                <a:spcPct val="100000"/>
              </a:lnSpc>
              <a:spcBef>
                <a:spcPts val="0"/>
              </a:spcBef>
              <a:spcAft>
                <a:spcPts val="0"/>
              </a:spcAft>
              <a:buSzPts val="1600"/>
              <a:buChar char="○"/>
            </a:pPr>
            <a:r>
              <a:rPr lang="en" sz="1600"/>
              <a:t>Cost comparison to same item purchased/funded through non-federal funds</a:t>
            </a:r>
            <a:endParaRPr sz="1600"/>
          </a:p>
          <a:p>
            <a:pPr marL="914400" lvl="1" indent="-330200" algn="l" rtl="0">
              <a:lnSpc>
                <a:spcPct val="100000"/>
              </a:lnSpc>
              <a:spcBef>
                <a:spcPts val="0"/>
              </a:spcBef>
              <a:spcAft>
                <a:spcPts val="0"/>
              </a:spcAft>
              <a:buSzPts val="1600"/>
              <a:buFont typeface="Calibri"/>
              <a:buChar char="○"/>
            </a:pPr>
            <a:r>
              <a:rPr lang="en" sz="1600"/>
              <a:t>Research conducted on various vendors/providers</a:t>
            </a:r>
            <a:endParaRPr sz="1600"/>
          </a:p>
          <a:p>
            <a:pPr marL="914400" lvl="1" indent="-311150" algn="l" rtl="0">
              <a:lnSpc>
                <a:spcPct val="100000"/>
              </a:lnSpc>
              <a:spcBef>
                <a:spcPts val="0"/>
              </a:spcBef>
              <a:spcAft>
                <a:spcPts val="0"/>
              </a:spcAft>
              <a:buSzPts val="1300"/>
              <a:buFont typeface="Calibri"/>
              <a:buChar char="○"/>
            </a:pPr>
            <a:r>
              <a:rPr lang="en" sz="1600"/>
              <a:t>Written LEA policies/protocols for determining cost-effectiveness </a:t>
            </a:r>
            <a:endParaRPr sz="1600"/>
          </a:p>
          <a:p>
            <a:pPr marL="0" lvl="0" indent="0" algn="l" rtl="0">
              <a:spcBef>
                <a:spcPts val="1200"/>
              </a:spcBef>
              <a:spcAft>
                <a:spcPts val="0"/>
              </a:spcAft>
              <a:buNone/>
            </a:pPr>
            <a:endParaRPr/>
          </a:p>
        </p:txBody>
      </p:sp>
      <p:sp>
        <p:nvSpPr>
          <p:cNvPr id="627" name="Google Shape;627;p68"/>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69"/>
          <p:cNvSpPr txBox="1">
            <a:spLocks noGrp="1"/>
          </p:cNvSpPr>
          <p:nvPr>
            <p:ph type="title"/>
          </p:nvPr>
        </p:nvSpPr>
        <p:spPr>
          <a:xfrm>
            <a:off x="332675" y="153875"/>
            <a:ext cx="7928400" cy="673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990"/>
              <a:buFont typeface="Arial"/>
              <a:buNone/>
            </a:pPr>
            <a:r>
              <a:rPr lang="en" sz="2200">
                <a:latin typeface="Rockwell"/>
                <a:ea typeface="Rockwell"/>
                <a:cs typeface="Rockwell"/>
                <a:sym typeface="Rockwell"/>
              </a:rPr>
              <a:t>Planning Cycle in Action: Use Guiding Questions to Determine Allowability and Appropriate Funding Source</a:t>
            </a:r>
            <a:endParaRPr sz="2200">
              <a:latin typeface="Rockwell"/>
              <a:ea typeface="Rockwell"/>
              <a:cs typeface="Rockwell"/>
              <a:sym typeface="Rockwell"/>
            </a:endParaRPr>
          </a:p>
        </p:txBody>
      </p:sp>
      <p:sp>
        <p:nvSpPr>
          <p:cNvPr id="633" name="Google Shape;633;p69"/>
          <p:cNvSpPr txBox="1">
            <a:spLocks noGrp="1"/>
          </p:cNvSpPr>
          <p:nvPr>
            <p:ph type="body" idx="1"/>
          </p:nvPr>
        </p:nvSpPr>
        <p:spPr>
          <a:xfrm>
            <a:off x="398850" y="1112275"/>
            <a:ext cx="5792100" cy="3598200"/>
          </a:xfrm>
          <a:prstGeom prst="rect">
            <a:avLst/>
          </a:prstGeom>
        </p:spPr>
        <p:txBody>
          <a:bodyPr spcFirstLastPara="1" wrap="square" lIns="0" tIns="0" rIns="0" bIns="0" anchor="t" anchorCtr="0">
            <a:noAutofit/>
          </a:bodyPr>
          <a:lstStyle/>
          <a:p>
            <a:pPr marL="0" lvl="0" indent="0" algn="l" rtl="0">
              <a:lnSpc>
                <a:spcPct val="100000"/>
              </a:lnSpc>
              <a:spcBef>
                <a:spcPts val="800"/>
              </a:spcBef>
              <a:spcAft>
                <a:spcPts val="0"/>
              </a:spcAft>
              <a:buClr>
                <a:schemeClr val="dk1"/>
              </a:buClr>
              <a:buSzPts val="1100"/>
              <a:buFont typeface="Arial"/>
              <a:buNone/>
            </a:pPr>
            <a:r>
              <a:rPr lang="en" b="1"/>
              <a:t>Using the guiding questions for each Title, the example district has determined the following allowability for their proposed programs:</a:t>
            </a:r>
            <a:endParaRPr b="1"/>
          </a:p>
          <a:p>
            <a:pPr marL="457200" lvl="0" indent="-342900" algn="l" rtl="0">
              <a:lnSpc>
                <a:spcPct val="100000"/>
              </a:lnSpc>
              <a:spcBef>
                <a:spcPts val="800"/>
              </a:spcBef>
              <a:spcAft>
                <a:spcPts val="0"/>
              </a:spcAft>
              <a:buSzPts val="1800"/>
              <a:buChar char="●"/>
            </a:pPr>
            <a:r>
              <a:rPr lang="en"/>
              <a:t>Hire a math interventionist at the lowest performing school</a:t>
            </a:r>
            <a:endParaRPr/>
          </a:p>
          <a:p>
            <a:pPr marL="914400" lvl="1" indent="-323850" algn="l" rtl="0">
              <a:lnSpc>
                <a:spcPct val="100000"/>
              </a:lnSpc>
              <a:spcBef>
                <a:spcPts val="0"/>
              </a:spcBef>
              <a:spcAft>
                <a:spcPts val="0"/>
              </a:spcAft>
              <a:buSzPts val="1500"/>
              <a:buChar char="○"/>
            </a:pPr>
            <a:r>
              <a:rPr lang="en"/>
              <a:t>Allowable under Title I, Part A</a:t>
            </a:r>
            <a:endParaRPr/>
          </a:p>
          <a:p>
            <a:pPr marL="457200" lvl="0" indent="-342900" algn="l" rtl="0">
              <a:lnSpc>
                <a:spcPct val="100000"/>
              </a:lnSpc>
              <a:spcBef>
                <a:spcPts val="0"/>
              </a:spcBef>
              <a:spcAft>
                <a:spcPts val="0"/>
              </a:spcAft>
              <a:buSzPts val="1800"/>
              <a:buChar char="●"/>
            </a:pPr>
            <a:r>
              <a:rPr lang="en"/>
              <a:t>Hire instructional coaches</a:t>
            </a:r>
            <a:endParaRPr/>
          </a:p>
          <a:p>
            <a:pPr marL="914400" lvl="1" indent="-323850" algn="l" rtl="0">
              <a:lnSpc>
                <a:spcPct val="100000"/>
              </a:lnSpc>
              <a:spcBef>
                <a:spcPts val="0"/>
              </a:spcBef>
              <a:spcAft>
                <a:spcPts val="0"/>
              </a:spcAft>
              <a:buSzPts val="1500"/>
              <a:buChar char="○"/>
            </a:pPr>
            <a:r>
              <a:rPr lang="en"/>
              <a:t>Allowable under Title I, Part A or Title II, Part A</a:t>
            </a:r>
            <a:endParaRPr/>
          </a:p>
          <a:p>
            <a:pPr marL="457200" lvl="0" indent="-342900" algn="l" rtl="0">
              <a:lnSpc>
                <a:spcPct val="100000"/>
              </a:lnSpc>
              <a:spcBef>
                <a:spcPts val="0"/>
              </a:spcBef>
              <a:spcAft>
                <a:spcPts val="0"/>
              </a:spcAft>
              <a:buSzPts val="1800"/>
              <a:buChar char="●"/>
            </a:pPr>
            <a:r>
              <a:rPr lang="en"/>
              <a:t>Host a family engagement pizza night to teach families helpful math strategies to use at home</a:t>
            </a:r>
            <a:endParaRPr/>
          </a:p>
          <a:p>
            <a:pPr marL="914400" lvl="1" indent="-323850" algn="l" rtl="0">
              <a:lnSpc>
                <a:spcPct val="100000"/>
              </a:lnSpc>
              <a:spcBef>
                <a:spcPts val="0"/>
              </a:spcBef>
              <a:spcAft>
                <a:spcPts val="0"/>
              </a:spcAft>
              <a:buSzPts val="1500"/>
              <a:buChar char="○"/>
            </a:pPr>
            <a:r>
              <a:rPr lang="en"/>
              <a:t>If the district chose this program, they would be required to pay for dinner with non-federal funds</a:t>
            </a:r>
            <a:endParaRPr/>
          </a:p>
        </p:txBody>
      </p:sp>
      <p:sp>
        <p:nvSpPr>
          <p:cNvPr id="634" name="Google Shape;634;p69"/>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48</a:t>
            </a:fld>
            <a:endParaRPr/>
          </a:p>
        </p:txBody>
      </p:sp>
      <p:pic>
        <p:nvPicPr>
          <p:cNvPr id="635" name="Google Shape;635;p6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469250" y="2097750"/>
            <a:ext cx="2387801" cy="2387801"/>
          </a:xfrm>
          <a:prstGeom prst="rect">
            <a:avLst/>
          </a:prstGeom>
          <a:noFill/>
          <a:ln>
            <a:noFill/>
          </a:ln>
        </p:spPr>
      </p:pic>
      <p:sp>
        <p:nvSpPr>
          <p:cNvPr id="636" name="Google Shape;636;p69"/>
          <p:cNvSpPr txBox="1"/>
          <p:nvPr/>
        </p:nvSpPr>
        <p:spPr>
          <a:xfrm>
            <a:off x="7471325" y="1037225"/>
            <a:ext cx="1520400" cy="461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FF0000"/>
                </a:solidFill>
                <a:latin typeface="Rockwell"/>
                <a:ea typeface="Rockwell"/>
                <a:cs typeface="Rockwell"/>
                <a:sym typeface="Rockwell"/>
              </a:rPr>
              <a:t>EXAMPLE</a:t>
            </a:r>
            <a:endParaRPr sz="1800" b="1">
              <a:solidFill>
                <a:srgbClr val="FF0000"/>
              </a:solidFill>
              <a:latin typeface="Rockwell"/>
              <a:ea typeface="Rockwell"/>
              <a:cs typeface="Rockwell"/>
              <a:sym typeface="Rockwe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70"/>
          <p:cNvSpPr txBox="1">
            <a:spLocks noGrp="1"/>
          </p:cNvSpPr>
          <p:nvPr>
            <p:ph type="title"/>
          </p:nvPr>
        </p:nvSpPr>
        <p:spPr>
          <a:xfrm>
            <a:off x="332674" y="1482"/>
            <a:ext cx="60489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a:latin typeface="Rockwell"/>
                <a:ea typeface="Rockwell"/>
                <a:cs typeface="Rockwell"/>
                <a:sym typeface="Rockwell"/>
              </a:rPr>
              <a:t>Planning for Federal Funds: Note Catcher</a:t>
            </a:r>
            <a:endParaRPr sz="3200">
              <a:latin typeface="Rockwell"/>
              <a:ea typeface="Rockwell"/>
              <a:cs typeface="Rockwell"/>
              <a:sym typeface="Rockwell"/>
            </a:endParaRPr>
          </a:p>
        </p:txBody>
      </p:sp>
      <p:sp>
        <p:nvSpPr>
          <p:cNvPr id="642" name="Google Shape;642;p70"/>
          <p:cNvSpPr txBox="1">
            <a:spLocks noGrp="1"/>
          </p:cNvSpPr>
          <p:nvPr>
            <p:ph type="body" idx="1"/>
          </p:nvPr>
        </p:nvSpPr>
        <p:spPr>
          <a:xfrm>
            <a:off x="249650" y="1140600"/>
            <a:ext cx="4079400" cy="3423900"/>
          </a:xfrm>
          <a:prstGeom prst="rect">
            <a:avLst/>
          </a:prstGeom>
        </p:spPr>
        <p:txBody>
          <a:bodyPr spcFirstLastPara="1" wrap="square" lIns="0" tIns="0" rIns="0" bIns="0" anchor="t" anchorCtr="0">
            <a:normAutofit/>
          </a:bodyPr>
          <a:lstStyle/>
          <a:p>
            <a:pPr marL="457200" lvl="0" indent="-355600" algn="l" rtl="0">
              <a:spcBef>
                <a:spcPts val="800"/>
              </a:spcBef>
              <a:spcAft>
                <a:spcPts val="0"/>
              </a:spcAft>
              <a:buSzPts val="2000"/>
              <a:buChar char="•"/>
            </a:pPr>
            <a:r>
              <a:rPr lang="en" sz="2000"/>
              <a:t>Planning resource to help LEAs and schools consider possible activities for federal funding</a:t>
            </a:r>
            <a:endParaRPr sz="2000"/>
          </a:p>
          <a:p>
            <a:pPr marL="457200" lvl="0" indent="-355600" algn="l" rtl="0">
              <a:lnSpc>
                <a:spcPct val="100000"/>
              </a:lnSpc>
              <a:spcBef>
                <a:spcPts val="0"/>
              </a:spcBef>
              <a:spcAft>
                <a:spcPts val="0"/>
              </a:spcAft>
              <a:buSzPts val="2000"/>
              <a:buChar char="•"/>
            </a:pPr>
            <a:r>
              <a:rPr lang="en" sz="2000"/>
              <a:t>Use this tool to brainstorm additional activities at the district level or share it with school leaders </a:t>
            </a:r>
            <a:endParaRPr sz="2000"/>
          </a:p>
          <a:p>
            <a:pPr marL="457200" lvl="0" indent="-355600" algn="l" rtl="0">
              <a:lnSpc>
                <a:spcPct val="100000"/>
              </a:lnSpc>
              <a:spcBef>
                <a:spcPts val="0"/>
              </a:spcBef>
              <a:spcAft>
                <a:spcPts val="0"/>
              </a:spcAft>
              <a:buSzPts val="2000"/>
              <a:buChar char="•"/>
            </a:pPr>
            <a:r>
              <a:rPr lang="en" sz="2000"/>
              <a:t>Access the </a:t>
            </a:r>
            <a:r>
              <a:rPr lang="en" sz="2000" u="sng">
                <a:solidFill>
                  <a:schemeClr val="hlink"/>
                </a:solidFill>
                <a:hlinkClick r:id="rId3"/>
              </a:rPr>
              <a:t>guiding questions</a:t>
            </a:r>
            <a:r>
              <a:rPr lang="en" sz="2000"/>
              <a:t> resource from the shared folder</a:t>
            </a:r>
            <a:endParaRPr sz="2000"/>
          </a:p>
          <a:p>
            <a:pPr marL="457200" lvl="0" indent="-355600" algn="l" rtl="0">
              <a:lnSpc>
                <a:spcPct val="100000"/>
              </a:lnSpc>
              <a:spcBef>
                <a:spcPts val="0"/>
              </a:spcBef>
              <a:spcAft>
                <a:spcPts val="0"/>
              </a:spcAft>
              <a:buSzPts val="2000"/>
              <a:buChar char="•"/>
            </a:pPr>
            <a:r>
              <a:rPr lang="en" sz="2000"/>
              <a:t>Make a copy of </a:t>
            </a:r>
            <a:r>
              <a:rPr lang="en" sz="2000" u="sng">
                <a:solidFill>
                  <a:schemeClr val="hlink"/>
                </a:solidFill>
                <a:hlinkClick r:id="rId4"/>
              </a:rPr>
              <a:t>note catcher</a:t>
            </a:r>
            <a:r>
              <a:rPr lang="en" sz="2000"/>
              <a:t> document from the shared folder</a:t>
            </a:r>
            <a:endParaRPr sz="2000"/>
          </a:p>
        </p:txBody>
      </p:sp>
      <p:sp>
        <p:nvSpPr>
          <p:cNvPr id="643" name="Google Shape;643;p70"/>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49</a:t>
            </a:fld>
            <a:endParaRPr/>
          </a:p>
        </p:txBody>
      </p:sp>
      <p:sp>
        <p:nvSpPr>
          <p:cNvPr id="644" name="Google Shape;644;p70"/>
          <p:cNvSpPr txBox="1"/>
          <p:nvPr/>
        </p:nvSpPr>
        <p:spPr>
          <a:xfrm>
            <a:off x="5018100" y="1251950"/>
            <a:ext cx="3930900" cy="769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800"/>
              </a:spcBef>
              <a:spcAft>
                <a:spcPts val="0"/>
              </a:spcAft>
              <a:buNone/>
            </a:pPr>
            <a:r>
              <a:rPr lang="en" sz="1900">
                <a:solidFill>
                  <a:schemeClr val="dk1"/>
                </a:solidFill>
                <a:latin typeface="Calibri"/>
                <a:ea typeface="Calibri"/>
                <a:cs typeface="Calibri"/>
                <a:sym typeface="Calibri"/>
              </a:rPr>
              <a:t>Today’s goal: Fill out one row with a potential activity idea</a:t>
            </a:r>
            <a:endParaRPr>
              <a:latin typeface="Calibri"/>
              <a:ea typeface="Calibri"/>
              <a:cs typeface="Calibri"/>
              <a:sym typeface="Calibri"/>
            </a:endParaRPr>
          </a:p>
        </p:txBody>
      </p:sp>
      <p:pic>
        <p:nvPicPr>
          <p:cNvPr id="645" name="Google Shape;645;p70" descr="Note catcher example."/>
          <p:cNvPicPr preferRelativeResize="0"/>
          <p:nvPr/>
        </p:nvPicPr>
        <p:blipFill>
          <a:blip r:embed="rId5">
            <a:alphaModFix/>
          </a:blip>
          <a:stretch>
            <a:fillRect/>
          </a:stretch>
        </p:blipFill>
        <p:spPr>
          <a:xfrm>
            <a:off x="4441775" y="2245400"/>
            <a:ext cx="4579900" cy="1609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332674" y="2300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Who is here?</a:t>
            </a:r>
            <a:endParaRPr sz="3600">
              <a:latin typeface="Rockwell"/>
              <a:ea typeface="Rockwell"/>
              <a:cs typeface="Rockwell"/>
              <a:sym typeface="Rockwell"/>
            </a:endParaRPr>
          </a:p>
        </p:txBody>
      </p:sp>
      <p:sp>
        <p:nvSpPr>
          <p:cNvPr id="182" name="Google Shape;182;p26"/>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lnSpc>
                <a:spcPct val="115000"/>
              </a:lnSpc>
              <a:spcBef>
                <a:spcPts val="800"/>
              </a:spcBef>
              <a:spcAft>
                <a:spcPts val="0"/>
              </a:spcAft>
              <a:buNone/>
            </a:pPr>
            <a:r>
              <a:rPr lang="en" sz="2400"/>
              <a:t>Type in the chat:</a:t>
            </a:r>
            <a:endParaRPr sz="2400"/>
          </a:p>
          <a:p>
            <a:pPr marL="457200" lvl="0" indent="-381000" algn="l" rtl="0">
              <a:lnSpc>
                <a:spcPct val="115000"/>
              </a:lnSpc>
              <a:spcBef>
                <a:spcPts val="800"/>
              </a:spcBef>
              <a:spcAft>
                <a:spcPts val="0"/>
              </a:spcAft>
              <a:buSzPts val="2400"/>
              <a:buChar char="●"/>
            </a:pPr>
            <a:r>
              <a:rPr lang="en" sz="2400"/>
              <a:t>Name</a:t>
            </a:r>
            <a:endParaRPr sz="2400"/>
          </a:p>
          <a:p>
            <a:pPr marL="457200" lvl="0" indent="-381000" algn="l" rtl="0">
              <a:lnSpc>
                <a:spcPct val="115000"/>
              </a:lnSpc>
              <a:spcBef>
                <a:spcPts val="0"/>
              </a:spcBef>
              <a:spcAft>
                <a:spcPts val="0"/>
              </a:spcAft>
              <a:buSzPts val="2400"/>
              <a:buChar char="●"/>
            </a:pPr>
            <a:r>
              <a:rPr lang="en" sz="2400"/>
              <a:t>District or BOCES</a:t>
            </a:r>
            <a:endParaRPr sz="2400"/>
          </a:p>
          <a:p>
            <a:pPr marL="457200" lvl="0" indent="-381000" algn="l" rtl="0">
              <a:lnSpc>
                <a:spcPct val="115000"/>
              </a:lnSpc>
              <a:spcBef>
                <a:spcPts val="0"/>
              </a:spcBef>
              <a:spcAft>
                <a:spcPts val="0"/>
              </a:spcAft>
              <a:buSzPts val="2400"/>
              <a:buChar char="●"/>
            </a:pPr>
            <a:r>
              <a:rPr lang="en" sz="2400"/>
              <a:t>Position</a:t>
            </a:r>
            <a:endParaRPr sz="2400"/>
          </a:p>
          <a:p>
            <a:pPr marL="457200" lvl="0" indent="-381000" algn="l" rtl="0">
              <a:lnSpc>
                <a:spcPct val="115000"/>
              </a:lnSpc>
              <a:spcBef>
                <a:spcPts val="0"/>
              </a:spcBef>
              <a:spcAft>
                <a:spcPts val="0"/>
              </a:spcAft>
              <a:buSzPts val="2400"/>
              <a:buChar char="●"/>
            </a:pPr>
            <a:r>
              <a:rPr lang="en" sz="2400"/>
              <a:t>How long have you been working with federal programs?</a:t>
            </a:r>
            <a:endParaRPr sz="2400"/>
          </a:p>
        </p:txBody>
      </p:sp>
      <p:sp>
        <p:nvSpPr>
          <p:cNvPr id="183" name="Google Shape;183;p26"/>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pic>
        <p:nvPicPr>
          <p:cNvPr id="184" name="Google Shape;184;p2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541739" y="3437549"/>
            <a:ext cx="4060526" cy="160362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7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Activity/Work Time</a:t>
            </a:r>
            <a:endParaRPr sz="3600">
              <a:latin typeface="Rockwell"/>
              <a:ea typeface="Rockwell"/>
              <a:cs typeface="Rockwell"/>
              <a:sym typeface="Rockwell"/>
            </a:endParaRPr>
          </a:p>
        </p:txBody>
      </p:sp>
      <p:sp>
        <p:nvSpPr>
          <p:cNvPr id="651" name="Google Shape;651;p71"/>
          <p:cNvSpPr txBox="1">
            <a:spLocks noGrp="1"/>
          </p:cNvSpPr>
          <p:nvPr>
            <p:ph type="body" idx="1"/>
          </p:nvPr>
        </p:nvSpPr>
        <p:spPr>
          <a:xfrm>
            <a:off x="332675" y="1036075"/>
            <a:ext cx="5957700" cy="3263400"/>
          </a:xfrm>
          <a:prstGeom prst="rect">
            <a:avLst/>
          </a:prstGeom>
        </p:spPr>
        <p:txBody>
          <a:bodyPr spcFirstLastPara="1" wrap="square" lIns="0" tIns="0" rIns="0" bIns="0" anchor="t" anchorCtr="0">
            <a:normAutofit lnSpcReduction="10000"/>
          </a:bodyPr>
          <a:lstStyle/>
          <a:p>
            <a:pPr marL="342900" lvl="0" indent="-234950" algn="l" rtl="0">
              <a:lnSpc>
                <a:spcPct val="100000"/>
              </a:lnSpc>
              <a:spcBef>
                <a:spcPts val="800"/>
              </a:spcBef>
              <a:spcAft>
                <a:spcPts val="0"/>
              </a:spcAft>
              <a:buSzPts val="1900"/>
              <a:buChar char="●"/>
            </a:pPr>
            <a:r>
              <a:rPr lang="en" sz="1900"/>
              <a:t>Consider activities you may want to add/continue in your 22-23 ConsApp in order to respond to LEA needs.</a:t>
            </a:r>
            <a:endParaRPr sz="1900"/>
          </a:p>
          <a:p>
            <a:pPr marL="342900" lvl="0" indent="-234950" algn="l" rtl="0">
              <a:lnSpc>
                <a:spcPct val="100000"/>
              </a:lnSpc>
              <a:spcBef>
                <a:spcPts val="0"/>
              </a:spcBef>
              <a:spcAft>
                <a:spcPts val="0"/>
              </a:spcAft>
              <a:buSzPts val="1900"/>
              <a:buChar char="●"/>
            </a:pPr>
            <a:r>
              <a:rPr lang="en" sz="1900"/>
              <a:t>Join a breakout room relevant to the activity you chose. </a:t>
            </a:r>
            <a:endParaRPr sz="1900"/>
          </a:p>
          <a:p>
            <a:pPr marL="342900" lvl="0" indent="-234950" algn="l" rtl="0">
              <a:lnSpc>
                <a:spcPct val="100000"/>
              </a:lnSpc>
              <a:spcBef>
                <a:spcPts val="0"/>
              </a:spcBef>
              <a:spcAft>
                <a:spcPts val="0"/>
              </a:spcAft>
              <a:buSzPts val="1900"/>
              <a:buChar char="●"/>
            </a:pPr>
            <a:r>
              <a:rPr lang="en" sz="1900"/>
              <a:t>Fill out the YELLOW and GREEN sections of the note catcher  to consider whether this activity meets requirements, will work in your local context, and is allowable.</a:t>
            </a:r>
            <a:endParaRPr sz="1900"/>
          </a:p>
          <a:p>
            <a:pPr marL="457200" lvl="0" indent="0" algn="l" rtl="0">
              <a:spcBef>
                <a:spcPts val="800"/>
              </a:spcBef>
              <a:spcAft>
                <a:spcPts val="0"/>
              </a:spcAft>
              <a:buNone/>
            </a:pPr>
            <a:endParaRPr sz="700"/>
          </a:p>
          <a:p>
            <a:pPr marL="0" lvl="0" indent="0" algn="l" rtl="0">
              <a:spcBef>
                <a:spcPts val="800"/>
              </a:spcBef>
              <a:spcAft>
                <a:spcPts val="0"/>
              </a:spcAft>
              <a:buNone/>
            </a:pPr>
            <a:r>
              <a:rPr lang="en" sz="1900" b="1"/>
              <a:t>Share out in your group:</a:t>
            </a:r>
            <a:r>
              <a:rPr lang="en" sz="1900"/>
              <a:t> What is one activity that you are considering? How well does it fit your LEA needs? What funding source(s) will you use?</a:t>
            </a:r>
            <a:endParaRPr sz="1900"/>
          </a:p>
          <a:p>
            <a:pPr marL="0" lvl="0" indent="0" algn="l" rtl="0">
              <a:spcBef>
                <a:spcPts val="800"/>
              </a:spcBef>
              <a:spcAft>
                <a:spcPts val="0"/>
              </a:spcAft>
              <a:buNone/>
            </a:pPr>
            <a:r>
              <a:rPr lang="en" sz="2200"/>
              <a:t> </a:t>
            </a:r>
            <a:endParaRPr sz="2200"/>
          </a:p>
        </p:txBody>
      </p:sp>
      <p:sp>
        <p:nvSpPr>
          <p:cNvPr id="652" name="Google Shape;652;p71"/>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50</a:t>
            </a:fld>
            <a:endParaRPr/>
          </a:p>
        </p:txBody>
      </p:sp>
      <p:pic>
        <p:nvPicPr>
          <p:cNvPr id="653" name="Google Shape;653;p7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651586" y="3794801"/>
            <a:ext cx="1746800" cy="1145249"/>
          </a:xfrm>
          <a:prstGeom prst="rect">
            <a:avLst/>
          </a:prstGeom>
          <a:noFill/>
          <a:ln>
            <a:noFill/>
          </a:ln>
        </p:spPr>
      </p:pic>
      <p:sp>
        <p:nvSpPr>
          <p:cNvPr id="654" name="Google Shape;654;p71"/>
          <p:cNvSpPr txBox="1"/>
          <p:nvPr/>
        </p:nvSpPr>
        <p:spPr>
          <a:xfrm>
            <a:off x="6509475" y="1458725"/>
            <a:ext cx="2150100" cy="2647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Calibri"/>
                <a:ea typeface="Calibri"/>
                <a:cs typeface="Calibri"/>
                <a:sym typeface="Calibri"/>
              </a:rPr>
              <a:t>Topics</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Staffing</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Curriculum &amp; Technology </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Extended Learning Time </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Social and Emotional </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Professional Development</a:t>
            </a:r>
            <a:endParaRPr>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72" descr="Planning cycle for Federal Funds."/>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600">
                <a:latin typeface="Rockwell"/>
                <a:ea typeface="Rockwell"/>
                <a:cs typeface="Rockwell"/>
                <a:sym typeface="Rockwell"/>
              </a:rPr>
              <a:t>Planning Cycle for Federal Funds</a:t>
            </a:r>
            <a:endParaRPr sz="2600">
              <a:latin typeface="Rockwell"/>
              <a:ea typeface="Rockwell"/>
              <a:cs typeface="Rockwell"/>
              <a:sym typeface="Rockwell"/>
            </a:endParaRPr>
          </a:p>
        </p:txBody>
      </p:sp>
      <p:grpSp>
        <p:nvGrpSpPr>
          <p:cNvPr id="660" name="Google Shape;660;p72" descr="Planning cycle for Federal Funds."/>
          <p:cNvGrpSpPr/>
          <p:nvPr/>
        </p:nvGrpSpPr>
        <p:grpSpPr>
          <a:xfrm>
            <a:off x="2820225" y="1272450"/>
            <a:ext cx="3175200" cy="3175200"/>
            <a:chOff x="2820225" y="891450"/>
            <a:chExt cx="3175200" cy="3175200"/>
          </a:xfrm>
        </p:grpSpPr>
        <p:sp>
          <p:nvSpPr>
            <p:cNvPr id="661" name="Google Shape;661;p72"/>
            <p:cNvSpPr/>
            <p:nvPr/>
          </p:nvSpPr>
          <p:spPr>
            <a:xfrm rot="10800000">
              <a:off x="2820225" y="891450"/>
              <a:ext cx="3175200" cy="3175200"/>
            </a:xfrm>
            <a:prstGeom prst="blockArc">
              <a:avLst>
                <a:gd name="adj1" fmla="val 5399801"/>
                <a:gd name="adj2" fmla="val 3012680"/>
                <a:gd name="adj3" fmla="val 6939"/>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662" name="Google Shape;662;p72"/>
            <p:cNvSpPr/>
            <p:nvPr/>
          </p:nvSpPr>
          <p:spPr>
            <a:xfrm rot="10800000">
              <a:off x="3175023" y="1179900"/>
              <a:ext cx="450600" cy="450600"/>
            </a:xfrm>
            <a:prstGeom prst="rtTriangle">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grpSp>
      <p:sp>
        <p:nvSpPr>
          <p:cNvPr id="663" name="Google Shape;663;p72" descr="Planning cycle for Federal Funds."/>
          <p:cNvSpPr/>
          <p:nvPr/>
        </p:nvSpPr>
        <p:spPr>
          <a:xfrm>
            <a:off x="3798075" y="1060525"/>
            <a:ext cx="1332300" cy="673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Conduct CNA and identify local needs</a:t>
            </a:r>
            <a:endParaRPr sz="1100">
              <a:solidFill>
                <a:schemeClr val="lt1"/>
              </a:solidFill>
              <a:latin typeface="Calibri"/>
              <a:ea typeface="Calibri"/>
              <a:cs typeface="Calibri"/>
              <a:sym typeface="Calibri"/>
            </a:endParaRPr>
          </a:p>
        </p:txBody>
      </p:sp>
      <p:sp>
        <p:nvSpPr>
          <p:cNvPr id="664" name="Google Shape;664;p72" descr="Planning cycle for Federal Funds."/>
          <p:cNvSpPr/>
          <p:nvPr/>
        </p:nvSpPr>
        <p:spPr>
          <a:xfrm>
            <a:off x="2332775" y="2051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Monitor implementation and effectiveness of programming  </a:t>
            </a:r>
            <a:endParaRPr sz="1100">
              <a:solidFill>
                <a:schemeClr val="lt1"/>
              </a:solidFill>
              <a:latin typeface="Calibri"/>
              <a:ea typeface="Calibri"/>
              <a:cs typeface="Calibri"/>
              <a:sym typeface="Calibri"/>
            </a:endParaRPr>
          </a:p>
        </p:txBody>
      </p:sp>
      <p:sp>
        <p:nvSpPr>
          <p:cNvPr id="665" name="Google Shape;665;p72" descr="Planning cycle for Federal Funds."/>
          <p:cNvSpPr/>
          <p:nvPr/>
        </p:nvSpPr>
        <p:spPr>
          <a:xfrm>
            <a:off x="3741675" y="4075000"/>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Calibri"/>
                <a:ea typeface="Calibri"/>
                <a:cs typeface="Calibri"/>
                <a:sym typeface="Calibri"/>
              </a:rPr>
              <a:t>Finalize plan</a:t>
            </a:r>
            <a:endParaRPr sz="1100">
              <a:solidFill>
                <a:schemeClr val="lt1"/>
              </a:solidFill>
              <a:latin typeface="Calibri"/>
              <a:ea typeface="Calibri"/>
              <a:cs typeface="Calibri"/>
              <a:sym typeface="Calibri"/>
            </a:endParaRPr>
          </a:p>
        </p:txBody>
      </p:sp>
      <p:sp>
        <p:nvSpPr>
          <p:cNvPr id="666" name="Google Shape;666;p72" descr="Planning cycle for Federal Funds."/>
          <p:cNvSpPr/>
          <p:nvPr/>
        </p:nvSpPr>
        <p:spPr>
          <a:xfrm>
            <a:off x="2332775" y="3098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chemeClr val="lt1"/>
                </a:solidFill>
              </a:rPr>
              <a:t>Implement plan to address needs</a:t>
            </a:r>
            <a:endParaRPr sz="900">
              <a:solidFill>
                <a:schemeClr val="lt1"/>
              </a:solidFill>
            </a:endParaRPr>
          </a:p>
        </p:txBody>
      </p:sp>
      <p:sp>
        <p:nvSpPr>
          <p:cNvPr id="667" name="Google Shape;667;p72" descr="Planning cycle for Federal Funds."/>
          <p:cNvSpPr/>
          <p:nvPr/>
        </p:nvSpPr>
        <p:spPr>
          <a:xfrm>
            <a:off x="5200275" y="2051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Consider potential evidence-based strategies to address needs</a:t>
            </a:r>
            <a:endParaRPr sz="1100">
              <a:solidFill>
                <a:schemeClr val="lt1"/>
              </a:solidFill>
              <a:latin typeface="Calibri"/>
              <a:ea typeface="Calibri"/>
              <a:cs typeface="Calibri"/>
              <a:sym typeface="Calibri"/>
            </a:endParaRPr>
          </a:p>
        </p:txBody>
      </p:sp>
      <p:sp>
        <p:nvSpPr>
          <p:cNvPr id="668" name="Google Shape;668;p72" descr="Planning cycle for Federal Funds."/>
          <p:cNvSpPr/>
          <p:nvPr/>
        </p:nvSpPr>
        <p:spPr>
          <a:xfrm>
            <a:off x="5200275" y="3098675"/>
            <a:ext cx="1332300" cy="829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Use guiding questions to determine allowability and appropriate funding source</a:t>
            </a:r>
            <a:endParaRPr sz="1000">
              <a:solidFill>
                <a:schemeClr val="lt1"/>
              </a:solidFill>
              <a:latin typeface="Calibri"/>
              <a:ea typeface="Calibri"/>
              <a:cs typeface="Calibri"/>
              <a:sym typeface="Calibri"/>
            </a:endParaRPr>
          </a:p>
        </p:txBody>
      </p:sp>
      <p:sp>
        <p:nvSpPr>
          <p:cNvPr id="669" name="Google Shape;669;p72" descr="Planning cycle for Federal Funds."/>
          <p:cNvSpPr/>
          <p:nvPr/>
        </p:nvSpPr>
        <p:spPr>
          <a:xfrm>
            <a:off x="3555825" y="3844750"/>
            <a:ext cx="1704000" cy="1205400"/>
          </a:xfrm>
          <a:prstGeom prst="ellipse">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2" descr="Planning cycle for Federal Funds."/>
          <p:cNvSpPr/>
          <p:nvPr/>
        </p:nvSpPr>
        <p:spPr>
          <a:xfrm rot="-7772078" flipH="1">
            <a:off x="1733249" y="2648320"/>
            <a:ext cx="690447" cy="662752"/>
          </a:xfrm>
          <a:prstGeom prst="bentArrow">
            <a:avLst>
              <a:gd name="adj1" fmla="val 25000"/>
              <a:gd name="adj2" fmla="val 27146"/>
              <a:gd name="adj3" fmla="val 25000"/>
              <a:gd name="adj4" fmla="val 43750"/>
            </a:avLst>
          </a:prstGeom>
          <a:solidFill>
            <a:srgbClr val="79C6EB"/>
          </a:solidFill>
          <a:ln w="9525" cap="flat" cmpd="sng">
            <a:solidFill>
              <a:srgbClr val="79C6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671" name="Google Shape;671;p72" descr="Planning cycle for Federal Funds."/>
          <p:cNvSpPr/>
          <p:nvPr/>
        </p:nvSpPr>
        <p:spPr>
          <a:xfrm>
            <a:off x="372125" y="2523150"/>
            <a:ext cx="1332300" cy="673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Adjust implementation based on actual data</a:t>
            </a:r>
            <a:endParaRPr sz="1100">
              <a:solidFill>
                <a:schemeClr val="lt1"/>
              </a:solidFill>
              <a:latin typeface="Calibri"/>
              <a:ea typeface="Calibri"/>
              <a:cs typeface="Calibri"/>
              <a:sym typeface="Calibri"/>
            </a:endParaRPr>
          </a:p>
        </p:txBody>
      </p:sp>
      <p:sp>
        <p:nvSpPr>
          <p:cNvPr id="672" name="Google Shape;672;p72" descr="Planning cycle for Federal Funds."/>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73"/>
          <p:cNvSpPr txBox="1">
            <a:spLocks noGrp="1"/>
          </p:cNvSpPr>
          <p:nvPr>
            <p:ph type="title"/>
          </p:nvPr>
        </p:nvSpPr>
        <p:spPr>
          <a:xfrm>
            <a:off x="332674" y="77682"/>
            <a:ext cx="60489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600">
                <a:latin typeface="Rockwell"/>
                <a:ea typeface="Rockwell"/>
                <a:cs typeface="Rockwell"/>
                <a:sym typeface="Rockwell"/>
              </a:rPr>
              <a:t>Make a Plan Using Evidence-Based Strategies</a:t>
            </a:r>
            <a:endParaRPr sz="2600">
              <a:latin typeface="Rockwell"/>
              <a:ea typeface="Rockwell"/>
              <a:cs typeface="Rockwell"/>
              <a:sym typeface="Rockwell"/>
            </a:endParaRPr>
          </a:p>
        </p:txBody>
      </p:sp>
      <p:sp>
        <p:nvSpPr>
          <p:cNvPr id="678" name="Google Shape;678;p73"/>
          <p:cNvSpPr txBox="1">
            <a:spLocks noGrp="1"/>
          </p:cNvSpPr>
          <p:nvPr>
            <p:ph type="body" idx="1"/>
          </p:nvPr>
        </p:nvSpPr>
        <p:spPr>
          <a:xfrm>
            <a:off x="628650" y="1000700"/>
            <a:ext cx="5976900" cy="3977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a:t>The plan should:</a:t>
            </a:r>
            <a:endParaRPr/>
          </a:p>
          <a:p>
            <a:pPr marL="457200" lvl="0" indent="-342900" algn="l" rtl="0">
              <a:lnSpc>
                <a:spcPct val="100000"/>
              </a:lnSpc>
              <a:spcBef>
                <a:spcPts val="0"/>
              </a:spcBef>
              <a:spcAft>
                <a:spcPts val="0"/>
              </a:spcAft>
              <a:buSzPts val="1800"/>
              <a:buFont typeface="Calibri"/>
              <a:buChar char="●"/>
            </a:pPr>
            <a:r>
              <a:rPr lang="en"/>
              <a:t>Be based on the LEA’s CNA (e.g., UIP, 90 Day Plan, Strategic plan, S-CAP, other)</a:t>
            </a:r>
            <a:endParaRPr/>
          </a:p>
          <a:p>
            <a:pPr marL="457200" lvl="0" indent="-342900" algn="l" rtl="0">
              <a:lnSpc>
                <a:spcPct val="100000"/>
              </a:lnSpc>
              <a:spcBef>
                <a:spcPts val="0"/>
              </a:spcBef>
              <a:spcAft>
                <a:spcPts val="0"/>
              </a:spcAft>
              <a:buSzPts val="1800"/>
              <a:buFont typeface="Calibri"/>
              <a:buChar char="●"/>
            </a:pPr>
            <a:r>
              <a:rPr lang="en"/>
              <a:t>Utilize evidence-based strategies and interventions</a:t>
            </a:r>
            <a:endParaRPr/>
          </a:p>
          <a:p>
            <a:pPr marL="457200" lvl="0" indent="-342900" algn="l" rtl="0">
              <a:lnSpc>
                <a:spcPct val="100000"/>
              </a:lnSpc>
              <a:spcBef>
                <a:spcPts val="0"/>
              </a:spcBef>
              <a:spcAft>
                <a:spcPts val="0"/>
              </a:spcAft>
              <a:buSzPts val="1800"/>
              <a:buFont typeface="Calibri"/>
              <a:buChar char="●"/>
            </a:pPr>
            <a:r>
              <a:rPr lang="en"/>
              <a:t>Include allowable, reasonable, and necessary activities </a:t>
            </a:r>
            <a:endParaRPr/>
          </a:p>
          <a:p>
            <a:pPr marL="457200" lvl="0" indent="-342900" algn="l" rtl="0">
              <a:lnSpc>
                <a:spcPct val="100000"/>
              </a:lnSpc>
              <a:spcBef>
                <a:spcPts val="0"/>
              </a:spcBef>
              <a:spcAft>
                <a:spcPts val="0"/>
              </a:spcAft>
              <a:buSzPts val="1800"/>
              <a:buFont typeface="Calibri"/>
              <a:buChar char="●"/>
            </a:pPr>
            <a:r>
              <a:rPr lang="en"/>
              <a:t>Include an evaluative measure(s) for the effectiveness of how the LEA implements the activities</a:t>
            </a:r>
            <a:endParaRPr/>
          </a:p>
          <a:p>
            <a:pPr marL="457200" lvl="0" indent="-342900" algn="l" rtl="0">
              <a:lnSpc>
                <a:spcPct val="100000"/>
              </a:lnSpc>
              <a:spcBef>
                <a:spcPts val="0"/>
              </a:spcBef>
              <a:spcAft>
                <a:spcPts val="0"/>
              </a:spcAft>
              <a:buSzPts val="1800"/>
              <a:buFont typeface="Calibri"/>
              <a:buChar char="●"/>
            </a:pPr>
            <a:r>
              <a:rPr lang="en"/>
              <a:t>Include an evaluative measure(s) for the effectiveness of the activities on improving the academic achievement of students</a:t>
            </a:r>
            <a:endParaRPr/>
          </a:p>
          <a:p>
            <a:pPr marL="457200" lvl="0" indent="-342900" algn="l" rtl="0">
              <a:lnSpc>
                <a:spcPct val="100000"/>
              </a:lnSpc>
              <a:spcBef>
                <a:spcPts val="0"/>
              </a:spcBef>
              <a:spcAft>
                <a:spcPts val="0"/>
              </a:spcAft>
              <a:buSzPts val="1800"/>
              <a:buChar char="●"/>
            </a:pPr>
            <a:r>
              <a:rPr lang="en"/>
              <a:t>Consider any barriers for specific populations (gender, race, national origin, color, disability, or age) and make a plan to support these groups– You will use this to create your GEPA statement in the Consolidated Application</a:t>
            </a:r>
            <a:endParaRPr/>
          </a:p>
        </p:txBody>
      </p:sp>
      <p:sp>
        <p:nvSpPr>
          <p:cNvPr id="679" name="Google Shape;679;p73"/>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52</a:t>
            </a:fld>
            <a:endParaRPr/>
          </a:p>
        </p:txBody>
      </p:sp>
      <p:pic>
        <p:nvPicPr>
          <p:cNvPr id="680" name="Google Shape;680;p7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479750" y="1751875"/>
            <a:ext cx="2509975" cy="16397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74" descr="Planning cycle in action."/>
          <p:cNvSpPr txBox="1">
            <a:spLocks noGrp="1"/>
          </p:cNvSpPr>
          <p:nvPr>
            <p:ph type="title"/>
          </p:nvPr>
        </p:nvSpPr>
        <p:spPr>
          <a:xfrm>
            <a:off x="332674" y="77682"/>
            <a:ext cx="60489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600">
                <a:latin typeface="Rockwell"/>
                <a:ea typeface="Rockwell"/>
                <a:cs typeface="Rockwell"/>
                <a:sym typeface="Rockwell"/>
              </a:rPr>
              <a:t>Planning Cycle in Action: Make a Plan Using Evidence-Based Strategies</a:t>
            </a:r>
            <a:endParaRPr sz="2600">
              <a:latin typeface="Rockwell"/>
              <a:ea typeface="Rockwell"/>
              <a:cs typeface="Rockwell"/>
              <a:sym typeface="Rockwell"/>
            </a:endParaRPr>
          </a:p>
        </p:txBody>
      </p:sp>
      <p:sp>
        <p:nvSpPr>
          <p:cNvPr id="686" name="Google Shape;686;p74" descr="Planning cycle in action."/>
          <p:cNvSpPr txBox="1">
            <a:spLocks noGrp="1"/>
          </p:cNvSpPr>
          <p:nvPr>
            <p:ph type="body" idx="1"/>
          </p:nvPr>
        </p:nvSpPr>
        <p:spPr>
          <a:xfrm>
            <a:off x="323850" y="1042975"/>
            <a:ext cx="7093500" cy="994500"/>
          </a:xfrm>
          <a:prstGeom prst="rect">
            <a:avLst/>
          </a:prstGeom>
        </p:spPr>
        <p:txBody>
          <a:bodyPr spcFirstLastPara="1" wrap="square" lIns="0" tIns="0" rIns="0" bIns="0" anchor="t" anchorCtr="0">
            <a:noAutofit/>
          </a:bodyPr>
          <a:lstStyle/>
          <a:p>
            <a:pPr marL="0" lvl="0" indent="0" algn="l" rtl="0">
              <a:lnSpc>
                <a:spcPct val="100000"/>
              </a:lnSpc>
              <a:spcBef>
                <a:spcPts val="800"/>
              </a:spcBef>
              <a:spcAft>
                <a:spcPts val="0"/>
              </a:spcAft>
              <a:buNone/>
            </a:pPr>
            <a:r>
              <a:rPr lang="en"/>
              <a:t>After determining allowability and the EBI Level through assessing the strength, fit and capacity of their proposed programs, the example district has decided to hire instructional coaches to help implement effective math strategies.</a:t>
            </a:r>
            <a:endParaRPr/>
          </a:p>
          <a:p>
            <a:pPr marL="0" lvl="0" indent="0" algn="l" rtl="0">
              <a:spcBef>
                <a:spcPts val="800"/>
              </a:spcBef>
              <a:spcAft>
                <a:spcPts val="0"/>
              </a:spcAft>
              <a:buNone/>
            </a:pPr>
            <a:endParaRPr/>
          </a:p>
        </p:txBody>
      </p:sp>
      <p:sp>
        <p:nvSpPr>
          <p:cNvPr id="687" name="Google Shape;687;p74" descr="Planning cycle in action."/>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53</a:t>
            </a:fld>
            <a:endParaRPr/>
          </a:p>
        </p:txBody>
      </p:sp>
      <p:grpSp>
        <p:nvGrpSpPr>
          <p:cNvPr id="688" name="Google Shape;688;p74" descr="Planning cycle in action."/>
          <p:cNvGrpSpPr/>
          <p:nvPr/>
        </p:nvGrpSpPr>
        <p:grpSpPr>
          <a:xfrm>
            <a:off x="3886797" y="2075551"/>
            <a:ext cx="3418034" cy="1861601"/>
            <a:chOff x="4303290" y="1676962"/>
            <a:chExt cx="1854000" cy="1854000"/>
          </a:xfrm>
        </p:grpSpPr>
        <p:sp>
          <p:nvSpPr>
            <p:cNvPr id="689" name="Google Shape;689;p74"/>
            <p:cNvSpPr/>
            <p:nvPr/>
          </p:nvSpPr>
          <p:spPr>
            <a:xfrm>
              <a:off x="4303290" y="1676962"/>
              <a:ext cx="1854000" cy="1854000"/>
            </a:xfrm>
            <a:prstGeom prst="ellipse">
              <a:avLst/>
            </a:prstGeom>
            <a:solidFill>
              <a:srgbClr val="D77D7D">
                <a:alpha val="58330"/>
              </a:srgb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4"/>
            <p:cNvSpPr txBox="1"/>
            <p:nvPr/>
          </p:nvSpPr>
          <p:spPr>
            <a:xfrm>
              <a:off x="5166290" y="2343254"/>
              <a:ext cx="8895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chemeClr val="dk1"/>
                  </a:solidFill>
                  <a:latin typeface="Calibri"/>
                  <a:ea typeface="Calibri"/>
                  <a:cs typeface="Calibri"/>
                  <a:sym typeface="Calibri"/>
                </a:rPr>
                <a:t>Evidence-Based</a:t>
              </a:r>
              <a:endParaRPr sz="1800">
                <a:solidFill>
                  <a:schemeClr val="dk1"/>
                </a:solidFill>
                <a:latin typeface="Calibri"/>
                <a:ea typeface="Calibri"/>
                <a:cs typeface="Calibri"/>
                <a:sym typeface="Calibri"/>
              </a:endParaRPr>
            </a:p>
          </p:txBody>
        </p:sp>
      </p:grpSp>
      <p:grpSp>
        <p:nvGrpSpPr>
          <p:cNvPr id="691" name="Google Shape;691;p74" descr="Planning cycle in action."/>
          <p:cNvGrpSpPr/>
          <p:nvPr/>
        </p:nvGrpSpPr>
        <p:grpSpPr>
          <a:xfrm>
            <a:off x="1844529" y="2075551"/>
            <a:ext cx="3418034" cy="1861601"/>
            <a:chOff x="3195529" y="1676962"/>
            <a:chExt cx="1854000" cy="1854000"/>
          </a:xfrm>
        </p:grpSpPr>
        <p:sp>
          <p:nvSpPr>
            <p:cNvPr id="692" name="Google Shape;692;p74"/>
            <p:cNvSpPr/>
            <p:nvPr/>
          </p:nvSpPr>
          <p:spPr>
            <a:xfrm>
              <a:off x="3195529" y="1676962"/>
              <a:ext cx="1854000" cy="1854000"/>
            </a:xfrm>
            <a:prstGeom prst="ellipse">
              <a:avLst/>
            </a:prstGeom>
            <a:solidFill>
              <a:srgbClr val="FFF2CC">
                <a:alpha val="58330"/>
              </a:srgb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4"/>
            <p:cNvSpPr txBox="1"/>
            <p:nvPr/>
          </p:nvSpPr>
          <p:spPr>
            <a:xfrm>
              <a:off x="3446409" y="2343254"/>
              <a:ext cx="6738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chemeClr val="dk1"/>
                  </a:solidFill>
                  <a:latin typeface="Calibri"/>
                  <a:ea typeface="Calibri"/>
                  <a:cs typeface="Calibri"/>
                  <a:sym typeface="Calibri"/>
                </a:rPr>
                <a:t>Allowable</a:t>
              </a:r>
              <a:endParaRPr sz="1800">
                <a:solidFill>
                  <a:schemeClr val="dk1"/>
                </a:solidFill>
                <a:latin typeface="Calibri"/>
                <a:ea typeface="Calibri"/>
                <a:cs typeface="Calibri"/>
                <a:sym typeface="Calibri"/>
              </a:endParaRPr>
            </a:p>
          </p:txBody>
        </p:sp>
      </p:grpSp>
      <p:grpSp>
        <p:nvGrpSpPr>
          <p:cNvPr id="694" name="Google Shape;694;p74" descr="Planning cycle in action."/>
          <p:cNvGrpSpPr/>
          <p:nvPr/>
        </p:nvGrpSpPr>
        <p:grpSpPr>
          <a:xfrm>
            <a:off x="2862979" y="3045376"/>
            <a:ext cx="3418034" cy="1861601"/>
            <a:chOff x="3091928" y="2132295"/>
            <a:chExt cx="1854000" cy="1854000"/>
          </a:xfrm>
        </p:grpSpPr>
        <p:sp>
          <p:nvSpPr>
            <p:cNvPr id="695" name="Google Shape;695;p74"/>
            <p:cNvSpPr/>
            <p:nvPr/>
          </p:nvSpPr>
          <p:spPr>
            <a:xfrm>
              <a:off x="3091928" y="2132295"/>
              <a:ext cx="1854000" cy="1854000"/>
            </a:xfrm>
            <a:prstGeom prst="ellipse">
              <a:avLst/>
            </a:prstGeom>
            <a:solidFill>
              <a:srgbClr val="79C6EB">
                <a:alpha val="31550"/>
              </a:srgb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4"/>
            <p:cNvSpPr txBox="1"/>
            <p:nvPr/>
          </p:nvSpPr>
          <p:spPr>
            <a:xfrm>
              <a:off x="3696490" y="3169068"/>
              <a:ext cx="7842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chemeClr val="dk1"/>
                  </a:solidFill>
                  <a:latin typeface="Calibri"/>
                  <a:ea typeface="Calibri"/>
                  <a:cs typeface="Calibri"/>
                  <a:sym typeface="Calibri"/>
                </a:rPr>
                <a:t>Meets Needs</a:t>
              </a:r>
              <a:endParaRPr sz="1800">
                <a:solidFill>
                  <a:schemeClr val="dk1"/>
                </a:solidFill>
                <a:latin typeface="Calibri"/>
                <a:ea typeface="Calibri"/>
                <a:cs typeface="Calibri"/>
                <a:sym typeface="Calibri"/>
              </a:endParaRPr>
            </a:p>
          </p:txBody>
        </p:sp>
      </p:grpSp>
      <p:sp>
        <p:nvSpPr>
          <p:cNvPr id="697" name="Google Shape;697;p74" descr="Planning cycle in action."/>
          <p:cNvSpPr txBox="1"/>
          <p:nvPr/>
        </p:nvSpPr>
        <p:spPr>
          <a:xfrm>
            <a:off x="3837150" y="2633775"/>
            <a:ext cx="1520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Calibri"/>
                <a:ea typeface="Calibri"/>
                <a:cs typeface="Calibri"/>
                <a:sym typeface="Calibri"/>
              </a:rPr>
              <a:t>Interventionists</a:t>
            </a:r>
            <a:endParaRPr sz="1500">
              <a:latin typeface="Calibri"/>
              <a:ea typeface="Calibri"/>
              <a:cs typeface="Calibri"/>
              <a:sym typeface="Calibri"/>
            </a:endParaRPr>
          </a:p>
        </p:txBody>
      </p:sp>
      <p:sp>
        <p:nvSpPr>
          <p:cNvPr id="698" name="Google Shape;698;p74" descr="Planning cycle in action."/>
          <p:cNvSpPr txBox="1"/>
          <p:nvPr/>
        </p:nvSpPr>
        <p:spPr>
          <a:xfrm>
            <a:off x="3977550" y="3045375"/>
            <a:ext cx="1188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FF0000"/>
                </a:solidFill>
                <a:latin typeface="Calibri"/>
                <a:ea typeface="Calibri"/>
                <a:cs typeface="Calibri"/>
                <a:sym typeface="Calibri"/>
              </a:rPr>
              <a:t>Instructional</a:t>
            </a:r>
            <a:endParaRPr b="1">
              <a:solidFill>
                <a:srgbClr val="FF0000"/>
              </a:solidFill>
              <a:latin typeface="Calibri"/>
              <a:ea typeface="Calibri"/>
              <a:cs typeface="Calibri"/>
              <a:sym typeface="Calibri"/>
            </a:endParaRPr>
          </a:p>
          <a:p>
            <a:pPr marL="0" lvl="0" indent="0" algn="ctr" rtl="0">
              <a:spcBef>
                <a:spcPts val="0"/>
              </a:spcBef>
              <a:spcAft>
                <a:spcPts val="0"/>
              </a:spcAft>
              <a:buNone/>
            </a:pPr>
            <a:r>
              <a:rPr lang="en" b="1">
                <a:solidFill>
                  <a:srgbClr val="FF0000"/>
                </a:solidFill>
                <a:latin typeface="Calibri"/>
                <a:ea typeface="Calibri"/>
                <a:cs typeface="Calibri"/>
                <a:sym typeface="Calibri"/>
              </a:rPr>
              <a:t>Coaches</a:t>
            </a:r>
            <a:endParaRPr b="1">
              <a:solidFill>
                <a:srgbClr val="FF0000"/>
              </a:solidFill>
              <a:latin typeface="Calibri"/>
              <a:ea typeface="Calibri"/>
              <a:cs typeface="Calibri"/>
              <a:sym typeface="Calibri"/>
            </a:endParaRPr>
          </a:p>
        </p:txBody>
      </p:sp>
      <p:sp>
        <p:nvSpPr>
          <p:cNvPr id="699" name="Google Shape;699;p74" descr="Planning cycle in action."/>
          <p:cNvSpPr txBox="1"/>
          <p:nvPr/>
        </p:nvSpPr>
        <p:spPr>
          <a:xfrm>
            <a:off x="7547525" y="961025"/>
            <a:ext cx="1520400" cy="461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FF0000"/>
                </a:solidFill>
                <a:latin typeface="Rockwell"/>
                <a:ea typeface="Rockwell"/>
                <a:cs typeface="Rockwell"/>
                <a:sym typeface="Rockwell"/>
              </a:rPr>
              <a:t>EXAMPLE</a:t>
            </a:r>
            <a:endParaRPr sz="1800" b="1">
              <a:solidFill>
                <a:srgbClr val="FF0000"/>
              </a:solidFill>
              <a:latin typeface="Rockwell"/>
              <a:ea typeface="Rockwell"/>
              <a:cs typeface="Rockwell"/>
              <a:sym typeface="Rockwe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7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Activity</a:t>
            </a:r>
            <a:endParaRPr sz="3600">
              <a:latin typeface="Rockwell"/>
              <a:ea typeface="Rockwell"/>
              <a:cs typeface="Rockwell"/>
              <a:sym typeface="Rockwell"/>
            </a:endParaRPr>
          </a:p>
        </p:txBody>
      </p:sp>
      <p:sp>
        <p:nvSpPr>
          <p:cNvPr id="705" name="Google Shape;705;p75"/>
          <p:cNvSpPr txBox="1">
            <a:spLocks noGrp="1"/>
          </p:cNvSpPr>
          <p:nvPr>
            <p:ph type="body" idx="1"/>
          </p:nvPr>
        </p:nvSpPr>
        <p:spPr>
          <a:xfrm>
            <a:off x="249650" y="1050800"/>
            <a:ext cx="6132000" cy="3607200"/>
          </a:xfrm>
          <a:prstGeom prst="rect">
            <a:avLst/>
          </a:prstGeom>
        </p:spPr>
        <p:txBody>
          <a:bodyPr spcFirstLastPara="1" wrap="square" lIns="0" tIns="0" rIns="0" bIns="0" anchor="t" anchorCtr="0">
            <a:noAutofit/>
          </a:bodyPr>
          <a:lstStyle/>
          <a:p>
            <a:pPr marL="0" lvl="0" indent="0" algn="l" rtl="0">
              <a:lnSpc>
                <a:spcPct val="150000"/>
              </a:lnSpc>
              <a:spcBef>
                <a:spcPts val="0"/>
              </a:spcBef>
              <a:spcAft>
                <a:spcPts val="0"/>
              </a:spcAft>
              <a:buSzPts val="1018"/>
              <a:buNone/>
            </a:pPr>
            <a:r>
              <a:rPr lang="en" sz="2135" b="1"/>
              <a:t>Work Time</a:t>
            </a:r>
            <a:endParaRPr sz="2135" b="1"/>
          </a:p>
          <a:p>
            <a:pPr marL="457200" lvl="0" indent="-364172" algn="l" rtl="0">
              <a:lnSpc>
                <a:spcPct val="100000"/>
              </a:lnSpc>
              <a:spcBef>
                <a:spcPts val="0"/>
              </a:spcBef>
              <a:spcAft>
                <a:spcPts val="0"/>
              </a:spcAft>
              <a:buSzPts val="2135"/>
              <a:buChar char="●"/>
            </a:pPr>
            <a:r>
              <a:rPr lang="en" sz="2135"/>
              <a:t>Return to your breakout room</a:t>
            </a:r>
            <a:endParaRPr sz="2135"/>
          </a:p>
          <a:p>
            <a:pPr marL="457200" lvl="0" indent="-364172" algn="l" rtl="0">
              <a:lnSpc>
                <a:spcPct val="100000"/>
              </a:lnSpc>
              <a:spcBef>
                <a:spcPts val="0"/>
              </a:spcBef>
              <a:spcAft>
                <a:spcPts val="0"/>
              </a:spcAft>
              <a:buSzPts val="2135"/>
              <a:buChar char="●"/>
            </a:pPr>
            <a:r>
              <a:rPr lang="en" sz="2135"/>
              <a:t>Reflect on the plan for your LEA and local context by filling out the BLUE boxes on the </a:t>
            </a:r>
            <a:r>
              <a:rPr lang="en" sz="2135" u="sng">
                <a:solidFill>
                  <a:schemeClr val="hlink"/>
                </a:solidFill>
                <a:hlinkClick r:id="rId3"/>
              </a:rPr>
              <a:t>note catcher</a:t>
            </a:r>
            <a:r>
              <a:rPr lang="en" sz="2135"/>
              <a:t>.</a:t>
            </a:r>
            <a:endParaRPr sz="2135"/>
          </a:p>
          <a:p>
            <a:pPr marL="914400" lvl="1" indent="-340677" algn="l" rtl="0">
              <a:lnSpc>
                <a:spcPct val="115000"/>
              </a:lnSpc>
              <a:spcBef>
                <a:spcPts val="0"/>
              </a:spcBef>
              <a:spcAft>
                <a:spcPts val="0"/>
              </a:spcAft>
              <a:buSzPts val="1765"/>
              <a:buChar char="○"/>
            </a:pPr>
            <a:r>
              <a:rPr lang="en" sz="1765"/>
              <a:t>How will the activities address the needs identified in your CNA?</a:t>
            </a:r>
            <a:endParaRPr sz="1765"/>
          </a:p>
          <a:p>
            <a:pPr marL="914400" lvl="1" indent="-340677" algn="l" rtl="0">
              <a:lnSpc>
                <a:spcPct val="115000"/>
              </a:lnSpc>
              <a:spcBef>
                <a:spcPts val="0"/>
              </a:spcBef>
              <a:spcAft>
                <a:spcPts val="0"/>
              </a:spcAft>
              <a:buSzPts val="1765"/>
              <a:buChar char="○"/>
            </a:pPr>
            <a:r>
              <a:rPr lang="en" sz="1765"/>
              <a:t>What implementation challenges might you face in your local context and what would be necessary to overcome those challenges?</a:t>
            </a:r>
            <a:endParaRPr sz="1765"/>
          </a:p>
          <a:p>
            <a:pPr marL="914400" lvl="1" indent="-340677" algn="l" rtl="0">
              <a:lnSpc>
                <a:spcPct val="115000"/>
              </a:lnSpc>
              <a:spcBef>
                <a:spcPts val="0"/>
              </a:spcBef>
              <a:spcAft>
                <a:spcPts val="0"/>
              </a:spcAft>
              <a:buSzPts val="1765"/>
              <a:buChar char="○"/>
            </a:pPr>
            <a:r>
              <a:rPr lang="en" sz="1765"/>
              <a:t>How and when</a:t>
            </a:r>
            <a:r>
              <a:rPr lang="en" sz="1765">
                <a:solidFill>
                  <a:srgbClr val="FF0000"/>
                </a:solidFill>
              </a:rPr>
              <a:t> </a:t>
            </a:r>
            <a:r>
              <a:rPr lang="en" sz="1765"/>
              <a:t>will you measure the effectiveness of implementing the activities and the effectiveness of activities on student outcomes? </a:t>
            </a:r>
            <a:endParaRPr sz="1765"/>
          </a:p>
          <a:p>
            <a:pPr marL="0" lvl="0" indent="0" algn="l" rtl="0">
              <a:lnSpc>
                <a:spcPct val="150000"/>
              </a:lnSpc>
              <a:spcBef>
                <a:spcPts val="800"/>
              </a:spcBef>
              <a:spcAft>
                <a:spcPts val="0"/>
              </a:spcAft>
              <a:buSzPts val="1018"/>
              <a:buNone/>
            </a:pPr>
            <a:r>
              <a:rPr lang="en" sz="2135"/>
              <a:t> </a:t>
            </a:r>
            <a:endParaRPr sz="2135"/>
          </a:p>
        </p:txBody>
      </p:sp>
      <p:sp>
        <p:nvSpPr>
          <p:cNvPr id="706" name="Google Shape;706;p75"/>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54</a:t>
            </a:fld>
            <a:endParaRPr/>
          </a:p>
        </p:txBody>
      </p:sp>
      <p:pic>
        <p:nvPicPr>
          <p:cNvPr id="707" name="Google Shape;707;p75">
            <a:extLst>
              <a:ext uri="{C183D7F6-B498-43B3-948B-1728B52AA6E4}">
                <adec:decorative xmlns:adec="http://schemas.microsoft.com/office/drawing/2017/decorative" val="1"/>
              </a:ext>
            </a:extLst>
          </p:cNvPr>
          <p:cNvPicPr preferRelativeResize="0"/>
          <p:nvPr/>
        </p:nvPicPr>
        <p:blipFill rotWithShape="1">
          <a:blip r:embed="rId4">
            <a:alphaModFix/>
          </a:blip>
          <a:srcRect t="10039"/>
          <a:stretch/>
        </p:blipFill>
        <p:spPr>
          <a:xfrm>
            <a:off x="6435650" y="980725"/>
            <a:ext cx="2550300" cy="1310119"/>
          </a:xfrm>
          <a:prstGeom prst="rect">
            <a:avLst/>
          </a:prstGeom>
          <a:noFill/>
          <a:ln>
            <a:noFill/>
          </a:ln>
        </p:spPr>
      </p:pic>
      <p:sp>
        <p:nvSpPr>
          <p:cNvPr id="708" name="Google Shape;708;p75"/>
          <p:cNvSpPr txBox="1"/>
          <p:nvPr/>
        </p:nvSpPr>
        <p:spPr>
          <a:xfrm>
            <a:off x="6489650" y="2366075"/>
            <a:ext cx="2442300" cy="2401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Calibri"/>
                <a:ea typeface="Calibri"/>
                <a:cs typeface="Calibri"/>
                <a:sym typeface="Calibri"/>
              </a:rPr>
              <a:t>Topics</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Staffing</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Curriculum &amp; Technology </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Extended Learning Time </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Social and Emotional </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Professional Development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76" descr="Planning cycle for Federal Funds."/>
          <p:cNvSpPr txBox="1">
            <a:spLocks noGrp="1"/>
          </p:cNvSpPr>
          <p:nvPr>
            <p:ph type="title"/>
          </p:nvPr>
        </p:nvSpPr>
        <p:spPr>
          <a:xfrm>
            <a:off x="332675" y="153875"/>
            <a:ext cx="75561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latin typeface="Rockwell"/>
                <a:ea typeface="Rockwell"/>
                <a:cs typeface="Rockwell"/>
                <a:sym typeface="Rockwell"/>
              </a:rPr>
              <a:t>Planning Cycle for Federal Funds</a:t>
            </a:r>
            <a:endParaRPr sz="3600">
              <a:latin typeface="Rockwell"/>
              <a:ea typeface="Rockwell"/>
              <a:cs typeface="Rockwell"/>
              <a:sym typeface="Rockwell"/>
            </a:endParaRPr>
          </a:p>
        </p:txBody>
      </p:sp>
      <p:grpSp>
        <p:nvGrpSpPr>
          <p:cNvPr id="714" name="Google Shape;714;p76" descr="Planning cycle for Federal Funds."/>
          <p:cNvGrpSpPr/>
          <p:nvPr/>
        </p:nvGrpSpPr>
        <p:grpSpPr>
          <a:xfrm>
            <a:off x="2820225" y="1272450"/>
            <a:ext cx="3175200" cy="3175200"/>
            <a:chOff x="2820225" y="891450"/>
            <a:chExt cx="3175200" cy="3175200"/>
          </a:xfrm>
        </p:grpSpPr>
        <p:sp>
          <p:nvSpPr>
            <p:cNvPr id="715" name="Google Shape;715;p76"/>
            <p:cNvSpPr/>
            <p:nvPr/>
          </p:nvSpPr>
          <p:spPr>
            <a:xfrm rot="10800000">
              <a:off x="2820225" y="891450"/>
              <a:ext cx="3175200" cy="3175200"/>
            </a:xfrm>
            <a:prstGeom prst="blockArc">
              <a:avLst>
                <a:gd name="adj1" fmla="val 5399801"/>
                <a:gd name="adj2" fmla="val 3012680"/>
                <a:gd name="adj3" fmla="val 6939"/>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716" name="Google Shape;716;p76"/>
            <p:cNvSpPr/>
            <p:nvPr/>
          </p:nvSpPr>
          <p:spPr>
            <a:xfrm rot="10800000">
              <a:off x="3175023" y="1179900"/>
              <a:ext cx="450600" cy="450600"/>
            </a:xfrm>
            <a:prstGeom prst="rtTriangle">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grpSp>
      <p:sp>
        <p:nvSpPr>
          <p:cNvPr id="717" name="Google Shape;717;p76" descr="Planning cycle for Federal Funds."/>
          <p:cNvSpPr/>
          <p:nvPr/>
        </p:nvSpPr>
        <p:spPr>
          <a:xfrm>
            <a:off x="3798075" y="1060525"/>
            <a:ext cx="1332300" cy="673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Conduct CNA and identify local needs</a:t>
            </a:r>
            <a:endParaRPr sz="1100">
              <a:solidFill>
                <a:schemeClr val="lt1"/>
              </a:solidFill>
              <a:latin typeface="Calibri"/>
              <a:ea typeface="Calibri"/>
              <a:cs typeface="Calibri"/>
              <a:sym typeface="Calibri"/>
            </a:endParaRPr>
          </a:p>
        </p:txBody>
      </p:sp>
      <p:sp>
        <p:nvSpPr>
          <p:cNvPr id="718" name="Google Shape;718;p76" descr="Planning cycle for Federal Funds."/>
          <p:cNvSpPr/>
          <p:nvPr/>
        </p:nvSpPr>
        <p:spPr>
          <a:xfrm>
            <a:off x="2332775" y="2051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Monitor implementation and effectiveness of programming  </a:t>
            </a:r>
            <a:endParaRPr sz="1100">
              <a:solidFill>
                <a:schemeClr val="lt1"/>
              </a:solidFill>
              <a:latin typeface="Calibri"/>
              <a:ea typeface="Calibri"/>
              <a:cs typeface="Calibri"/>
              <a:sym typeface="Calibri"/>
            </a:endParaRPr>
          </a:p>
        </p:txBody>
      </p:sp>
      <p:sp>
        <p:nvSpPr>
          <p:cNvPr id="719" name="Google Shape;719;p76" descr="Planning cycle for Federal Funds."/>
          <p:cNvSpPr/>
          <p:nvPr/>
        </p:nvSpPr>
        <p:spPr>
          <a:xfrm>
            <a:off x="3741675" y="4075000"/>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Calibri"/>
                <a:ea typeface="Calibri"/>
                <a:cs typeface="Calibri"/>
                <a:sym typeface="Calibri"/>
              </a:rPr>
              <a:t>Finalize Plan</a:t>
            </a:r>
            <a:endParaRPr sz="1100">
              <a:solidFill>
                <a:schemeClr val="lt1"/>
              </a:solidFill>
              <a:latin typeface="Calibri"/>
              <a:ea typeface="Calibri"/>
              <a:cs typeface="Calibri"/>
              <a:sym typeface="Calibri"/>
            </a:endParaRPr>
          </a:p>
        </p:txBody>
      </p:sp>
      <p:sp>
        <p:nvSpPr>
          <p:cNvPr id="720" name="Google Shape;720;p76" descr="Planning cycle for Federal Funds."/>
          <p:cNvSpPr/>
          <p:nvPr/>
        </p:nvSpPr>
        <p:spPr>
          <a:xfrm>
            <a:off x="2332775" y="3098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Implement plan to address needs</a:t>
            </a:r>
            <a:endParaRPr sz="1100">
              <a:solidFill>
                <a:schemeClr val="lt1"/>
              </a:solidFill>
              <a:latin typeface="Calibri"/>
              <a:ea typeface="Calibri"/>
              <a:cs typeface="Calibri"/>
              <a:sym typeface="Calibri"/>
            </a:endParaRPr>
          </a:p>
        </p:txBody>
      </p:sp>
      <p:sp>
        <p:nvSpPr>
          <p:cNvPr id="721" name="Google Shape;721;p76" descr="Planning cycle for Federal Funds."/>
          <p:cNvSpPr/>
          <p:nvPr/>
        </p:nvSpPr>
        <p:spPr>
          <a:xfrm>
            <a:off x="5200275" y="2051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Consider potential evidence-based strategies to address needs</a:t>
            </a:r>
            <a:endParaRPr sz="1100">
              <a:solidFill>
                <a:schemeClr val="lt1"/>
              </a:solidFill>
              <a:latin typeface="Calibri"/>
              <a:ea typeface="Calibri"/>
              <a:cs typeface="Calibri"/>
              <a:sym typeface="Calibri"/>
            </a:endParaRPr>
          </a:p>
        </p:txBody>
      </p:sp>
      <p:sp>
        <p:nvSpPr>
          <p:cNvPr id="722" name="Google Shape;722;p76" descr="Planning cycle for Federal Funds."/>
          <p:cNvSpPr/>
          <p:nvPr/>
        </p:nvSpPr>
        <p:spPr>
          <a:xfrm>
            <a:off x="5200275" y="3098675"/>
            <a:ext cx="1332300" cy="8511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Use guiding questions to determine allowability and appropriate funding source</a:t>
            </a:r>
            <a:endParaRPr sz="1000">
              <a:solidFill>
                <a:schemeClr val="lt1"/>
              </a:solidFill>
              <a:latin typeface="Calibri"/>
              <a:ea typeface="Calibri"/>
              <a:cs typeface="Calibri"/>
              <a:sym typeface="Calibri"/>
            </a:endParaRPr>
          </a:p>
        </p:txBody>
      </p:sp>
      <p:sp>
        <p:nvSpPr>
          <p:cNvPr id="723" name="Google Shape;723;p76" descr="Planning cycle for Federal Funds."/>
          <p:cNvSpPr/>
          <p:nvPr/>
        </p:nvSpPr>
        <p:spPr>
          <a:xfrm rot="-7772078" flipH="1">
            <a:off x="1733249" y="2648320"/>
            <a:ext cx="690447" cy="662752"/>
          </a:xfrm>
          <a:prstGeom prst="bentArrow">
            <a:avLst>
              <a:gd name="adj1" fmla="val 25000"/>
              <a:gd name="adj2" fmla="val 27146"/>
              <a:gd name="adj3" fmla="val 25000"/>
              <a:gd name="adj4" fmla="val 43750"/>
            </a:avLst>
          </a:prstGeom>
          <a:solidFill>
            <a:srgbClr val="79C6EB"/>
          </a:solidFill>
          <a:ln w="9525" cap="flat" cmpd="sng">
            <a:solidFill>
              <a:srgbClr val="79C6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724" name="Google Shape;724;p76" descr="Planning cycle for Federal Funds."/>
          <p:cNvSpPr/>
          <p:nvPr/>
        </p:nvSpPr>
        <p:spPr>
          <a:xfrm>
            <a:off x="372125" y="2523150"/>
            <a:ext cx="1332300" cy="673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Adjust implementation based on actual data</a:t>
            </a:r>
            <a:endParaRPr sz="1100">
              <a:solidFill>
                <a:schemeClr val="lt1"/>
              </a:solidFill>
              <a:latin typeface="Calibri"/>
              <a:ea typeface="Calibri"/>
              <a:cs typeface="Calibri"/>
              <a:sym typeface="Calibri"/>
            </a:endParaRPr>
          </a:p>
        </p:txBody>
      </p:sp>
      <p:sp>
        <p:nvSpPr>
          <p:cNvPr id="725" name="Google Shape;725;p76" descr="Planning cycle for Federal Funds."/>
          <p:cNvSpPr/>
          <p:nvPr/>
        </p:nvSpPr>
        <p:spPr>
          <a:xfrm>
            <a:off x="2146925" y="2833088"/>
            <a:ext cx="1704000" cy="1205400"/>
          </a:xfrm>
          <a:prstGeom prst="ellipse">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6" descr="Planning cycle for Federal Funds."/>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77" descr="Planning cycle for implementing plan to address needs."/>
          <p:cNvSpPr txBox="1">
            <a:spLocks noGrp="1"/>
          </p:cNvSpPr>
          <p:nvPr>
            <p:ph type="title"/>
          </p:nvPr>
        </p:nvSpPr>
        <p:spPr>
          <a:xfrm>
            <a:off x="332674" y="153882"/>
            <a:ext cx="60489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600">
                <a:latin typeface="Rockwell"/>
                <a:ea typeface="Rockwell"/>
                <a:cs typeface="Rockwell"/>
                <a:sym typeface="Rockwell"/>
              </a:rPr>
              <a:t>Planning Cycle in Action: Implement Plan to Address Needs</a:t>
            </a:r>
            <a:endParaRPr sz="2600">
              <a:latin typeface="Rockwell"/>
              <a:ea typeface="Rockwell"/>
              <a:cs typeface="Rockwell"/>
              <a:sym typeface="Rockwell"/>
            </a:endParaRPr>
          </a:p>
        </p:txBody>
      </p:sp>
      <p:sp>
        <p:nvSpPr>
          <p:cNvPr id="732" name="Google Shape;732;p77" descr="Planning cycle for implementing plan to address needs."/>
          <p:cNvSpPr txBox="1">
            <a:spLocks noGrp="1"/>
          </p:cNvSpPr>
          <p:nvPr>
            <p:ph type="body" idx="1"/>
          </p:nvPr>
        </p:nvSpPr>
        <p:spPr>
          <a:xfrm>
            <a:off x="256475" y="1281950"/>
            <a:ext cx="7290900" cy="703800"/>
          </a:xfrm>
          <a:prstGeom prst="rect">
            <a:avLst/>
          </a:prstGeom>
        </p:spPr>
        <p:txBody>
          <a:bodyPr spcFirstLastPara="1" wrap="square" lIns="0" tIns="0" rIns="0" bIns="0" anchor="t" anchorCtr="0">
            <a:normAutofit/>
          </a:bodyPr>
          <a:lstStyle/>
          <a:p>
            <a:pPr marL="0" lvl="0" indent="0" algn="l" rtl="0">
              <a:lnSpc>
                <a:spcPct val="100000"/>
              </a:lnSpc>
              <a:spcBef>
                <a:spcPts val="800"/>
              </a:spcBef>
              <a:spcAft>
                <a:spcPts val="0"/>
              </a:spcAft>
              <a:buNone/>
            </a:pPr>
            <a:r>
              <a:rPr lang="en"/>
              <a:t>The example district has hired an instructional coach to focus on math for each of their elementary schools using Title I, Part A funds.  </a:t>
            </a:r>
            <a:endParaRPr/>
          </a:p>
        </p:txBody>
      </p:sp>
      <p:sp>
        <p:nvSpPr>
          <p:cNvPr id="733" name="Google Shape;733;p77" descr="Planning cycle for implementing plan to address needs."/>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56</a:t>
            </a:fld>
            <a:endParaRPr/>
          </a:p>
        </p:txBody>
      </p:sp>
      <p:grpSp>
        <p:nvGrpSpPr>
          <p:cNvPr id="734" name="Google Shape;734;p77" descr="Planning cycle for implementing plan to address needs."/>
          <p:cNvGrpSpPr/>
          <p:nvPr/>
        </p:nvGrpSpPr>
        <p:grpSpPr>
          <a:xfrm>
            <a:off x="5632317" y="2256575"/>
            <a:ext cx="3305700" cy="3483050"/>
            <a:chOff x="5632317" y="1189775"/>
            <a:chExt cx="3305700" cy="3483050"/>
          </a:xfrm>
        </p:grpSpPr>
        <p:sp>
          <p:nvSpPr>
            <p:cNvPr id="735" name="Google Shape;735;p77"/>
            <p:cNvSpPr/>
            <p:nvPr/>
          </p:nvSpPr>
          <p:spPr>
            <a:xfrm>
              <a:off x="5632317" y="1189775"/>
              <a:ext cx="3305700" cy="669000"/>
            </a:xfrm>
            <a:prstGeom prst="chevron">
              <a:avLst>
                <a:gd name="adj" fmla="val 50000"/>
              </a:avLst>
            </a:prstGeom>
            <a:solidFill>
              <a:srgbClr val="F9CB9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Calibri"/>
                  <a:ea typeface="Calibri"/>
                  <a:cs typeface="Calibri"/>
                  <a:sym typeface="Calibri"/>
                </a:rPr>
                <a:t>Improved Scores</a:t>
              </a:r>
              <a:endParaRPr sz="1800" b="1">
                <a:solidFill>
                  <a:srgbClr val="FFFFFF"/>
                </a:solidFill>
                <a:latin typeface="Calibri"/>
                <a:ea typeface="Calibri"/>
                <a:cs typeface="Calibri"/>
                <a:sym typeface="Calibri"/>
              </a:endParaRPr>
            </a:p>
          </p:txBody>
        </p:sp>
        <p:sp>
          <p:nvSpPr>
            <p:cNvPr id="736" name="Google Shape;736;p77"/>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latin typeface="Calibri"/>
                  <a:ea typeface="Calibri"/>
                  <a:cs typeface="Calibri"/>
                  <a:sym typeface="Calibri"/>
                </a:rPr>
                <a:t>As a result of consistent implementation and data monitoring, math scores at the school and in the district will improve. </a:t>
              </a:r>
              <a:endParaRPr sz="1600">
                <a:latin typeface="Calibri"/>
                <a:ea typeface="Calibri"/>
                <a:cs typeface="Calibri"/>
                <a:sym typeface="Calibri"/>
              </a:endParaRPr>
            </a:p>
          </p:txBody>
        </p:sp>
      </p:grpSp>
      <p:grpSp>
        <p:nvGrpSpPr>
          <p:cNvPr id="737" name="Google Shape;737;p77" descr="Planning cycle for implementing plan to address needs."/>
          <p:cNvGrpSpPr/>
          <p:nvPr/>
        </p:nvGrpSpPr>
        <p:grpSpPr>
          <a:xfrm>
            <a:off x="0" y="2256789"/>
            <a:ext cx="3546900" cy="3482836"/>
            <a:chOff x="0" y="1189989"/>
            <a:chExt cx="3546900" cy="3482836"/>
          </a:xfrm>
        </p:grpSpPr>
        <p:sp>
          <p:nvSpPr>
            <p:cNvPr id="738" name="Google Shape;738;p77"/>
            <p:cNvSpPr/>
            <p:nvPr/>
          </p:nvSpPr>
          <p:spPr>
            <a:xfrm>
              <a:off x="0" y="1189989"/>
              <a:ext cx="3546900" cy="669000"/>
            </a:xfrm>
            <a:prstGeom prst="homePlate">
              <a:avLst>
                <a:gd name="adj" fmla="val 50000"/>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Calibri"/>
                  <a:ea typeface="Calibri"/>
                  <a:cs typeface="Calibri"/>
                  <a:sym typeface="Calibri"/>
                </a:rPr>
                <a:t>New Strategies</a:t>
              </a:r>
              <a:endParaRPr sz="1800" b="1">
                <a:solidFill>
                  <a:srgbClr val="FFFFFF"/>
                </a:solidFill>
                <a:latin typeface="Calibri"/>
                <a:ea typeface="Calibri"/>
                <a:cs typeface="Calibri"/>
                <a:sym typeface="Calibri"/>
              </a:endParaRPr>
            </a:p>
          </p:txBody>
        </p:sp>
        <p:sp>
          <p:nvSpPr>
            <p:cNvPr id="739" name="Google Shape;739;p77"/>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latin typeface="Calibri"/>
                  <a:ea typeface="Calibri"/>
                  <a:cs typeface="Calibri"/>
                  <a:sym typeface="Calibri"/>
                </a:rPr>
                <a:t>The Instructional Coaches will work with teachers to plan for and implement new, more effective math strategies.</a:t>
              </a:r>
              <a:endParaRPr sz="1600">
                <a:latin typeface="Calibri"/>
                <a:ea typeface="Calibri"/>
                <a:cs typeface="Calibri"/>
                <a:sym typeface="Calibri"/>
              </a:endParaRPr>
            </a:p>
          </p:txBody>
        </p:sp>
      </p:grpSp>
      <p:grpSp>
        <p:nvGrpSpPr>
          <p:cNvPr id="740" name="Google Shape;740;p77" descr="Planning cycle for implementing plan to address needs."/>
          <p:cNvGrpSpPr/>
          <p:nvPr/>
        </p:nvGrpSpPr>
        <p:grpSpPr>
          <a:xfrm>
            <a:off x="2944204" y="2256575"/>
            <a:ext cx="3305700" cy="3330650"/>
            <a:chOff x="2944204" y="1189775"/>
            <a:chExt cx="3305700" cy="3330650"/>
          </a:xfrm>
        </p:grpSpPr>
        <p:sp>
          <p:nvSpPr>
            <p:cNvPr id="741" name="Google Shape;741;p77"/>
            <p:cNvSpPr/>
            <p:nvPr/>
          </p:nvSpPr>
          <p:spPr>
            <a:xfrm>
              <a:off x="2944204" y="1189775"/>
              <a:ext cx="3305700" cy="669000"/>
            </a:xfrm>
            <a:prstGeom prst="chevron">
              <a:avLst>
                <a:gd name="adj" fmla="val 50000"/>
              </a:avLst>
            </a:prstGeom>
            <a:solidFill>
              <a:srgbClr val="F6B26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Calibri"/>
                  <a:ea typeface="Calibri"/>
                  <a:cs typeface="Calibri"/>
                  <a:sym typeface="Calibri"/>
                </a:rPr>
                <a:t>Data Cycles</a:t>
              </a:r>
              <a:endParaRPr sz="1800" b="1">
                <a:solidFill>
                  <a:srgbClr val="FFFFFF"/>
                </a:solidFill>
                <a:latin typeface="Calibri"/>
                <a:ea typeface="Calibri"/>
                <a:cs typeface="Calibri"/>
                <a:sym typeface="Calibri"/>
              </a:endParaRPr>
            </a:p>
          </p:txBody>
        </p:sp>
        <p:sp>
          <p:nvSpPr>
            <p:cNvPr id="742" name="Google Shape;742;p77"/>
            <p:cNvSpPr txBox="1"/>
            <p:nvPr/>
          </p:nvSpPr>
          <p:spPr>
            <a:xfrm>
              <a:off x="3478949" y="19047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latin typeface="Calibri"/>
                  <a:ea typeface="Calibri"/>
                  <a:cs typeface="Calibri"/>
                  <a:sym typeface="Calibri"/>
                </a:rPr>
                <a:t>The Instructional Coach will partner with teachers to conduct data cycles around math achievement and student growth </a:t>
              </a:r>
              <a:r>
                <a:rPr lang="en" sz="1600">
                  <a:solidFill>
                    <a:schemeClr val="dk1"/>
                  </a:solidFill>
                  <a:latin typeface="Calibri"/>
                  <a:ea typeface="Calibri"/>
                  <a:cs typeface="Calibri"/>
                  <a:sym typeface="Calibri"/>
                </a:rPr>
                <a:t> during teacher’s mid-day plan time.</a:t>
              </a:r>
              <a:endParaRPr sz="1600">
                <a:latin typeface="Calibri"/>
                <a:ea typeface="Calibri"/>
                <a:cs typeface="Calibri"/>
                <a:sym typeface="Calibri"/>
              </a:endParaRPr>
            </a:p>
          </p:txBody>
        </p:sp>
      </p:grpSp>
      <p:sp>
        <p:nvSpPr>
          <p:cNvPr id="743" name="Google Shape;743;p77" descr="Planning cycle for implementing plan to address needs."/>
          <p:cNvSpPr txBox="1"/>
          <p:nvPr/>
        </p:nvSpPr>
        <p:spPr>
          <a:xfrm>
            <a:off x="7547525" y="961025"/>
            <a:ext cx="1520400" cy="461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FF0000"/>
                </a:solidFill>
                <a:latin typeface="Rockwell"/>
                <a:ea typeface="Rockwell"/>
                <a:cs typeface="Rockwell"/>
                <a:sym typeface="Rockwell"/>
              </a:rPr>
              <a:t>EXAMPLE</a:t>
            </a:r>
            <a:endParaRPr sz="1800" b="1">
              <a:solidFill>
                <a:srgbClr val="FF0000"/>
              </a:solidFill>
              <a:latin typeface="Rockwell"/>
              <a:ea typeface="Rockwell"/>
              <a:cs typeface="Rockwell"/>
              <a:sym typeface="Rockwe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78" descr="Planning cycle for Federal Funds."/>
          <p:cNvSpPr txBox="1">
            <a:spLocks noGrp="1"/>
          </p:cNvSpPr>
          <p:nvPr>
            <p:ph type="title"/>
          </p:nvPr>
        </p:nvSpPr>
        <p:spPr>
          <a:xfrm>
            <a:off x="332675" y="153875"/>
            <a:ext cx="78135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latin typeface="Rockwell"/>
                <a:ea typeface="Rockwell"/>
                <a:cs typeface="Rockwell"/>
                <a:sym typeface="Rockwell"/>
              </a:rPr>
              <a:t>Planning Cycle for Federal Funds</a:t>
            </a:r>
            <a:endParaRPr sz="3600">
              <a:latin typeface="Rockwell"/>
              <a:ea typeface="Rockwell"/>
              <a:cs typeface="Rockwell"/>
              <a:sym typeface="Rockwell"/>
            </a:endParaRPr>
          </a:p>
        </p:txBody>
      </p:sp>
      <p:grpSp>
        <p:nvGrpSpPr>
          <p:cNvPr id="749" name="Google Shape;749;p78" descr="Planning cycle for Federal Funds."/>
          <p:cNvGrpSpPr/>
          <p:nvPr/>
        </p:nvGrpSpPr>
        <p:grpSpPr>
          <a:xfrm>
            <a:off x="2820225" y="1272450"/>
            <a:ext cx="3175200" cy="3175200"/>
            <a:chOff x="2820225" y="891450"/>
            <a:chExt cx="3175200" cy="3175200"/>
          </a:xfrm>
        </p:grpSpPr>
        <p:sp>
          <p:nvSpPr>
            <p:cNvPr id="750" name="Google Shape;750;p78"/>
            <p:cNvSpPr/>
            <p:nvPr/>
          </p:nvSpPr>
          <p:spPr>
            <a:xfrm rot="10800000">
              <a:off x="2820225" y="891450"/>
              <a:ext cx="3175200" cy="3175200"/>
            </a:xfrm>
            <a:prstGeom prst="blockArc">
              <a:avLst>
                <a:gd name="adj1" fmla="val 5399801"/>
                <a:gd name="adj2" fmla="val 3012680"/>
                <a:gd name="adj3" fmla="val 6939"/>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751" name="Google Shape;751;p78"/>
            <p:cNvSpPr/>
            <p:nvPr/>
          </p:nvSpPr>
          <p:spPr>
            <a:xfrm rot="10800000">
              <a:off x="3175023" y="1179900"/>
              <a:ext cx="450600" cy="450600"/>
            </a:xfrm>
            <a:prstGeom prst="rtTriangle">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grpSp>
      <p:sp>
        <p:nvSpPr>
          <p:cNvPr id="752" name="Google Shape;752;p78" descr="Planning cycle for Federal Funds."/>
          <p:cNvSpPr/>
          <p:nvPr/>
        </p:nvSpPr>
        <p:spPr>
          <a:xfrm>
            <a:off x="3798075" y="1060525"/>
            <a:ext cx="1332300" cy="673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Conduct CNA and identify local needs</a:t>
            </a:r>
            <a:endParaRPr sz="1100">
              <a:solidFill>
                <a:schemeClr val="lt1"/>
              </a:solidFill>
              <a:latin typeface="Calibri"/>
              <a:ea typeface="Calibri"/>
              <a:cs typeface="Calibri"/>
              <a:sym typeface="Calibri"/>
            </a:endParaRPr>
          </a:p>
        </p:txBody>
      </p:sp>
      <p:sp>
        <p:nvSpPr>
          <p:cNvPr id="753" name="Google Shape;753;p78" descr="Planning cycle for Federal Funds."/>
          <p:cNvSpPr/>
          <p:nvPr/>
        </p:nvSpPr>
        <p:spPr>
          <a:xfrm>
            <a:off x="2332775" y="2051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Monitor implementation and effectiveness of programming  </a:t>
            </a:r>
            <a:endParaRPr sz="1100">
              <a:solidFill>
                <a:schemeClr val="lt1"/>
              </a:solidFill>
              <a:latin typeface="Calibri"/>
              <a:ea typeface="Calibri"/>
              <a:cs typeface="Calibri"/>
              <a:sym typeface="Calibri"/>
            </a:endParaRPr>
          </a:p>
        </p:txBody>
      </p:sp>
      <p:sp>
        <p:nvSpPr>
          <p:cNvPr id="754" name="Google Shape;754;p78" descr="Planning cycle for Federal Funds."/>
          <p:cNvSpPr/>
          <p:nvPr/>
        </p:nvSpPr>
        <p:spPr>
          <a:xfrm>
            <a:off x="3741675" y="4075000"/>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rPr>
              <a:t>Finalize Plan</a:t>
            </a:r>
            <a:endParaRPr sz="1100">
              <a:solidFill>
                <a:schemeClr val="lt1"/>
              </a:solidFill>
            </a:endParaRPr>
          </a:p>
        </p:txBody>
      </p:sp>
      <p:sp>
        <p:nvSpPr>
          <p:cNvPr id="755" name="Google Shape;755;p78" descr="Planning cycle for Federal Funds."/>
          <p:cNvSpPr/>
          <p:nvPr/>
        </p:nvSpPr>
        <p:spPr>
          <a:xfrm>
            <a:off x="2332775" y="3098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Implement plan to address needs</a:t>
            </a:r>
            <a:endParaRPr sz="1100">
              <a:solidFill>
                <a:schemeClr val="lt1"/>
              </a:solidFill>
              <a:latin typeface="Calibri"/>
              <a:ea typeface="Calibri"/>
              <a:cs typeface="Calibri"/>
              <a:sym typeface="Calibri"/>
            </a:endParaRPr>
          </a:p>
        </p:txBody>
      </p:sp>
      <p:sp>
        <p:nvSpPr>
          <p:cNvPr id="756" name="Google Shape;756;p78" descr="Planning cycle for Federal Funds."/>
          <p:cNvSpPr/>
          <p:nvPr/>
        </p:nvSpPr>
        <p:spPr>
          <a:xfrm>
            <a:off x="5200275" y="2051675"/>
            <a:ext cx="1332300" cy="7449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Consider potential evidence-based strategies to address needs</a:t>
            </a:r>
            <a:endParaRPr sz="1100">
              <a:solidFill>
                <a:schemeClr val="lt1"/>
              </a:solidFill>
              <a:latin typeface="Calibri"/>
              <a:ea typeface="Calibri"/>
              <a:cs typeface="Calibri"/>
              <a:sym typeface="Calibri"/>
            </a:endParaRPr>
          </a:p>
        </p:txBody>
      </p:sp>
      <p:sp>
        <p:nvSpPr>
          <p:cNvPr id="757" name="Google Shape;757;p78" descr="Planning cycle for Federal Funds."/>
          <p:cNvSpPr/>
          <p:nvPr/>
        </p:nvSpPr>
        <p:spPr>
          <a:xfrm>
            <a:off x="5200275" y="3098675"/>
            <a:ext cx="1332300" cy="829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Use guiding questions to determine allowability and appropriate funding source</a:t>
            </a:r>
            <a:endParaRPr sz="1000">
              <a:solidFill>
                <a:schemeClr val="lt1"/>
              </a:solidFill>
              <a:latin typeface="Calibri"/>
              <a:ea typeface="Calibri"/>
              <a:cs typeface="Calibri"/>
              <a:sym typeface="Calibri"/>
            </a:endParaRPr>
          </a:p>
        </p:txBody>
      </p:sp>
      <p:sp>
        <p:nvSpPr>
          <p:cNvPr id="758" name="Google Shape;758;p78" descr="Planning cycle for Federal Funds."/>
          <p:cNvSpPr/>
          <p:nvPr/>
        </p:nvSpPr>
        <p:spPr>
          <a:xfrm rot="-7772078" flipH="1">
            <a:off x="1733249" y="2648320"/>
            <a:ext cx="690447" cy="662752"/>
          </a:xfrm>
          <a:prstGeom prst="bentArrow">
            <a:avLst>
              <a:gd name="adj1" fmla="val 25000"/>
              <a:gd name="adj2" fmla="val 27146"/>
              <a:gd name="adj3" fmla="val 25000"/>
              <a:gd name="adj4" fmla="val 43750"/>
            </a:avLst>
          </a:prstGeom>
          <a:solidFill>
            <a:srgbClr val="79C6EB"/>
          </a:solidFill>
          <a:ln w="9525" cap="flat" cmpd="sng">
            <a:solidFill>
              <a:srgbClr val="79C6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759" name="Google Shape;759;p78" descr="Planning cycle for Federal Funds."/>
          <p:cNvSpPr/>
          <p:nvPr/>
        </p:nvSpPr>
        <p:spPr>
          <a:xfrm>
            <a:off x="372125" y="2523150"/>
            <a:ext cx="1332300" cy="673800"/>
          </a:xfrm>
          <a:prstGeom prst="rect">
            <a:avLst/>
          </a:prstGeom>
          <a:solidFill>
            <a:srgbClr val="488BC9"/>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Adjust implementation based on actual data</a:t>
            </a:r>
            <a:endParaRPr sz="1100">
              <a:solidFill>
                <a:schemeClr val="lt1"/>
              </a:solidFill>
              <a:latin typeface="Calibri"/>
              <a:ea typeface="Calibri"/>
              <a:cs typeface="Calibri"/>
              <a:sym typeface="Calibri"/>
            </a:endParaRPr>
          </a:p>
        </p:txBody>
      </p:sp>
      <p:sp>
        <p:nvSpPr>
          <p:cNvPr id="760" name="Google Shape;760;p78" descr="Planning cycle for Federal Funds."/>
          <p:cNvSpPr/>
          <p:nvPr/>
        </p:nvSpPr>
        <p:spPr>
          <a:xfrm rot="-768292">
            <a:off x="90992" y="1710457"/>
            <a:ext cx="3822565" cy="2538475"/>
          </a:xfrm>
          <a:prstGeom prst="ellipse">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8" descr="Planning cycle for Federal Funds."/>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79"/>
          <p:cNvSpPr txBox="1">
            <a:spLocks noGrp="1"/>
          </p:cNvSpPr>
          <p:nvPr>
            <p:ph type="title"/>
          </p:nvPr>
        </p:nvSpPr>
        <p:spPr>
          <a:xfrm>
            <a:off x="332675" y="153875"/>
            <a:ext cx="78456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latin typeface="Rockwell"/>
                <a:ea typeface="Rockwell"/>
                <a:cs typeface="Rockwell"/>
                <a:sym typeface="Rockwell"/>
              </a:rPr>
              <a:t>Monitor Implementation and Adjust</a:t>
            </a:r>
            <a:endParaRPr sz="3600">
              <a:latin typeface="Rockwell"/>
              <a:ea typeface="Rockwell"/>
              <a:cs typeface="Rockwell"/>
              <a:sym typeface="Rockwell"/>
            </a:endParaRPr>
          </a:p>
        </p:txBody>
      </p:sp>
      <p:sp>
        <p:nvSpPr>
          <p:cNvPr id="767" name="Google Shape;767;p79"/>
          <p:cNvSpPr txBox="1">
            <a:spLocks noGrp="1"/>
          </p:cNvSpPr>
          <p:nvPr>
            <p:ph type="body" idx="1"/>
          </p:nvPr>
        </p:nvSpPr>
        <p:spPr>
          <a:xfrm>
            <a:off x="332675" y="1089650"/>
            <a:ext cx="6098700" cy="3023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a:t>LEAs must internally progress monitor Title activities, and make mid-course adjustments as necessary*, to:</a:t>
            </a:r>
            <a:endParaRPr sz="1600"/>
          </a:p>
          <a:p>
            <a:pPr marL="400050" lvl="0" indent="-273050" algn="l" rtl="0">
              <a:lnSpc>
                <a:spcPct val="100000"/>
              </a:lnSpc>
              <a:spcBef>
                <a:spcPts val="0"/>
              </a:spcBef>
              <a:spcAft>
                <a:spcPts val="0"/>
              </a:spcAft>
              <a:buSzPts val="1600"/>
              <a:buFont typeface="Calibri"/>
              <a:buChar char="●"/>
            </a:pPr>
            <a:r>
              <a:rPr lang="en" sz="1600"/>
              <a:t>Ensure that programs are being implemented with fidelity </a:t>
            </a:r>
            <a:endParaRPr sz="1600"/>
          </a:p>
          <a:p>
            <a:pPr marL="400050" lvl="0" indent="-273050" algn="l" rtl="0">
              <a:lnSpc>
                <a:spcPct val="100000"/>
              </a:lnSpc>
              <a:spcBef>
                <a:spcPts val="0"/>
              </a:spcBef>
              <a:spcAft>
                <a:spcPts val="0"/>
              </a:spcAft>
              <a:buSzPts val="1600"/>
              <a:buFont typeface="Calibri"/>
              <a:buChar char="●"/>
            </a:pPr>
            <a:r>
              <a:rPr lang="en" sz="1600"/>
              <a:t>Make program adjustments to meet the needs of students, based on data </a:t>
            </a:r>
            <a:endParaRPr sz="1600"/>
          </a:p>
          <a:p>
            <a:pPr marL="400050" lvl="0" indent="-273050" algn="l" rtl="0">
              <a:lnSpc>
                <a:spcPct val="100000"/>
              </a:lnSpc>
              <a:spcBef>
                <a:spcPts val="0"/>
              </a:spcBef>
              <a:spcAft>
                <a:spcPts val="0"/>
              </a:spcAft>
              <a:buSzPts val="1600"/>
              <a:buFont typeface="Calibri"/>
              <a:buChar char="●"/>
            </a:pPr>
            <a:r>
              <a:rPr lang="en" sz="1600"/>
              <a:t>Determine if activities are resulting in improved student performance</a:t>
            </a:r>
            <a:endParaRPr sz="1600"/>
          </a:p>
          <a:p>
            <a:pPr marL="400050" lvl="0" indent="-273050" algn="l" rtl="0">
              <a:lnSpc>
                <a:spcPct val="100000"/>
              </a:lnSpc>
              <a:spcBef>
                <a:spcPts val="0"/>
              </a:spcBef>
              <a:spcAft>
                <a:spcPts val="0"/>
              </a:spcAft>
              <a:buSzPts val="1600"/>
              <a:buFont typeface="Calibri"/>
              <a:buChar char="●"/>
            </a:pPr>
            <a:r>
              <a:rPr lang="en" sz="1600"/>
              <a:t>Ensure that statutory requirements are being met, including any recommendations or corrective actions identified through prior monitoring processes</a:t>
            </a:r>
            <a:endParaRPr sz="1600"/>
          </a:p>
          <a:p>
            <a:pPr marL="400050" lvl="0" indent="-273050" algn="l" rtl="0">
              <a:lnSpc>
                <a:spcPct val="100000"/>
              </a:lnSpc>
              <a:spcBef>
                <a:spcPts val="0"/>
              </a:spcBef>
              <a:spcAft>
                <a:spcPts val="0"/>
              </a:spcAft>
              <a:buSzPts val="1600"/>
              <a:buFont typeface="Calibri"/>
              <a:buChar char="●"/>
            </a:pPr>
            <a:r>
              <a:rPr lang="en" sz="1600"/>
              <a:t>Answer questions about the value of the program and the investments being made.</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endParaRPr sz="1600"/>
          </a:p>
        </p:txBody>
      </p:sp>
      <p:sp>
        <p:nvSpPr>
          <p:cNvPr id="768" name="Google Shape;768;p79"/>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58</a:t>
            </a:fld>
            <a:endParaRPr/>
          </a:p>
        </p:txBody>
      </p:sp>
      <p:pic>
        <p:nvPicPr>
          <p:cNvPr id="769" name="Google Shape;769;p7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547925" y="2561825"/>
            <a:ext cx="2495099" cy="1627124"/>
          </a:xfrm>
          <a:prstGeom prst="rect">
            <a:avLst/>
          </a:prstGeom>
          <a:noFill/>
          <a:ln>
            <a:noFill/>
          </a:ln>
        </p:spPr>
      </p:pic>
      <p:sp>
        <p:nvSpPr>
          <p:cNvPr id="770" name="Google Shape;770;p79"/>
          <p:cNvSpPr txBox="1"/>
          <p:nvPr/>
        </p:nvSpPr>
        <p:spPr>
          <a:xfrm>
            <a:off x="345050" y="4172425"/>
            <a:ext cx="7565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*Changes to plans over the course of the year for any ESEA-funded activities may require a Post Award Revision submission approval before changes can be made/implemented </a:t>
            </a:r>
            <a:endParaRPr>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8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Clr>
                <a:schemeClr val="dk1"/>
              </a:buClr>
              <a:buSzPct val="30555"/>
              <a:buFont typeface="Arial"/>
              <a:buNone/>
            </a:pPr>
            <a:r>
              <a:rPr lang="en" sz="3600">
                <a:latin typeface="Rockwell"/>
                <a:ea typeface="Rockwell"/>
                <a:cs typeface="Rockwell"/>
                <a:sym typeface="Rockwell"/>
              </a:rPr>
              <a:t>Program Evaluation Resource</a:t>
            </a:r>
            <a:endParaRPr sz="3600">
              <a:latin typeface="Rockwell"/>
              <a:ea typeface="Rockwell"/>
              <a:cs typeface="Rockwell"/>
              <a:sym typeface="Rockwell"/>
            </a:endParaRPr>
          </a:p>
          <a:p>
            <a:pPr marL="0" lvl="0" indent="0" algn="l" rtl="0">
              <a:spcBef>
                <a:spcPts val="0"/>
              </a:spcBef>
              <a:spcAft>
                <a:spcPts val="0"/>
              </a:spcAft>
              <a:buNone/>
            </a:pPr>
            <a:endParaRPr/>
          </a:p>
        </p:txBody>
      </p:sp>
      <p:sp>
        <p:nvSpPr>
          <p:cNvPr id="776" name="Google Shape;776;p80"/>
          <p:cNvSpPr txBox="1">
            <a:spLocks noGrp="1"/>
          </p:cNvSpPr>
          <p:nvPr>
            <p:ph type="body" idx="1"/>
          </p:nvPr>
        </p:nvSpPr>
        <p:spPr>
          <a:xfrm>
            <a:off x="400050" y="1089660"/>
            <a:ext cx="7886700" cy="32634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a:t>CDE co-developed </a:t>
            </a:r>
            <a:r>
              <a:rPr lang="en" u="sng">
                <a:solidFill>
                  <a:schemeClr val="hlink"/>
                </a:solidFill>
                <a:hlinkClick r:id="rId3"/>
              </a:rPr>
              <a:t>6 program evaluation training modules</a:t>
            </a:r>
            <a:r>
              <a:rPr lang="en"/>
              <a:t> with Marzano Research.</a:t>
            </a:r>
            <a:endParaRPr/>
          </a:p>
          <a:p>
            <a:pPr marL="0" lvl="0" indent="0" algn="l" rtl="0">
              <a:lnSpc>
                <a:spcPct val="100000"/>
              </a:lnSpc>
              <a:spcBef>
                <a:spcPts val="0"/>
              </a:spcBef>
              <a:spcAft>
                <a:spcPts val="0"/>
              </a:spcAft>
              <a:buClr>
                <a:schemeClr val="dk1"/>
              </a:buClr>
              <a:buSzPts val="1100"/>
              <a:buFont typeface="Arial"/>
              <a:buNone/>
            </a:pPr>
            <a:r>
              <a:rPr lang="en"/>
              <a:t> </a:t>
            </a:r>
            <a:endParaRPr/>
          </a:p>
          <a:p>
            <a:pPr marL="0" lvl="0" indent="0" algn="l" rtl="0">
              <a:lnSpc>
                <a:spcPct val="100000"/>
              </a:lnSpc>
              <a:spcBef>
                <a:spcPts val="0"/>
              </a:spcBef>
              <a:spcAft>
                <a:spcPts val="0"/>
              </a:spcAft>
              <a:buClr>
                <a:schemeClr val="dk1"/>
              </a:buClr>
              <a:buSzPts val="1100"/>
              <a:buFont typeface="Arial"/>
              <a:buNone/>
            </a:pPr>
            <a:r>
              <a:rPr lang="en"/>
              <a:t>Module Topics: </a:t>
            </a:r>
            <a:endParaRPr/>
          </a:p>
          <a:p>
            <a:pPr marL="457200" lvl="0" indent="-342900" algn="l" rtl="0">
              <a:lnSpc>
                <a:spcPct val="100000"/>
              </a:lnSpc>
              <a:spcBef>
                <a:spcPts val="0"/>
              </a:spcBef>
              <a:spcAft>
                <a:spcPts val="0"/>
              </a:spcAft>
              <a:buSzPts val="1800"/>
              <a:buChar char="●"/>
            </a:pPr>
            <a:r>
              <a:rPr lang="en"/>
              <a:t>Logic Models and Evaluation Questions </a:t>
            </a:r>
            <a:endParaRPr/>
          </a:p>
          <a:p>
            <a:pPr marL="457200" lvl="0" indent="-342900" algn="l" rtl="0">
              <a:lnSpc>
                <a:spcPct val="100000"/>
              </a:lnSpc>
              <a:spcBef>
                <a:spcPts val="0"/>
              </a:spcBef>
              <a:spcAft>
                <a:spcPts val="0"/>
              </a:spcAft>
              <a:buSzPts val="1800"/>
              <a:buChar char="●"/>
            </a:pPr>
            <a:r>
              <a:rPr lang="en"/>
              <a:t>Assessing the Availability  and Quality of Existing Data </a:t>
            </a:r>
            <a:endParaRPr/>
          </a:p>
          <a:p>
            <a:pPr marL="457200" lvl="0" indent="-342900" algn="l" rtl="0">
              <a:lnSpc>
                <a:spcPct val="100000"/>
              </a:lnSpc>
              <a:spcBef>
                <a:spcPts val="0"/>
              </a:spcBef>
              <a:spcAft>
                <a:spcPts val="0"/>
              </a:spcAft>
              <a:buSzPts val="1800"/>
              <a:buChar char="●"/>
            </a:pPr>
            <a:r>
              <a:rPr lang="en"/>
              <a:t>Identifying and Developing Data Collection Instruments </a:t>
            </a:r>
            <a:endParaRPr/>
          </a:p>
          <a:p>
            <a:pPr marL="457200" lvl="0" indent="-342900" algn="l" rtl="0">
              <a:lnSpc>
                <a:spcPct val="100000"/>
              </a:lnSpc>
              <a:spcBef>
                <a:spcPts val="0"/>
              </a:spcBef>
              <a:spcAft>
                <a:spcPts val="0"/>
              </a:spcAft>
              <a:buSzPts val="1800"/>
              <a:buChar char="●"/>
            </a:pPr>
            <a:r>
              <a:rPr lang="en"/>
              <a:t>Coding, Cleaning, and Analyzing Data </a:t>
            </a:r>
            <a:endParaRPr/>
          </a:p>
          <a:p>
            <a:pPr marL="457200" lvl="0" indent="-342900" algn="l" rtl="0">
              <a:lnSpc>
                <a:spcPct val="100000"/>
              </a:lnSpc>
              <a:spcBef>
                <a:spcPts val="0"/>
              </a:spcBef>
              <a:spcAft>
                <a:spcPts val="0"/>
              </a:spcAft>
              <a:buSzPts val="1800"/>
              <a:buChar char="●"/>
            </a:pPr>
            <a:r>
              <a:rPr lang="en"/>
              <a:t>Interpreting and Presenting Findings</a:t>
            </a:r>
            <a:endParaRPr/>
          </a:p>
        </p:txBody>
      </p:sp>
      <p:sp>
        <p:nvSpPr>
          <p:cNvPr id="777" name="Google Shape;777;p80"/>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332675" y="230075"/>
            <a:ext cx="81348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latin typeface="Rockwell"/>
                <a:ea typeface="Rockwell"/>
                <a:cs typeface="Rockwell"/>
                <a:sym typeface="Rockwell"/>
              </a:rPr>
              <a:t>Accessing Meeting Resources</a:t>
            </a:r>
            <a:endParaRPr sz="3600">
              <a:latin typeface="Rockwell"/>
              <a:ea typeface="Rockwell"/>
              <a:cs typeface="Rockwell"/>
              <a:sym typeface="Rockwell"/>
            </a:endParaRPr>
          </a:p>
        </p:txBody>
      </p:sp>
      <p:sp>
        <p:nvSpPr>
          <p:cNvPr id="190" name="Google Shape;190;p27"/>
          <p:cNvSpPr txBox="1">
            <a:spLocks noGrp="1"/>
          </p:cNvSpPr>
          <p:nvPr>
            <p:ph type="body" idx="1"/>
          </p:nvPr>
        </p:nvSpPr>
        <p:spPr>
          <a:xfrm>
            <a:off x="376775" y="1148350"/>
            <a:ext cx="7897500" cy="1667700"/>
          </a:xfrm>
          <a:prstGeom prst="rect">
            <a:avLst/>
          </a:prstGeom>
        </p:spPr>
        <p:txBody>
          <a:bodyPr spcFirstLastPara="1" wrap="square" lIns="0" tIns="0" rIns="0" bIns="0" anchor="t" anchorCtr="0">
            <a:normAutofit lnSpcReduction="10000"/>
          </a:bodyPr>
          <a:lstStyle/>
          <a:p>
            <a:pPr marL="0" lvl="0" indent="0" algn="l" rtl="0">
              <a:spcBef>
                <a:spcPts val="800"/>
              </a:spcBef>
              <a:spcAft>
                <a:spcPts val="0"/>
              </a:spcAft>
              <a:buNone/>
            </a:pPr>
            <a:r>
              <a:rPr lang="en" sz="2000"/>
              <a:t>Slides and resources for this meeting can be found on the Regional Network Meeting website: </a:t>
            </a:r>
            <a:endParaRPr sz="2000"/>
          </a:p>
          <a:p>
            <a:pPr marL="0" lvl="0" indent="0" algn="l" rtl="0">
              <a:spcBef>
                <a:spcPts val="800"/>
              </a:spcBef>
              <a:spcAft>
                <a:spcPts val="0"/>
              </a:spcAft>
              <a:buNone/>
            </a:pPr>
            <a:r>
              <a:rPr lang="en" sz="2000" u="sng">
                <a:solidFill>
                  <a:schemeClr val="hlink"/>
                </a:solidFill>
                <a:hlinkClick r:id="rId3"/>
              </a:rPr>
              <a:t>https://drive.google.com/drive/folders/12ahe6K1-wg_tP9E9elkMnG-0KDuTBlRi</a:t>
            </a:r>
            <a:endParaRPr sz="2000"/>
          </a:p>
          <a:p>
            <a:pPr marL="457200" lvl="0" indent="0" algn="l" rtl="0">
              <a:spcBef>
                <a:spcPts val="0"/>
              </a:spcBef>
              <a:spcAft>
                <a:spcPts val="0"/>
              </a:spcAft>
              <a:buNone/>
            </a:pPr>
            <a:endParaRPr sz="2000"/>
          </a:p>
          <a:p>
            <a:pPr marL="0" lvl="0" indent="0" algn="l" rtl="0">
              <a:spcBef>
                <a:spcPts val="800"/>
              </a:spcBef>
              <a:spcAft>
                <a:spcPts val="0"/>
              </a:spcAft>
              <a:buNone/>
            </a:pPr>
            <a:endParaRPr sz="2000" b="1"/>
          </a:p>
        </p:txBody>
      </p:sp>
      <p:sp>
        <p:nvSpPr>
          <p:cNvPr id="191" name="Google Shape;191;p27"/>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pic>
        <p:nvPicPr>
          <p:cNvPr id="192" name="Google Shape;192;p27" descr="Link to shared resources located on CDE's Regional Network Meeting website. "/>
          <p:cNvPicPr preferRelativeResize="0"/>
          <p:nvPr/>
        </p:nvPicPr>
        <p:blipFill>
          <a:blip r:embed="rId4">
            <a:alphaModFix/>
          </a:blip>
          <a:stretch>
            <a:fillRect/>
          </a:stretch>
        </p:blipFill>
        <p:spPr>
          <a:xfrm>
            <a:off x="6462700" y="2391875"/>
            <a:ext cx="2345850" cy="2022967"/>
          </a:xfrm>
          <a:prstGeom prst="rect">
            <a:avLst/>
          </a:prstGeom>
          <a:noFill/>
          <a:ln w="19050" cap="flat" cmpd="sng">
            <a:solidFill>
              <a:schemeClr val="dk2"/>
            </a:solidFill>
            <a:prstDash val="solid"/>
            <a:round/>
            <a:headEnd type="none" w="sm" len="sm"/>
            <a:tailEnd type="none" w="sm" len="sm"/>
          </a:ln>
        </p:spPr>
      </p:pic>
      <p:sp>
        <p:nvSpPr>
          <p:cNvPr id="193" name="Google Shape;193;p27"/>
          <p:cNvSpPr txBox="1"/>
          <p:nvPr/>
        </p:nvSpPr>
        <p:spPr>
          <a:xfrm>
            <a:off x="376775" y="2123975"/>
            <a:ext cx="5731500" cy="2493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400"/>
              </a:spcBef>
              <a:spcAft>
                <a:spcPts val="0"/>
              </a:spcAft>
              <a:buNone/>
            </a:pPr>
            <a:r>
              <a:rPr lang="en" sz="2000">
                <a:solidFill>
                  <a:schemeClr val="dk1"/>
                </a:solidFill>
                <a:latin typeface="Calibri"/>
                <a:ea typeface="Calibri"/>
                <a:cs typeface="Calibri"/>
                <a:sym typeface="Calibri"/>
              </a:rPr>
              <a:t>Resources in folder:</a:t>
            </a:r>
            <a:endParaRPr sz="2000">
              <a:solidFill>
                <a:schemeClr val="dk1"/>
              </a:solidFill>
              <a:latin typeface="Calibri"/>
              <a:ea typeface="Calibri"/>
              <a:cs typeface="Calibri"/>
              <a:sym typeface="Calibri"/>
            </a:endParaRPr>
          </a:p>
          <a:p>
            <a:pPr marL="914400" lvl="1" indent="-355600" algn="l" rtl="0">
              <a:lnSpc>
                <a:spcPct val="90000"/>
              </a:lnSpc>
              <a:spcBef>
                <a:spcPts val="400"/>
              </a:spcBef>
              <a:spcAft>
                <a:spcPts val="0"/>
              </a:spcAft>
              <a:buClr>
                <a:schemeClr val="dk1"/>
              </a:buClr>
              <a:buSzPts val="2000"/>
              <a:buChar char="•"/>
            </a:pPr>
            <a:r>
              <a:rPr lang="en" sz="2000">
                <a:solidFill>
                  <a:schemeClr val="dk1"/>
                </a:solidFill>
                <a:latin typeface="Calibri"/>
                <a:ea typeface="Calibri"/>
                <a:cs typeface="Calibri"/>
                <a:sym typeface="Calibri"/>
              </a:rPr>
              <a:t>Slidedeck</a:t>
            </a:r>
            <a:endParaRPr sz="2000">
              <a:solidFill>
                <a:schemeClr val="dk1"/>
              </a:solidFill>
              <a:latin typeface="Calibri"/>
              <a:ea typeface="Calibri"/>
              <a:cs typeface="Calibri"/>
              <a:sym typeface="Calibri"/>
            </a:endParaRPr>
          </a:p>
          <a:p>
            <a:pPr marL="914400" lvl="1" indent="-355600" algn="l" rtl="0">
              <a:lnSpc>
                <a:spcPct val="90000"/>
              </a:lnSpc>
              <a:spcBef>
                <a:spcPts val="0"/>
              </a:spcBef>
              <a:spcAft>
                <a:spcPts val="0"/>
              </a:spcAft>
              <a:buClr>
                <a:schemeClr val="dk1"/>
              </a:buClr>
              <a:buSzPts val="2000"/>
              <a:buChar char="•"/>
            </a:pPr>
            <a:r>
              <a:rPr lang="en" sz="2000">
                <a:solidFill>
                  <a:schemeClr val="dk1"/>
                </a:solidFill>
                <a:latin typeface="Calibri"/>
                <a:ea typeface="Calibri"/>
                <a:cs typeface="Calibri"/>
                <a:sym typeface="Calibri"/>
              </a:rPr>
              <a:t>Allowability guiding questions </a:t>
            </a:r>
            <a:endParaRPr sz="2000">
              <a:solidFill>
                <a:schemeClr val="dk1"/>
              </a:solidFill>
              <a:latin typeface="Calibri"/>
              <a:ea typeface="Calibri"/>
              <a:cs typeface="Calibri"/>
              <a:sym typeface="Calibri"/>
            </a:endParaRPr>
          </a:p>
          <a:p>
            <a:pPr marL="914400" lvl="1" indent="-355600" algn="l" rtl="0">
              <a:lnSpc>
                <a:spcPct val="90000"/>
              </a:lnSpc>
              <a:spcBef>
                <a:spcPts val="0"/>
              </a:spcBef>
              <a:spcAft>
                <a:spcPts val="0"/>
              </a:spcAft>
              <a:buClr>
                <a:schemeClr val="dk1"/>
              </a:buClr>
              <a:buSzPts val="2000"/>
              <a:buChar char="•"/>
            </a:pPr>
            <a:r>
              <a:rPr lang="en" sz="2000">
                <a:solidFill>
                  <a:schemeClr val="dk1"/>
                </a:solidFill>
                <a:latin typeface="Calibri"/>
                <a:ea typeface="Calibri"/>
                <a:cs typeface="Calibri"/>
                <a:sym typeface="Calibri"/>
              </a:rPr>
              <a:t>Note Catcher</a:t>
            </a:r>
            <a:endParaRPr sz="20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200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sz="2000" b="1">
                <a:solidFill>
                  <a:schemeClr val="dk1"/>
                </a:solidFill>
                <a:latin typeface="Calibri"/>
                <a:ea typeface="Calibri"/>
                <a:cs typeface="Calibri"/>
                <a:sym typeface="Calibri"/>
              </a:rPr>
              <a:t>Copy slides and resources into your own drive to edit and take notes</a:t>
            </a:r>
            <a:endParaRPr sz="2000" b="1">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94" name="Google Shape;194;p27">
            <a:extLst>
              <a:ext uri="{C183D7F6-B498-43B3-948B-1728B52AA6E4}">
                <adec:decorative xmlns:adec="http://schemas.microsoft.com/office/drawing/2017/decorative" val="1"/>
              </a:ext>
            </a:extLst>
          </p:cNvPr>
          <p:cNvSpPr/>
          <p:nvPr/>
        </p:nvSpPr>
        <p:spPr>
          <a:xfrm>
            <a:off x="6027050" y="3468325"/>
            <a:ext cx="486000" cy="273900"/>
          </a:xfrm>
          <a:prstGeom prst="right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81"/>
          <p:cNvSpPr txBox="1">
            <a:spLocks noGrp="1"/>
          </p:cNvSpPr>
          <p:nvPr>
            <p:ph type="title"/>
          </p:nvPr>
        </p:nvSpPr>
        <p:spPr>
          <a:xfrm>
            <a:off x="332674" y="153882"/>
            <a:ext cx="60489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600">
                <a:latin typeface="Rockwell"/>
                <a:ea typeface="Rockwell"/>
                <a:cs typeface="Rockwell"/>
                <a:sym typeface="Rockwell"/>
              </a:rPr>
              <a:t>Planning Cycle in Action: Monitor Implementation and Adjust </a:t>
            </a:r>
            <a:endParaRPr sz="2600">
              <a:latin typeface="Rockwell"/>
              <a:ea typeface="Rockwell"/>
              <a:cs typeface="Rockwell"/>
              <a:sym typeface="Rockwell"/>
            </a:endParaRPr>
          </a:p>
        </p:txBody>
      </p:sp>
      <p:sp>
        <p:nvSpPr>
          <p:cNvPr id="783" name="Google Shape;783;p81"/>
          <p:cNvSpPr txBox="1">
            <a:spLocks noGrp="1"/>
          </p:cNvSpPr>
          <p:nvPr>
            <p:ph type="body" idx="1"/>
          </p:nvPr>
        </p:nvSpPr>
        <p:spPr>
          <a:xfrm>
            <a:off x="500075" y="1165785"/>
            <a:ext cx="7886700" cy="3263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b="1"/>
              <a:t>LEA Monitoring Findings:</a:t>
            </a:r>
            <a:endParaRPr b="1"/>
          </a:p>
          <a:p>
            <a:pPr marL="457200" lvl="0" indent="-228600" algn="l" rtl="0">
              <a:lnSpc>
                <a:spcPct val="100000"/>
              </a:lnSpc>
              <a:spcBef>
                <a:spcPts val="0"/>
              </a:spcBef>
              <a:spcAft>
                <a:spcPts val="0"/>
              </a:spcAft>
              <a:buSzPts val="1800"/>
              <a:buChar char="●"/>
            </a:pPr>
            <a:r>
              <a:rPr lang="en"/>
              <a:t>Due to staffing and substitute shortages, the example district has been utilizing their instructional coaches to cover classrooms several days a week.</a:t>
            </a:r>
            <a:endParaRPr/>
          </a:p>
          <a:p>
            <a:pPr marL="457200" lvl="0" indent="-228600" algn="l" rtl="0">
              <a:lnSpc>
                <a:spcPct val="100000"/>
              </a:lnSpc>
              <a:spcBef>
                <a:spcPts val="0"/>
              </a:spcBef>
              <a:spcAft>
                <a:spcPts val="0"/>
              </a:spcAft>
              <a:buSzPts val="1800"/>
              <a:buChar char="●"/>
            </a:pPr>
            <a:r>
              <a:rPr lang="en"/>
              <a:t>Because of this, the instructional coaches have not been able to implement consistent data cycles. </a:t>
            </a:r>
            <a:endParaRPr/>
          </a:p>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b="1"/>
              <a:t>Implementation Adjustments:</a:t>
            </a:r>
            <a:endParaRPr b="1"/>
          </a:p>
          <a:p>
            <a:pPr marL="457200" lvl="0" indent="-228600" algn="l" rtl="0">
              <a:lnSpc>
                <a:spcPct val="100000"/>
              </a:lnSpc>
              <a:spcBef>
                <a:spcPts val="0"/>
              </a:spcBef>
              <a:spcAft>
                <a:spcPts val="0"/>
              </a:spcAft>
              <a:buSzPts val="1800"/>
              <a:buChar char="●"/>
            </a:pPr>
            <a:r>
              <a:rPr lang="en"/>
              <a:t>The district decided to adjust their plan so the coach can meet with teachers before/after school so their data cycles will not be interrupted by an unexpected need for classroom coverage.</a:t>
            </a:r>
            <a:endParaRPr/>
          </a:p>
          <a:p>
            <a:pPr marL="457200" lvl="0" indent="-228600" algn="l" rtl="0">
              <a:lnSpc>
                <a:spcPct val="100000"/>
              </a:lnSpc>
              <a:spcBef>
                <a:spcPts val="0"/>
              </a:spcBef>
              <a:spcAft>
                <a:spcPts val="0"/>
              </a:spcAft>
              <a:buSzPts val="1800"/>
              <a:buChar char="●"/>
            </a:pPr>
            <a:r>
              <a:rPr lang="en"/>
              <a:t>The district will consider a plan to recruit and retain substitutes.</a:t>
            </a:r>
            <a:endParaRPr/>
          </a:p>
          <a:p>
            <a:pPr marL="457200" lvl="0" indent="-228600" algn="l" rtl="0">
              <a:lnSpc>
                <a:spcPct val="100000"/>
              </a:lnSpc>
              <a:spcBef>
                <a:spcPts val="0"/>
              </a:spcBef>
              <a:spcAft>
                <a:spcPts val="0"/>
              </a:spcAft>
              <a:buSzPts val="1800"/>
              <a:buChar char="●"/>
            </a:pPr>
            <a:r>
              <a:rPr lang="en"/>
              <a:t>The district will limit the number of days per week instructional coaches can cover classes.</a:t>
            </a:r>
            <a:endParaRPr/>
          </a:p>
        </p:txBody>
      </p:sp>
      <p:sp>
        <p:nvSpPr>
          <p:cNvPr id="784" name="Google Shape;784;p81"/>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60</a:t>
            </a:fld>
            <a:endParaRPr/>
          </a:p>
        </p:txBody>
      </p:sp>
      <p:sp>
        <p:nvSpPr>
          <p:cNvPr id="785" name="Google Shape;785;p81"/>
          <p:cNvSpPr txBox="1"/>
          <p:nvPr/>
        </p:nvSpPr>
        <p:spPr>
          <a:xfrm>
            <a:off x="7548700" y="943350"/>
            <a:ext cx="1520400" cy="461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FF0000"/>
                </a:solidFill>
                <a:latin typeface="Rockwell"/>
                <a:ea typeface="Rockwell"/>
                <a:cs typeface="Rockwell"/>
                <a:sym typeface="Rockwell"/>
              </a:rPr>
              <a:t>EXAMPLE</a:t>
            </a:r>
            <a:endParaRPr sz="1800" b="1">
              <a:solidFill>
                <a:srgbClr val="FF0000"/>
              </a:solidFill>
              <a:latin typeface="Rockwell"/>
              <a:ea typeface="Rockwell"/>
              <a:cs typeface="Rockwell"/>
              <a:sym typeface="Rockwe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82"/>
          <p:cNvSpPr txBox="1">
            <a:spLocks noGrp="1"/>
          </p:cNvSpPr>
          <p:nvPr>
            <p:ph type="title"/>
          </p:nvPr>
        </p:nvSpPr>
        <p:spPr>
          <a:xfrm>
            <a:off x="383174" y="152407"/>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Activity</a:t>
            </a:r>
            <a:endParaRPr sz="3600">
              <a:latin typeface="Rockwell"/>
              <a:ea typeface="Rockwell"/>
              <a:cs typeface="Rockwell"/>
              <a:sym typeface="Rockwell"/>
            </a:endParaRPr>
          </a:p>
        </p:txBody>
      </p:sp>
      <p:sp>
        <p:nvSpPr>
          <p:cNvPr id="791" name="Google Shape;791;p82"/>
          <p:cNvSpPr txBox="1">
            <a:spLocks noGrp="1"/>
          </p:cNvSpPr>
          <p:nvPr>
            <p:ph type="sldNum" idx="12"/>
          </p:nvPr>
        </p:nvSpPr>
        <p:spPr>
          <a:xfrm>
            <a:off x="213565" y="4790990"/>
            <a:ext cx="1491300" cy="241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61</a:t>
            </a:fld>
            <a:endParaRPr/>
          </a:p>
        </p:txBody>
      </p:sp>
      <p:sp>
        <p:nvSpPr>
          <p:cNvPr id="792" name="Google Shape;792;p82"/>
          <p:cNvSpPr txBox="1">
            <a:spLocks noGrp="1"/>
          </p:cNvSpPr>
          <p:nvPr>
            <p:ph type="title"/>
          </p:nvPr>
        </p:nvSpPr>
        <p:spPr>
          <a:xfrm>
            <a:off x="213575" y="1084925"/>
            <a:ext cx="8565300" cy="991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solidFill>
                  <a:schemeClr val="dk1"/>
                </a:solidFill>
                <a:latin typeface="Calibri"/>
                <a:ea typeface="Calibri"/>
                <a:cs typeface="Calibri"/>
                <a:sym typeface="Calibri"/>
              </a:rPr>
              <a:t>On slides 3-5 of the </a:t>
            </a:r>
            <a:r>
              <a:rPr lang="en" sz="2400" u="sng">
                <a:solidFill>
                  <a:schemeClr val="hlink"/>
                </a:solidFill>
                <a:latin typeface="Calibri"/>
                <a:ea typeface="Calibri"/>
                <a:cs typeface="Calibri"/>
                <a:sym typeface="Calibri"/>
                <a:hlinkClick r:id="rId3"/>
              </a:rPr>
              <a:t>jamboard</a:t>
            </a:r>
            <a:r>
              <a:rPr lang="en" sz="2400">
                <a:solidFill>
                  <a:schemeClr val="dk1"/>
                </a:solidFill>
                <a:latin typeface="Calibri"/>
                <a:ea typeface="Calibri"/>
                <a:cs typeface="Calibri"/>
                <a:sym typeface="Calibri"/>
              </a:rPr>
              <a:t>, reflect on your learning from today.</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 sz="2400" b="1" i="1">
                <a:solidFill>
                  <a:schemeClr val="dk1"/>
                </a:solidFill>
                <a:latin typeface="Calibri"/>
                <a:ea typeface="Calibri"/>
                <a:cs typeface="Calibri"/>
                <a:sym typeface="Calibri"/>
              </a:rPr>
              <a:t>Stoplight</a:t>
            </a:r>
            <a:r>
              <a:rPr lang="en" sz="2400">
                <a:solidFill>
                  <a:schemeClr val="dk1"/>
                </a:solidFill>
                <a:latin typeface="Calibri"/>
                <a:ea typeface="Calibri"/>
                <a:cs typeface="Calibri"/>
                <a:sym typeface="Calibri"/>
              </a:rPr>
              <a:t>: Thinking about the 2023-2024 Consolidated Application, my LEA will…</a:t>
            </a:r>
            <a:endParaRPr sz="2400">
              <a:solidFill>
                <a:schemeClr val="dk1"/>
              </a:solidFill>
              <a:latin typeface="Calibri"/>
              <a:ea typeface="Calibri"/>
              <a:cs typeface="Calibri"/>
              <a:sym typeface="Calibri"/>
            </a:endParaRPr>
          </a:p>
        </p:txBody>
      </p:sp>
      <p:sp>
        <p:nvSpPr>
          <p:cNvPr id="793" name="Google Shape;793;p82"/>
          <p:cNvSpPr txBox="1">
            <a:spLocks noGrp="1"/>
          </p:cNvSpPr>
          <p:nvPr>
            <p:ph type="body" idx="1"/>
          </p:nvPr>
        </p:nvSpPr>
        <p:spPr>
          <a:xfrm>
            <a:off x="3368753" y="2496653"/>
            <a:ext cx="3313500" cy="17913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r>
              <a:rPr lang="en" sz="2400" b="1" i="1"/>
              <a:t>Start:</a:t>
            </a:r>
            <a:endParaRPr sz="2400" b="1" i="1"/>
          </a:p>
          <a:p>
            <a:pPr marL="0" lvl="0" indent="0" algn="l" rtl="0">
              <a:spcBef>
                <a:spcPts val="800"/>
              </a:spcBef>
              <a:spcAft>
                <a:spcPts val="0"/>
              </a:spcAft>
              <a:buNone/>
            </a:pPr>
            <a:endParaRPr sz="1200" b="1" i="1"/>
          </a:p>
          <a:p>
            <a:pPr marL="0" lvl="0" indent="0" algn="l" rtl="0">
              <a:spcBef>
                <a:spcPts val="800"/>
              </a:spcBef>
              <a:spcAft>
                <a:spcPts val="0"/>
              </a:spcAft>
              <a:buNone/>
            </a:pPr>
            <a:r>
              <a:rPr lang="en" sz="2400" b="1" i="1"/>
              <a:t>Continue:</a:t>
            </a:r>
            <a:endParaRPr sz="2400" b="1" i="1"/>
          </a:p>
          <a:p>
            <a:pPr marL="0" lvl="0" indent="0" algn="l" rtl="0">
              <a:spcBef>
                <a:spcPts val="800"/>
              </a:spcBef>
              <a:spcAft>
                <a:spcPts val="0"/>
              </a:spcAft>
              <a:buNone/>
            </a:pPr>
            <a:endParaRPr sz="1200" b="1" i="1"/>
          </a:p>
          <a:p>
            <a:pPr marL="0" lvl="0" indent="0" algn="l" rtl="0">
              <a:spcBef>
                <a:spcPts val="800"/>
              </a:spcBef>
              <a:spcAft>
                <a:spcPts val="0"/>
              </a:spcAft>
              <a:buNone/>
            </a:pPr>
            <a:r>
              <a:rPr lang="en" sz="2400" b="1" i="1"/>
              <a:t>Stop:</a:t>
            </a:r>
            <a:endParaRPr sz="2400" b="1" i="1"/>
          </a:p>
        </p:txBody>
      </p:sp>
      <p:pic>
        <p:nvPicPr>
          <p:cNvPr id="794" name="Google Shape;794;p8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52175" y="2228161"/>
            <a:ext cx="2328279" cy="2328279"/>
          </a:xfrm>
          <a:prstGeom prst="rect">
            <a:avLst/>
          </a:prstGeom>
          <a:noFill/>
          <a:ln>
            <a:noFill/>
          </a:ln>
        </p:spPr>
      </p:pic>
      <p:pic>
        <p:nvPicPr>
          <p:cNvPr id="795" name="Google Shape;795;p8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560127" y="2710288"/>
            <a:ext cx="2379123" cy="13640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83"/>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5000"/>
              <a:t>Questions?</a:t>
            </a:r>
            <a:endParaRPr sz="5000"/>
          </a:p>
        </p:txBody>
      </p:sp>
      <p:sp>
        <p:nvSpPr>
          <p:cNvPr id="801" name="Google Shape;801;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8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Resources</a:t>
            </a:r>
            <a:endParaRPr sz="3600">
              <a:latin typeface="Rockwell"/>
              <a:ea typeface="Rockwell"/>
              <a:cs typeface="Rockwell"/>
              <a:sym typeface="Rockwell"/>
            </a:endParaRPr>
          </a:p>
        </p:txBody>
      </p:sp>
      <p:sp>
        <p:nvSpPr>
          <p:cNvPr id="807" name="Google Shape;807;p84"/>
          <p:cNvSpPr txBox="1">
            <a:spLocks noGrp="1"/>
          </p:cNvSpPr>
          <p:nvPr>
            <p:ph type="body" idx="1"/>
          </p:nvPr>
        </p:nvSpPr>
        <p:spPr>
          <a:xfrm>
            <a:off x="628650" y="1214985"/>
            <a:ext cx="7886700" cy="3263400"/>
          </a:xfrm>
          <a:prstGeom prst="rect">
            <a:avLst/>
          </a:prstGeom>
        </p:spPr>
        <p:txBody>
          <a:bodyPr spcFirstLastPara="1" wrap="square" lIns="0" tIns="0" rIns="0" bIns="0" anchor="t" anchorCtr="0">
            <a:normAutofit/>
          </a:bodyPr>
          <a:lstStyle/>
          <a:p>
            <a:pPr marL="457200" lvl="0" indent="-355600" algn="l" rtl="0">
              <a:lnSpc>
                <a:spcPct val="100000"/>
              </a:lnSpc>
              <a:spcBef>
                <a:spcPts val="0"/>
              </a:spcBef>
              <a:spcAft>
                <a:spcPts val="0"/>
              </a:spcAft>
              <a:buSzPts val="2000"/>
              <a:buChar char="●"/>
            </a:pPr>
            <a:r>
              <a:rPr lang="en" sz="2000" u="sng">
                <a:solidFill>
                  <a:schemeClr val="hlink"/>
                </a:solidFill>
                <a:hlinkClick r:id="rId3"/>
              </a:rPr>
              <a:t>The Launchpad</a:t>
            </a:r>
            <a:r>
              <a:rPr lang="en" sz="2000"/>
              <a:t>- Includes intros and resources for each Title program and a Year at a Glance</a:t>
            </a:r>
            <a:endParaRPr sz="2000"/>
          </a:p>
          <a:p>
            <a:pPr marL="457200" lvl="0" indent="-355600" algn="l" rtl="0">
              <a:lnSpc>
                <a:spcPct val="100000"/>
              </a:lnSpc>
              <a:spcBef>
                <a:spcPts val="0"/>
              </a:spcBef>
              <a:spcAft>
                <a:spcPts val="0"/>
              </a:spcAft>
              <a:buSzPts val="2000"/>
              <a:buChar char="●"/>
            </a:pPr>
            <a:r>
              <a:rPr lang="en" sz="2000" u="sng">
                <a:solidFill>
                  <a:schemeClr val="hlink"/>
                </a:solidFill>
                <a:hlinkClick r:id="rId4"/>
              </a:rPr>
              <a:t>Federal Programs Monitoring Website</a:t>
            </a:r>
            <a:r>
              <a:rPr lang="en" sz="2000"/>
              <a:t> - Includes CDE monitoring schedules and monitoring self-assessments</a:t>
            </a:r>
            <a:endParaRPr sz="2000"/>
          </a:p>
          <a:p>
            <a:pPr marL="457200" lvl="0" indent="-355600" algn="l" rtl="0">
              <a:lnSpc>
                <a:spcPct val="100000"/>
              </a:lnSpc>
              <a:spcBef>
                <a:spcPts val="0"/>
              </a:spcBef>
              <a:spcAft>
                <a:spcPts val="0"/>
              </a:spcAft>
              <a:buSzPts val="2000"/>
              <a:buChar char="●"/>
            </a:pPr>
            <a:r>
              <a:rPr lang="en" sz="2000" u="sng">
                <a:solidFill>
                  <a:schemeClr val="hlink"/>
                </a:solidFill>
                <a:hlinkClick r:id="rId5"/>
              </a:rPr>
              <a:t>CDE Unified Improvement Planning Website</a:t>
            </a:r>
            <a:endParaRPr sz="2000"/>
          </a:p>
          <a:p>
            <a:pPr marL="457200" lvl="0" indent="-355600" algn="l" rtl="0">
              <a:lnSpc>
                <a:spcPct val="100000"/>
              </a:lnSpc>
              <a:spcBef>
                <a:spcPts val="0"/>
              </a:spcBef>
              <a:spcAft>
                <a:spcPts val="0"/>
              </a:spcAft>
              <a:buSzPts val="2000"/>
              <a:buChar char="●"/>
            </a:pPr>
            <a:r>
              <a:rPr lang="en" sz="2000" u="sng">
                <a:solidFill>
                  <a:schemeClr val="hlink"/>
                </a:solidFill>
                <a:hlinkClick r:id="rId6"/>
              </a:rPr>
              <a:t>Consolidated Application Website</a:t>
            </a:r>
            <a:r>
              <a:rPr lang="en" sz="2000"/>
              <a:t>- Include trainings and resources for completing the Cons App </a:t>
            </a:r>
            <a:endParaRPr sz="2000"/>
          </a:p>
          <a:p>
            <a:pPr marL="457200" lvl="0" indent="-355600" algn="l" rtl="0">
              <a:lnSpc>
                <a:spcPct val="100000"/>
              </a:lnSpc>
              <a:spcBef>
                <a:spcPts val="0"/>
              </a:spcBef>
              <a:spcAft>
                <a:spcPts val="0"/>
              </a:spcAft>
              <a:buSzPts val="2000"/>
              <a:buChar char="●"/>
            </a:pPr>
            <a:r>
              <a:rPr lang="en" sz="2000" u="sng">
                <a:solidFill>
                  <a:schemeClr val="hlink"/>
                </a:solidFill>
                <a:hlinkClick r:id="rId7"/>
              </a:rPr>
              <a:t>6 program evaluation training modules</a:t>
            </a:r>
            <a:r>
              <a:rPr lang="en" sz="2000" u="sng">
                <a:solidFill>
                  <a:schemeClr val="hlink"/>
                </a:solidFill>
              </a:rPr>
              <a:t> </a:t>
            </a:r>
            <a:endParaRPr sz="2000" u="sng">
              <a:solidFill>
                <a:schemeClr val="hlink"/>
              </a:solidFill>
            </a:endParaRPr>
          </a:p>
          <a:p>
            <a:pPr marL="457200" lvl="0" indent="-355600" algn="l" rtl="0">
              <a:lnSpc>
                <a:spcPct val="100000"/>
              </a:lnSpc>
              <a:spcBef>
                <a:spcPts val="0"/>
              </a:spcBef>
              <a:spcAft>
                <a:spcPts val="0"/>
              </a:spcAft>
              <a:buClr>
                <a:schemeClr val="hlink"/>
              </a:buClr>
              <a:buSzPts val="2000"/>
              <a:buChar char="●"/>
            </a:pPr>
            <a:r>
              <a:rPr lang="en" sz="2000" u="sng">
                <a:solidFill>
                  <a:schemeClr val="hlink"/>
                </a:solidFill>
                <a:hlinkClick r:id="rId8"/>
              </a:rPr>
              <a:t>CDE Major Improvement Strategies Guides</a:t>
            </a:r>
            <a:endParaRPr sz="2000" u="sng">
              <a:solidFill>
                <a:schemeClr val="hlink"/>
              </a:solidFill>
            </a:endParaRPr>
          </a:p>
          <a:p>
            <a:pPr marL="0" lvl="0" indent="0" algn="l" rtl="0">
              <a:spcBef>
                <a:spcPts val="800"/>
              </a:spcBef>
              <a:spcAft>
                <a:spcPts val="0"/>
              </a:spcAft>
              <a:buNone/>
            </a:pPr>
            <a:endParaRPr sz="2000"/>
          </a:p>
        </p:txBody>
      </p:sp>
      <p:sp>
        <p:nvSpPr>
          <p:cNvPr id="808" name="Google Shape;808;p84"/>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85"/>
          <p:cNvSpPr txBox="1">
            <a:spLocks noGrp="1"/>
          </p:cNvSpPr>
          <p:nvPr>
            <p:ph type="title"/>
          </p:nvPr>
        </p:nvSpPr>
        <p:spPr>
          <a:xfrm>
            <a:off x="269875" y="771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a:t>New Resource: Small Bites</a:t>
            </a:r>
            <a:endParaRPr sz="3600"/>
          </a:p>
        </p:txBody>
      </p:sp>
      <p:sp>
        <p:nvSpPr>
          <p:cNvPr id="814" name="Google Shape;814;p8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2400" b="1"/>
              <a:t>Small Bites - </a:t>
            </a:r>
            <a:r>
              <a:rPr lang="en" sz="2400"/>
              <a:t>Short recorded videos on topics related to Federal Funding</a:t>
            </a:r>
            <a:endParaRPr sz="2400"/>
          </a:p>
          <a:p>
            <a:pPr marL="457200" lvl="0" indent="0" algn="l" rtl="0">
              <a:spcBef>
                <a:spcPts val="0"/>
              </a:spcBef>
              <a:spcAft>
                <a:spcPts val="0"/>
              </a:spcAft>
              <a:buNone/>
            </a:pPr>
            <a:endParaRPr sz="1000"/>
          </a:p>
          <a:p>
            <a:pPr marL="742950" lvl="0" indent="-381000" algn="l" rtl="0">
              <a:spcBef>
                <a:spcPts val="0"/>
              </a:spcBef>
              <a:spcAft>
                <a:spcPts val="0"/>
              </a:spcAft>
              <a:buSzPts val="2400"/>
              <a:buChar char="●"/>
            </a:pPr>
            <a:r>
              <a:rPr lang="en" sz="2400"/>
              <a:t>Schoolwide Programming</a:t>
            </a:r>
            <a:endParaRPr sz="2400"/>
          </a:p>
          <a:p>
            <a:pPr marL="742950" lvl="0" indent="-381000" algn="l" rtl="0">
              <a:lnSpc>
                <a:spcPct val="100000"/>
              </a:lnSpc>
              <a:spcBef>
                <a:spcPts val="0"/>
              </a:spcBef>
              <a:spcAft>
                <a:spcPts val="0"/>
              </a:spcAft>
              <a:buSzPts val="2400"/>
              <a:buChar char="●"/>
            </a:pPr>
            <a:r>
              <a:rPr lang="en" sz="2400"/>
              <a:t>Using Title III for translation/interpretation services </a:t>
            </a:r>
            <a:r>
              <a:rPr lang="en" sz="1500" i="1"/>
              <a:t>(coming soon!)</a:t>
            </a:r>
            <a:endParaRPr sz="1500" i="1"/>
          </a:p>
          <a:p>
            <a:pPr marL="742950" lvl="0" indent="-381000" algn="l" rtl="0">
              <a:lnSpc>
                <a:spcPct val="100000"/>
              </a:lnSpc>
              <a:spcBef>
                <a:spcPts val="0"/>
              </a:spcBef>
              <a:spcAft>
                <a:spcPts val="0"/>
              </a:spcAft>
              <a:buSzPts val="2400"/>
              <a:buChar char="●"/>
            </a:pPr>
            <a:r>
              <a:rPr lang="en" sz="2400"/>
              <a:t>Immigrant Set Aside</a:t>
            </a:r>
            <a:endParaRPr sz="24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2400"/>
              <a:t>More small bites and link to come!</a:t>
            </a:r>
            <a:endParaRPr sz="2400"/>
          </a:p>
          <a:p>
            <a:pPr marL="0" lvl="0" indent="0" algn="l" rtl="0">
              <a:spcBef>
                <a:spcPts val="800"/>
              </a:spcBef>
              <a:spcAft>
                <a:spcPts val="0"/>
              </a:spcAft>
              <a:buNone/>
            </a:pPr>
            <a:endParaRPr sz="2400"/>
          </a:p>
        </p:txBody>
      </p:sp>
      <p:sp>
        <p:nvSpPr>
          <p:cNvPr id="815" name="Google Shape;815;p8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8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Survey</a:t>
            </a:r>
            <a:endParaRPr sz="3600">
              <a:latin typeface="Rockwell"/>
              <a:ea typeface="Rockwell"/>
              <a:cs typeface="Rockwell"/>
              <a:sym typeface="Rockwell"/>
            </a:endParaRPr>
          </a:p>
        </p:txBody>
      </p:sp>
      <p:sp>
        <p:nvSpPr>
          <p:cNvPr id="821" name="Google Shape;821;p86"/>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2400"/>
              <a:t>Please give us feedback on what you liked and how we can improve our regional network meetings in the future.</a:t>
            </a:r>
            <a:endParaRPr sz="2400"/>
          </a:p>
        </p:txBody>
      </p:sp>
      <p:sp>
        <p:nvSpPr>
          <p:cNvPr id="822" name="Google Shape;822;p86"/>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65</a:t>
            </a:fld>
            <a:endParaRPr/>
          </a:p>
        </p:txBody>
      </p:sp>
      <p:pic>
        <p:nvPicPr>
          <p:cNvPr id="823" name="Google Shape;823;p86">
            <a:hlinkClick r:id="rId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016325" y="2081413"/>
            <a:ext cx="3429000" cy="13239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87"/>
          <p:cNvSpPr txBox="1">
            <a:spLocks noGrp="1"/>
          </p:cNvSpPr>
          <p:nvPr>
            <p:ph type="title"/>
          </p:nvPr>
        </p:nvSpPr>
        <p:spPr>
          <a:xfrm>
            <a:off x="332675" y="153875"/>
            <a:ext cx="8263500" cy="6738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Clr>
                <a:schemeClr val="lt1"/>
              </a:buClr>
              <a:buSzPct val="63157"/>
              <a:buFont typeface="Arial"/>
              <a:buNone/>
            </a:pPr>
            <a:r>
              <a:rPr lang="en" sz="2850">
                <a:latin typeface="Rockwell"/>
                <a:ea typeface="Rockwell"/>
                <a:cs typeface="Rockwell"/>
                <a:sym typeface="Rockwell"/>
              </a:rPr>
              <a:t>CDE Contacts</a:t>
            </a:r>
            <a:endParaRPr sz="2850">
              <a:latin typeface="Rockwell"/>
              <a:ea typeface="Rockwell"/>
              <a:cs typeface="Rockwell"/>
              <a:sym typeface="Rockwell"/>
            </a:endParaRPr>
          </a:p>
          <a:p>
            <a:pPr marL="0" lvl="0" indent="0" algn="l" rtl="0">
              <a:spcBef>
                <a:spcPts val="0"/>
              </a:spcBef>
              <a:spcAft>
                <a:spcPts val="0"/>
              </a:spcAft>
              <a:buClr>
                <a:schemeClr val="dk1"/>
              </a:buClr>
              <a:buSzPct val="63157"/>
              <a:buFont typeface="Arial"/>
              <a:buNone/>
            </a:pPr>
            <a:r>
              <a:rPr lang="en" sz="2850">
                <a:latin typeface="Rockwell"/>
                <a:ea typeface="Rockwell"/>
                <a:cs typeface="Rockwell"/>
                <a:sym typeface="Rockwell"/>
              </a:rPr>
              <a:t>Emails:</a:t>
            </a:r>
            <a:r>
              <a:rPr lang="en" sz="2850">
                <a:solidFill>
                  <a:schemeClr val="dk1"/>
                </a:solidFill>
                <a:latin typeface="Rockwell"/>
                <a:ea typeface="Rockwell"/>
                <a:cs typeface="Rockwell"/>
                <a:sym typeface="Rockwell"/>
              </a:rPr>
              <a:t> </a:t>
            </a:r>
            <a:r>
              <a:rPr lang="en" sz="2850">
                <a:uFill>
                  <a:noFill/>
                </a:uFill>
                <a:latin typeface="Rockwell"/>
                <a:ea typeface="Rockwell"/>
                <a:cs typeface="Rockwell"/>
                <a:sym typeface="Rockwell"/>
                <a:hlinkClick r:id="rId3"/>
              </a:rPr>
              <a:t>Lastname_Firstinitial@cde.state.co.us</a:t>
            </a:r>
            <a:r>
              <a:rPr lang="en" sz="2850">
                <a:latin typeface="Rockwell"/>
                <a:ea typeface="Rockwell"/>
                <a:cs typeface="Rockwell"/>
                <a:sym typeface="Rockwell"/>
              </a:rPr>
              <a:t> </a:t>
            </a:r>
            <a:endParaRPr sz="2850">
              <a:latin typeface="Rockwell"/>
              <a:ea typeface="Rockwell"/>
              <a:cs typeface="Rockwell"/>
              <a:sym typeface="Rockwell"/>
            </a:endParaRPr>
          </a:p>
          <a:p>
            <a:pPr marL="0" lvl="0" indent="0" algn="l" rtl="0">
              <a:spcBef>
                <a:spcPts val="0"/>
              </a:spcBef>
              <a:spcAft>
                <a:spcPts val="0"/>
              </a:spcAft>
              <a:buNone/>
            </a:pPr>
            <a:endParaRPr/>
          </a:p>
        </p:txBody>
      </p:sp>
      <p:graphicFrame>
        <p:nvGraphicFramePr>
          <p:cNvPr id="829" name="Google Shape;829;p87"/>
          <p:cNvGraphicFramePr/>
          <p:nvPr/>
        </p:nvGraphicFramePr>
        <p:xfrm>
          <a:off x="363206" y="955680"/>
          <a:ext cx="8351275" cy="4133068"/>
        </p:xfrm>
        <a:graphic>
          <a:graphicData uri="http://schemas.openxmlformats.org/drawingml/2006/table">
            <a:tbl>
              <a:tblPr firstRow="1">
                <a:noFill/>
                <a:tableStyleId>{7CFCDB9C-0EA3-495F-A86F-BAE882D0F4DF}</a:tableStyleId>
              </a:tblPr>
              <a:tblGrid>
                <a:gridCol w="4444925">
                  <a:extLst>
                    <a:ext uri="{9D8B030D-6E8A-4147-A177-3AD203B41FA5}">
                      <a16:colId xmlns:a16="http://schemas.microsoft.com/office/drawing/2014/main" val="20000"/>
                    </a:ext>
                  </a:extLst>
                </a:gridCol>
                <a:gridCol w="3906350">
                  <a:extLst>
                    <a:ext uri="{9D8B030D-6E8A-4147-A177-3AD203B41FA5}">
                      <a16:colId xmlns:a16="http://schemas.microsoft.com/office/drawing/2014/main" val="20001"/>
                    </a:ext>
                  </a:extLst>
                </a:gridCol>
              </a:tblGrid>
              <a:tr h="41570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C9DAF8"/>
                    </a:solidFill>
                  </a:tcPr>
                </a:tc>
                <a:extLst>
                  <a:ext uri="{0D108BD9-81ED-4DB2-BD59-A6C34878D82A}">
                    <a16:rowId xmlns:a16="http://schemas.microsoft.com/office/drawing/2014/main" val="10000"/>
                  </a:ext>
                </a:extLst>
              </a:tr>
              <a:tr h="3471975">
                <a:tc>
                  <a:txBody>
                    <a:bodyPr/>
                    <a:lstStyle/>
                    <a:p>
                      <a:pPr marL="0" marR="0" lvl="0" indent="0" algn="l" rtl="0">
                        <a:lnSpc>
                          <a:spcPct val="90000"/>
                        </a:lnSpc>
                        <a:spcBef>
                          <a:spcPts val="0"/>
                        </a:spcBef>
                        <a:spcAft>
                          <a:spcPts val="0"/>
                        </a:spcAft>
                        <a:buClr>
                          <a:srgbClr val="000000"/>
                        </a:buClr>
                        <a:buSzPts val="1100"/>
                        <a:buFont typeface="Arial"/>
                        <a:buNone/>
                      </a:pPr>
                      <a:r>
                        <a:rPr lang="en" sz="900" u="sng" strike="noStrike" cap="non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Nazie Mohajeri-Nelson</a:t>
                      </a:r>
                      <a:r>
                        <a:rPr lang="en" sz="900" u="none" strike="noStrike" cap="none">
                          <a:solidFill>
                            <a:srgbClr val="000000"/>
                          </a:solidFill>
                          <a:latin typeface="Calibri"/>
                          <a:ea typeface="Calibri"/>
                          <a:cs typeface="Calibri"/>
                          <a:sym typeface="Calibri"/>
                        </a:rPr>
                        <a:t>, Executive Director of Federal Programs &amp; Supports Unit</a:t>
                      </a:r>
                      <a:endParaRPr sz="900" u="none" strike="noStrike" cap="none">
                        <a:solidFill>
                          <a:srgbClr val="000000"/>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900" b="1" u="sng" strike="noStrike" cap="none">
                          <a:solidFill>
                            <a:srgbClr val="000000"/>
                          </a:solidFill>
                          <a:latin typeface="Calibri"/>
                          <a:ea typeface="Calibri"/>
                          <a:cs typeface="Calibri"/>
                          <a:sym typeface="Calibri"/>
                        </a:rPr>
                        <a:t>Program Specialists</a:t>
                      </a:r>
                      <a:endParaRPr sz="900" b="1" u="sng" strike="noStrike" cap="none">
                        <a:solidFill>
                          <a:srgbClr val="000000"/>
                        </a:solidFill>
                        <a:latin typeface="Calibri"/>
                        <a:ea typeface="Calibri"/>
                        <a:cs typeface="Calibri"/>
                        <a:sym typeface="Calibri"/>
                      </a:endParaRPr>
                    </a:p>
                    <a:p>
                      <a:pPr marL="76200" marR="0" lvl="0" indent="-63500" algn="l" rtl="0">
                        <a:lnSpc>
                          <a:spcPct val="90000"/>
                        </a:lnSpc>
                        <a:spcBef>
                          <a:spcPts val="500"/>
                        </a:spcBef>
                        <a:spcAft>
                          <a:spcPts val="0"/>
                        </a:spcAft>
                        <a:buClr>
                          <a:srgbClr val="000000"/>
                        </a:buClr>
                        <a:buSzPts val="900"/>
                        <a:buFont typeface="Calibri"/>
                        <a:buChar char="●"/>
                      </a:pPr>
                      <a:r>
                        <a:rPr lang="en" sz="900" u="none" strike="noStrike" cap="none">
                          <a:solidFill>
                            <a:srgbClr val="000000"/>
                          </a:solidFill>
                          <a:latin typeface="Calibri"/>
                          <a:ea typeface="Calibri"/>
                          <a:cs typeface="Calibri"/>
                          <a:sym typeface="Calibri"/>
                        </a:rPr>
                        <a:t>Program Implementation Supervisor: </a:t>
                      </a:r>
                      <a:r>
                        <a:rPr lang="en" sz="90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Laura Meushaw</a:t>
                      </a:r>
                      <a:endParaRPr sz="900" u="none" strike="noStrike" cap="none">
                        <a:solidFill>
                          <a:srgbClr val="000000"/>
                        </a:solidFill>
                        <a:latin typeface="Calibri"/>
                        <a:ea typeface="Calibri"/>
                        <a:cs typeface="Calibri"/>
                        <a:sym typeface="Calibri"/>
                      </a:endParaRPr>
                    </a:p>
                    <a:p>
                      <a:pPr marL="76200" marR="0" lvl="0" indent="-63500" algn="l" rtl="0">
                        <a:lnSpc>
                          <a:spcPct val="90000"/>
                        </a:lnSpc>
                        <a:spcBef>
                          <a:spcPts val="500"/>
                        </a:spcBef>
                        <a:spcAft>
                          <a:spcPts val="0"/>
                        </a:spcAft>
                        <a:buClr>
                          <a:srgbClr val="000000"/>
                        </a:buClr>
                        <a:buSzPts val="900"/>
                        <a:buFont typeface="Calibri"/>
                        <a:buChar char="●"/>
                      </a:pPr>
                      <a:r>
                        <a:rPr lang="en" sz="900" u="none" strike="noStrike" cap="none">
                          <a:solidFill>
                            <a:srgbClr val="000000"/>
                          </a:solidFill>
                          <a:latin typeface="Calibri"/>
                          <a:ea typeface="Calibri"/>
                          <a:cs typeface="Calibri"/>
                          <a:sym typeface="Calibri"/>
                        </a:rPr>
                        <a:t>Program Monitoring Supervisor: </a:t>
                      </a:r>
                      <a:r>
                        <a:rPr lang="en" sz="900" u="sng" strike="noStrike" cap="none">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Tammy Giessinger</a:t>
                      </a:r>
                      <a:endParaRPr sz="900" u="none" strike="noStrike" cap="none">
                        <a:solidFill>
                          <a:srgbClr val="000000"/>
                        </a:solidFill>
                        <a:latin typeface="Calibri"/>
                        <a:ea typeface="Calibri"/>
                        <a:cs typeface="Calibri"/>
                        <a:sym typeface="Calibri"/>
                      </a:endParaRPr>
                    </a:p>
                    <a:p>
                      <a:pPr marL="76200" marR="0" lvl="0" indent="-63500" algn="l" rtl="0">
                        <a:lnSpc>
                          <a:spcPct val="90000"/>
                        </a:lnSpc>
                        <a:spcBef>
                          <a:spcPts val="500"/>
                        </a:spcBef>
                        <a:spcAft>
                          <a:spcPts val="0"/>
                        </a:spcAft>
                        <a:buClr>
                          <a:srgbClr val="000000"/>
                        </a:buClr>
                        <a:buSzPts val="900"/>
                        <a:buFont typeface="Calibri"/>
                        <a:buChar char="●"/>
                      </a:pPr>
                      <a:r>
                        <a:rPr lang="en" sz="900" u="none" strike="noStrike" cap="none">
                          <a:solidFill>
                            <a:srgbClr val="000000"/>
                          </a:solidFill>
                          <a:latin typeface="Calibri"/>
                          <a:ea typeface="Calibri"/>
                          <a:cs typeface="Calibri"/>
                          <a:sym typeface="Calibri"/>
                        </a:rPr>
                        <a:t>Program Effectiveness Supervisor: </a:t>
                      </a:r>
                      <a:r>
                        <a:rPr lang="en" sz="900" u="sng" strike="noStrike" cap="none">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Tina Negley</a:t>
                      </a:r>
                      <a:endParaRPr sz="900">
                        <a:latin typeface="Calibri"/>
                        <a:ea typeface="Calibri"/>
                        <a:cs typeface="Calibri"/>
                        <a:sym typeface="Calibri"/>
                      </a:endParaRPr>
                    </a:p>
                    <a:p>
                      <a:pPr marL="76200" marR="0" lvl="0" indent="-63500" algn="l" rtl="0">
                        <a:lnSpc>
                          <a:spcPct val="90000"/>
                        </a:lnSpc>
                        <a:spcBef>
                          <a:spcPts val="500"/>
                        </a:spcBef>
                        <a:spcAft>
                          <a:spcPts val="0"/>
                        </a:spcAft>
                        <a:buSzPts val="900"/>
                        <a:buFont typeface="Calibri"/>
                        <a:buChar char="●"/>
                      </a:pPr>
                      <a:r>
                        <a:rPr lang="en" sz="900">
                          <a:latin typeface="Calibri"/>
                          <a:ea typeface="Calibri"/>
                          <a:cs typeface="Calibri"/>
                          <a:sym typeface="Calibri"/>
                        </a:rPr>
                        <a:t>Program Implementation Coordinator: </a:t>
                      </a:r>
                      <a:r>
                        <a:rPr lang="en" sz="900" u="sng">
                          <a:solidFill>
                            <a:schemeClr val="hlink"/>
                          </a:solidFill>
                          <a:latin typeface="Calibri"/>
                          <a:ea typeface="Calibri"/>
                          <a:cs typeface="Calibri"/>
                          <a:sym typeface="Calibri"/>
                          <a:hlinkClick r:id="rId8"/>
                        </a:rPr>
                        <a:t>Christina Adeboye Sullivan</a:t>
                      </a:r>
                      <a:r>
                        <a:rPr lang="en" sz="900">
                          <a:latin typeface="Calibri"/>
                          <a:ea typeface="Calibri"/>
                          <a:cs typeface="Calibri"/>
                          <a:sym typeface="Calibri"/>
                        </a:rPr>
                        <a:t> </a:t>
                      </a:r>
                      <a:endParaRPr sz="900">
                        <a:latin typeface="Calibri"/>
                        <a:ea typeface="Calibri"/>
                        <a:cs typeface="Calibri"/>
                        <a:sym typeface="Calibri"/>
                      </a:endParaRPr>
                    </a:p>
                    <a:p>
                      <a:pPr marL="76200" marR="0" lvl="0" indent="-63500" algn="l" rtl="0">
                        <a:lnSpc>
                          <a:spcPct val="90000"/>
                        </a:lnSpc>
                        <a:spcBef>
                          <a:spcPts val="500"/>
                        </a:spcBef>
                        <a:spcAft>
                          <a:spcPts val="0"/>
                        </a:spcAft>
                        <a:buClr>
                          <a:srgbClr val="000000"/>
                        </a:buClr>
                        <a:buSzPts val="900"/>
                        <a:buFont typeface="Arial"/>
                        <a:buChar char="●"/>
                      </a:pPr>
                      <a:r>
                        <a:rPr lang="en" sz="900" b="1" u="sng" strike="noStrike" cap="none">
                          <a:solidFill>
                            <a:srgbClr val="000000"/>
                          </a:solidFill>
                          <a:latin typeface="Calibri"/>
                          <a:ea typeface="Calibri"/>
                          <a:cs typeface="Calibri"/>
                          <a:sym typeface="Calibri"/>
                        </a:rPr>
                        <a:t>ESEA Programs Specialists</a:t>
                      </a:r>
                      <a:r>
                        <a:rPr lang="en" sz="900" u="none" strike="noStrike" cap="none">
                          <a:solidFill>
                            <a:srgbClr val="000000"/>
                          </a:solidFill>
                          <a:latin typeface="Calibri"/>
                          <a:ea typeface="Calibri"/>
                          <a:cs typeface="Calibri"/>
                          <a:sym typeface="Calibri"/>
                        </a:rPr>
                        <a:t> and </a:t>
                      </a:r>
                      <a:r>
                        <a:rPr lang="en" sz="900" u="sng" strike="noStrike" cap="none">
                          <a:solidFill>
                            <a:srgbClr val="0563C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ESEA Regional Contacts</a:t>
                      </a:r>
                      <a:r>
                        <a:rPr lang="en" sz="900" u="none" strike="noStrike" cap="none">
                          <a:solidFill>
                            <a:srgbClr val="000000"/>
                          </a:solidFill>
                          <a:latin typeface="Calibri"/>
                          <a:ea typeface="Calibri"/>
                          <a:cs typeface="Calibri"/>
                          <a:sym typeface="Calibri"/>
                        </a:rPr>
                        <a:t> </a:t>
                      </a:r>
                      <a:r>
                        <a:rPr lang="en" sz="900" b="1" u="none" strike="noStrike" cap="none">
                          <a:solidFill>
                            <a:srgbClr val="000000"/>
                          </a:solidFill>
                          <a:latin typeface="Calibri"/>
                          <a:ea typeface="Calibri"/>
                          <a:cs typeface="Calibri"/>
                          <a:sym typeface="Calibri"/>
                        </a:rPr>
                        <a:t>(assigned by district)</a:t>
                      </a:r>
                      <a:endParaRPr sz="900" b="1" u="none" strike="noStrike" cap="none">
                        <a:solidFill>
                          <a:srgbClr val="000000"/>
                        </a:solidFill>
                        <a:latin typeface="Calibri"/>
                        <a:ea typeface="Calibri"/>
                        <a:cs typeface="Calibri"/>
                        <a:sym typeface="Calibri"/>
                      </a:endParaRPr>
                    </a:p>
                    <a:p>
                      <a:pPr marL="266700" marR="0" lvl="1" indent="-69850" algn="l" rtl="0">
                        <a:lnSpc>
                          <a:spcPct val="90000"/>
                        </a:lnSpc>
                        <a:spcBef>
                          <a:spcPts val="200"/>
                        </a:spcBef>
                        <a:spcAft>
                          <a:spcPts val="0"/>
                        </a:spcAft>
                        <a:buClr>
                          <a:srgbClr val="000000"/>
                        </a:buClr>
                        <a:buSzPts val="900"/>
                        <a:buFont typeface="Calibri"/>
                        <a:buChar char="○"/>
                      </a:pPr>
                      <a:r>
                        <a:rPr lang="en" sz="900" u="none" strike="noStrike" cap="none">
                          <a:solidFill>
                            <a:srgbClr val="000000"/>
                          </a:solidFill>
                          <a:latin typeface="Calibri"/>
                          <a:ea typeface="Calibri"/>
                          <a:cs typeface="Calibri"/>
                          <a:sym typeface="Calibri"/>
                        </a:rPr>
                        <a:t>Title I: </a:t>
                      </a:r>
                      <a:r>
                        <a:rPr lang="en" sz="90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Laura Meushaw</a:t>
                      </a:r>
                      <a:r>
                        <a:rPr lang="en" sz="900" u="none" strike="noStrike" cap="none">
                          <a:solidFill>
                            <a:srgbClr val="000000"/>
                          </a:solidFill>
                          <a:latin typeface="Calibri"/>
                          <a:ea typeface="Calibri"/>
                          <a:cs typeface="Calibri"/>
                          <a:sym typeface="Calibri"/>
                        </a:rPr>
                        <a:t>, </a:t>
                      </a:r>
                      <a:r>
                        <a:rPr lang="en" sz="900" u="sng" strike="noStrike" cap="none">
                          <a:solidFill>
                            <a:srgbClr val="0563C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Evita Byrd</a:t>
                      </a:r>
                      <a:r>
                        <a:rPr lang="en" sz="900" u="none" strike="noStrike" cap="none">
                          <a:solidFill>
                            <a:srgbClr val="000000"/>
                          </a:solidFill>
                          <a:latin typeface="Calibri"/>
                          <a:ea typeface="Calibri"/>
                          <a:cs typeface="Calibri"/>
                          <a:sym typeface="Calibri"/>
                        </a:rPr>
                        <a:t>, </a:t>
                      </a:r>
                      <a:r>
                        <a:rPr lang="en" sz="900" u="sng" strike="noStrike" cap="none">
                          <a:solidFill>
                            <a:srgbClr val="0563C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Rachel Echsner</a:t>
                      </a:r>
                      <a:endParaRPr sz="900" u="none" strike="noStrike" cap="none">
                        <a:solidFill>
                          <a:srgbClr val="000000"/>
                        </a:solidFill>
                        <a:latin typeface="Calibri"/>
                        <a:ea typeface="Calibri"/>
                        <a:cs typeface="Calibri"/>
                        <a:sym typeface="Calibri"/>
                      </a:endParaRPr>
                    </a:p>
                    <a:p>
                      <a:pPr marL="266700" marR="0" lvl="1" indent="-69850" algn="l" rtl="0">
                        <a:lnSpc>
                          <a:spcPct val="90000"/>
                        </a:lnSpc>
                        <a:spcBef>
                          <a:spcPts val="200"/>
                        </a:spcBef>
                        <a:spcAft>
                          <a:spcPts val="0"/>
                        </a:spcAft>
                        <a:buClr>
                          <a:srgbClr val="000000"/>
                        </a:buClr>
                        <a:buSzPts val="900"/>
                        <a:buFont typeface="Calibri"/>
                        <a:buChar char="○"/>
                      </a:pPr>
                      <a:r>
                        <a:rPr lang="en" sz="900" u="none" strike="noStrike" cap="none">
                          <a:solidFill>
                            <a:srgbClr val="000000"/>
                          </a:solidFill>
                          <a:latin typeface="Calibri"/>
                          <a:ea typeface="Calibri"/>
                          <a:cs typeface="Calibri"/>
                          <a:sym typeface="Calibri"/>
                        </a:rPr>
                        <a:t>Title II: </a:t>
                      </a:r>
                      <a:r>
                        <a:rPr lang="en" sz="900" u="sng" strike="noStrike" cap="none">
                          <a:solidFill>
                            <a:srgbClr val="0563C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Karen Bixler</a:t>
                      </a:r>
                      <a:r>
                        <a:rPr lang="en" sz="900">
                          <a:latin typeface="Calibri"/>
                          <a:ea typeface="Calibri"/>
                          <a:cs typeface="Calibri"/>
                          <a:sym typeface="Calibri"/>
                        </a:rPr>
                        <a:t>, </a:t>
                      </a:r>
                      <a:r>
                        <a:rPr lang="en" sz="900" u="sng">
                          <a:solidFill>
                            <a:schemeClr val="hlink"/>
                          </a:solidFill>
                          <a:latin typeface="Calibri"/>
                          <a:ea typeface="Calibri"/>
                          <a:cs typeface="Calibri"/>
                          <a:sym typeface="Calibri"/>
                          <a:hlinkClick r:id="rId11"/>
                        </a:rPr>
                        <a:t>Rachel Echsner</a:t>
                      </a:r>
                      <a:endParaRPr sz="900" u="none" strike="noStrike" cap="none">
                        <a:solidFill>
                          <a:srgbClr val="000000"/>
                        </a:solidFill>
                        <a:latin typeface="Calibri"/>
                        <a:ea typeface="Calibri"/>
                        <a:cs typeface="Calibri"/>
                        <a:sym typeface="Calibri"/>
                      </a:endParaRPr>
                    </a:p>
                    <a:p>
                      <a:pPr marL="266700" marR="0" lvl="1" indent="-69850" algn="l" rtl="0">
                        <a:lnSpc>
                          <a:spcPct val="90000"/>
                        </a:lnSpc>
                        <a:spcBef>
                          <a:spcPts val="200"/>
                        </a:spcBef>
                        <a:spcAft>
                          <a:spcPts val="0"/>
                        </a:spcAft>
                        <a:buClr>
                          <a:srgbClr val="000000"/>
                        </a:buClr>
                        <a:buSzPts val="900"/>
                        <a:buFont typeface="Calibri"/>
                        <a:buChar char="○"/>
                      </a:pPr>
                      <a:r>
                        <a:rPr lang="en" sz="900" u="none" strike="noStrike" cap="none">
                          <a:solidFill>
                            <a:srgbClr val="000000"/>
                          </a:solidFill>
                          <a:latin typeface="Calibri"/>
                          <a:ea typeface="Calibri"/>
                          <a:cs typeface="Calibri"/>
                          <a:sym typeface="Calibri"/>
                        </a:rPr>
                        <a:t>Title III: </a:t>
                      </a:r>
                      <a:r>
                        <a:rPr lang="en" sz="900" u="sng" strike="noStrike" cap="none">
                          <a:solidFill>
                            <a:srgbClr val="0563C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Rachel Temple</a:t>
                      </a:r>
                      <a:endParaRPr sz="900" u="none" strike="noStrike" cap="none">
                        <a:solidFill>
                          <a:srgbClr val="000000"/>
                        </a:solidFill>
                        <a:latin typeface="Calibri"/>
                        <a:ea typeface="Calibri"/>
                        <a:cs typeface="Calibri"/>
                        <a:sym typeface="Calibri"/>
                      </a:endParaRPr>
                    </a:p>
                    <a:p>
                      <a:pPr marL="266700" marR="0" lvl="1" indent="-69850" algn="l" rtl="0">
                        <a:lnSpc>
                          <a:spcPct val="90000"/>
                        </a:lnSpc>
                        <a:spcBef>
                          <a:spcPts val="200"/>
                        </a:spcBef>
                        <a:spcAft>
                          <a:spcPts val="0"/>
                        </a:spcAft>
                        <a:buClr>
                          <a:srgbClr val="000000"/>
                        </a:buClr>
                        <a:buSzPts val="900"/>
                        <a:buFont typeface="Calibri"/>
                        <a:buChar char="○"/>
                      </a:pPr>
                      <a:r>
                        <a:rPr lang="en" sz="900" u="none" strike="noStrike" cap="none">
                          <a:solidFill>
                            <a:srgbClr val="000000"/>
                          </a:solidFill>
                          <a:latin typeface="Calibri"/>
                          <a:ea typeface="Calibri"/>
                          <a:cs typeface="Calibri"/>
                          <a:sym typeface="Calibri"/>
                        </a:rPr>
                        <a:t>Title IV: </a:t>
                      </a:r>
                      <a:r>
                        <a:rPr lang="en" sz="900" u="sng" strike="noStrike" cap="none">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Tammy Giessinger</a:t>
                      </a:r>
                      <a:r>
                        <a:rPr lang="en" sz="900" u="none" strike="noStrike" cap="none">
                          <a:solidFill>
                            <a:srgbClr val="000000"/>
                          </a:solidFill>
                          <a:latin typeface="Calibri"/>
                          <a:ea typeface="Calibri"/>
                          <a:cs typeface="Calibri"/>
                          <a:sym typeface="Calibri"/>
                        </a:rPr>
                        <a:t>, </a:t>
                      </a:r>
                      <a:r>
                        <a:rPr lang="en" sz="900" u="sng" strike="noStrike" cap="none">
                          <a:solidFill>
                            <a:srgbClr val="0563C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Nathan Hickman</a:t>
                      </a:r>
                      <a:endParaRPr sz="900" u="none" strike="noStrike" cap="none">
                        <a:solidFill>
                          <a:srgbClr val="000000"/>
                        </a:solidFill>
                        <a:latin typeface="Calibri"/>
                        <a:ea typeface="Calibri"/>
                        <a:cs typeface="Calibri"/>
                        <a:sym typeface="Calibri"/>
                      </a:endParaRPr>
                    </a:p>
                    <a:p>
                      <a:pPr marL="266700" marR="0" lvl="1" indent="-69850" algn="l" rtl="0">
                        <a:lnSpc>
                          <a:spcPct val="90000"/>
                        </a:lnSpc>
                        <a:spcBef>
                          <a:spcPts val="200"/>
                        </a:spcBef>
                        <a:spcAft>
                          <a:spcPts val="0"/>
                        </a:spcAft>
                        <a:buClr>
                          <a:srgbClr val="000000"/>
                        </a:buClr>
                        <a:buSzPts val="900"/>
                        <a:buFont typeface="Calibri"/>
                        <a:buChar char="○"/>
                      </a:pPr>
                      <a:r>
                        <a:rPr lang="en" sz="900" u="none" strike="noStrike" cap="none">
                          <a:solidFill>
                            <a:srgbClr val="000000"/>
                          </a:solidFill>
                          <a:latin typeface="Calibri"/>
                          <a:ea typeface="Calibri"/>
                          <a:cs typeface="Calibri"/>
                          <a:sym typeface="Calibri"/>
                        </a:rPr>
                        <a:t>Title V: </a:t>
                      </a:r>
                      <a:r>
                        <a:rPr lang="en" sz="900" u="sng" strike="noStrike" cap="none">
                          <a:solidFill>
                            <a:srgbClr val="0563C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Shannon Wilson</a:t>
                      </a:r>
                      <a:endParaRPr sz="900" u="none" strike="noStrike" cap="none">
                        <a:solidFill>
                          <a:srgbClr val="000000"/>
                        </a:solidFill>
                        <a:latin typeface="Calibri"/>
                        <a:ea typeface="Calibri"/>
                        <a:cs typeface="Calibri"/>
                        <a:sym typeface="Calibri"/>
                      </a:endParaRPr>
                    </a:p>
                    <a:p>
                      <a:pPr marL="76200" marR="0" lvl="0" indent="-63500" algn="l" rtl="0">
                        <a:lnSpc>
                          <a:spcPct val="90000"/>
                        </a:lnSpc>
                        <a:spcBef>
                          <a:spcPts val="500"/>
                        </a:spcBef>
                        <a:spcAft>
                          <a:spcPts val="0"/>
                        </a:spcAft>
                        <a:buClr>
                          <a:srgbClr val="000000"/>
                        </a:buClr>
                        <a:buSzPts val="900"/>
                        <a:buFont typeface="Calibri"/>
                        <a:buChar char="●"/>
                      </a:pPr>
                      <a:r>
                        <a:rPr lang="en" sz="900" b="1" u="sng" strike="noStrike" cap="none">
                          <a:solidFill>
                            <a:srgbClr val="000000"/>
                          </a:solidFill>
                          <a:latin typeface="Calibri"/>
                          <a:ea typeface="Calibri"/>
                          <a:cs typeface="Calibri"/>
                          <a:sym typeface="Calibri"/>
                        </a:rPr>
                        <a:t>ESSER Program Specialists</a:t>
                      </a:r>
                      <a:endParaRPr sz="900" b="1" u="sng" strike="noStrike" cap="none">
                        <a:solidFill>
                          <a:srgbClr val="000000"/>
                        </a:solidFill>
                        <a:latin typeface="Calibri"/>
                        <a:ea typeface="Calibri"/>
                        <a:cs typeface="Calibri"/>
                        <a:sym typeface="Calibri"/>
                      </a:endParaRPr>
                    </a:p>
                    <a:p>
                      <a:pPr marL="254000" marR="0" lvl="1" indent="-69850" algn="l" rtl="0">
                        <a:lnSpc>
                          <a:spcPct val="90000"/>
                        </a:lnSpc>
                        <a:spcBef>
                          <a:spcPts val="200"/>
                        </a:spcBef>
                        <a:spcAft>
                          <a:spcPts val="0"/>
                        </a:spcAft>
                        <a:buClr>
                          <a:srgbClr val="000000"/>
                        </a:buClr>
                        <a:buSzPts val="900"/>
                        <a:buFont typeface="Calibri"/>
                        <a:buChar char="○"/>
                      </a:pPr>
                      <a:r>
                        <a:rPr lang="en" sz="900" u="sng" strike="noStrike" cap="none">
                          <a:solidFill>
                            <a:srgbClr val="0563C1"/>
                          </a:solidFill>
                          <a:latin typeface="Calibri"/>
                          <a:ea typeface="Calibri"/>
                          <a:cs typeface="Calibri"/>
                          <a:sym typeface="Calibri"/>
                          <a:hlinkClick r:id="rId16">
                            <a:extLst>
                              <a:ext uri="{A12FA001-AC4F-418D-AE19-62706E023703}">
                                <ahyp:hlinkClr xmlns:ahyp="http://schemas.microsoft.com/office/drawing/2018/hyperlinkcolor" val="tx"/>
                              </a:ext>
                            </a:extLst>
                          </a:hlinkClick>
                        </a:rPr>
                        <a:t>Kristin Crumley</a:t>
                      </a:r>
                      <a:r>
                        <a:rPr lang="en" sz="900" u="sng" strike="noStrike" cap="none">
                          <a:solidFill>
                            <a:srgbClr val="0563C1"/>
                          </a:solidFill>
                          <a:latin typeface="Calibri"/>
                          <a:ea typeface="Calibri"/>
                          <a:cs typeface="Calibri"/>
                          <a:sym typeface="Calibri"/>
                        </a:rPr>
                        <a:t>  </a:t>
                      </a:r>
                      <a:endParaRPr sz="900" u="sng" strike="noStrike" cap="none">
                        <a:solidFill>
                          <a:srgbClr val="0563C1"/>
                        </a:solidFill>
                        <a:latin typeface="Calibri"/>
                        <a:ea typeface="Calibri"/>
                        <a:cs typeface="Calibri"/>
                        <a:sym typeface="Calibri"/>
                      </a:endParaRPr>
                    </a:p>
                    <a:p>
                      <a:pPr marL="254000" marR="0" lvl="1" indent="-69850" algn="l" rtl="0">
                        <a:lnSpc>
                          <a:spcPct val="90000"/>
                        </a:lnSpc>
                        <a:spcBef>
                          <a:spcPts val="200"/>
                        </a:spcBef>
                        <a:spcAft>
                          <a:spcPts val="0"/>
                        </a:spcAft>
                        <a:buClr>
                          <a:srgbClr val="000000"/>
                        </a:buClr>
                        <a:buSzPts val="900"/>
                        <a:buFont typeface="Calibri"/>
                        <a:buChar char="○"/>
                      </a:pPr>
                      <a:r>
                        <a:rPr lang="en" sz="900" u="sng" strike="noStrike" cap="none">
                          <a:solidFill>
                            <a:srgbClr val="0563C1"/>
                          </a:solidFill>
                          <a:latin typeface="Calibri"/>
                          <a:ea typeface="Calibri"/>
                          <a:cs typeface="Calibri"/>
                          <a:sym typeface="Calibri"/>
                          <a:hlinkClick r:id="rId17">
                            <a:extLst>
                              <a:ext uri="{A12FA001-AC4F-418D-AE19-62706E023703}">
                                <ahyp:hlinkClr xmlns:ahyp="http://schemas.microsoft.com/office/drawing/2018/hyperlinkcolor" val="tx"/>
                              </a:ext>
                            </a:extLst>
                          </a:hlinkClick>
                        </a:rPr>
                        <a:t>Jonathan Schelke</a:t>
                      </a:r>
                      <a:endParaRPr sz="900" u="none" strike="noStrike" cap="none">
                        <a:latin typeface="Calibri"/>
                        <a:ea typeface="Calibri"/>
                        <a:cs typeface="Calibri"/>
                        <a:sym typeface="Calibri"/>
                      </a:endParaRPr>
                    </a:p>
                    <a:p>
                      <a:pPr marL="254000" marR="0" lvl="1" indent="-69850" algn="l" rtl="0">
                        <a:lnSpc>
                          <a:spcPct val="90000"/>
                        </a:lnSpc>
                        <a:spcBef>
                          <a:spcPts val="200"/>
                        </a:spcBef>
                        <a:spcAft>
                          <a:spcPts val="0"/>
                        </a:spcAft>
                        <a:buClr>
                          <a:srgbClr val="000000"/>
                        </a:buClr>
                        <a:buSzPts val="900"/>
                        <a:buFont typeface="Calibri"/>
                        <a:buChar char="○"/>
                      </a:pPr>
                      <a:r>
                        <a:rPr lang="en" sz="900" u="sng" strike="noStrike" cap="none">
                          <a:solidFill>
                            <a:srgbClr val="0563C1"/>
                          </a:solidFill>
                          <a:latin typeface="Calibri"/>
                          <a:ea typeface="Calibri"/>
                          <a:cs typeface="Calibri"/>
                          <a:sym typeface="Calibri"/>
                          <a:hlinkClick r:id="rId18">
                            <a:extLst>
                              <a:ext uri="{A12FA001-AC4F-418D-AE19-62706E023703}">
                                <ahyp:hlinkClr xmlns:ahyp="http://schemas.microsoft.com/office/drawing/2018/hyperlinkcolor" val="tx"/>
                              </a:ext>
                            </a:extLst>
                          </a:hlinkClick>
                        </a:rPr>
                        <a:t>Kim Boylan</a:t>
                      </a:r>
                      <a:endParaRPr sz="900" u="none" strike="noStrike" cap="none">
                        <a:solidFill>
                          <a:srgbClr val="000000"/>
                        </a:solidFill>
                        <a:latin typeface="Calibri"/>
                        <a:ea typeface="Calibri"/>
                        <a:cs typeface="Calibri"/>
                        <a:sym typeface="Calibri"/>
                      </a:endParaRPr>
                    </a:p>
                    <a:p>
                      <a:pPr marL="254000" marR="0" lvl="1" indent="-69850" algn="l" rtl="0">
                        <a:lnSpc>
                          <a:spcPct val="90000"/>
                        </a:lnSpc>
                        <a:spcBef>
                          <a:spcPts val="200"/>
                        </a:spcBef>
                        <a:spcAft>
                          <a:spcPts val="0"/>
                        </a:spcAft>
                        <a:buClr>
                          <a:srgbClr val="000000"/>
                        </a:buClr>
                        <a:buSzPts val="900"/>
                        <a:buFont typeface="Calibri"/>
                        <a:buChar char="○"/>
                      </a:pPr>
                      <a:r>
                        <a:rPr lang="en" sz="900" u="sng" strike="noStrike" cap="none">
                          <a:solidFill>
                            <a:srgbClr val="0563C1"/>
                          </a:solidFill>
                          <a:latin typeface="Calibri"/>
                          <a:ea typeface="Calibri"/>
                          <a:cs typeface="Calibri"/>
                          <a:sym typeface="Calibri"/>
                          <a:hlinkClick r:id="rId19">
                            <a:extLst>
                              <a:ext uri="{A12FA001-AC4F-418D-AE19-62706E023703}">
                                <ahyp:hlinkClr xmlns:ahyp="http://schemas.microsoft.com/office/drawing/2018/hyperlinkcolor" val="tx"/>
                              </a:ext>
                            </a:extLst>
                          </a:hlinkClick>
                        </a:rPr>
                        <a:t>Shannon Wilson</a:t>
                      </a:r>
                      <a:r>
                        <a:rPr lang="en" sz="900" u="none" strike="noStrike" cap="none">
                          <a:solidFill>
                            <a:srgbClr val="000000"/>
                          </a:solidFill>
                          <a:latin typeface="Calibri"/>
                          <a:ea typeface="Calibri"/>
                          <a:cs typeface="Calibri"/>
                          <a:sym typeface="Calibri"/>
                        </a:rPr>
                        <a:t>  </a:t>
                      </a:r>
                      <a:endParaRPr sz="900" u="none" strike="noStrike" cap="none">
                        <a:solidFill>
                          <a:srgbClr val="000000"/>
                        </a:solidFill>
                        <a:latin typeface="Calibri"/>
                        <a:ea typeface="Calibri"/>
                        <a:cs typeface="Calibri"/>
                        <a:sym typeface="Calibri"/>
                      </a:endParaRPr>
                    </a:p>
                    <a:p>
                      <a:pPr marL="76200" marR="0" lvl="0" indent="-63500" algn="l" rtl="0">
                        <a:lnSpc>
                          <a:spcPct val="90000"/>
                        </a:lnSpc>
                        <a:spcBef>
                          <a:spcPts val="500"/>
                        </a:spcBef>
                        <a:spcAft>
                          <a:spcPts val="0"/>
                        </a:spcAft>
                        <a:buClr>
                          <a:srgbClr val="000000"/>
                        </a:buClr>
                        <a:buSzPts val="900"/>
                        <a:buFont typeface="Calibri"/>
                        <a:buChar char="●"/>
                      </a:pPr>
                      <a:r>
                        <a:rPr lang="en" sz="900" b="1" u="sng" strike="noStrike" cap="none">
                          <a:solidFill>
                            <a:srgbClr val="000000"/>
                          </a:solidFill>
                          <a:latin typeface="Calibri"/>
                          <a:ea typeface="Calibri"/>
                          <a:cs typeface="Calibri"/>
                          <a:sym typeface="Calibri"/>
                        </a:rPr>
                        <a:t>ESEA and ESSER Data and Reporting Specialists</a:t>
                      </a:r>
                      <a:endParaRPr sz="900" u="none" strike="noStrike" cap="none">
                        <a:solidFill>
                          <a:srgbClr val="000000"/>
                        </a:solidFill>
                        <a:latin typeface="Calibri"/>
                        <a:ea typeface="Calibri"/>
                        <a:cs typeface="Calibri"/>
                        <a:sym typeface="Calibri"/>
                      </a:endParaRPr>
                    </a:p>
                    <a:p>
                      <a:pPr marL="266700" marR="0" lvl="1" indent="-69850" algn="l" rtl="0">
                        <a:lnSpc>
                          <a:spcPct val="90000"/>
                        </a:lnSpc>
                        <a:spcBef>
                          <a:spcPts val="200"/>
                        </a:spcBef>
                        <a:spcAft>
                          <a:spcPts val="0"/>
                        </a:spcAft>
                        <a:buClr>
                          <a:srgbClr val="000000"/>
                        </a:buClr>
                        <a:buSzPts val="900"/>
                        <a:buFont typeface="Calibri"/>
                        <a:buChar char="○"/>
                      </a:pPr>
                      <a:r>
                        <a:rPr lang="en" sz="900" u="sng" strike="noStrike" cap="none">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Tina Negley</a:t>
                      </a:r>
                      <a:endParaRPr sz="900" u="none" strike="noStrike" cap="none">
                        <a:solidFill>
                          <a:srgbClr val="000000"/>
                        </a:solidFill>
                        <a:latin typeface="Calibri"/>
                        <a:ea typeface="Calibri"/>
                        <a:cs typeface="Calibri"/>
                        <a:sym typeface="Calibri"/>
                      </a:endParaRPr>
                    </a:p>
                    <a:p>
                      <a:pPr marL="266700" marR="0" lvl="1" indent="-69850" algn="l" rtl="0">
                        <a:lnSpc>
                          <a:spcPct val="90000"/>
                        </a:lnSpc>
                        <a:spcBef>
                          <a:spcPts val="200"/>
                        </a:spcBef>
                        <a:spcAft>
                          <a:spcPts val="0"/>
                        </a:spcAft>
                        <a:buClr>
                          <a:srgbClr val="000000"/>
                        </a:buClr>
                        <a:buSzPts val="900"/>
                        <a:buFont typeface="Calibri"/>
                        <a:buChar char="○"/>
                      </a:pPr>
                      <a:r>
                        <a:rPr lang="en" sz="900" u="sng" strike="noStrike" cap="none">
                          <a:solidFill>
                            <a:srgbClr val="0563C1"/>
                          </a:solidFill>
                          <a:latin typeface="Calibri"/>
                          <a:ea typeface="Calibri"/>
                          <a:cs typeface="Calibri"/>
                          <a:sym typeface="Calibri"/>
                          <a:hlinkClick r:id="rId20">
                            <a:extLst>
                              <a:ext uri="{A12FA001-AC4F-418D-AE19-62706E023703}">
                                <ahyp:hlinkClr xmlns:ahyp="http://schemas.microsoft.com/office/drawing/2018/hyperlinkcolor" val="tx"/>
                              </a:ext>
                            </a:extLst>
                          </a:hlinkClick>
                        </a:rPr>
                        <a:t>Mary Shen</a:t>
                      </a:r>
                      <a:endParaRPr sz="900" u="none" strike="noStrike" cap="none">
                        <a:solidFill>
                          <a:srgbClr val="000000"/>
                        </a:solidFill>
                        <a:latin typeface="Calibri"/>
                        <a:ea typeface="Calibri"/>
                        <a:cs typeface="Calibri"/>
                        <a:sym typeface="Calibri"/>
                      </a:endParaRPr>
                    </a:p>
                    <a:p>
                      <a:pPr marL="266700" marR="0" lvl="1" indent="-69850" algn="l" rtl="0">
                        <a:lnSpc>
                          <a:spcPct val="90000"/>
                        </a:lnSpc>
                        <a:spcBef>
                          <a:spcPts val="200"/>
                        </a:spcBef>
                        <a:spcAft>
                          <a:spcPts val="0"/>
                        </a:spcAft>
                        <a:buClr>
                          <a:srgbClr val="000000"/>
                        </a:buClr>
                        <a:buSzPts val="900"/>
                        <a:buFont typeface="Calibri"/>
                        <a:buChar char="○"/>
                      </a:pPr>
                      <a:r>
                        <a:rPr lang="en" sz="900" u="sng" strike="noStrike" cap="none">
                          <a:solidFill>
                            <a:srgbClr val="0563C1"/>
                          </a:solidFill>
                          <a:latin typeface="Calibri"/>
                          <a:ea typeface="Calibri"/>
                          <a:cs typeface="Calibri"/>
                          <a:sym typeface="Calibri"/>
                          <a:hlinkClick r:id="rId21">
                            <a:extLst>
                              <a:ext uri="{A12FA001-AC4F-418D-AE19-62706E023703}">
                                <ahyp:hlinkClr xmlns:ahyp="http://schemas.microsoft.com/office/drawing/2018/hyperlinkcolor" val="tx"/>
                              </a:ext>
                            </a:extLst>
                          </a:hlinkClick>
                        </a:rPr>
                        <a:t>Mackenzie Owens</a:t>
                      </a:r>
                      <a:endParaRPr sz="900">
                        <a:latin typeface="Calibri"/>
                        <a:ea typeface="Calibri"/>
                        <a:cs typeface="Calibri"/>
                        <a:sym typeface="Calibri"/>
                      </a:endParaRPr>
                    </a:p>
                    <a:p>
                      <a:pPr marL="266700" marR="0" lvl="1" indent="-69850" algn="l" rtl="0">
                        <a:lnSpc>
                          <a:spcPct val="90000"/>
                        </a:lnSpc>
                        <a:spcBef>
                          <a:spcPts val="200"/>
                        </a:spcBef>
                        <a:spcAft>
                          <a:spcPts val="0"/>
                        </a:spcAft>
                        <a:buSzPts val="900"/>
                        <a:buFont typeface="Calibri"/>
                        <a:buChar char="○"/>
                      </a:pPr>
                      <a:r>
                        <a:rPr lang="en" sz="900" u="sng">
                          <a:solidFill>
                            <a:schemeClr val="hlink"/>
                          </a:solidFill>
                          <a:latin typeface="Calibri"/>
                          <a:ea typeface="Calibri"/>
                          <a:cs typeface="Calibri"/>
                          <a:sym typeface="Calibri"/>
                          <a:hlinkClick r:id="rId22"/>
                        </a:rPr>
                        <a:t>Melissa Chaffin</a:t>
                      </a:r>
                      <a:endParaRPr sz="900">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endParaRPr sz="1000" u="none" strike="noStrike" cap="none">
                        <a:solidFill>
                          <a:srgbClr val="000000"/>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rgbClr val="000000"/>
                          </a:solidFill>
                          <a:latin typeface="Calibri"/>
                          <a:ea typeface="Calibri"/>
                          <a:cs typeface="Calibri"/>
                          <a:sym typeface="Calibri"/>
                        </a:rPr>
                        <a:t>Fiscal Specialists</a:t>
                      </a:r>
                      <a:endParaRPr sz="1000" b="1" u="sng" strike="noStrike" cap="none">
                        <a:solidFill>
                          <a:srgbClr val="000000"/>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rgbClr val="0563C1"/>
                          </a:solidFill>
                          <a:latin typeface="Calibri"/>
                          <a:ea typeface="Calibri"/>
                          <a:cs typeface="Calibri"/>
                          <a:sym typeface="Calibri"/>
                          <a:hlinkClick r:id="rId23">
                            <a:extLst>
                              <a:ext uri="{A12FA001-AC4F-418D-AE19-62706E023703}">
                                <ahyp:hlinkClr xmlns:ahyp="http://schemas.microsoft.com/office/drawing/2018/hyperlinkcolor" val="tx"/>
                              </a:ext>
                            </a:extLst>
                          </a:hlinkClick>
                        </a:rPr>
                        <a:t>Jennifer Austin</a:t>
                      </a:r>
                      <a:r>
                        <a:rPr lang="en" sz="1000" u="none" strike="noStrike" cap="none">
                          <a:solidFill>
                            <a:srgbClr val="000000"/>
                          </a:solidFill>
                          <a:latin typeface="Calibri"/>
                          <a:ea typeface="Calibri"/>
                          <a:cs typeface="Calibri"/>
                          <a:sym typeface="Calibri"/>
                        </a:rPr>
                        <a:t>, Director of Grants Fiscal Management </a:t>
                      </a:r>
                      <a:endParaRPr sz="1000" u="none" strike="noStrike" cap="none">
                        <a:solidFill>
                          <a:srgbClr val="000000"/>
                        </a:solidFill>
                        <a:latin typeface="Calibri"/>
                        <a:ea typeface="Calibri"/>
                        <a:cs typeface="Calibri"/>
                        <a:sym typeface="Calibri"/>
                      </a:endParaRPr>
                    </a:p>
                    <a:p>
                      <a:pPr marL="76200" marR="0" lvl="0" indent="-69850" algn="l" rtl="0">
                        <a:lnSpc>
                          <a:spcPct val="90000"/>
                        </a:lnSpc>
                        <a:spcBef>
                          <a:spcPts val="500"/>
                        </a:spcBef>
                        <a:spcAft>
                          <a:spcPts val="0"/>
                        </a:spcAft>
                        <a:buClr>
                          <a:srgbClr val="000000"/>
                        </a:buClr>
                        <a:buSzPts val="1000"/>
                        <a:buFont typeface="Calibri"/>
                        <a:buChar char="●"/>
                      </a:pPr>
                      <a:r>
                        <a:rPr lang="en" sz="1000" b="1" u="sng" strike="noStrike" cap="none">
                          <a:solidFill>
                            <a:srgbClr val="000000"/>
                          </a:solidFill>
                          <a:latin typeface="Calibri"/>
                          <a:ea typeface="Calibri"/>
                          <a:cs typeface="Calibri"/>
                          <a:sym typeface="Calibri"/>
                        </a:rPr>
                        <a:t>ESEA</a:t>
                      </a:r>
                      <a:endParaRPr sz="1000" u="none" strike="noStrike" cap="none">
                        <a:solidFill>
                          <a:srgbClr val="000000"/>
                        </a:solidFill>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rgbClr val="0563C1"/>
                          </a:solidFill>
                          <a:latin typeface="Calibri"/>
                          <a:ea typeface="Calibri"/>
                          <a:cs typeface="Calibri"/>
                          <a:sym typeface="Calibri"/>
                          <a:hlinkClick r:id="rId24">
                            <a:extLst>
                              <a:ext uri="{A12FA001-AC4F-418D-AE19-62706E023703}">
                                <ahyp:hlinkClr xmlns:ahyp="http://schemas.microsoft.com/office/drawing/2018/hyperlinkcolor" val="tx"/>
                              </a:ext>
                            </a:extLst>
                          </a:hlinkClick>
                        </a:rPr>
                        <a:t>Robert Hawkins</a:t>
                      </a:r>
                      <a:r>
                        <a:rPr lang="en" sz="1000" u="none" strike="noStrike" cap="none">
                          <a:solidFill>
                            <a:srgbClr val="000000"/>
                          </a:solidFill>
                          <a:latin typeface="Calibri"/>
                          <a:ea typeface="Calibri"/>
                          <a:cs typeface="Calibri"/>
                          <a:sym typeface="Calibri"/>
                        </a:rPr>
                        <a:t>, Grants Fiscal Analyst </a:t>
                      </a:r>
                      <a:endParaRPr sz="1000" u="none" strike="noStrike" cap="none">
                        <a:solidFill>
                          <a:srgbClr val="000000"/>
                        </a:solidFill>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rgbClr val="0563C1"/>
                          </a:solidFill>
                          <a:latin typeface="Calibri"/>
                          <a:ea typeface="Calibri"/>
                          <a:cs typeface="Calibri"/>
                          <a:sym typeface="Calibri"/>
                          <a:hlinkClick r:id="rId25">
                            <a:extLst>
                              <a:ext uri="{A12FA001-AC4F-418D-AE19-62706E023703}">
                                <ahyp:hlinkClr xmlns:ahyp="http://schemas.microsoft.com/office/drawing/2018/hyperlinkcolor" val="tx"/>
                              </a:ext>
                            </a:extLst>
                          </a:hlinkClick>
                        </a:rPr>
                        <a:t>Steven Kaleda</a:t>
                      </a:r>
                      <a:r>
                        <a:rPr lang="en" sz="1000" u="none" strike="noStrike" cap="none">
                          <a:solidFill>
                            <a:srgbClr val="000000"/>
                          </a:solidFill>
                          <a:latin typeface="Calibri"/>
                          <a:ea typeface="Calibri"/>
                          <a:cs typeface="Calibri"/>
                          <a:sym typeface="Calibri"/>
                        </a:rPr>
                        <a:t>, Grants Fiscal Analyst </a:t>
                      </a:r>
                      <a:endParaRPr sz="1000" u="none" strike="noStrike" cap="none">
                        <a:solidFill>
                          <a:srgbClr val="000000"/>
                        </a:solidFill>
                        <a:latin typeface="Calibri"/>
                        <a:ea typeface="Calibri"/>
                        <a:cs typeface="Calibri"/>
                        <a:sym typeface="Calibri"/>
                      </a:endParaRPr>
                    </a:p>
                    <a:p>
                      <a:pPr marL="76200" marR="0" lvl="0" indent="-69850" algn="l" rtl="0">
                        <a:lnSpc>
                          <a:spcPct val="90000"/>
                        </a:lnSpc>
                        <a:spcBef>
                          <a:spcPts val="500"/>
                        </a:spcBef>
                        <a:spcAft>
                          <a:spcPts val="0"/>
                        </a:spcAft>
                        <a:buClr>
                          <a:srgbClr val="000000"/>
                        </a:buClr>
                        <a:buSzPts val="1000"/>
                        <a:buFont typeface="Calibri"/>
                        <a:buChar char="●"/>
                      </a:pPr>
                      <a:r>
                        <a:rPr lang="en" sz="1000" b="1" u="sng" strike="noStrike" cap="none">
                          <a:solidFill>
                            <a:srgbClr val="000000"/>
                          </a:solidFill>
                          <a:latin typeface="Calibri"/>
                          <a:ea typeface="Calibri"/>
                          <a:cs typeface="Calibri"/>
                          <a:sym typeface="Calibri"/>
                        </a:rPr>
                        <a:t>ESSER Fiscal Specialist</a:t>
                      </a:r>
                      <a:endParaRPr sz="1000" u="none" strike="noStrike" cap="none">
                        <a:solidFill>
                          <a:srgbClr val="000000"/>
                        </a:solidFill>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rgbClr val="0563C1"/>
                          </a:solidFill>
                          <a:latin typeface="Calibri"/>
                          <a:ea typeface="Calibri"/>
                          <a:cs typeface="Calibri"/>
                          <a:sym typeface="Calibri"/>
                          <a:hlinkClick r:id="rId25">
                            <a:extLst>
                              <a:ext uri="{A12FA001-AC4F-418D-AE19-62706E023703}">
                                <ahyp:hlinkClr xmlns:ahyp="http://schemas.microsoft.com/office/drawing/2018/hyperlinkcolor" val="tx"/>
                              </a:ext>
                            </a:extLst>
                          </a:hlinkClick>
                        </a:rPr>
                        <a:t>Steven Kaleda</a:t>
                      </a:r>
                      <a:r>
                        <a:rPr lang="en" sz="1000" u="none" strike="noStrike" cap="none">
                          <a:solidFill>
                            <a:srgbClr val="000000"/>
                          </a:solidFill>
                          <a:latin typeface="Calibri"/>
                          <a:ea typeface="Calibri"/>
                          <a:cs typeface="Calibri"/>
                          <a:sym typeface="Calibri"/>
                        </a:rPr>
                        <a:t> Grants Fiscal Analyst</a:t>
                      </a:r>
                      <a:endParaRPr sz="1000" u="none" strike="noStrike" cap="none">
                        <a:solidFill>
                          <a:srgbClr val="000000"/>
                        </a:solidFill>
                        <a:latin typeface="Calibri"/>
                        <a:ea typeface="Calibri"/>
                        <a:cs typeface="Calibri"/>
                        <a:sym typeface="Calibri"/>
                      </a:endParaRPr>
                    </a:p>
                    <a:p>
                      <a:pPr marL="76200" marR="0" lvl="0" indent="-69850" algn="l" rtl="0">
                        <a:lnSpc>
                          <a:spcPct val="90000"/>
                        </a:lnSpc>
                        <a:spcBef>
                          <a:spcPts val="500"/>
                        </a:spcBef>
                        <a:spcAft>
                          <a:spcPts val="0"/>
                        </a:spcAft>
                        <a:buClr>
                          <a:srgbClr val="000000"/>
                        </a:buClr>
                        <a:buSzPts val="1000"/>
                        <a:buFont typeface="Calibri"/>
                        <a:buChar char="●"/>
                      </a:pPr>
                      <a:r>
                        <a:rPr lang="en" sz="1000" b="1" u="sng" strike="noStrike" cap="none">
                          <a:solidFill>
                            <a:srgbClr val="000000"/>
                          </a:solidFill>
                          <a:latin typeface="Calibri"/>
                          <a:ea typeface="Calibri"/>
                          <a:cs typeface="Calibri"/>
                          <a:sym typeface="Calibri"/>
                        </a:rPr>
                        <a:t>ESSER Monitoring</a:t>
                      </a:r>
                      <a:endParaRPr sz="1000" b="1" u="sng" strike="noStrike" cap="none">
                        <a:solidFill>
                          <a:srgbClr val="000000"/>
                        </a:solidFill>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rgbClr val="0563C1"/>
                          </a:solidFill>
                          <a:latin typeface="Calibri"/>
                          <a:ea typeface="Calibri"/>
                          <a:cs typeface="Calibri"/>
                          <a:sym typeface="Calibri"/>
                          <a:hlinkClick r:id="rId26">
                            <a:extLst>
                              <a:ext uri="{A12FA001-AC4F-418D-AE19-62706E023703}">
                                <ahyp:hlinkClr xmlns:ahyp="http://schemas.microsoft.com/office/drawing/2018/hyperlinkcolor" val="tx"/>
                              </a:ext>
                            </a:extLst>
                          </a:hlinkClick>
                        </a:rPr>
                        <a:t>Bill Parsley</a:t>
                      </a:r>
                      <a:r>
                        <a:rPr lang="en" sz="1000" u="none" strike="noStrike" cap="none">
                          <a:solidFill>
                            <a:srgbClr val="000000"/>
                          </a:solidFill>
                          <a:latin typeface="Calibri"/>
                          <a:ea typeface="Calibri"/>
                          <a:cs typeface="Calibri"/>
                          <a:sym typeface="Calibri"/>
                        </a:rPr>
                        <a:t>, ESSER Fiscal Monitoring Supervisor </a:t>
                      </a:r>
                      <a:endParaRPr sz="1000" u="none" strike="noStrike" cap="none">
                        <a:solidFill>
                          <a:srgbClr val="000000"/>
                        </a:solidFill>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rgbClr val="0563C1"/>
                          </a:solidFill>
                          <a:latin typeface="Calibri"/>
                          <a:ea typeface="Calibri"/>
                          <a:cs typeface="Calibri"/>
                          <a:sym typeface="Calibri"/>
                          <a:hlinkClick r:id="rId27">
                            <a:extLst>
                              <a:ext uri="{A12FA001-AC4F-418D-AE19-62706E023703}">
                                <ahyp:hlinkClr xmlns:ahyp="http://schemas.microsoft.com/office/drawing/2018/hyperlinkcolor" val="tx"/>
                              </a:ext>
                            </a:extLst>
                          </a:hlinkClick>
                        </a:rPr>
                        <a:t>Hilery Morris</a:t>
                      </a:r>
                      <a:r>
                        <a:rPr lang="en" sz="1000" u="none" strike="noStrike" cap="none">
                          <a:solidFill>
                            <a:srgbClr val="000000"/>
                          </a:solidFill>
                          <a:latin typeface="Calibri"/>
                          <a:ea typeface="Calibri"/>
                          <a:cs typeface="Calibri"/>
                          <a:sym typeface="Calibri"/>
                        </a:rPr>
                        <a:t>, ESSER Fiscal Monitoring </a:t>
                      </a:r>
                      <a:endParaRPr sz="1000" u="none" strike="noStrike" cap="none">
                        <a:solidFill>
                          <a:srgbClr val="000000"/>
                        </a:solidFill>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rgbClr val="0563C1"/>
                          </a:solidFill>
                          <a:latin typeface="Calibri"/>
                          <a:ea typeface="Calibri"/>
                          <a:cs typeface="Calibri"/>
                          <a:sym typeface="Calibri"/>
                          <a:hlinkClick r:id="rId28">
                            <a:extLst>
                              <a:ext uri="{A12FA001-AC4F-418D-AE19-62706E023703}">
                                <ahyp:hlinkClr xmlns:ahyp="http://schemas.microsoft.com/office/drawing/2018/hyperlinkcolor" val="tx"/>
                              </a:ext>
                            </a:extLst>
                          </a:hlinkClick>
                        </a:rPr>
                        <a:t>Kristina Jones</a:t>
                      </a:r>
                      <a:r>
                        <a:rPr lang="en" sz="1000" u="none" strike="noStrike" cap="none">
                          <a:solidFill>
                            <a:srgbClr val="000000"/>
                          </a:solidFill>
                          <a:latin typeface="Calibri"/>
                          <a:ea typeface="Calibri"/>
                          <a:cs typeface="Calibri"/>
                          <a:sym typeface="Calibri"/>
                        </a:rPr>
                        <a:t>, Federal Fiscal Monitoring and Reporting Specialist</a:t>
                      </a:r>
                      <a:endParaRPr sz="1000" u="none" strike="noStrike" cap="none">
                        <a:solidFill>
                          <a:srgbClr val="000000"/>
                        </a:solidFill>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rgbClr val="0563C1"/>
                          </a:solidFill>
                          <a:latin typeface="Calibri"/>
                          <a:ea typeface="Calibri"/>
                          <a:cs typeface="Calibri"/>
                          <a:sym typeface="Calibri"/>
                          <a:hlinkClick r:id="rId29">
                            <a:extLst>
                              <a:ext uri="{A12FA001-AC4F-418D-AE19-62706E023703}">
                                <ahyp:hlinkClr xmlns:ahyp="http://schemas.microsoft.com/office/drawing/2018/hyperlinkcolor" val="tx"/>
                              </a:ext>
                            </a:extLst>
                          </a:hlinkClick>
                        </a:rPr>
                        <a:t>Werner Hagemann</a:t>
                      </a:r>
                      <a:r>
                        <a:rPr lang="en" sz="1000" u="none" strike="noStrike" cap="none">
                          <a:solidFill>
                            <a:srgbClr val="000000"/>
                          </a:solidFill>
                          <a:latin typeface="Calibri"/>
                          <a:ea typeface="Calibri"/>
                          <a:cs typeface="Calibri"/>
                          <a:sym typeface="Calibri"/>
                        </a:rPr>
                        <a:t>, ESSER Fiscal Monitoring Specialist</a:t>
                      </a:r>
                      <a:endParaRPr sz="1000" u="none" strike="noStrike" cap="none">
                        <a:solidFill>
                          <a:srgbClr val="000000"/>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rgbClr val="000000"/>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rgbClr val="000000"/>
                          </a:solidFill>
                          <a:latin typeface="Calibri"/>
                          <a:ea typeface="Calibri"/>
                          <a:cs typeface="Calibri"/>
                          <a:sym typeface="Calibri"/>
                        </a:rPr>
                        <a:t>Application Systems Specialists</a:t>
                      </a:r>
                      <a:endParaRPr sz="1000" b="1" u="sng"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 sz="1000" u="sng" strike="noStrike" cap="none">
                          <a:solidFill>
                            <a:srgbClr val="0563C1"/>
                          </a:solidFill>
                          <a:latin typeface="Calibri"/>
                          <a:ea typeface="Calibri"/>
                          <a:cs typeface="Calibri"/>
                          <a:sym typeface="Calibri"/>
                          <a:hlinkClick r:id="rId30">
                            <a:extLst>
                              <a:ext uri="{A12FA001-AC4F-418D-AE19-62706E023703}">
                                <ahyp:hlinkClr xmlns:ahyp="http://schemas.microsoft.com/office/drawing/2018/hyperlinkcolor" val="tx"/>
                              </a:ext>
                            </a:extLst>
                          </a:hlinkClick>
                        </a:rPr>
                        <a:t>DeLilah Collins</a:t>
                      </a:r>
                      <a:r>
                        <a:rPr lang="en" sz="1000" u="none" strike="noStrike" cap="none">
                          <a:solidFill>
                            <a:srgbClr val="000000"/>
                          </a:solidFill>
                          <a:latin typeface="Calibri"/>
                          <a:ea typeface="Calibri"/>
                          <a:cs typeface="Calibri"/>
                          <a:sym typeface="Calibri"/>
                        </a:rPr>
                        <a:t>, Director of Grants Program Administration</a:t>
                      </a:r>
                      <a:endParaRPr sz="1000" u="none" strike="noStrike" cap="none">
                        <a:solidFill>
                          <a:srgbClr val="000000"/>
                        </a:solidFill>
                        <a:latin typeface="Calibri"/>
                        <a:ea typeface="Calibri"/>
                        <a:cs typeface="Calibri"/>
                        <a:sym typeface="Calibri"/>
                      </a:endParaRPr>
                    </a:p>
                    <a:p>
                      <a:pPr marL="76200" marR="0" lvl="0" indent="-69850" algn="l" rtl="0">
                        <a:lnSpc>
                          <a:spcPct val="90000"/>
                        </a:lnSpc>
                        <a:spcBef>
                          <a:spcPts val="500"/>
                        </a:spcBef>
                        <a:spcAft>
                          <a:spcPts val="0"/>
                        </a:spcAft>
                        <a:buClr>
                          <a:srgbClr val="000000"/>
                        </a:buClr>
                        <a:buSzPts val="1000"/>
                        <a:buFont typeface="Arial"/>
                        <a:buChar char="●"/>
                      </a:pPr>
                      <a:r>
                        <a:rPr lang="en" sz="1000" b="1" u="sng" strike="noStrike" cap="none">
                          <a:solidFill>
                            <a:srgbClr val="000000"/>
                          </a:solidFill>
                          <a:latin typeface="Calibri"/>
                          <a:ea typeface="Calibri"/>
                          <a:cs typeface="Calibri"/>
                          <a:sym typeface="Calibri"/>
                        </a:rPr>
                        <a:t>Online Applications Systems Technical Support</a:t>
                      </a:r>
                      <a:endParaRPr sz="1000" u="none" strike="noStrike" cap="none">
                        <a:solidFill>
                          <a:srgbClr val="000000"/>
                        </a:solidFill>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rgbClr val="0563C1"/>
                          </a:solidFill>
                          <a:latin typeface="Calibri"/>
                          <a:ea typeface="Calibri"/>
                          <a:cs typeface="Calibri"/>
                          <a:sym typeface="Calibri"/>
                          <a:hlinkClick r:id="rId31">
                            <a:extLst>
                              <a:ext uri="{A12FA001-AC4F-418D-AE19-62706E023703}">
                                <ahyp:hlinkClr xmlns:ahyp="http://schemas.microsoft.com/office/drawing/2018/hyperlinkcolor" val="tx"/>
                              </a:ext>
                            </a:extLst>
                          </a:hlinkClick>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88"/>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67</a:t>
            </a:fld>
            <a:endParaRPr/>
          </a:p>
        </p:txBody>
      </p:sp>
      <p:sp>
        <p:nvSpPr>
          <p:cNvPr id="835" name="Google Shape;835;p8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600">
                <a:latin typeface="Rockwell"/>
                <a:ea typeface="Rockwell"/>
                <a:cs typeface="Rockwell"/>
                <a:sym typeface="Rockwell"/>
              </a:rPr>
              <a:t>Common Acronyms </a:t>
            </a:r>
            <a:endParaRPr sz="3600">
              <a:latin typeface="Rockwell"/>
              <a:ea typeface="Rockwell"/>
              <a:cs typeface="Rockwell"/>
              <a:sym typeface="Rockwell"/>
            </a:endParaRPr>
          </a:p>
        </p:txBody>
      </p:sp>
      <p:sp>
        <p:nvSpPr>
          <p:cNvPr id="836" name="Google Shape;836;p88"/>
          <p:cNvSpPr txBox="1">
            <a:spLocks noGrp="1"/>
          </p:cNvSpPr>
          <p:nvPr>
            <p:ph type="body" idx="1"/>
          </p:nvPr>
        </p:nvSpPr>
        <p:spPr>
          <a:xfrm>
            <a:off x="628675" y="1029500"/>
            <a:ext cx="3713400" cy="4227600"/>
          </a:xfrm>
          <a:prstGeom prst="rect">
            <a:avLst/>
          </a:prstGeom>
        </p:spPr>
        <p:txBody>
          <a:bodyPr spcFirstLastPara="1" wrap="square" lIns="0" tIns="0" rIns="0" bIns="0" anchor="t" anchorCtr="0">
            <a:noAutofit/>
          </a:bodyPr>
          <a:lstStyle/>
          <a:p>
            <a:pPr marL="457200" lvl="0" indent="-342900" algn="l" rtl="0">
              <a:lnSpc>
                <a:spcPct val="100000"/>
              </a:lnSpc>
              <a:spcBef>
                <a:spcPts val="800"/>
              </a:spcBef>
              <a:spcAft>
                <a:spcPts val="0"/>
              </a:spcAft>
              <a:buSzPts val="1800"/>
              <a:buChar char="•"/>
            </a:pPr>
            <a:r>
              <a:rPr lang="en"/>
              <a:t>CNA- Comprehensive Needs Assessment</a:t>
            </a:r>
            <a:endParaRPr/>
          </a:p>
          <a:p>
            <a:pPr marL="457200" lvl="0" indent="-342900" algn="l" rtl="0">
              <a:lnSpc>
                <a:spcPct val="100000"/>
              </a:lnSpc>
              <a:spcBef>
                <a:spcPts val="800"/>
              </a:spcBef>
              <a:spcAft>
                <a:spcPts val="0"/>
              </a:spcAft>
              <a:buSzPts val="1800"/>
              <a:buChar char="•"/>
            </a:pPr>
            <a:r>
              <a:rPr lang="en"/>
              <a:t>ConsApp- Consolidated Application for federal programs funding</a:t>
            </a:r>
            <a:endParaRPr/>
          </a:p>
          <a:p>
            <a:pPr marL="457200" lvl="0" indent="-342900" algn="l" rtl="0">
              <a:lnSpc>
                <a:spcPct val="100000"/>
              </a:lnSpc>
              <a:spcBef>
                <a:spcPts val="800"/>
              </a:spcBef>
              <a:spcAft>
                <a:spcPts val="0"/>
              </a:spcAft>
              <a:buSzPts val="1800"/>
              <a:buChar char="•"/>
            </a:pPr>
            <a:r>
              <a:rPr lang="en"/>
              <a:t>CSUIP- Comprehensive Support and Improvement UIP </a:t>
            </a:r>
            <a:endParaRPr/>
          </a:p>
          <a:p>
            <a:pPr marL="457200" lvl="0" indent="-342900" algn="l" rtl="0">
              <a:lnSpc>
                <a:spcPct val="100000"/>
              </a:lnSpc>
              <a:spcBef>
                <a:spcPts val="800"/>
              </a:spcBef>
              <a:spcAft>
                <a:spcPts val="0"/>
              </a:spcAft>
              <a:buSzPts val="1800"/>
              <a:buChar char="•"/>
            </a:pPr>
            <a:r>
              <a:rPr lang="en"/>
              <a:t>EBI- Evidence-Based Intervention</a:t>
            </a:r>
            <a:endParaRPr/>
          </a:p>
          <a:p>
            <a:pPr marL="457200" lvl="0" indent="-342900" algn="l" rtl="0">
              <a:lnSpc>
                <a:spcPct val="100000"/>
              </a:lnSpc>
              <a:spcBef>
                <a:spcPts val="800"/>
              </a:spcBef>
              <a:spcAft>
                <a:spcPts val="0"/>
              </a:spcAft>
              <a:buSzPts val="1800"/>
              <a:buChar char="•"/>
            </a:pPr>
            <a:r>
              <a:rPr lang="en"/>
              <a:t>EL- English Learner</a:t>
            </a:r>
            <a:endParaRPr/>
          </a:p>
          <a:p>
            <a:pPr marL="457200" lvl="0" indent="-342900" algn="l" rtl="0">
              <a:lnSpc>
                <a:spcPct val="100000"/>
              </a:lnSpc>
              <a:spcBef>
                <a:spcPts val="800"/>
              </a:spcBef>
              <a:spcAft>
                <a:spcPts val="0"/>
              </a:spcAft>
              <a:buSzPts val="1800"/>
              <a:buChar char="•"/>
            </a:pPr>
            <a:r>
              <a:rPr lang="en"/>
              <a:t>ESEA- Elementary and Secondary Education Act</a:t>
            </a:r>
            <a:endParaRPr/>
          </a:p>
          <a:p>
            <a:pPr marL="457200" lvl="0" indent="-342900" algn="l" rtl="0">
              <a:lnSpc>
                <a:spcPct val="100000"/>
              </a:lnSpc>
              <a:spcBef>
                <a:spcPts val="800"/>
              </a:spcBef>
              <a:spcAft>
                <a:spcPts val="0"/>
              </a:spcAft>
              <a:buSzPts val="1800"/>
              <a:buChar char="•"/>
            </a:pPr>
            <a:r>
              <a:rPr lang="en"/>
              <a:t>ESSA- Every Student Succeeds Act</a:t>
            </a:r>
            <a:endParaRPr/>
          </a:p>
          <a:p>
            <a:pPr marL="0" lvl="0" indent="0" algn="l" rtl="0">
              <a:lnSpc>
                <a:spcPct val="100000"/>
              </a:lnSpc>
              <a:spcBef>
                <a:spcPts val="800"/>
              </a:spcBef>
              <a:spcAft>
                <a:spcPts val="0"/>
              </a:spcAft>
              <a:buNone/>
            </a:pPr>
            <a:endParaRPr/>
          </a:p>
          <a:p>
            <a:pPr marL="0" lvl="0" indent="0" algn="l" rtl="0">
              <a:spcBef>
                <a:spcPts val="800"/>
              </a:spcBef>
              <a:spcAft>
                <a:spcPts val="0"/>
              </a:spcAft>
              <a:buNone/>
            </a:pPr>
            <a:endParaRPr/>
          </a:p>
        </p:txBody>
      </p:sp>
      <p:sp>
        <p:nvSpPr>
          <p:cNvPr id="837" name="Google Shape;837;p88"/>
          <p:cNvSpPr txBox="1"/>
          <p:nvPr/>
        </p:nvSpPr>
        <p:spPr>
          <a:xfrm>
            <a:off x="4607050" y="915900"/>
            <a:ext cx="3584700" cy="4227600"/>
          </a:xfrm>
          <a:prstGeom prst="rect">
            <a:avLst/>
          </a:prstGeom>
          <a:noFill/>
          <a:ln>
            <a:noFill/>
          </a:ln>
        </p:spPr>
        <p:txBody>
          <a:bodyPr spcFirstLastPara="1" wrap="square" lIns="91425" tIns="91425" rIns="91425" bIns="91425" anchor="t" anchorCtr="0">
            <a:spAutoFit/>
          </a:bodyPr>
          <a:lstStyle/>
          <a:p>
            <a:pPr marL="457200" lvl="0" indent="-301710" algn="l" rtl="0">
              <a:spcBef>
                <a:spcPts val="800"/>
              </a:spcBef>
              <a:spcAft>
                <a:spcPts val="0"/>
              </a:spcAft>
              <a:buClr>
                <a:schemeClr val="dk1"/>
              </a:buClr>
              <a:buSzPts val="1151"/>
              <a:buChar char="•"/>
            </a:pPr>
            <a:r>
              <a:rPr lang="en" sz="1800">
                <a:solidFill>
                  <a:schemeClr val="dk1"/>
                </a:solidFill>
                <a:latin typeface="Calibri"/>
                <a:ea typeface="Calibri"/>
                <a:cs typeface="Calibri"/>
                <a:sym typeface="Calibri"/>
              </a:rPr>
              <a:t>FPSU- Federal Programs and Supports Unit</a:t>
            </a:r>
            <a:endParaRPr sz="1800">
              <a:solidFill>
                <a:schemeClr val="dk1"/>
              </a:solidFill>
              <a:latin typeface="Calibri"/>
              <a:ea typeface="Calibri"/>
              <a:cs typeface="Calibri"/>
              <a:sym typeface="Calibri"/>
            </a:endParaRPr>
          </a:p>
          <a:p>
            <a:pPr marL="457200" lvl="0" indent="-301710" algn="l" rtl="0">
              <a:spcBef>
                <a:spcPts val="800"/>
              </a:spcBef>
              <a:spcAft>
                <a:spcPts val="0"/>
              </a:spcAft>
              <a:buClr>
                <a:schemeClr val="dk1"/>
              </a:buClr>
              <a:buSzPts val="1151"/>
              <a:buChar char="•"/>
            </a:pPr>
            <a:r>
              <a:rPr lang="en" sz="1800">
                <a:solidFill>
                  <a:schemeClr val="dk1"/>
                </a:solidFill>
                <a:latin typeface="Calibri"/>
                <a:ea typeface="Calibri"/>
                <a:cs typeface="Calibri"/>
                <a:sym typeface="Calibri"/>
              </a:rPr>
              <a:t>FRL- Free and Reduced Lunch</a:t>
            </a:r>
            <a:endParaRPr sz="1800">
              <a:solidFill>
                <a:schemeClr val="dk1"/>
              </a:solidFill>
              <a:latin typeface="Calibri"/>
              <a:ea typeface="Calibri"/>
              <a:cs typeface="Calibri"/>
              <a:sym typeface="Calibri"/>
            </a:endParaRPr>
          </a:p>
          <a:p>
            <a:pPr marL="457200" lvl="0" indent="-301710" algn="l" rtl="0">
              <a:spcBef>
                <a:spcPts val="800"/>
              </a:spcBef>
              <a:spcAft>
                <a:spcPts val="0"/>
              </a:spcAft>
              <a:buClr>
                <a:schemeClr val="dk1"/>
              </a:buClr>
              <a:buSzPts val="1151"/>
              <a:buChar char="•"/>
            </a:pPr>
            <a:r>
              <a:rPr lang="en" sz="1800">
                <a:solidFill>
                  <a:schemeClr val="dk1"/>
                </a:solidFill>
                <a:latin typeface="Calibri"/>
                <a:ea typeface="Calibri"/>
                <a:cs typeface="Calibri"/>
                <a:sym typeface="Calibri"/>
              </a:rPr>
              <a:t>LEA- Local Educational Agency</a:t>
            </a:r>
            <a:endParaRPr sz="1800">
              <a:solidFill>
                <a:schemeClr val="dk1"/>
              </a:solidFill>
              <a:latin typeface="Calibri"/>
              <a:ea typeface="Calibri"/>
              <a:cs typeface="Calibri"/>
              <a:sym typeface="Calibri"/>
            </a:endParaRPr>
          </a:p>
          <a:p>
            <a:pPr marL="457200" lvl="0" indent="-301710" algn="l" rtl="0">
              <a:spcBef>
                <a:spcPts val="800"/>
              </a:spcBef>
              <a:spcAft>
                <a:spcPts val="0"/>
              </a:spcAft>
              <a:buClr>
                <a:schemeClr val="dk1"/>
              </a:buClr>
              <a:buSzPts val="1151"/>
              <a:buChar char="•"/>
            </a:pPr>
            <a:r>
              <a:rPr lang="en" sz="1800">
                <a:solidFill>
                  <a:schemeClr val="dk1"/>
                </a:solidFill>
                <a:latin typeface="Calibri"/>
                <a:ea typeface="Calibri"/>
                <a:cs typeface="Calibri"/>
                <a:sym typeface="Calibri"/>
              </a:rPr>
              <a:t>RLIS- Rural, Low Income Schools (Title V Grant)</a:t>
            </a:r>
            <a:endParaRPr sz="1800">
              <a:solidFill>
                <a:schemeClr val="dk1"/>
              </a:solidFill>
              <a:latin typeface="Calibri"/>
              <a:ea typeface="Calibri"/>
              <a:cs typeface="Calibri"/>
              <a:sym typeface="Calibri"/>
            </a:endParaRPr>
          </a:p>
          <a:p>
            <a:pPr marL="457200" lvl="0" indent="-301710" algn="l" rtl="0">
              <a:spcBef>
                <a:spcPts val="800"/>
              </a:spcBef>
              <a:spcAft>
                <a:spcPts val="0"/>
              </a:spcAft>
              <a:buClr>
                <a:schemeClr val="dk1"/>
              </a:buClr>
              <a:buSzPts val="1151"/>
              <a:buChar char="•"/>
            </a:pPr>
            <a:r>
              <a:rPr lang="en" sz="1800">
                <a:solidFill>
                  <a:schemeClr val="dk1"/>
                </a:solidFill>
                <a:latin typeface="Calibri"/>
                <a:ea typeface="Calibri"/>
                <a:cs typeface="Calibri"/>
                <a:sym typeface="Calibri"/>
              </a:rPr>
              <a:t>RNM - Regional Networking Meeting</a:t>
            </a:r>
            <a:endParaRPr sz="1800">
              <a:solidFill>
                <a:schemeClr val="dk1"/>
              </a:solidFill>
              <a:latin typeface="Calibri"/>
              <a:ea typeface="Calibri"/>
              <a:cs typeface="Calibri"/>
              <a:sym typeface="Calibri"/>
            </a:endParaRPr>
          </a:p>
          <a:p>
            <a:pPr marL="457200" lvl="0" indent="-301710" algn="l" rtl="0">
              <a:spcBef>
                <a:spcPts val="800"/>
              </a:spcBef>
              <a:spcAft>
                <a:spcPts val="0"/>
              </a:spcAft>
              <a:buClr>
                <a:schemeClr val="dk1"/>
              </a:buClr>
              <a:buSzPts val="1151"/>
              <a:buChar char="•"/>
            </a:pPr>
            <a:r>
              <a:rPr lang="en" sz="1800">
                <a:solidFill>
                  <a:schemeClr val="dk1"/>
                </a:solidFill>
                <a:latin typeface="Calibri"/>
                <a:ea typeface="Calibri"/>
                <a:cs typeface="Calibri"/>
                <a:sym typeface="Calibri"/>
              </a:rPr>
              <a:t>SRSA- Small Rural Schools Achievement (Title V Grant)</a:t>
            </a:r>
            <a:endParaRPr sz="1800">
              <a:solidFill>
                <a:schemeClr val="dk1"/>
              </a:solidFill>
              <a:latin typeface="Calibri"/>
              <a:ea typeface="Calibri"/>
              <a:cs typeface="Calibri"/>
              <a:sym typeface="Calibri"/>
            </a:endParaRPr>
          </a:p>
          <a:p>
            <a:pPr marL="457200" lvl="0" indent="-301710" algn="l" rtl="0">
              <a:spcBef>
                <a:spcPts val="800"/>
              </a:spcBef>
              <a:spcAft>
                <a:spcPts val="0"/>
              </a:spcAft>
              <a:buClr>
                <a:schemeClr val="dk1"/>
              </a:buClr>
              <a:buSzPts val="1151"/>
              <a:buChar char="•"/>
            </a:pPr>
            <a:r>
              <a:rPr lang="en" sz="1800">
                <a:solidFill>
                  <a:schemeClr val="dk1"/>
                </a:solidFill>
                <a:latin typeface="Calibri"/>
                <a:ea typeface="Calibri"/>
                <a:cs typeface="Calibri"/>
                <a:sym typeface="Calibri"/>
              </a:rPr>
              <a:t>TA- Technical Assistance</a:t>
            </a:r>
            <a:endParaRPr sz="1800">
              <a:solidFill>
                <a:schemeClr val="dk1"/>
              </a:solidFill>
              <a:latin typeface="Calibri"/>
              <a:ea typeface="Calibri"/>
              <a:cs typeface="Calibri"/>
              <a:sym typeface="Calibri"/>
            </a:endParaRPr>
          </a:p>
          <a:p>
            <a:pPr marL="457200" lvl="0" indent="-301710" algn="l" rtl="0">
              <a:spcBef>
                <a:spcPts val="800"/>
              </a:spcBef>
              <a:spcAft>
                <a:spcPts val="0"/>
              </a:spcAft>
              <a:buClr>
                <a:schemeClr val="dk1"/>
              </a:buClr>
              <a:buSzPts val="1151"/>
              <a:buChar char="•"/>
            </a:pPr>
            <a:r>
              <a:rPr lang="en" sz="1800">
                <a:solidFill>
                  <a:schemeClr val="dk1"/>
                </a:solidFill>
                <a:latin typeface="Calibri"/>
                <a:ea typeface="Calibri"/>
                <a:cs typeface="Calibri"/>
                <a:sym typeface="Calibri"/>
              </a:rPr>
              <a:t>UIP- Unified Improvement Plan</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5000"/>
              <a:t>Updates</a:t>
            </a:r>
            <a:endParaRPr sz="5000"/>
          </a:p>
        </p:txBody>
      </p:sp>
      <p:sp>
        <p:nvSpPr>
          <p:cNvPr id="200" name="Google Shape;20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332675" y="82200"/>
            <a:ext cx="8413500" cy="673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900">
                <a:latin typeface="Rockwell"/>
                <a:ea typeface="Rockwell"/>
                <a:cs typeface="Rockwell"/>
                <a:sym typeface="Rockwell"/>
              </a:rPr>
              <a:t>2023-2024 Consolidated Application </a:t>
            </a:r>
            <a:endParaRPr sz="2900">
              <a:latin typeface="Rockwell"/>
              <a:ea typeface="Rockwell"/>
              <a:cs typeface="Rockwell"/>
              <a:sym typeface="Rockwell"/>
            </a:endParaRPr>
          </a:p>
          <a:p>
            <a:pPr marL="0" lvl="0" indent="0" algn="l" rtl="0">
              <a:spcBef>
                <a:spcPts val="0"/>
              </a:spcBef>
              <a:spcAft>
                <a:spcPts val="0"/>
              </a:spcAft>
              <a:buClr>
                <a:schemeClr val="dk1"/>
              </a:buClr>
              <a:buSzPts val="1100"/>
              <a:buFont typeface="Arial"/>
              <a:buNone/>
            </a:pPr>
            <a:r>
              <a:rPr lang="en" sz="2900">
                <a:latin typeface="Rockwell"/>
                <a:ea typeface="Rockwell"/>
                <a:cs typeface="Rockwell"/>
                <a:sym typeface="Rockwell"/>
              </a:rPr>
              <a:t>(Transition Year)</a:t>
            </a:r>
            <a:endParaRPr sz="2900">
              <a:latin typeface="Rockwell"/>
              <a:ea typeface="Rockwell"/>
              <a:cs typeface="Rockwell"/>
              <a:sym typeface="Rockwell"/>
            </a:endParaRPr>
          </a:p>
        </p:txBody>
      </p:sp>
      <p:sp>
        <p:nvSpPr>
          <p:cNvPr id="206" name="Google Shape;206;p29"/>
          <p:cNvSpPr txBox="1">
            <a:spLocks noGrp="1"/>
          </p:cNvSpPr>
          <p:nvPr>
            <p:ph type="body" idx="1"/>
          </p:nvPr>
        </p:nvSpPr>
        <p:spPr>
          <a:xfrm>
            <a:off x="332675" y="1165850"/>
            <a:ext cx="8491800" cy="38046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2000"/>
              <a:t>The transition application will</a:t>
            </a:r>
            <a:endParaRPr sz="2000"/>
          </a:p>
          <a:p>
            <a:pPr marL="457200" lvl="0" indent="-355600" algn="l" rtl="0">
              <a:lnSpc>
                <a:spcPct val="115000"/>
              </a:lnSpc>
              <a:spcBef>
                <a:spcPts val="0"/>
              </a:spcBef>
              <a:spcAft>
                <a:spcPts val="0"/>
              </a:spcAft>
              <a:buSzPts val="2000"/>
              <a:buFont typeface="Calibri"/>
              <a:buChar char="●"/>
            </a:pPr>
            <a:r>
              <a:rPr lang="en" sz="2000"/>
              <a:t>Look like a Year 1 application</a:t>
            </a:r>
            <a:endParaRPr sz="2000"/>
          </a:p>
          <a:p>
            <a:pPr marL="457200" lvl="0" indent="-355600" algn="l" rtl="0">
              <a:lnSpc>
                <a:spcPct val="115000"/>
              </a:lnSpc>
              <a:spcBef>
                <a:spcPts val="0"/>
              </a:spcBef>
              <a:spcAft>
                <a:spcPts val="0"/>
              </a:spcAft>
              <a:buSzPts val="2000"/>
              <a:buFont typeface="Calibri"/>
              <a:buChar char="●"/>
            </a:pPr>
            <a:r>
              <a:rPr lang="en" sz="2000"/>
              <a:t>Majority of questions will be the same as last year</a:t>
            </a:r>
            <a:endParaRPr sz="2000"/>
          </a:p>
          <a:p>
            <a:pPr marL="457200" lvl="0" indent="-355600" algn="l" rtl="0">
              <a:lnSpc>
                <a:spcPct val="100000"/>
              </a:lnSpc>
              <a:spcBef>
                <a:spcPts val="0"/>
              </a:spcBef>
              <a:spcAft>
                <a:spcPts val="0"/>
              </a:spcAft>
              <a:buSzPts val="2000"/>
              <a:buFont typeface="Calibri"/>
              <a:buChar char="●"/>
            </a:pPr>
            <a:r>
              <a:rPr lang="en" sz="2000"/>
              <a:t>LEAs can use narrative responses from prior years, compose a new response, or use a “canned” comment  </a:t>
            </a:r>
            <a:endParaRPr sz="2000"/>
          </a:p>
          <a:p>
            <a:pPr marL="457200" lvl="0" indent="-355600" algn="l" rtl="0">
              <a:lnSpc>
                <a:spcPct val="115000"/>
              </a:lnSpc>
              <a:spcBef>
                <a:spcPts val="0"/>
              </a:spcBef>
              <a:spcAft>
                <a:spcPts val="0"/>
              </a:spcAft>
              <a:buSzPts val="2000"/>
              <a:buFont typeface="Calibri"/>
              <a:buChar char="●"/>
            </a:pPr>
            <a:r>
              <a:rPr lang="en" sz="2000"/>
              <a:t>Include all budget sections and some required narratives</a:t>
            </a:r>
            <a:endParaRPr sz="2000"/>
          </a:p>
          <a:p>
            <a:pPr marL="457200" lvl="0" indent="-355600" algn="l" rtl="0">
              <a:lnSpc>
                <a:spcPct val="115000"/>
              </a:lnSpc>
              <a:spcBef>
                <a:spcPts val="0"/>
              </a:spcBef>
              <a:spcAft>
                <a:spcPts val="0"/>
              </a:spcAft>
              <a:buSzPts val="2000"/>
              <a:buChar char="●"/>
            </a:pPr>
            <a:r>
              <a:rPr lang="en" sz="2000"/>
              <a:t>Only October Count 2022 will be prepopulated;</a:t>
            </a:r>
            <a:r>
              <a:rPr lang="en" sz="2000">
                <a:solidFill>
                  <a:srgbClr val="FF0000"/>
                </a:solidFill>
              </a:rPr>
              <a:t> </a:t>
            </a:r>
            <a:r>
              <a:rPr lang="en" sz="2000"/>
              <a:t>LEAs may use other data sources as necessary (i.e., CEP, TANF, Medicaid)</a:t>
            </a:r>
            <a:endParaRPr sz="2000"/>
          </a:p>
          <a:p>
            <a:pPr marL="457200" lvl="0" indent="-355600" algn="l" rtl="0">
              <a:lnSpc>
                <a:spcPct val="115000"/>
              </a:lnSpc>
              <a:spcBef>
                <a:spcPts val="0"/>
              </a:spcBef>
              <a:spcAft>
                <a:spcPts val="0"/>
              </a:spcAft>
              <a:buSzPts val="2000"/>
              <a:buFont typeface="Calibri"/>
              <a:buChar char="●"/>
            </a:pPr>
            <a:r>
              <a:rPr lang="en" sz="2000"/>
              <a:t>Available beginning of April</a:t>
            </a:r>
            <a:endParaRPr sz="2000"/>
          </a:p>
          <a:p>
            <a:pPr marL="0" lvl="0" indent="0" algn="l" rtl="0">
              <a:spcBef>
                <a:spcPts val="800"/>
              </a:spcBef>
              <a:spcAft>
                <a:spcPts val="0"/>
              </a:spcAft>
              <a:buClr>
                <a:schemeClr val="dk1"/>
              </a:buClr>
              <a:buSzPts val="1100"/>
              <a:buFont typeface="Arial"/>
              <a:buNone/>
            </a:pPr>
            <a:endParaRPr sz="1600">
              <a:latin typeface="Arial"/>
              <a:ea typeface="Arial"/>
              <a:cs typeface="Arial"/>
              <a:sym typeface="Arial"/>
            </a:endParaRPr>
          </a:p>
          <a:p>
            <a:pPr marL="0" lvl="0" indent="0" algn="l" rtl="0">
              <a:spcBef>
                <a:spcPts val="800"/>
              </a:spcBef>
              <a:spcAft>
                <a:spcPts val="0"/>
              </a:spcAft>
              <a:buNone/>
            </a:pPr>
            <a:endParaRPr sz="1600">
              <a:latin typeface="Arial"/>
              <a:ea typeface="Arial"/>
              <a:cs typeface="Arial"/>
              <a:sym typeface="Arial"/>
            </a:endParaRPr>
          </a:p>
          <a:p>
            <a:pPr marL="0" lvl="0" indent="0" algn="l" rtl="0">
              <a:spcBef>
                <a:spcPts val="800"/>
              </a:spcBef>
              <a:spcAft>
                <a:spcPts val="0"/>
              </a:spcAft>
              <a:buNone/>
            </a:pPr>
            <a:endParaRPr sz="1600">
              <a:latin typeface="Arial"/>
              <a:ea typeface="Arial"/>
              <a:cs typeface="Arial"/>
              <a:sym typeface="Arial"/>
            </a:endParaRPr>
          </a:p>
          <a:p>
            <a:pPr marL="0" lvl="0" indent="0" algn="l" rtl="0">
              <a:spcBef>
                <a:spcPts val="800"/>
              </a:spcBef>
              <a:spcAft>
                <a:spcPts val="0"/>
              </a:spcAft>
              <a:buClr>
                <a:schemeClr val="dk1"/>
              </a:buClr>
              <a:buSzPts val="1100"/>
              <a:buFont typeface="Arial"/>
              <a:buNone/>
            </a:pPr>
            <a:endParaRPr sz="1600">
              <a:latin typeface="Arial"/>
              <a:ea typeface="Arial"/>
              <a:cs typeface="Arial"/>
              <a:sym typeface="Arial"/>
            </a:endParaRPr>
          </a:p>
          <a:p>
            <a:pPr marL="0" lvl="0" indent="0" algn="l" rtl="0">
              <a:spcBef>
                <a:spcPts val="800"/>
              </a:spcBef>
              <a:spcAft>
                <a:spcPts val="0"/>
              </a:spcAft>
              <a:buNone/>
            </a:pPr>
            <a:endParaRPr sz="1600">
              <a:latin typeface="Arial"/>
              <a:ea typeface="Arial"/>
              <a:cs typeface="Arial"/>
              <a:sym typeface="Arial"/>
            </a:endParaRPr>
          </a:p>
          <a:p>
            <a:pPr marL="0" lvl="0" indent="0" algn="l" rtl="0">
              <a:spcBef>
                <a:spcPts val="800"/>
              </a:spcBef>
              <a:spcAft>
                <a:spcPts val="0"/>
              </a:spcAft>
              <a:buNone/>
            </a:pPr>
            <a:endParaRPr sz="1600">
              <a:latin typeface="Arial"/>
              <a:ea typeface="Arial"/>
              <a:cs typeface="Arial"/>
              <a:sym typeface="Arial"/>
            </a:endParaRPr>
          </a:p>
          <a:p>
            <a:pPr marL="0" lvl="0" indent="0" algn="l" rtl="0">
              <a:spcBef>
                <a:spcPts val="800"/>
              </a:spcBef>
              <a:spcAft>
                <a:spcPts val="0"/>
              </a:spcAft>
              <a:buClr>
                <a:schemeClr val="dk1"/>
              </a:buClr>
              <a:buSzPts val="1100"/>
              <a:buFont typeface="Arial"/>
              <a:buNone/>
            </a:pPr>
            <a:endParaRPr sz="800">
              <a:latin typeface="Arial"/>
              <a:ea typeface="Arial"/>
              <a:cs typeface="Arial"/>
              <a:sym typeface="Arial"/>
            </a:endParaRPr>
          </a:p>
          <a:p>
            <a:pPr marL="0" lvl="0" indent="0" algn="ctr" rtl="0">
              <a:spcBef>
                <a:spcPts val="0"/>
              </a:spcBef>
              <a:spcAft>
                <a:spcPts val="0"/>
              </a:spcAft>
              <a:buClr>
                <a:schemeClr val="dk1"/>
              </a:buClr>
              <a:buSzPts val="1100"/>
              <a:buFont typeface="Arial"/>
              <a:buNone/>
            </a:pPr>
            <a:endParaRPr b="1">
              <a:latin typeface="Arial"/>
              <a:ea typeface="Arial"/>
              <a:cs typeface="Arial"/>
              <a:sym typeface="Arial"/>
            </a:endParaRPr>
          </a:p>
        </p:txBody>
      </p:sp>
      <p:sp>
        <p:nvSpPr>
          <p:cNvPr id="207" name="Google Shape;207;p29"/>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311450" y="82200"/>
            <a:ext cx="71016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900">
                <a:latin typeface="Rockwell"/>
                <a:ea typeface="Rockwell"/>
                <a:cs typeface="Rockwell"/>
                <a:sym typeface="Rockwell"/>
              </a:rPr>
              <a:t>2023-2024 Consolidated Application (Transition Year)</a:t>
            </a:r>
            <a:endParaRPr sz="2900">
              <a:latin typeface="Rockwell"/>
              <a:ea typeface="Rockwell"/>
              <a:cs typeface="Rockwell"/>
              <a:sym typeface="Rockwell"/>
            </a:endParaRPr>
          </a:p>
        </p:txBody>
      </p:sp>
      <p:sp>
        <p:nvSpPr>
          <p:cNvPr id="213" name="Google Shape;213;p30"/>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
        <p:nvSpPr>
          <p:cNvPr id="214" name="Google Shape;214;p30"/>
          <p:cNvSpPr txBox="1">
            <a:spLocks noGrp="1"/>
          </p:cNvSpPr>
          <p:nvPr>
            <p:ph type="body" idx="1"/>
          </p:nvPr>
        </p:nvSpPr>
        <p:spPr>
          <a:xfrm>
            <a:off x="311450" y="1038750"/>
            <a:ext cx="8637300" cy="3869100"/>
          </a:xfrm>
          <a:prstGeom prst="rect">
            <a:avLst/>
          </a:prstGeom>
        </p:spPr>
        <p:txBody>
          <a:bodyPr spcFirstLastPara="1" wrap="square" lIns="0" tIns="0" rIns="0" bIns="0" anchor="t" anchorCtr="0">
            <a:noAutofit/>
          </a:bodyPr>
          <a:lstStyle/>
          <a:p>
            <a:pPr marL="177800" lvl="0" indent="0" algn="l" rtl="0">
              <a:lnSpc>
                <a:spcPct val="100000"/>
              </a:lnSpc>
              <a:spcBef>
                <a:spcPts val="0"/>
              </a:spcBef>
              <a:spcAft>
                <a:spcPts val="0"/>
              </a:spcAft>
              <a:buNone/>
            </a:pPr>
            <a:r>
              <a:rPr lang="en" sz="1600" b="1"/>
              <a:t>Module A</a:t>
            </a:r>
            <a:r>
              <a:rPr lang="en" sz="1600"/>
              <a:t> - all sections</a:t>
            </a:r>
            <a:endParaRPr sz="1600"/>
          </a:p>
          <a:p>
            <a:pPr marL="177800" lvl="0" indent="0" algn="l" rtl="0">
              <a:lnSpc>
                <a:spcPct val="100000"/>
              </a:lnSpc>
              <a:spcBef>
                <a:spcPts val="0"/>
              </a:spcBef>
              <a:spcAft>
                <a:spcPts val="0"/>
              </a:spcAft>
              <a:buNone/>
            </a:pPr>
            <a:r>
              <a:rPr lang="en" sz="1600" b="1"/>
              <a:t>Cross Program</a:t>
            </a:r>
            <a:endParaRPr sz="1600" b="1"/>
          </a:p>
          <a:p>
            <a:pPr marL="514350" lvl="1" indent="-215900" algn="l" rtl="0">
              <a:lnSpc>
                <a:spcPct val="100000"/>
              </a:lnSpc>
              <a:spcBef>
                <a:spcPts val="0"/>
              </a:spcBef>
              <a:spcAft>
                <a:spcPts val="0"/>
              </a:spcAft>
              <a:buClr>
                <a:srgbClr val="333333"/>
              </a:buClr>
              <a:buSzPts val="1600"/>
              <a:buFont typeface="Calibri"/>
              <a:buChar char="○"/>
            </a:pPr>
            <a:r>
              <a:rPr lang="en" sz="1600">
                <a:solidFill>
                  <a:srgbClr val="333333"/>
                </a:solidFill>
                <a:highlight>
                  <a:srgbClr val="FFFFFF"/>
                </a:highlight>
              </a:rPr>
              <a:t>3.3. Consultation with stakeholders in developing proposed activities with Title III funding (only appears if the LEA has a Title III allocation) </a:t>
            </a:r>
            <a:endParaRPr sz="1600">
              <a:solidFill>
                <a:srgbClr val="333333"/>
              </a:solidFill>
              <a:highlight>
                <a:srgbClr val="FFFFFF"/>
              </a:highlight>
            </a:endParaRPr>
          </a:p>
          <a:p>
            <a:pPr marL="514350" lvl="1" indent="-215900" algn="l" rtl="0">
              <a:lnSpc>
                <a:spcPct val="100000"/>
              </a:lnSpc>
              <a:spcBef>
                <a:spcPts val="0"/>
              </a:spcBef>
              <a:spcAft>
                <a:spcPts val="0"/>
              </a:spcAft>
              <a:buClr>
                <a:srgbClr val="333333"/>
              </a:buClr>
              <a:buSzPts val="1600"/>
              <a:buFont typeface="Calibri"/>
              <a:buChar char="○"/>
            </a:pPr>
            <a:r>
              <a:rPr lang="en" sz="1600">
                <a:solidFill>
                  <a:srgbClr val="333333"/>
                </a:solidFill>
                <a:highlight>
                  <a:srgbClr val="FFFFFF"/>
                </a:highlight>
              </a:rPr>
              <a:t>4.1. Describe outreach to parents and families of English Learners on their involvement in the academic progress of their students</a:t>
            </a:r>
            <a:endParaRPr sz="1600">
              <a:solidFill>
                <a:srgbClr val="333333"/>
              </a:solidFill>
              <a:highlight>
                <a:srgbClr val="FFFFFF"/>
              </a:highlight>
            </a:endParaRPr>
          </a:p>
          <a:p>
            <a:pPr marL="177800" lvl="0" indent="0" algn="l" rtl="0">
              <a:lnSpc>
                <a:spcPct val="100000"/>
              </a:lnSpc>
              <a:spcBef>
                <a:spcPts val="0"/>
              </a:spcBef>
              <a:spcAft>
                <a:spcPts val="0"/>
              </a:spcAft>
              <a:buNone/>
            </a:pPr>
            <a:r>
              <a:rPr lang="en" sz="1600" b="1"/>
              <a:t>Title I, Part A</a:t>
            </a:r>
            <a:endParaRPr sz="1600" b="1"/>
          </a:p>
          <a:p>
            <a:pPr marL="523875" lvl="1" indent="-225425" algn="l" rtl="0">
              <a:lnSpc>
                <a:spcPct val="100000"/>
              </a:lnSpc>
              <a:spcBef>
                <a:spcPts val="0"/>
              </a:spcBef>
              <a:spcAft>
                <a:spcPts val="0"/>
              </a:spcAft>
              <a:buSzPts val="1600"/>
              <a:buFont typeface="Calibri"/>
              <a:buChar char="○"/>
            </a:pPr>
            <a:r>
              <a:rPr lang="en" sz="1600">
                <a:solidFill>
                  <a:srgbClr val="333333"/>
                </a:solidFill>
              </a:rPr>
              <a:t>2 - Discuss support for Homeless students</a:t>
            </a:r>
            <a:endParaRPr sz="1600">
              <a:solidFill>
                <a:srgbClr val="333333"/>
              </a:solidFill>
              <a:highlight>
                <a:srgbClr val="FFFFFF"/>
              </a:highlight>
            </a:endParaRPr>
          </a:p>
          <a:p>
            <a:pPr marL="523875" lvl="1" indent="-225425" algn="l" rtl="0">
              <a:lnSpc>
                <a:spcPct val="100000"/>
              </a:lnSpc>
              <a:spcBef>
                <a:spcPts val="0"/>
              </a:spcBef>
              <a:spcAft>
                <a:spcPts val="0"/>
              </a:spcAft>
              <a:buSzPts val="1600"/>
              <a:buFont typeface="Calibri"/>
              <a:buChar char="○"/>
            </a:pPr>
            <a:r>
              <a:rPr lang="en" sz="1600">
                <a:solidFill>
                  <a:srgbClr val="333333"/>
                </a:solidFill>
                <a:highlight>
                  <a:srgbClr val="FFFFFF"/>
                </a:highlight>
              </a:rPr>
              <a:t>5 - 5.5: Address any gaps identified through the Equitable Distribution of Teachers data. For more information visit </a:t>
            </a:r>
            <a:r>
              <a:rPr lang="en" sz="1600">
                <a:solidFill>
                  <a:srgbClr val="337AB7"/>
                </a:solidFill>
                <a:highlight>
                  <a:srgbClr val="FFFFFF"/>
                </a:highlight>
                <a:uFill>
                  <a:noFill/>
                </a:uFill>
                <a:hlinkClick r:id="rId3">
                  <a:extLst>
                    <a:ext uri="{A12FA001-AC4F-418D-AE19-62706E023703}">
                      <ahyp:hlinkClr xmlns:ahyp="http://schemas.microsoft.com/office/drawing/2018/hyperlinkcolor" val="tx"/>
                    </a:ext>
                  </a:extLst>
                </a:hlinkClick>
              </a:rPr>
              <a:t>CDE's Equitable Distribution of Teachers webpage</a:t>
            </a:r>
            <a:r>
              <a:rPr lang="en" sz="1600">
                <a:solidFill>
                  <a:srgbClr val="333333"/>
                </a:solidFill>
                <a:highlight>
                  <a:srgbClr val="FFFFFF"/>
                </a:highlight>
              </a:rPr>
              <a:t>. Note: only appears if the LEA has medium to large gaps.</a:t>
            </a:r>
            <a:endParaRPr sz="1600">
              <a:solidFill>
                <a:srgbClr val="333333"/>
              </a:solidFill>
              <a:highlight>
                <a:srgbClr val="FFFFFF"/>
              </a:highlight>
            </a:endParaRPr>
          </a:p>
          <a:p>
            <a:pPr marL="523875" lvl="1" indent="-225425" algn="l" rtl="0">
              <a:lnSpc>
                <a:spcPct val="100000"/>
              </a:lnSpc>
              <a:spcBef>
                <a:spcPts val="0"/>
              </a:spcBef>
              <a:spcAft>
                <a:spcPts val="0"/>
              </a:spcAft>
              <a:buClr>
                <a:srgbClr val="333333"/>
              </a:buClr>
              <a:buSzPts val="1600"/>
              <a:buFont typeface="Calibri"/>
              <a:buChar char="○"/>
            </a:pPr>
            <a:r>
              <a:rPr lang="en" sz="1600">
                <a:solidFill>
                  <a:srgbClr val="333333"/>
                </a:solidFill>
                <a:highlight>
                  <a:srgbClr val="FFFFFF"/>
                </a:highlight>
              </a:rPr>
              <a:t>Budget</a:t>
            </a:r>
            <a:endParaRPr sz="1600">
              <a:solidFill>
                <a:srgbClr val="333333"/>
              </a:solidFill>
              <a:highlight>
                <a:srgbClr val="FFFFFF"/>
              </a:highlight>
            </a:endParaRPr>
          </a:p>
          <a:p>
            <a:pPr marL="177800" lvl="0" indent="0" algn="l" rtl="0">
              <a:lnSpc>
                <a:spcPct val="100000"/>
              </a:lnSpc>
              <a:spcBef>
                <a:spcPts val="0"/>
              </a:spcBef>
              <a:spcAft>
                <a:spcPts val="0"/>
              </a:spcAft>
              <a:buNone/>
            </a:pPr>
            <a:r>
              <a:rPr lang="en" sz="1600" b="1"/>
              <a:t>Title I Targeted Support and Improvement </a:t>
            </a:r>
            <a:endParaRPr sz="1600" b="1"/>
          </a:p>
          <a:p>
            <a:pPr marL="514350" lvl="1" indent="-215900" algn="l" rtl="0">
              <a:lnSpc>
                <a:spcPct val="100000"/>
              </a:lnSpc>
              <a:spcBef>
                <a:spcPts val="0"/>
              </a:spcBef>
              <a:spcAft>
                <a:spcPts val="0"/>
              </a:spcAft>
              <a:buSzPts val="1600"/>
              <a:buFont typeface="Calibri"/>
              <a:buChar char="○"/>
            </a:pPr>
            <a:r>
              <a:rPr lang="en" sz="1600"/>
              <a:t>All questions required if LEA has schools identified as Targeted and/or Additional Targeted Support and Improvement</a:t>
            </a:r>
            <a:endParaRPr sz="1600">
              <a:solidFill>
                <a:srgbClr val="333333"/>
              </a:solidFill>
              <a:highlight>
                <a:srgbClr val="FFFFFF"/>
              </a:highlight>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5895</Words>
  <Application>Microsoft Office PowerPoint</Application>
  <PresentationFormat>On-screen Show (16:9)</PresentationFormat>
  <Paragraphs>759</Paragraphs>
  <Slides>67</Slides>
  <Notes>67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Rockwell</vt:lpstr>
      <vt:lpstr>Roboto</vt:lpstr>
      <vt:lpstr>Arial</vt:lpstr>
      <vt:lpstr>Calibri</vt:lpstr>
      <vt:lpstr>Office Theme</vt:lpstr>
      <vt:lpstr>Virtual Winter Regional Network Meeting</vt:lpstr>
      <vt:lpstr>CDE Introductions </vt:lpstr>
      <vt:lpstr>Objectives and Agenda</vt:lpstr>
      <vt:lpstr>Meeting Norms and Logistics</vt:lpstr>
      <vt:lpstr>Who is here?</vt:lpstr>
      <vt:lpstr>Accessing Meeting Resources</vt:lpstr>
      <vt:lpstr>Updates</vt:lpstr>
      <vt:lpstr>2023-2024 Consolidated Application  (Transition Year)</vt:lpstr>
      <vt:lpstr>2023-2024 Consolidated Application (Transition Year)</vt:lpstr>
      <vt:lpstr>2023-2024 Consolidated Application  (Transition Year)</vt:lpstr>
      <vt:lpstr>2023-2024 Application Instructions  </vt:lpstr>
      <vt:lpstr>2023-2024 Application Required vs. Optional </vt:lpstr>
      <vt:lpstr>Due Dates &amp; Timelines </vt:lpstr>
      <vt:lpstr>Poverty Measure Update</vt:lpstr>
      <vt:lpstr>Comprehensive Support and Improvement (CS) UIP Review Feedback Update</vt:lpstr>
      <vt:lpstr>CS Year 4 Update </vt:lpstr>
      <vt:lpstr>CDE Monitoring Status Update</vt:lpstr>
      <vt:lpstr>Questions?</vt:lpstr>
      <vt:lpstr>Planning Cycle</vt:lpstr>
      <vt:lpstr>Continuous Improvement Cycle</vt:lpstr>
      <vt:lpstr>Planning Cycle for Federal Funds</vt:lpstr>
      <vt:lpstr>Planning Cycle for Federal Funds</vt:lpstr>
      <vt:lpstr>Internally Monitor Implementation and Effectiveness of Programming </vt:lpstr>
      <vt:lpstr>Program Self Reflection </vt:lpstr>
      <vt:lpstr>Planning Cycle for Federal Funds</vt:lpstr>
      <vt:lpstr>Conduct Comprehensive Needs Assessment and Identify Local Needs </vt:lpstr>
      <vt:lpstr>Stakeholders</vt:lpstr>
      <vt:lpstr>Planning Cycle in Action: Conduct Comprehensive Needs Assessment and Identify Local Needs </vt:lpstr>
      <vt:lpstr>Jamboard Activity </vt:lpstr>
      <vt:lpstr>Planning Cycle for Federal Funds</vt:lpstr>
      <vt:lpstr>Consider or Reconsider Potential Evidence-Based Strategies to Address Need</vt:lpstr>
      <vt:lpstr>ESSA Levels of Evidence</vt:lpstr>
      <vt:lpstr>Additional Questions When Selecting A Strategy  </vt:lpstr>
      <vt:lpstr>Resources for Finding EBIs</vt:lpstr>
      <vt:lpstr>Planning Cycle in Action: Consider Potential Evidence-Based Strategies to Address Need</vt:lpstr>
      <vt:lpstr>10 Minute Break</vt:lpstr>
      <vt:lpstr>Planning Cycle for Federal Funds</vt:lpstr>
      <vt:lpstr>Use Guiding Questions to Determine Allowability and Appropriate Funding Source</vt:lpstr>
      <vt:lpstr>Overarching Guiding Questions for Allowability </vt:lpstr>
      <vt:lpstr>Title I Allowability -  Targeted Assistance Program</vt:lpstr>
      <vt:lpstr>Title I Allowability - Schoolwide Program</vt:lpstr>
      <vt:lpstr>Title II Allowability</vt:lpstr>
      <vt:lpstr>Title III Allowability</vt:lpstr>
      <vt:lpstr>Title III Allowability Cont.</vt:lpstr>
      <vt:lpstr>Title IV Allowability </vt:lpstr>
      <vt:lpstr>Title V Allowability </vt:lpstr>
      <vt:lpstr>Reasonable and Necessary</vt:lpstr>
      <vt:lpstr>Planning Cycle in Action: Use Guiding Questions to Determine Allowability and Appropriate Funding Source</vt:lpstr>
      <vt:lpstr>Planning for Federal Funds: Note Catcher</vt:lpstr>
      <vt:lpstr>Activity/Work Time</vt:lpstr>
      <vt:lpstr>Planning Cycle for Federal Funds</vt:lpstr>
      <vt:lpstr>Make a Plan Using Evidence-Based Strategies</vt:lpstr>
      <vt:lpstr>Planning Cycle in Action: Make a Plan Using Evidence-Based Strategies</vt:lpstr>
      <vt:lpstr>Activity</vt:lpstr>
      <vt:lpstr>Planning Cycle for Federal Funds</vt:lpstr>
      <vt:lpstr>Planning Cycle in Action: Implement Plan to Address Needs</vt:lpstr>
      <vt:lpstr>Planning Cycle for Federal Funds</vt:lpstr>
      <vt:lpstr>Monitor Implementation and Adjust</vt:lpstr>
      <vt:lpstr>Program Evaluation Resource </vt:lpstr>
      <vt:lpstr>Planning Cycle in Action: Monitor Implementation and Adjust </vt:lpstr>
      <vt:lpstr>Activity</vt:lpstr>
      <vt:lpstr>Questions?</vt:lpstr>
      <vt:lpstr>Resources</vt:lpstr>
      <vt:lpstr>New Resource: Small Bites</vt:lpstr>
      <vt:lpstr>Survey</vt:lpstr>
      <vt:lpstr>CDE Contacts Emails: Lastname_Firstinitial@cde.state.co.us  </vt:lpstr>
      <vt:lpstr>Common Acronyms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Winter Regional Network Meeting</dc:title>
  <dc:creator>Owen, Emily</dc:creator>
  <cp:lastModifiedBy>Owen, Emily</cp:lastModifiedBy>
  <cp:revision>4</cp:revision>
  <dcterms:modified xsi:type="dcterms:W3CDTF">2023-03-13T17:31:36Z</dcterms:modified>
</cp:coreProperties>
</file>