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Lst>
  <p:sldSz cx="12192000" cy="6858000"/>
  <p:notesSz cx="6858000" cy="9144000"/>
  <p:embeddedFontLs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g+wLsCuV4r0Yn5VKmPLQGzot595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Kaloudis" initials="" lastIdx="3" clrIdx="0"/>
  <p:cmAuthor id="1" name="Shannon Wilson" initials="" lastIdx="1" clrIdx="1"/>
  <p:cmAuthor id="2" name="Nazanin Mohajeri-Nels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6340C9-3B39-4C9B-9263-F7E8DA5C3C67}">
  <a:tblStyle styleId="{616340C9-3B39-4C9B-9263-F7E8DA5C3C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10" autoAdjust="0"/>
  </p:normalViewPr>
  <p:slideViewPr>
    <p:cSldViewPr snapToGrid="0">
      <p:cViewPr varScale="1">
        <p:scale>
          <a:sx n="79" d="100"/>
          <a:sy n="79" d="100"/>
        </p:scale>
        <p:origin x="821" y="-1099"/>
      </p:cViewPr>
      <p:guideLst/>
    </p:cSldViewPr>
  </p:slideViewPr>
  <p:outlineViewPr>
    <p:cViewPr>
      <p:scale>
        <a:sx n="33" d="100"/>
        <a:sy n="33" d="100"/>
      </p:scale>
      <p:origin x="0" y="-235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90" Type="http://customschemas.google.com/relationships/presentationmetadata" Target="metadata"/><Relationship Id="rId9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131b15ef9c_6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131b15ef9c_6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g1131b15ef9c_6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137ebf43a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137ebf43ae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g1137ebf43ae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0382ff8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0382ff86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LEAs should make sure to update contact information in applications when there are changes.  </a:t>
            </a:r>
            <a:endParaRPr/>
          </a:p>
        </p:txBody>
      </p:sp>
      <p:sp>
        <p:nvSpPr>
          <p:cNvPr id="713" name="Google Shape;713;g110382ff86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115b5b1a8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1115b5b1a8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br>
              <a:rPr lang="en-US"/>
            </a:br>
            <a:endParaRPr/>
          </a:p>
        </p:txBody>
      </p:sp>
      <p:sp>
        <p:nvSpPr>
          <p:cNvPr id="723" name="Google Shape;723;g1115b5b1a8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12648904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12648904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g112648904b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103edbab456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103edbab456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g103edbab456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137ebf43a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137ebf43ae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g1137ebf43ae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137ebf43a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137ebf43ae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g1137ebf43ae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14cb606be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14cb606be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g114cb606be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131b15ef9c_6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1131b15ef9c_6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3" name="Google Shape;773;g1131b15ef9c_6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fcd82b940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fcd82b940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0fcd82b940_2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115b5b1a81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1115b5b1a81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g1115b5b1a81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115b5b1a81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115b5b1a81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g1115b5b1a81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1115b5b1a81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1115b5b1a81_2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g1115b5b1a81_2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1115b5b1a81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1115b5b1a81_2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Next slide shows evidence that will support the narrative</a:t>
            </a:r>
            <a:endParaRPr/>
          </a:p>
        </p:txBody>
      </p:sp>
      <p:sp>
        <p:nvSpPr>
          <p:cNvPr id="804" name="Google Shape;804;g1115b5b1a81_2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1131b15ef9c_6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1131b15ef9c_6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g1131b15ef9c_6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120c51782a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120c51782a_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1120c51782a_9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114c60eb8f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114c60eb8f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8" name="Google Shape;828;g114c60eb8f8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137ebf43ae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1137ebf43ae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g1137ebf43ae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137ebf43ae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1137ebf43ae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g1137ebf43ae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1137ebf43ae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1137ebf43ae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g1137ebf43ae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0fcd82b940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10fcd82b940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103edbab456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103edbab456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g103edbab456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14c60eba7d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g114c60eba7d_5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Michelle </a:t>
            </a:r>
            <a:endParaRPr/>
          </a:p>
        </p:txBody>
      </p:sp>
      <p:sp>
        <p:nvSpPr>
          <p:cNvPr id="869" name="Google Shape;869;g114c60eba7d_5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131b15ef9c_6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1131b15ef9c_6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g1131b15ef9c_6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137ebf43a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137ebf43ae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g1137ebf43ae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131b15ef9c_6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131b15ef9c_6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g1131b15ef9c_6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131b15ef9c_6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131b15ef9c_6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g1131b15ef9c_6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131b15ef9c_6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131b15ef9c_6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LEAs should make sure to update contact information in applications when there are changes.  </a:t>
            </a:r>
            <a:endParaRPr dirty="0"/>
          </a:p>
        </p:txBody>
      </p:sp>
      <p:sp>
        <p:nvSpPr>
          <p:cNvPr id="689" name="Google Shape;689;g1131b15ef9c_6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5"/>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5"/>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15"/>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1"/>
        <p:cNvGrpSpPr/>
        <p:nvPr/>
      </p:nvGrpSpPr>
      <p:grpSpPr>
        <a:xfrm>
          <a:off x="0" y="0"/>
          <a:ext cx="0" cy="0"/>
          <a:chOff x="0" y="0"/>
          <a:chExt cx="0" cy="0"/>
        </a:xfrm>
      </p:grpSpPr>
      <p:pic>
        <p:nvPicPr>
          <p:cNvPr id="82" name="Google Shape;82;p26"/>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83" name="Google Shape;83;p26"/>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5"/>
        <p:cNvGrpSpPr/>
        <p:nvPr/>
      </p:nvGrpSpPr>
      <p:grpSpPr>
        <a:xfrm>
          <a:off x="0" y="0"/>
          <a:ext cx="0" cy="0"/>
          <a:chOff x="0" y="0"/>
          <a:chExt cx="0" cy="0"/>
        </a:xfrm>
      </p:grpSpPr>
      <p:pic>
        <p:nvPicPr>
          <p:cNvPr id="86" name="Google Shape;86;p27"/>
          <p:cNvPicPr preferRelativeResize="0"/>
          <p:nvPr/>
        </p:nvPicPr>
        <p:blipFill rotWithShape="1">
          <a:blip r:embed="rId2">
            <a:alphaModFix/>
          </a:blip>
          <a:srcRect/>
          <a:stretch/>
        </p:blipFill>
        <p:spPr>
          <a:xfrm>
            <a:off x="0" y="3"/>
            <a:ext cx="12191999" cy="6857999"/>
          </a:xfrm>
          <a:prstGeom prst="rect">
            <a:avLst/>
          </a:prstGeom>
          <a:noFill/>
          <a:ln>
            <a:noFill/>
          </a:ln>
        </p:spPr>
      </p:pic>
      <p:sp>
        <p:nvSpPr>
          <p:cNvPr id="87" name="Google Shape;87;p27"/>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24" name="Google Shape;24;p1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1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1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1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0" name="Google Shape;30;p1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 name="Google Shape;32;p1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3" name="Google Shape;33;p1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17"/>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pic>
        <p:nvPicPr>
          <p:cNvPr id="36" name="Google Shape;36;p1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7" name="Google Shape;37;p1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0" name="Google Shape;40;p1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18"/>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2"/>
        <p:cNvGrpSpPr/>
        <p:nvPr/>
      </p:nvGrpSpPr>
      <p:grpSpPr>
        <a:xfrm>
          <a:off x="0" y="0"/>
          <a:ext cx="0" cy="0"/>
          <a:chOff x="0" y="0"/>
          <a:chExt cx="0" cy="0"/>
        </a:xfrm>
      </p:grpSpPr>
      <p:pic>
        <p:nvPicPr>
          <p:cNvPr id="43" name="Google Shape;43;p1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4" name="Google Shape;44;p1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1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7" name="Google Shape;47;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 name="Google Shape;48;p19"/>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9"/>
        <p:cNvGrpSpPr/>
        <p:nvPr/>
      </p:nvGrpSpPr>
      <p:grpSpPr>
        <a:xfrm>
          <a:off x="0" y="0"/>
          <a:ext cx="0" cy="0"/>
          <a:chOff x="0" y="0"/>
          <a:chExt cx="0" cy="0"/>
        </a:xfrm>
      </p:grpSpPr>
      <p:pic>
        <p:nvPicPr>
          <p:cNvPr id="50" name="Google Shape;50;p2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1" name="Google Shape;51;p2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2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4" name="Google Shape;54;p2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20"/>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6"/>
        <p:cNvGrpSpPr/>
        <p:nvPr/>
      </p:nvGrpSpPr>
      <p:grpSpPr>
        <a:xfrm>
          <a:off x="0" y="0"/>
          <a:ext cx="0" cy="0"/>
          <a:chOff x="0" y="0"/>
          <a:chExt cx="0" cy="0"/>
        </a:xfrm>
      </p:grpSpPr>
      <p:pic>
        <p:nvPicPr>
          <p:cNvPr id="57" name="Google Shape;57;p2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8" name="Google Shape;58;p2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1" name="Google Shape;61;p2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2" name="Google Shape;62;p21"/>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3"/>
        <p:cNvGrpSpPr/>
        <p:nvPr/>
      </p:nvGrpSpPr>
      <p:grpSpPr>
        <a:xfrm>
          <a:off x="0" y="0"/>
          <a:ext cx="0" cy="0"/>
          <a:chOff x="0" y="0"/>
          <a:chExt cx="0" cy="0"/>
        </a:xfrm>
      </p:grpSpPr>
      <p:pic>
        <p:nvPicPr>
          <p:cNvPr id="64" name="Google Shape;64;p22"/>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5" name="Google Shape;65;p22"/>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22"/>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8" name="Google Shape;68;p2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22"/>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23"/>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3"/>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23"/>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4" name="Google Shape;74;p2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23"/>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76" name="Google Shape;76;p2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xsQ7ncLXaNHxKEVFxRoMD7BHukpuwi-K/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de.state.co.us/fedprograms/esearegionalnetworkingmeetin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hyperlink" Target="mailto:schelke_j@cde.state.co.us" TargetMode="External"/><Relationship Id="rId3" Type="http://schemas.openxmlformats.org/officeDocument/2006/relationships/hyperlink" Target="mailto:giessinger_t@cde.state.co.us" TargetMode="External"/><Relationship Id="rId7" Type="http://schemas.openxmlformats.org/officeDocument/2006/relationships/hyperlink" Target="mailto:crumley_k@cde.state.co.us"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mailto:mackey_s@cde.state.co.us" TargetMode="External"/><Relationship Id="rId5" Type="http://schemas.openxmlformats.org/officeDocument/2006/relationships/hyperlink" Target="mailto:parsley_b@cde.state.co.us" TargetMode="External"/><Relationship Id="rId4" Type="http://schemas.openxmlformats.org/officeDocument/2006/relationships/hyperlink" Target="mailto:prael_m@cde.state.co.us" TargetMode="External"/><Relationship Id="rId9" Type="http://schemas.openxmlformats.org/officeDocument/2006/relationships/hyperlink" Target="mailto:wilson_s@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caresact/essermonitorschedu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cde.state.co.us/fedprograms/monit/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4800"/>
              <a:buFont typeface="Arial"/>
              <a:buNone/>
            </a:pPr>
            <a:r>
              <a:rPr lang="en-US" dirty="0"/>
              <a:t>ESEA - February Virtual Training</a:t>
            </a:r>
            <a:endParaRPr dirty="0"/>
          </a:p>
        </p:txBody>
      </p:sp>
      <p:sp>
        <p:nvSpPr>
          <p:cNvPr id="94" name="Google Shape;94;p1"/>
          <p:cNvSpPr txBox="1">
            <a:spLocks noGrp="1"/>
          </p:cNvSpPr>
          <p:nvPr>
            <p:ph type="subTitle" idx="1"/>
          </p:nvPr>
        </p:nvSpPr>
        <p:spPr>
          <a:xfrm>
            <a:off x="914401" y="4297633"/>
            <a:ext cx="10402529" cy="1140129"/>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ts val="3200"/>
              <a:buNone/>
            </a:pPr>
            <a:r>
              <a:rPr lang="en-US" dirty="0"/>
              <a:t>Federal Programs Monitoring</a:t>
            </a:r>
          </a:p>
          <a:p>
            <a:pPr marL="0" lvl="0" indent="0" algn="ctr" rtl="0">
              <a:lnSpc>
                <a:spcPct val="90000"/>
              </a:lnSpc>
              <a:spcBef>
                <a:spcPts val="0"/>
              </a:spcBef>
              <a:spcAft>
                <a:spcPts val="0"/>
              </a:spcAft>
              <a:buClr>
                <a:schemeClr val="dk1"/>
              </a:buClr>
              <a:buSzPts val="3200"/>
              <a:buNone/>
            </a:pPr>
            <a:endParaRPr lang="en-US" dirty="0"/>
          </a:p>
          <a:p>
            <a:pPr marL="0" lvl="0" indent="0" algn="ctr" rtl="0">
              <a:lnSpc>
                <a:spcPct val="90000"/>
              </a:lnSpc>
              <a:spcBef>
                <a:spcPts val="0"/>
              </a:spcBef>
              <a:spcAft>
                <a:spcPts val="0"/>
              </a:spcAft>
              <a:buClr>
                <a:schemeClr val="dk1"/>
              </a:buClr>
              <a:buSzPts val="3200"/>
              <a:buNone/>
            </a:pPr>
            <a:r>
              <a:rPr lang="en-US" dirty="0"/>
              <a:t>February 15, 2022</a:t>
            </a:r>
            <a:endParaRPr dirty="0"/>
          </a:p>
        </p:txBody>
      </p:sp>
      <p:sp>
        <p:nvSpPr>
          <p:cNvPr id="95" name="Google Shape;95;p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1131b15ef9c_6_11"/>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Monitoring Timeline</a:t>
            </a:r>
            <a:endParaRPr/>
          </a:p>
        </p:txBody>
      </p:sp>
      <p:sp>
        <p:nvSpPr>
          <p:cNvPr id="701" name="Google Shape;701;g1131b15ef9c_6_1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pic>
        <p:nvPicPr>
          <p:cNvPr id="702" name="Google Shape;702;g1131b15ef9c_6_11" descr="Image depicting monitoring timeline."/>
          <p:cNvPicPr preferRelativeResize="0"/>
          <p:nvPr/>
        </p:nvPicPr>
        <p:blipFill>
          <a:blip r:embed="rId3">
            <a:alphaModFix/>
          </a:blip>
          <a:stretch>
            <a:fillRect/>
          </a:stretch>
        </p:blipFill>
        <p:spPr>
          <a:xfrm>
            <a:off x="2320738" y="1388150"/>
            <a:ext cx="7550525" cy="53333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1137ebf43ae_0_36"/>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Program Requirements</a:t>
            </a:r>
            <a:endParaRPr/>
          </a:p>
        </p:txBody>
      </p:sp>
      <p:sp>
        <p:nvSpPr>
          <p:cNvPr id="709" name="Google Shape;709;g1137ebf43ae_0_36"/>
          <p:cNvSpPr txBox="1">
            <a:spLocks noGrp="1"/>
          </p:cNvSpPr>
          <p:nvPr>
            <p:ph type="sldNum" idx="12"/>
          </p:nvPr>
        </p:nvSpPr>
        <p:spPr>
          <a:xfrm>
            <a:off x="227916"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11</a:t>
            </a:fld>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110382ff868_0_0"/>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Notification Letter</a:t>
            </a:r>
            <a:endParaRPr/>
          </a:p>
        </p:txBody>
      </p:sp>
      <p:sp>
        <p:nvSpPr>
          <p:cNvPr id="716" name="Google Shape;716;g110382ff868_0_0"/>
          <p:cNvSpPr txBox="1">
            <a:spLocks noGrp="1"/>
          </p:cNvSpPr>
          <p:nvPr>
            <p:ph type="body" idx="1"/>
          </p:nvPr>
        </p:nvSpPr>
        <p:spPr>
          <a:xfrm>
            <a:off x="645175" y="1446000"/>
            <a:ext cx="3933000" cy="45681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US" sz="2800">
                <a:latin typeface="Arial"/>
                <a:ea typeface="Arial"/>
                <a:cs typeface="Arial"/>
                <a:sym typeface="Arial"/>
              </a:rPr>
              <a:t>●</a:t>
            </a:r>
            <a:r>
              <a:rPr lang="en-US" sz="2800"/>
              <a:t>The process begins when LEAs receive the Monitoring Notification Letter.</a:t>
            </a:r>
            <a:endParaRPr sz="2800"/>
          </a:p>
          <a:p>
            <a:pPr marL="0" lvl="0" indent="0" algn="l" rtl="0">
              <a:spcBef>
                <a:spcPts val="0"/>
              </a:spcBef>
              <a:spcAft>
                <a:spcPts val="0"/>
              </a:spcAft>
              <a:buClr>
                <a:schemeClr val="dk1"/>
              </a:buClr>
              <a:buSzPct val="39285"/>
              <a:buFont typeface="Arial"/>
              <a:buNone/>
            </a:pPr>
            <a:endParaRPr sz="2800"/>
          </a:p>
          <a:p>
            <a:pPr marL="0" lvl="0" indent="0" algn="l" rtl="0">
              <a:spcBef>
                <a:spcPts val="0"/>
              </a:spcBef>
              <a:spcAft>
                <a:spcPts val="0"/>
              </a:spcAft>
              <a:buNone/>
            </a:pPr>
            <a:r>
              <a:rPr lang="en-US" sz="28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a:t>
            </a: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The notification letter will go to the Authorized Representatives designated in the Consolidated Application and/or ESSER Application(s).</a:t>
            </a:r>
            <a:endParaRPr sz="2800"/>
          </a:p>
          <a:p>
            <a:pPr marL="0" lvl="0" indent="0" algn="l" rtl="0">
              <a:spcBef>
                <a:spcPts val="0"/>
              </a:spcBef>
              <a:spcAft>
                <a:spcPts val="0"/>
              </a:spcAft>
              <a:buClr>
                <a:schemeClr val="dk1"/>
              </a:buClr>
              <a:buSzPct val="39285"/>
              <a:buFont typeface="Arial"/>
              <a:buNone/>
            </a:pPr>
            <a:endParaRPr sz="2800"/>
          </a:p>
          <a:p>
            <a:pPr marL="0" lvl="0" indent="0" algn="l" rtl="0">
              <a:spcBef>
                <a:spcPts val="0"/>
              </a:spcBef>
              <a:spcAft>
                <a:spcPts val="0"/>
              </a:spcAft>
              <a:buClr>
                <a:schemeClr val="dk1"/>
              </a:buClr>
              <a:buSzPct val="39285"/>
              <a:buFont typeface="Arial"/>
              <a:buNone/>
            </a:pPr>
            <a:r>
              <a:rPr lang="en-US" sz="2800">
                <a:latin typeface="Arial"/>
                <a:ea typeface="Arial"/>
                <a:cs typeface="Arial"/>
                <a:sym typeface="Arial"/>
              </a:rPr>
              <a:t>●</a:t>
            </a:r>
            <a:r>
              <a:rPr lang="en-US" sz="2800"/>
              <a:t>The letter will include the indicators the LEA is being monitored on for ESEA and/or ESSER (in most cases).</a:t>
            </a:r>
            <a:endParaRPr sz="2800"/>
          </a:p>
          <a:p>
            <a:pPr marL="0" lvl="0" indent="0" algn="l" rtl="0">
              <a:spcBef>
                <a:spcPts val="1000"/>
              </a:spcBef>
              <a:spcAft>
                <a:spcPts val="0"/>
              </a:spcAft>
              <a:buNone/>
            </a:pPr>
            <a:endParaRPr/>
          </a:p>
        </p:txBody>
      </p:sp>
      <p:sp>
        <p:nvSpPr>
          <p:cNvPr id="717" name="Google Shape;717;g110382ff868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pic>
        <p:nvPicPr>
          <p:cNvPr id="718" name="Google Shape;718;g110382ff868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034250" y="458750"/>
            <a:ext cx="6729144" cy="5586024"/>
          </a:xfrm>
          <a:prstGeom prst="rect">
            <a:avLst/>
          </a:prstGeom>
          <a:noFill/>
          <a:ln>
            <a:noFill/>
          </a:ln>
        </p:spPr>
      </p:pic>
      <p:sp>
        <p:nvSpPr>
          <p:cNvPr id="719" name="Google Shape;719;g110382ff868_0_0"/>
          <p:cNvSpPr/>
          <p:nvPr/>
        </p:nvSpPr>
        <p:spPr>
          <a:xfrm rot="-1663070">
            <a:off x="5191144" y="3317429"/>
            <a:ext cx="6415363" cy="82524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3F3F3"/>
                </a:solidFill>
                <a:latin typeface="Arial"/>
              </a:rPr>
              <a:t>EXAMPLE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1115b5b1a81_0_1"/>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Indicator-Level Process Overview</a:t>
            </a:r>
            <a:endParaRPr/>
          </a:p>
          <a:p>
            <a:pPr marL="0" lvl="0" indent="0" algn="l" rtl="0">
              <a:spcBef>
                <a:spcPts val="0"/>
              </a:spcBef>
              <a:spcAft>
                <a:spcPts val="0"/>
              </a:spcAft>
              <a:buNone/>
            </a:pPr>
            <a:endParaRPr/>
          </a:p>
        </p:txBody>
      </p:sp>
      <p:sp>
        <p:nvSpPr>
          <p:cNvPr id="726" name="Google Shape;726;g1115b5b1a81_0_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
        <p:nvSpPr>
          <p:cNvPr id="727" name="Google Shape;727;g1115b5b1a81_0_1"/>
          <p:cNvSpPr txBox="1">
            <a:spLocks noGrp="1"/>
          </p:cNvSpPr>
          <p:nvPr>
            <p:ph type="body" idx="2"/>
          </p:nvPr>
        </p:nvSpPr>
        <p:spPr>
          <a:xfrm>
            <a:off x="823475" y="1554475"/>
            <a:ext cx="105303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For each indicator:</a:t>
            </a:r>
            <a:endParaRPr/>
          </a:p>
          <a:p>
            <a:pPr marL="457200" lvl="0" indent="-381000" algn="l" rtl="0">
              <a:spcBef>
                <a:spcPts val="1000"/>
              </a:spcBef>
              <a:spcAft>
                <a:spcPts val="0"/>
              </a:spcAft>
              <a:buSzPts val="2400"/>
              <a:buChar char="•"/>
            </a:pPr>
            <a:r>
              <a:rPr lang="en-US"/>
              <a:t>Review the statutory requirement(s) in the Program Requirements document.</a:t>
            </a:r>
            <a:endParaRPr/>
          </a:p>
          <a:p>
            <a:pPr marL="457200" lvl="0" indent="-381000" algn="l" rtl="0">
              <a:spcBef>
                <a:spcPts val="0"/>
              </a:spcBef>
              <a:spcAft>
                <a:spcPts val="0"/>
              </a:spcAft>
              <a:buSzPts val="2400"/>
              <a:buChar char="•"/>
            </a:pPr>
            <a:r>
              <a:rPr lang="en-US"/>
              <a:t>Based on the Demonstration of Compliance, evaluate if your LEA is compliant with each checkbox.  </a:t>
            </a:r>
            <a:endParaRPr/>
          </a:p>
          <a:p>
            <a:pPr marL="457200" lvl="0" indent="-381000" algn="l" rtl="0">
              <a:spcBef>
                <a:spcPts val="0"/>
              </a:spcBef>
              <a:spcAft>
                <a:spcPts val="0"/>
              </a:spcAft>
              <a:buSzPts val="2400"/>
              <a:buChar char="•"/>
            </a:pPr>
            <a:r>
              <a:rPr lang="en-US"/>
              <a:t>Determine the evidence that needs to be submitted to demonstrate compliance.  Refer to the examples of evidence for additional guidance.  </a:t>
            </a:r>
            <a:endParaRPr/>
          </a:p>
          <a:p>
            <a:pPr marL="457200" lvl="0" indent="-381000" algn="l" rtl="0">
              <a:spcBef>
                <a:spcPts val="0"/>
              </a:spcBef>
              <a:spcAft>
                <a:spcPts val="0"/>
              </a:spcAft>
              <a:buSzPts val="2400"/>
              <a:buChar char="•"/>
            </a:pPr>
            <a:r>
              <a:rPr lang="en-US"/>
              <a:t>Upload evidence into the folder for the specific indicator in Syncplicity.</a:t>
            </a:r>
            <a:endParaRPr/>
          </a:p>
          <a:p>
            <a:pPr marL="45720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112648904ba_0_0"/>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Evidence Year - ESEA</a:t>
            </a:r>
            <a:endParaRPr/>
          </a:p>
        </p:txBody>
      </p:sp>
      <p:sp>
        <p:nvSpPr>
          <p:cNvPr id="734" name="Google Shape;734;g112648904ba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pic>
        <p:nvPicPr>
          <p:cNvPr id="735" name="Google Shape;735;g112648904ba_0_0" descr="Table depicting year of monitoring evidence to be submitted."/>
          <p:cNvPicPr preferRelativeResize="0"/>
          <p:nvPr/>
        </p:nvPicPr>
        <p:blipFill>
          <a:blip r:embed="rId3">
            <a:alphaModFix/>
          </a:blip>
          <a:stretch>
            <a:fillRect/>
          </a:stretch>
        </p:blipFill>
        <p:spPr>
          <a:xfrm>
            <a:off x="956462" y="1372375"/>
            <a:ext cx="10279075" cy="4715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g103edbab456_1_14"/>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Evidence Year - ESSER</a:t>
            </a:r>
            <a:endParaRPr/>
          </a:p>
        </p:txBody>
      </p:sp>
      <p:sp>
        <p:nvSpPr>
          <p:cNvPr id="742" name="Google Shape;742;g103edbab456_1_1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pic>
        <p:nvPicPr>
          <p:cNvPr id="743" name="Google Shape;743;g103edbab456_1_14" descr="Table depicting the evidence year for all three ESSERs."/>
          <p:cNvPicPr preferRelativeResize="0"/>
          <p:nvPr/>
        </p:nvPicPr>
        <p:blipFill>
          <a:blip r:embed="rId3">
            <a:alphaModFix/>
          </a:blip>
          <a:stretch>
            <a:fillRect/>
          </a:stretch>
        </p:blipFill>
        <p:spPr>
          <a:xfrm>
            <a:off x="323325" y="1287525"/>
            <a:ext cx="11545350" cy="4282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1137ebf43ae_0_7"/>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ID 9.1  Use of Funds</a:t>
            </a:r>
            <a:endParaRPr/>
          </a:p>
        </p:txBody>
      </p:sp>
      <p:sp>
        <p:nvSpPr>
          <p:cNvPr id="750" name="Google Shape;750;g1137ebf43ae_0_7"/>
          <p:cNvSpPr txBox="1">
            <a:spLocks noGrp="1"/>
          </p:cNvSpPr>
          <p:nvPr>
            <p:ph type="sldNum" idx="12"/>
          </p:nvPr>
        </p:nvSpPr>
        <p:spPr>
          <a:xfrm>
            <a:off x="227916"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16</a:t>
            </a:fld>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1137ebf43ae_0_14"/>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US"/>
              <a:t>ID 9.1  Use of Funds</a:t>
            </a:r>
            <a:endParaRPr/>
          </a:p>
        </p:txBody>
      </p:sp>
      <p:sp>
        <p:nvSpPr>
          <p:cNvPr id="757" name="Google Shape;757;g1137ebf43ae_0_14"/>
          <p:cNvSpPr txBox="1">
            <a:spLocks noGrp="1"/>
          </p:cNvSpPr>
          <p:nvPr>
            <p:ph type="body" idx="1"/>
          </p:nvPr>
        </p:nvSpPr>
        <p:spPr>
          <a:xfrm>
            <a:off x="838200" y="1554474"/>
            <a:ext cx="5181600" cy="48018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Clr>
                <a:schemeClr val="dk1"/>
              </a:buClr>
              <a:buSzPts val="275"/>
              <a:buFont typeface="Arial"/>
              <a:buNone/>
            </a:pPr>
            <a:r>
              <a:rPr lang="en-US" sz="7200"/>
              <a:t>Statutory Indicator</a:t>
            </a:r>
            <a:endParaRPr sz="7200"/>
          </a:p>
          <a:p>
            <a:pPr marL="0" lvl="0" indent="0" algn="l" rtl="0">
              <a:lnSpc>
                <a:spcPct val="100000"/>
              </a:lnSpc>
              <a:spcBef>
                <a:spcPts val="0"/>
              </a:spcBef>
              <a:spcAft>
                <a:spcPts val="0"/>
              </a:spcAft>
              <a:buClr>
                <a:schemeClr val="dk1"/>
              </a:buClr>
              <a:buSzPts val="275"/>
              <a:buFont typeface="Arial"/>
              <a:buNone/>
            </a:pPr>
            <a:r>
              <a:rPr lang="en-US" sz="5861"/>
              <a:t>ESEA:</a:t>
            </a:r>
            <a:endParaRPr sz="5861"/>
          </a:p>
          <a:p>
            <a:pPr marL="0" lvl="0" indent="0" algn="l" rtl="0">
              <a:lnSpc>
                <a:spcPct val="100000"/>
              </a:lnSpc>
              <a:spcBef>
                <a:spcPts val="0"/>
              </a:spcBef>
              <a:spcAft>
                <a:spcPts val="0"/>
              </a:spcAft>
              <a:buClr>
                <a:schemeClr val="dk1"/>
              </a:buClr>
              <a:buSzPts val="275"/>
              <a:buFont typeface="Arial"/>
              <a:buNone/>
            </a:pPr>
            <a:r>
              <a:rPr lang="en-US" sz="5861" i="1"/>
              <a:t>All activities and expenditures align with those described in the approved LEA Plan, are reasonable, and allocable (necessary to meet the purpose of the grant, as outlined in each section of ESEA Titles I-V) </a:t>
            </a:r>
            <a:endParaRPr sz="5861"/>
          </a:p>
          <a:p>
            <a:pPr marL="0" lvl="0" indent="0" algn="l" rtl="0">
              <a:lnSpc>
                <a:spcPct val="100000"/>
              </a:lnSpc>
              <a:spcBef>
                <a:spcPts val="0"/>
              </a:spcBef>
              <a:spcAft>
                <a:spcPts val="0"/>
              </a:spcAft>
              <a:buClr>
                <a:schemeClr val="dk1"/>
              </a:buClr>
              <a:buSzPts val="275"/>
              <a:buFont typeface="Arial"/>
              <a:buNone/>
            </a:pPr>
            <a:endParaRPr sz="5861"/>
          </a:p>
          <a:p>
            <a:pPr marL="0" lvl="0" indent="0" algn="l" rtl="0">
              <a:lnSpc>
                <a:spcPct val="100000"/>
              </a:lnSpc>
              <a:spcBef>
                <a:spcPts val="0"/>
              </a:spcBef>
              <a:spcAft>
                <a:spcPts val="0"/>
              </a:spcAft>
              <a:buClr>
                <a:schemeClr val="dk1"/>
              </a:buClr>
              <a:buSzPts val="275"/>
              <a:buFont typeface="Arial"/>
              <a:buNone/>
            </a:pPr>
            <a:r>
              <a:rPr lang="en-US" sz="5861"/>
              <a:t>ESSER I:</a:t>
            </a:r>
            <a:endParaRPr sz="5861"/>
          </a:p>
          <a:p>
            <a:pPr marL="0" lvl="0" indent="0" algn="l" rtl="0">
              <a:lnSpc>
                <a:spcPct val="100000"/>
              </a:lnSpc>
              <a:spcBef>
                <a:spcPts val="0"/>
              </a:spcBef>
              <a:spcAft>
                <a:spcPts val="0"/>
              </a:spcAft>
              <a:buClr>
                <a:schemeClr val="dk1"/>
              </a:buClr>
              <a:buSzPts val="275"/>
              <a:buFont typeface="Arial"/>
              <a:buNone/>
            </a:pPr>
            <a:r>
              <a:rPr lang="en-US" sz="5861" i="1"/>
              <a:t>All activities and expenditures align with those described in the approved ESSER I application and are in compliance with CARES Act Sec. 18003(d)(1-12). </a:t>
            </a:r>
            <a:endParaRPr sz="5861"/>
          </a:p>
          <a:p>
            <a:pPr marL="0" lvl="0" indent="0" algn="l" rtl="0">
              <a:lnSpc>
                <a:spcPct val="100000"/>
              </a:lnSpc>
              <a:spcBef>
                <a:spcPts val="0"/>
              </a:spcBef>
              <a:spcAft>
                <a:spcPts val="0"/>
              </a:spcAft>
              <a:buClr>
                <a:schemeClr val="dk1"/>
              </a:buClr>
              <a:buSzPts val="275"/>
              <a:buFont typeface="Arial"/>
              <a:buNone/>
            </a:pPr>
            <a:endParaRPr sz="5861"/>
          </a:p>
          <a:p>
            <a:pPr marL="0" lvl="0" indent="0" algn="l" rtl="0">
              <a:lnSpc>
                <a:spcPct val="100000"/>
              </a:lnSpc>
              <a:spcBef>
                <a:spcPts val="0"/>
              </a:spcBef>
              <a:spcAft>
                <a:spcPts val="0"/>
              </a:spcAft>
              <a:buClr>
                <a:schemeClr val="dk1"/>
              </a:buClr>
              <a:buSzPts val="275"/>
              <a:buFont typeface="Arial"/>
              <a:buNone/>
            </a:pPr>
            <a:r>
              <a:rPr lang="en-US" sz="5861"/>
              <a:t>ESSER II:</a:t>
            </a:r>
            <a:endParaRPr sz="5861"/>
          </a:p>
          <a:p>
            <a:pPr marL="0" lvl="0" indent="0" algn="l" rtl="0">
              <a:lnSpc>
                <a:spcPct val="100000"/>
              </a:lnSpc>
              <a:spcBef>
                <a:spcPts val="0"/>
              </a:spcBef>
              <a:spcAft>
                <a:spcPts val="0"/>
              </a:spcAft>
              <a:buClr>
                <a:schemeClr val="dk1"/>
              </a:buClr>
              <a:buSzPts val="275"/>
              <a:buFont typeface="Arial"/>
              <a:buNone/>
            </a:pPr>
            <a:r>
              <a:rPr lang="en-US" sz="5861" i="1"/>
              <a:t>All activities and expenditures align with those described in the approved ESSER II application and are in compliance with CRSAA Sec. 313(d)(1-15).</a:t>
            </a:r>
            <a:endParaRPr sz="5861" i="1"/>
          </a:p>
          <a:p>
            <a:pPr marL="0" lvl="0" indent="0" algn="l" rtl="0">
              <a:lnSpc>
                <a:spcPct val="100000"/>
              </a:lnSpc>
              <a:spcBef>
                <a:spcPts val="0"/>
              </a:spcBef>
              <a:spcAft>
                <a:spcPts val="0"/>
              </a:spcAft>
              <a:buClr>
                <a:schemeClr val="dk1"/>
              </a:buClr>
              <a:buSzPts val="275"/>
              <a:buFont typeface="Arial"/>
              <a:buNone/>
            </a:pPr>
            <a:endParaRPr sz="5861" i="1"/>
          </a:p>
          <a:p>
            <a:pPr marL="0" lvl="0" indent="0" algn="l" rtl="0">
              <a:lnSpc>
                <a:spcPct val="115000"/>
              </a:lnSpc>
              <a:spcBef>
                <a:spcPts val="0"/>
              </a:spcBef>
              <a:spcAft>
                <a:spcPts val="0"/>
              </a:spcAft>
              <a:buClr>
                <a:schemeClr val="dk1"/>
              </a:buClr>
              <a:buSzPts val="275"/>
              <a:buFont typeface="Arial"/>
              <a:buNone/>
            </a:pPr>
            <a:r>
              <a:rPr lang="en-US" sz="5861" i="1"/>
              <a:t>ARP ESSER III:</a:t>
            </a:r>
            <a:endParaRPr sz="5861" i="1"/>
          </a:p>
          <a:p>
            <a:pPr marL="0" lvl="0" indent="0" algn="l" rtl="0">
              <a:lnSpc>
                <a:spcPct val="115000"/>
              </a:lnSpc>
              <a:spcBef>
                <a:spcPts val="0"/>
              </a:spcBef>
              <a:spcAft>
                <a:spcPts val="0"/>
              </a:spcAft>
              <a:buClr>
                <a:schemeClr val="dk1"/>
              </a:buClr>
              <a:buSzPts val="275"/>
              <a:buFont typeface="Arial"/>
              <a:buNone/>
            </a:pPr>
            <a:r>
              <a:rPr lang="en-US" sz="5861" i="1"/>
              <a:t>All activities and expenditures align with those described in the approved ARP-ESSER III application and are in compliance with ARP Act Sec. 2001(e)(1) and 2001(e)(2)(A-J).</a:t>
            </a:r>
            <a:endParaRPr sz="5861" i="1"/>
          </a:p>
          <a:p>
            <a:pPr marL="0" lvl="0" indent="0" algn="l" rtl="0">
              <a:lnSpc>
                <a:spcPct val="115000"/>
              </a:lnSpc>
              <a:spcBef>
                <a:spcPts val="0"/>
              </a:spcBef>
              <a:spcAft>
                <a:spcPts val="0"/>
              </a:spcAft>
              <a:buClr>
                <a:schemeClr val="dk1"/>
              </a:buClr>
              <a:buSzPts val="275"/>
              <a:buFont typeface="Arial"/>
              <a:buNone/>
            </a:pPr>
            <a:endParaRPr sz="5861" i="1"/>
          </a:p>
          <a:p>
            <a:pPr marL="0" lvl="0" indent="0" algn="l" rtl="0">
              <a:lnSpc>
                <a:spcPct val="100000"/>
              </a:lnSpc>
              <a:spcBef>
                <a:spcPts val="0"/>
              </a:spcBef>
              <a:spcAft>
                <a:spcPts val="0"/>
              </a:spcAft>
              <a:buClr>
                <a:schemeClr val="dk1"/>
              </a:buClr>
              <a:buSzPts val="275"/>
              <a:buFont typeface="Arial"/>
              <a:buNone/>
            </a:pPr>
            <a:r>
              <a:rPr lang="en-US" sz="5861" i="1"/>
              <a:t>All ESSER-funded activities must also be reasonable and allocable (necessary to respond to, prepare for, or prevent the spread of COVID-19).</a:t>
            </a:r>
            <a:endParaRPr sz="7161"/>
          </a:p>
          <a:p>
            <a:pPr marL="0" lvl="0" indent="0" algn="l" rtl="0">
              <a:spcBef>
                <a:spcPts val="1000"/>
              </a:spcBef>
              <a:spcAft>
                <a:spcPts val="0"/>
              </a:spcAft>
              <a:buClr>
                <a:schemeClr val="dk1"/>
              </a:buClr>
              <a:buSzPct val="45833"/>
              <a:buFont typeface="Arial"/>
              <a:buNone/>
            </a:pPr>
            <a:endParaRPr/>
          </a:p>
          <a:p>
            <a:pPr marL="0" lvl="0" indent="0" algn="l" rtl="0">
              <a:spcBef>
                <a:spcPts val="1000"/>
              </a:spcBef>
              <a:spcAft>
                <a:spcPts val="0"/>
              </a:spcAft>
              <a:buNone/>
            </a:pPr>
            <a:endParaRPr/>
          </a:p>
        </p:txBody>
      </p:sp>
      <p:sp>
        <p:nvSpPr>
          <p:cNvPr id="758" name="Google Shape;758;g1137ebf43ae_0_1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sp>
        <p:nvSpPr>
          <p:cNvPr id="759" name="Google Shape;759;g1137ebf43ae_0_14"/>
          <p:cNvSpPr txBox="1">
            <a:spLocks noGrp="1"/>
          </p:cNvSpPr>
          <p:nvPr>
            <p:ph type="body" idx="2"/>
          </p:nvPr>
        </p:nvSpPr>
        <p:spPr>
          <a:xfrm>
            <a:off x="6172200" y="1554475"/>
            <a:ext cx="5181600" cy="4707000"/>
          </a:xfrm>
          <a:prstGeom prst="rect">
            <a:avLst/>
          </a:prstGeom>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chemeClr val="dk1"/>
              </a:buClr>
              <a:buSzPts val="275"/>
              <a:buFont typeface="Arial"/>
              <a:buNone/>
            </a:pPr>
            <a:r>
              <a:rPr lang="en-US" sz="6500" b="1"/>
              <a:t>Demonstration of Compliance </a:t>
            </a:r>
            <a:endParaRPr sz="6500"/>
          </a:p>
          <a:p>
            <a:pPr marL="457200" lvl="0" indent="-334125" algn="l" rtl="0">
              <a:lnSpc>
                <a:spcPct val="100000"/>
              </a:lnSpc>
              <a:spcBef>
                <a:spcPts val="0"/>
              </a:spcBef>
              <a:spcAft>
                <a:spcPts val="0"/>
              </a:spcAft>
              <a:buSzPct val="100000"/>
              <a:buFont typeface="Calibri"/>
              <a:buChar char="◻"/>
            </a:pPr>
            <a:r>
              <a:rPr lang="en-US" sz="6647">
                <a:highlight>
                  <a:srgbClr val="00FF00"/>
                </a:highlight>
              </a:rPr>
              <a:t>Funds expended and activities implemented match</a:t>
            </a:r>
            <a:r>
              <a:rPr lang="en-US" sz="6647"/>
              <a:t> </a:t>
            </a:r>
            <a:r>
              <a:rPr lang="en-US" sz="6647">
                <a:highlight>
                  <a:srgbClr val="00FF00"/>
                </a:highlight>
              </a:rPr>
              <a:t>the application</a:t>
            </a:r>
            <a:r>
              <a:rPr lang="en-US" sz="6647"/>
              <a:t> for funds as approved by CDE.</a:t>
            </a:r>
            <a:endParaRPr sz="6647"/>
          </a:p>
          <a:p>
            <a:pPr marL="457200" lvl="0" indent="-334125" algn="l" rtl="0">
              <a:lnSpc>
                <a:spcPct val="100000"/>
              </a:lnSpc>
              <a:spcBef>
                <a:spcPts val="0"/>
              </a:spcBef>
              <a:spcAft>
                <a:spcPts val="0"/>
              </a:spcAft>
              <a:buSzPct val="100000"/>
              <a:buFont typeface="Calibri"/>
              <a:buChar char="◻"/>
            </a:pPr>
            <a:r>
              <a:rPr lang="en-US" sz="6647"/>
              <a:t>Funded activities </a:t>
            </a:r>
            <a:r>
              <a:rPr lang="en-US" sz="6647">
                <a:highlight>
                  <a:srgbClr val="00FF00"/>
                </a:highlight>
              </a:rPr>
              <a:t>must be reasonable</a:t>
            </a:r>
            <a:r>
              <a:rPr lang="en-US" sz="6647"/>
              <a:t> - based on a prudent person’s judgment, align with similar activities funded with other funds, align with fair market values for such items, with additional considerations made for the LEA’s geographical area and the accessibility of items, or be the most cost-effective way to implement such an activity/purchase such items. </a:t>
            </a:r>
            <a:endParaRPr sz="6647"/>
          </a:p>
          <a:p>
            <a:pPr marL="457200" lvl="0" indent="-334125" algn="l" rtl="0">
              <a:lnSpc>
                <a:spcPct val="100000"/>
              </a:lnSpc>
              <a:spcBef>
                <a:spcPts val="0"/>
              </a:spcBef>
              <a:spcAft>
                <a:spcPts val="0"/>
              </a:spcAft>
              <a:buSzPct val="100000"/>
              <a:buFont typeface="Calibri"/>
              <a:buChar char="◻"/>
            </a:pPr>
            <a:r>
              <a:rPr lang="en-US" sz="6647"/>
              <a:t>For ESSER:</a:t>
            </a:r>
            <a:endParaRPr sz="6647"/>
          </a:p>
          <a:p>
            <a:pPr marL="914400" lvl="0" indent="-334125" algn="l" rtl="0">
              <a:lnSpc>
                <a:spcPct val="100000"/>
              </a:lnSpc>
              <a:spcBef>
                <a:spcPts val="0"/>
              </a:spcBef>
              <a:spcAft>
                <a:spcPts val="0"/>
              </a:spcAft>
              <a:buSzPct val="100000"/>
              <a:buFont typeface="Calibri"/>
              <a:buChar char="◻"/>
            </a:pPr>
            <a:r>
              <a:rPr lang="en-US" sz="6647">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Activities </a:t>
            </a:r>
            <a:r>
              <a:rPr lang="en-US" sz="6647">
                <a:highlight>
                  <a:srgbClr val="00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must be allocable, meaning that funded activities or items were made necessary as a result of the COVID-19 pandemic</a:t>
            </a:r>
            <a:r>
              <a:rPr lang="en-US" sz="6647">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 and were necessary in order for the LEA to respond to, prepare for, or prevent the spread of COVID-19.</a:t>
            </a:r>
            <a:endParaRPr sz="6647"/>
          </a:p>
          <a:p>
            <a:pPr marL="914400" lvl="0" indent="-334125" algn="l" rtl="0">
              <a:lnSpc>
                <a:spcPct val="100000"/>
              </a:lnSpc>
              <a:spcBef>
                <a:spcPts val="0"/>
              </a:spcBef>
              <a:spcAft>
                <a:spcPts val="0"/>
              </a:spcAft>
              <a:buSzPct val="100000"/>
              <a:buFont typeface="Calibri"/>
              <a:buChar char="◻"/>
            </a:pPr>
            <a:r>
              <a:rPr lang="en-US" sz="6647"/>
              <a:t>ESSER-funded activities were </a:t>
            </a:r>
            <a:r>
              <a:rPr lang="en-US" sz="6647">
                <a:highlight>
                  <a:srgbClr val="00FF00"/>
                </a:highlight>
              </a:rPr>
              <a:t>obligated within the performance period </a:t>
            </a:r>
            <a:r>
              <a:rPr lang="en-US" sz="6647"/>
              <a:t>(on or after March 13, 2020) and </a:t>
            </a:r>
            <a:r>
              <a:rPr lang="en-US" sz="6647">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prior to September 30, 2022 for ESSER I, prior to September 30, 2023 for ESSER II, and prior to September 30, 2024 for ARP-ESSER III. </a:t>
            </a:r>
            <a:endParaRPr sz="6647"/>
          </a:p>
          <a:p>
            <a:pPr marL="457200" lvl="0" indent="-246062" algn="l" rtl="0">
              <a:lnSpc>
                <a:spcPct val="100000"/>
              </a:lnSpc>
              <a:spcBef>
                <a:spcPts val="0"/>
              </a:spcBef>
              <a:spcAft>
                <a:spcPts val="0"/>
              </a:spcAft>
              <a:buSzPct val="100000"/>
              <a:buFont typeface="Noto Sans Symbols"/>
              <a:buChar char="◻"/>
            </a:pPr>
            <a:endParaRPr sz="1100"/>
          </a:p>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114cb606bec_0_0"/>
          <p:cNvSpPr txBox="1">
            <a:spLocks noGrp="1"/>
          </p:cNvSpPr>
          <p:nvPr>
            <p:ph type="body" idx="1"/>
          </p:nvPr>
        </p:nvSpPr>
        <p:spPr>
          <a:xfrm>
            <a:off x="838200" y="1554475"/>
            <a:ext cx="109218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Expenditure detail report showing your actual purchases </a:t>
            </a:r>
            <a:endParaRPr/>
          </a:p>
          <a:p>
            <a:pPr marL="457200" lvl="0" indent="-381000" algn="l" rtl="0">
              <a:spcBef>
                <a:spcPts val="0"/>
              </a:spcBef>
              <a:spcAft>
                <a:spcPts val="0"/>
              </a:spcAft>
              <a:buSzPts val="2400"/>
              <a:buChar char="•"/>
            </a:pPr>
            <a:r>
              <a:rPr lang="en-US"/>
              <a:t>Invoices for at least 30% of your purchases</a:t>
            </a:r>
            <a:endParaRPr/>
          </a:p>
          <a:p>
            <a:pPr marL="914400" lvl="1" indent="-355600" algn="l" rtl="0">
              <a:spcBef>
                <a:spcPts val="0"/>
              </a:spcBef>
              <a:spcAft>
                <a:spcPts val="0"/>
              </a:spcAft>
              <a:buSzPts val="2000"/>
              <a:buChar char="•"/>
            </a:pPr>
            <a:r>
              <a:rPr lang="en-US"/>
              <a:t>Submitting invoices at the beginning of the process will help you avoid a back-and-forth with CDE</a:t>
            </a:r>
            <a:endParaRPr/>
          </a:p>
          <a:p>
            <a:pPr marL="457200" lvl="0" indent="0" algn="l" rtl="0">
              <a:spcBef>
                <a:spcPts val="1000"/>
              </a:spcBef>
              <a:spcAft>
                <a:spcPts val="0"/>
              </a:spcAft>
              <a:buNone/>
            </a:pPr>
            <a:endParaRPr/>
          </a:p>
          <a:p>
            <a:pPr marL="457200" lvl="0" indent="0" algn="l" rtl="0">
              <a:spcBef>
                <a:spcPts val="1000"/>
              </a:spcBef>
              <a:spcAft>
                <a:spcPts val="0"/>
              </a:spcAft>
              <a:buNone/>
            </a:pPr>
            <a:r>
              <a:rPr lang="en-US"/>
              <a:t>NOTE:  Evidence should show cost (reasonableness), what was actually purchased (allocability), and dates (within the performance period)</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766" name="Google Shape;766;g114cb606bec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
        <p:nvSpPr>
          <p:cNvPr id="767" name="Google Shape;767;g114cb606bec_0_0"/>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Evidence to Submit</a:t>
            </a:r>
            <a:endParaRPr/>
          </a:p>
        </p:txBody>
      </p:sp>
      <p:sp>
        <p:nvSpPr>
          <p:cNvPr id="768" name="Google Shape;768;g114cb606bec_0_0">
            <a:extLst>
              <a:ext uri="{C183D7F6-B498-43B3-948B-1728B52AA6E4}">
                <adec:decorative xmlns:adec="http://schemas.microsoft.com/office/drawing/2017/decorative" val="1"/>
              </a:ext>
            </a:extLst>
          </p:cNvPr>
          <p:cNvSpPr/>
          <p:nvPr/>
        </p:nvSpPr>
        <p:spPr>
          <a:xfrm>
            <a:off x="4557900" y="3971950"/>
            <a:ext cx="3076200" cy="27495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g114cb606bec_0_0"/>
          <p:cNvSpPr txBox="1"/>
          <p:nvPr/>
        </p:nvSpPr>
        <p:spPr>
          <a:xfrm>
            <a:off x="5236500" y="5043775"/>
            <a:ext cx="17190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u="sng">
                <a:solidFill>
                  <a:schemeClr val="hlink"/>
                </a:solidFill>
                <a:latin typeface="Calibri"/>
                <a:ea typeface="Calibri"/>
                <a:cs typeface="Calibri"/>
                <a:sym typeface="Calibri"/>
                <a:hlinkClick r:id="rId3"/>
              </a:rPr>
              <a:t>District Exemplar</a:t>
            </a:r>
            <a:endParaRPr sz="2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1131b15ef9c_6_48"/>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SE 9.1 Development of the LEA Plan</a:t>
            </a:r>
            <a:endParaRPr/>
          </a:p>
        </p:txBody>
      </p:sp>
      <p:sp>
        <p:nvSpPr>
          <p:cNvPr id="776" name="Google Shape;776;g1131b15ef9c_6_48"/>
          <p:cNvSpPr txBox="1">
            <a:spLocks noGrp="1"/>
          </p:cNvSpPr>
          <p:nvPr>
            <p:ph type="sldNum" idx="12"/>
          </p:nvPr>
        </p:nvSpPr>
        <p:spPr>
          <a:xfrm>
            <a:off x="227916"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0fcd82b940_2_5"/>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t>Agenda</a:t>
            </a:r>
            <a:endParaRPr dirty="0"/>
          </a:p>
        </p:txBody>
      </p:sp>
      <p:sp>
        <p:nvSpPr>
          <p:cNvPr id="102" name="Google Shape;102;g10fcd82b940_2_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graphicFrame>
        <p:nvGraphicFramePr>
          <p:cNvPr id="103" name="Google Shape;103;g10fcd82b940_2_5"/>
          <p:cNvGraphicFramePr/>
          <p:nvPr>
            <p:extLst>
              <p:ext uri="{D42A27DB-BD31-4B8C-83A1-F6EECF244321}">
                <p14:modId xmlns:p14="http://schemas.microsoft.com/office/powerpoint/2010/main" val="235268088"/>
              </p:ext>
            </p:extLst>
          </p:nvPr>
        </p:nvGraphicFramePr>
        <p:xfrm>
          <a:off x="5551150" y="1936225"/>
          <a:ext cx="6439800" cy="3682200"/>
        </p:xfrm>
        <a:graphic>
          <a:graphicData uri="http://schemas.openxmlformats.org/drawingml/2006/table">
            <a:tbl>
              <a:tblPr firstRow="1">
                <a:noFill/>
                <a:tableStyleId>{616340C9-3B39-4C9B-9263-F7E8DA5C3C67}</a:tableStyleId>
              </a:tblPr>
              <a:tblGrid>
                <a:gridCol w="1779425">
                  <a:extLst>
                    <a:ext uri="{9D8B030D-6E8A-4147-A177-3AD203B41FA5}">
                      <a16:colId xmlns:a16="http://schemas.microsoft.com/office/drawing/2014/main" val="20000"/>
                    </a:ext>
                  </a:extLst>
                </a:gridCol>
                <a:gridCol w="4660375">
                  <a:extLst>
                    <a:ext uri="{9D8B030D-6E8A-4147-A177-3AD203B41FA5}">
                      <a16:colId xmlns:a16="http://schemas.microsoft.com/office/drawing/2014/main" val="20001"/>
                    </a:ext>
                  </a:extLst>
                </a:gridCol>
              </a:tblGrid>
              <a:tr h="1227400">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9:00- 10:00 am</a:t>
                      </a:r>
                      <a:endParaRPr sz="2800">
                        <a:latin typeface="Calibri"/>
                        <a:ea typeface="Calibri"/>
                        <a:cs typeface="Calibri"/>
                        <a:sym typeface="Calibri"/>
                      </a:endParaRPr>
                    </a:p>
                  </a:txBody>
                  <a:tcPr marL="91425" marR="91425" marT="91425" marB="91425"/>
                </a:tc>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Consolidating Funds Schoolwide</a:t>
                      </a:r>
                      <a:endParaRPr sz="28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227400">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10:00 - 11:00 am</a:t>
                      </a:r>
                      <a:endParaRPr sz="2800">
                        <a:latin typeface="Calibri"/>
                        <a:ea typeface="Calibri"/>
                        <a:cs typeface="Calibri"/>
                        <a:sym typeface="Calibri"/>
                      </a:endParaRPr>
                    </a:p>
                  </a:txBody>
                  <a:tcPr marL="91425" marR="91425" marT="91425" marB="91425"/>
                </a:tc>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Title III</a:t>
                      </a:r>
                      <a:endParaRPr sz="28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227400">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11:00 am - 12:00 pm</a:t>
                      </a:r>
                      <a:endParaRPr sz="2800">
                        <a:latin typeface="Calibri"/>
                        <a:ea typeface="Calibri"/>
                        <a:cs typeface="Calibri"/>
                        <a:sym typeface="Calibri"/>
                      </a:endParaRPr>
                    </a:p>
                  </a:txBody>
                  <a:tcPr marL="91425" marR="91425" marT="91425" marB="91425"/>
                </a:tc>
                <a:tc>
                  <a:txBody>
                    <a:bodyPr/>
                    <a:lstStyle/>
                    <a:p>
                      <a:pPr marL="0" lvl="0" indent="0" algn="l" rtl="0">
                        <a:lnSpc>
                          <a:spcPct val="90000"/>
                        </a:lnSpc>
                        <a:spcBef>
                          <a:spcPts val="1000"/>
                        </a:spcBef>
                        <a:spcAft>
                          <a:spcPts val="0"/>
                        </a:spcAft>
                        <a:buNone/>
                      </a:pPr>
                      <a:r>
                        <a:rPr lang="en-US" sz="2800" dirty="0">
                          <a:solidFill>
                            <a:schemeClr val="dk1"/>
                          </a:solidFill>
                          <a:latin typeface="Calibri"/>
                          <a:ea typeface="Calibri"/>
                          <a:cs typeface="Calibri"/>
                          <a:sym typeface="Calibri"/>
                        </a:rPr>
                        <a:t>Monitoring</a:t>
                      </a:r>
                      <a:endParaRPr sz="2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104" name="Google Shape;104;g10fcd82b940_2_5"/>
          <p:cNvSpPr txBox="1"/>
          <p:nvPr/>
        </p:nvSpPr>
        <p:spPr>
          <a:xfrm>
            <a:off x="623675" y="1825275"/>
            <a:ext cx="4473900" cy="3909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We will start each session on time</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US" sz="2200">
                <a:latin typeface="Calibri"/>
                <a:ea typeface="Calibri"/>
                <a:cs typeface="Calibri"/>
                <a:sym typeface="Calibri"/>
              </a:rPr>
              <a:t>We may take short breaks in between if time allows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Feel free to stay on for all three or leave and come back</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Type questions in the chat or come off mute to interact</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All recordings and slides will be posted on the </a:t>
            </a:r>
            <a:r>
              <a:rPr lang="en-US" sz="2200" u="sng">
                <a:solidFill>
                  <a:schemeClr val="hlink"/>
                </a:solidFill>
                <a:latin typeface="Calibri"/>
                <a:ea typeface="Calibri"/>
                <a:cs typeface="Calibri"/>
                <a:sym typeface="Calibri"/>
                <a:hlinkClick r:id="rId3"/>
              </a:rPr>
              <a:t>RNM webpage</a:t>
            </a:r>
            <a:r>
              <a:rPr lang="en-US" sz="2200">
                <a:latin typeface="Calibri"/>
                <a:ea typeface="Calibri"/>
                <a:cs typeface="Calibri"/>
                <a:sym typeface="Calibri"/>
              </a:rPr>
              <a:t> after the meeting</a:t>
            </a:r>
            <a:endParaRPr sz="22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1115b5b1a81_0_26"/>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US"/>
              <a:t>SE 9.1 Development of the LEA Plan</a:t>
            </a:r>
            <a:endParaRPr/>
          </a:p>
        </p:txBody>
      </p:sp>
      <p:sp>
        <p:nvSpPr>
          <p:cNvPr id="783" name="Google Shape;783;g1115b5b1a81_0_26"/>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200" b="1"/>
              <a:t>Statutory Indicator</a:t>
            </a:r>
            <a:endParaRPr sz="2200" b="1"/>
          </a:p>
          <a:p>
            <a:pPr marL="0" lvl="0" indent="0" algn="l" rtl="0">
              <a:lnSpc>
                <a:spcPct val="100000"/>
              </a:lnSpc>
              <a:spcBef>
                <a:spcPts val="0"/>
              </a:spcBef>
              <a:spcAft>
                <a:spcPts val="0"/>
              </a:spcAft>
              <a:buNone/>
            </a:pPr>
            <a:r>
              <a:rPr lang="en-US" sz="2200" i="1"/>
              <a:t>The LEA plan is developed through timely and meaningful consultation with stakeholders.</a:t>
            </a:r>
            <a:endParaRPr sz="2200" i="1"/>
          </a:p>
          <a:p>
            <a:pPr marL="0" lvl="0" indent="0" algn="l" rtl="0">
              <a:lnSpc>
                <a:spcPct val="100000"/>
              </a:lnSpc>
              <a:spcBef>
                <a:spcPts val="0"/>
              </a:spcBef>
              <a:spcAft>
                <a:spcPts val="0"/>
              </a:spcAft>
              <a:buNone/>
            </a:pPr>
            <a:endParaRPr sz="2200" i="1"/>
          </a:p>
          <a:p>
            <a:pPr marL="0" lvl="0" indent="0" algn="l" rtl="0">
              <a:lnSpc>
                <a:spcPct val="100000"/>
              </a:lnSpc>
              <a:spcBef>
                <a:spcPts val="0"/>
              </a:spcBef>
              <a:spcAft>
                <a:spcPts val="0"/>
              </a:spcAft>
              <a:buNone/>
            </a:pPr>
            <a:r>
              <a:rPr lang="en-US" sz="2300" b="1"/>
              <a:t>Demonstration of Compliance</a:t>
            </a:r>
            <a:endParaRPr sz="2300" b="1"/>
          </a:p>
          <a:p>
            <a:pPr marL="228600" lvl="0" indent="-374650" algn="l" rtl="0">
              <a:lnSpc>
                <a:spcPct val="107916"/>
              </a:lnSpc>
              <a:spcBef>
                <a:spcPts val="0"/>
              </a:spcBef>
              <a:spcAft>
                <a:spcPts val="0"/>
              </a:spcAft>
              <a:buClr>
                <a:srgbClr val="404040"/>
              </a:buClr>
              <a:buSzPts val="2300"/>
              <a:buFont typeface="Calibri"/>
              <a:buChar char="◻"/>
            </a:pPr>
            <a:r>
              <a:rPr lang="en-US" sz="2300"/>
              <a:t>Stakeholder engagement approved in the consolidated application </a:t>
            </a:r>
            <a:r>
              <a:rPr lang="en-US" sz="2300" b="1">
                <a:solidFill>
                  <a:srgbClr val="00953A"/>
                </a:solidFill>
              </a:rPr>
              <a:t>was implemented</a:t>
            </a:r>
            <a:endParaRPr sz="2300" b="1">
              <a:solidFill>
                <a:srgbClr val="00953A"/>
              </a:solidFill>
            </a:endParaRPr>
          </a:p>
          <a:p>
            <a:pPr marL="0" lvl="0" indent="0" algn="l" rtl="0">
              <a:lnSpc>
                <a:spcPct val="107916"/>
              </a:lnSpc>
              <a:spcBef>
                <a:spcPts val="800"/>
              </a:spcBef>
              <a:spcAft>
                <a:spcPts val="0"/>
              </a:spcAft>
              <a:buNone/>
            </a:pPr>
            <a:endParaRPr sz="2300"/>
          </a:p>
          <a:p>
            <a:pPr marL="0" lvl="0" indent="0" algn="l" rtl="0">
              <a:lnSpc>
                <a:spcPct val="100000"/>
              </a:lnSpc>
              <a:spcBef>
                <a:spcPts val="800"/>
              </a:spcBef>
              <a:spcAft>
                <a:spcPts val="0"/>
              </a:spcAft>
              <a:buClr>
                <a:schemeClr val="dk1"/>
              </a:buClr>
              <a:buSzPts val="1100"/>
              <a:buFont typeface="Arial"/>
              <a:buNone/>
            </a:pPr>
            <a:endParaRPr sz="2200" i="1"/>
          </a:p>
        </p:txBody>
      </p:sp>
      <p:sp>
        <p:nvSpPr>
          <p:cNvPr id="784" name="Google Shape;784;g1115b5b1a81_0_2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1115b5b1a81_0_40"/>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Consolidated Application Assurance</a:t>
            </a:r>
            <a:endParaRPr/>
          </a:p>
        </p:txBody>
      </p:sp>
      <p:sp>
        <p:nvSpPr>
          <p:cNvPr id="791" name="Google Shape;791;g1115b5b1a81_0_4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pic>
        <p:nvPicPr>
          <p:cNvPr id="792" name="Google Shape;792;g1115b5b1a81_0_40" descr="Image of Consolidated Application assurance."/>
          <p:cNvPicPr preferRelativeResize="0"/>
          <p:nvPr/>
        </p:nvPicPr>
        <p:blipFill>
          <a:blip r:embed="rId3">
            <a:alphaModFix/>
          </a:blip>
          <a:stretch>
            <a:fillRect/>
          </a:stretch>
        </p:blipFill>
        <p:spPr>
          <a:xfrm>
            <a:off x="152400" y="1281276"/>
            <a:ext cx="11887199" cy="42954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g1115b5b1a81_2_11"/>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Consolidated Application Narrative Prompt</a:t>
            </a:r>
            <a:endParaRPr/>
          </a:p>
        </p:txBody>
      </p:sp>
      <p:sp>
        <p:nvSpPr>
          <p:cNvPr id="799" name="Google Shape;799;g1115b5b1a81_2_1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pic>
        <p:nvPicPr>
          <p:cNvPr id="800" name="Google Shape;800;g1115b5b1a81_2_11" descr="Image of Consolidate Application narrative prompt."/>
          <p:cNvPicPr preferRelativeResize="0"/>
          <p:nvPr/>
        </p:nvPicPr>
        <p:blipFill>
          <a:blip r:embed="rId3">
            <a:alphaModFix/>
          </a:blip>
          <a:stretch>
            <a:fillRect/>
          </a:stretch>
        </p:blipFill>
        <p:spPr>
          <a:xfrm>
            <a:off x="152400" y="1516876"/>
            <a:ext cx="11887200" cy="44262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1115b5b1a81_2_19"/>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 Sample Consolidated Application Response</a:t>
            </a:r>
            <a:endParaRPr/>
          </a:p>
        </p:txBody>
      </p:sp>
      <p:sp>
        <p:nvSpPr>
          <p:cNvPr id="807" name="Google Shape;807;g1115b5b1a81_2_19"/>
          <p:cNvSpPr txBox="1">
            <a:spLocks noGrp="1"/>
          </p:cNvSpPr>
          <p:nvPr>
            <p:ph type="body" idx="1"/>
          </p:nvPr>
        </p:nvSpPr>
        <p:spPr>
          <a:xfrm>
            <a:off x="223400" y="1253050"/>
            <a:ext cx="11795700" cy="5103300"/>
          </a:xfrm>
          <a:prstGeom prst="rect">
            <a:avLst/>
          </a:prstGeom>
        </p:spPr>
        <p:txBody>
          <a:bodyPr spcFirstLastPara="1" wrap="square" lIns="0" tIns="0" rIns="0" bIns="0" anchor="t" anchorCtr="0">
            <a:noAutofit/>
          </a:bodyPr>
          <a:lstStyle/>
          <a:p>
            <a:pPr marL="457200" lvl="0" indent="-330200" algn="l" rtl="0">
              <a:lnSpc>
                <a:spcPct val="100000"/>
              </a:lnSpc>
              <a:spcBef>
                <a:spcPts val="1200"/>
              </a:spcBef>
              <a:spcAft>
                <a:spcPts val="0"/>
              </a:spcAft>
              <a:buSzPts val="1600"/>
              <a:buChar char="•"/>
            </a:pPr>
            <a:r>
              <a:rPr lang="en-US" sz="1600">
                <a:latin typeface="Arial"/>
                <a:ea typeface="Arial"/>
                <a:cs typeface="Arial"/>
                <a:sym typeface="Arial"/>
              </a:rPr>
              <a:t>Parents and family members are offered multiple opportunities to provide input into the district’s ESEA Plan. Parent surveys at the district level are conducted periodically and are always available on the district’s website. </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The Title I Office conducts an annual parent survey in all Title I schools to plan for the following year using Title I Parent and Family Engagement allocation at the school level. </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During the School Accountability Committee planning process, parents and community members have the opportunity to offer input into how ESEA funds will be used at the individual school level (if applicable) and at the district level.</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District Accountability Committee members from all schools have the opportunity to review and provide input into both the district UIP and the Consolidated Application. These documents are presented publicly at Board of Education for comment and approval.</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Teachers, principals, other school leaders, paraprofessionals and specialized instructional support personnel are also given multiple opportunities to provide input into the district’s ESEA plan. Teachers self-identify areas of need through the teacher evaluation for which professional development opportunities can be provided. Paraprofessionals are surveyed at their annual conference.</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Charter school administrators are offered an additional and separate opportunity to provide input into the ESEA plan for professional development. Each charter school is provided with an annual evaluation of last year’s professional development activities (if applicable) and a needs assessment document to complete.</a:t>
            </a:r>
            <a:endParaRPr sz="1600">
              <a:latin typeface="Arial"/>
              <a:ea typeface="Arial"/>
              <a:cs typeface="Arial"/>
              <a:sym typeface="Arial"/>
            </a:endParaRPr>
          </a:p>
          <a:p>
            <a:pPr marL="457200" lvl="0" indent="-330200" algn="l" rtl="0">
              <a:lnSpc>
                <a:spcPct val="100000"/>
              </a:lnSpc>
              <a:spcBef>
                <a:spcPts val="1000"/>
              </a:spcBef>
              <a:spcAft>
                <a:spcPts val="1000"/>
              </a:spcAft>
              <a:buSzPts val="1600"/>
              <a:buChar char="•"/>
            </a:pPr>
            <a:r>
              <a:rPr lang="en-US" sz="1600">
                <a:latin typeface="Arial"/>
                <a:ea typeface="Arial"/>
                <a:cs typeface="Arial"/>
                <a:sym typeface="Arial"/>
              </a:rPr>
              <a:t>An ESSA Plan Summary is posted to the district website homepage and those who review it have the opportunity to provide comments. Dissenting comments are included in the Consolidated Application narrative for review by CDE.</a:t>
            </a:r>
            <a:endParaRPr sz="1700">
              <a:latin typeface="Arial"/>
              <a:ea typeface="Arial"/>
              <a:cs typeface="Arial"/>
              <a:sym typeface="Arial"/>
            </a:endParaRPr>
          </a:p>
        </p:txBody>
      </p:sp>
      <p:sp>
        <p:nvSpPr>
          <p:cNvPr id="808" name="Google Shape;808;g1115b5b1a81_2_1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g1131b15ef9c_6_59"/>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US"/>
              <a:t>Evidence Needed…from the approved response</a:t>
            </a:r>
            <a:endParaRPr/>
          </a:p>
        </p:txBody>
      </p:sp>
      <p:sp>
        <p:nvSpPr>
          <p:cNvPr id="815" name="Google Shape;815;g1131b15ef9c_6_59"/>
          <p:cNvSpPr txBox="1">
            <a:spLocks noGrp="1"/>
          </p:cNvSpPr>
          <p:nvPr>
            <p:ph type="body" idx="1"/>
          </p:nvPr>
        </p:nvSpPr>
        <p:spPr>
          <a:xfrm>
            <a:off x="223400" y="1253050"/>
            <a:ext cx="11795700" cy="5103300"/>
          </a:xfrm>
          <a:prstGeom prst="rect">
            <a:avLst/>
          </a:prstGeom>
        </p:spPr>
        <p:txBody>
          <a:bodyPr spcFirstLastPara="1" wrap="square" lIns="0" tIns="0" rIns="0" bIns="0" anchor="t" anchorCtr="0">
            <a:noAutofit/>
          </a:bodyPr>
          <a:lstStyle/>
          <a:p>
            <a:pPr marL="457200" lvl="0" indent="-330200" algn="l" rtl="0">
              <a:lnSpc>
                <a:spcPct val="100000"/>
              </a:lnSpc>
              <a:spcBef>
                <a:spcPts val="1200"/>
              </a:spcBef>
              <a:spcAft>
                <a:spcPts val="0"/>
              </a:spcAft>
              <a:buSzPts val="1600"/>
              <a:buChar char="•"/>
            </a:pPr>
            <a:r>
              <a:rPr lang="en-US" sz="1600">
                <a:latin typeface="Arial"/>
                <a:ea typeface="Arial"/>
                <a:cs typeface="Arial"/>
                <a:sym typeface="Arial"/>
              </a:rPr>
              <a:t>Parents and family members are offered multiple opportunities to provide input into the district’s ESEA Plan. </a:t>
            </a:r>
            <a:r>
              <a:rPr lang="en-US" sz="1600">
                <a:highlight>
                  <a:schemeClr val="accent4"/>
                </a:highlight>
                <a:latin typeface="Arial"/>
                <a:ea typeface="Arial"/>
                <a:cs typeface="Arial"/>
                <a:sym typeface="Arial"/>
              </a:rPr>
              <a:t>Parent surveys</a:t>
            </a:r>
            <a:r>
              <a:rPr lang="en-US" sz="1600">
                <a:latin typeface="Arial"/>
                <a:ea typeface="Arial"/>
                <a:cs typeface="Arial"/>
                <a:sym typeface="Arial"/>
              </a:rPr>
              <a:t> at the district level are conducted periodically and are always available on the district’s website. </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The Title I Office conducts an </a:t>
            </a:r>
            <a:r>
              <a:rPr lang="en-US" sz="1600">
                <a:highlight>
                  <a:schemeClr val="accent4"/>
                </a:highlight>
                <a:latin typeface="Arial"/>
                <a:ea typeface="Arial"/>
                <a:cs typeface="Arial"/>
                <a:sym typeface="Arial"/>
              </a:rPr>
              <a:t>annual parent survey in all Title I schools</a:t>
            </a:r>
            <a:r>
              <a:rPr lang="en-US" sz="1600">
                <a:latin typeface="Arial"/>
                <a:ea typeface="Arial"/>
                <a:cs typeface="Arial"/>
                <a:sym typeface="Arial"/>
              </a:rPr>
              <a:t> to plan for the following year using Title I Parent and Family Engagement allocation at the school level. </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During the School Accountability Committee planning process, parents and community members have the </a:t>
            </a:r>
            <a:r>
              <a:rPr lang="en-US" sz="1600">
                <a:highlight>
                  <a:schemeClr val="accent4"/>
                </a:highlight>
                <a:latin typeface="Arial"/>
                <a:ea typeface="Arial"/>
                <a:cs typeface="Arial"/>
                <a:sym typeface="Arial"/>
              </a:rPr>
              <a:t>opportunity to offer input </a:t>
            </a:r>
            <a:r>
              <a:rPr lang="en-US" sz="1600">
                <a:latin typeface="Arial"/>
                <a:ea typeface="Arial"/>
                <a:cs typeface="Arial"/>
                <a:sym typeface="Arial"/>
              </a:rPr>
              <a:t>into how ESEA funds will be used at the individual school level (if applicable) and at the district level.</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District Accountability Committee members from all schools have the </a:t>
            </a:r>
            <a:r>
              <a:rPr lang="en-US" sz="1600">
                <a:highlight>
                  <a:schemeClr val="accent4"/>
                </a:highlight>
                <a:latin typeface="Arial"/>
                <a:ea typeface="Arial"/>
                <a:cs typeface="Arial"/>
                <a:sym typeface="Arial"/>
              </a:rPr>
              <a:t>opportunity to review and provide input</a:t>
            </a:r>
            <a:r>
              <a:rPr lang="en-US" sz="1600">
                <a:latin typeface="Arial"/>
                <a:ea typeface="Arial"/>
                <a:cs typeface="Arial"/>
                <a:sym typeface="Arial"/>
              </a:rPr>
              <a:t> into both the district UIP and the Consolidated Application. These documents are </a:t>
            </a:r>
            <a:r>
              <a:rPr lang="en-US" sz="1600">
                <a:highlight>
                  <a:schemeClr val="accent4"/>
                </a:highlight>
                <a:latin typeface="Arial"/>
                <a:ea typeface="Arial"/>
                <a:cs typeface="Arial"/>
                <a:sym typeface="Arial"/>
              </a:rPr>
              <a:t>presented publicly at a Board of Education meeting</a:t>
            </a:r>
            <a:r>
              <a:rPr lang="en-US" sz="1600">
                <a:latin typeface="Arial"/>
                <a:ea typeface="Arial"/>
                <a:cs typeface="Arial"/>
                <a:sym typeface="Arial"/>
              </a:rPr>
              <a:t> for comment and approval.</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Teachers, principals, other school leaders, paraprofessionals and specialized instructional support personnel are also given multiple opportunities to provide input into the district’s ESEA plan. </a:t>
            </a:r>
            <a:r>
              <a:rPr lang="en-US" sz="1600">
                <a:highlight>
                  <a:schemeClr val="accent4"/>
                </a:highlight>
                <a:latin typeface="Arial"/>
                <a:ea typeface="Arial"/>
                <a:cs typeface="Arial"/>
                <a:sym typeface="Arial"/>
              </a:rPr>
              <a:t>Teachers self-identify areas of need</a:t>
            </a:r>
            <a:r>
              <a:rPr lang="en-US" sz="1600">
                <a:latin typeface="Arial"/>
                <a:ea typeface="Arial"/>
                <a:cs typeface="Arial"/>
                <a:sym typeface="Arial"/>
              </a:rPr>
              <a:t> through the teacher evaluation for which professional development opportunities can be provided. </a:t>
            </a:r>
            <a:r>
              <a:rPr lang="en-US" sz="1600">
                <a:highlight>
                  <a:schemeClr val="accent4"/>
                </a:highlight>
                <a:latin typeface="Arial"/>
                <a:ea typeface="Arial"/>
                <a:cs typeface="Arial"/>
                <a:sym typeface="Arial"/>
              </a:rPr>
              <a:t>Paraprofessionals are surveyed</a:t>
            </a:r>
            <a:r>
              <a:rPr lang="en-US" sz="1600">
                <a:latin typeface="Arial"/>
                <a:ea typeface="Arial"/>
                <a:cs typeface="Arial"/>
                <a:sym typeface="Arial"/>
              </a:rPr>
              <a:t> at their annual conference.</a:t>
            </a:r>
            <a:endParaRPr sz="160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US" sz="1600">
                <a:latin typeface="Arial"/>
                <a:ea typeface="Arial"/>
                <a:cs typeface="Arial"/>
                <a:sym typeface="Arial"/>
              </a:rPr>
              <a:t>Charter school administrators are offered an additional and separate opportunity to provide input into the ESEA plan for professional development. </a:t>
            </a:r>
            <a:r>
              <a:rPr lang="en-US" sz="1600">
                <a:highlight>
                  <a:schemeClr val="accent4"/>
                </a:highlight>
                <a:latin typeface="Arial"/>
                <a:ea typeface="Arial"/>
                <a:cs typeface="Arial"/>
                <a:sym typeface="Arial"/>
              </a:rPr>
              <a:t>Each charter school is provided with an annual evaluation</a:t>
            </a:r>
            <a:r>
              <a:rPr lang="en-US" sz="1600">
                <a:latin typeface="Arial"/>
                <a:ea typeface="Arial"/>
                <a:cs typeface="Arial"/>
                <a:sym typeface="Arial"/>
              </a:rPr>
              <a:t> of last year’s professional development activities (if applicable) </a:t>
            </a:r>
            <a:r>
              <a:rPr lang="en-US" sz="1600">
                <a:highlight>
                  <a:schemeClr val="accent4"/>
                </a:highlight>
                <a:latin typeface="Arial"/>
                <a:ea typeface="Arial"/>
                <a:cs typeface="Arial"/>
                <a:sym typeface="Arial"/>
              </a:rPr>
              <a:t>and a needs assessment document</a:t>
            </a:r>
            <a:r>
              <a:rPr lang="en-US" sz="1600">
                <a:latin typeface="Arial"/>
                <a:ea typeface="Arial"/>
                <a:cs typeface="Arial"/>
                <a:sym typeface="Arial"/>
              </a:rPr>
              <a:t> to complete.</a:t>
            </a:r>
            <a:endParaRPr sz="1600">
              <a:latin typeface="Arial"/>
              <a:ea typeface="Arial"/>
              <a:cs typeface="Arial"/>
              <a:sym typeface="Arial"/>
            </a:endParaRPr>
          </a:p>
          <a:p>
            <a:pPr marL="457200" lvl="0" indent="-330200" algn="l" rtl="0">
              <a:lnSpc>
                <a:spcPct val="100000"/>
              </a:lnSpc>
              <a:spcBef>
                <a:spcPts val="1000"/>
              </a:spcBef>
              <a:spcAft>
                <a:spcPts val="1000"/>
              </a:spcAft>
              <a:buSzPts val="1600"/>
              <a:buChar char="•"/>
            </a:pPr>
            <a:r>
              <a:rPr lang="en-US" sz="1600">
                <a:latin typeface="Arial"/>
                <a:ea typeface="Arial"/>
                <a:cs typeface="Arial"/>
                <a:sym typeface="Arial"/>
              </a:rPr>
              <a:t>An ESSA Plan Summary is </a:t>
            </a:r>
            <a:r>
              <a:rPr lang="en-US" sz="1600">
                <a:highlight>
                  <a:schemeClr val="accent4"/>
                </a:highlight>
                <a:latin typeface="Arial"/>
                <a:ea typeface="Arial"/>
                <a:cs typeface="Arial"/>
                <a:sym typeface="Arial"/>
              </a:rPr>
              <a:t>posted to the district website</a:t>
            </a:r>
            <a:r>
              <a:rPr lang="en-US" sz="1600">
                <a:latin typeface="Arial"/>
                <a:ea typeface="Arial"/>
                <a:cs typeface="Arial"/>
                <a:sym typeface="Arial"/>
              </a:rPr>
              <a:t> homepage and those who review it have the opportunity to provide comments. </a:t>
            </a:r>
            <a:r>
              <a:rPr lang="en-US" sz="1600">
                <a:highlight>
                  <a:schemeClr val="accent4"/>
                </a:highlight>
                <a:latin typeface="Arial"/>
                <a:ea typeface="Arial"/>
                <a:cs typeface="Arial"/>
                <a:sym typeface="Arial"/>
              </a:rPr>
              <a:t>Dissenting comments</a:t>
            </a:r>
            <a:r>
              <a:rPr lang="en-US" sz="1600">
                <a:latin typeface="Arial"/>
                <a:ea typeface="Arial"/>
                <a:cs typeface="Arial"/>
                <a:sym typeface="Arial"/>
              </a:rPr>
              <a:t> are included in the Consolidated Application narrative for review by CDE.</a:t>
            </a:r>
            <a:endParaRPr sz="1700">
              <a:latin typeface="Arial"/>
              <a:ea typeface="Arial"/>
              <a:cs typeface="Arial"/>
              <a:sym typeface="Arial"/>
            </a:endParaRPr>
          </a:p>
        </p:txBody>
      </p:sp>
      <p:sp>
        <p:nvSpPr>
          <p:cNvPr id="816" name="Google Shape;816;g1131b15ef9c_6_5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g1120c51782a_9_0"/>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Evidence to Submit</a:t>
            </a:r>
            <a:endParaRPr/>
          </a:p>
        </p:txBody>
      </p:sp>
      <p:sp>
        <p:nvSpPr>
          <p:cNvPr id="823" name="Google Shape;823;g1120c51782a_9_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Results of surveys from all stakeholder groups</a:t>
            </a:r>
            <a:endParaRPr/>
          </a:p>
          <a:p>
            <a:pPr marL="457200" lvl="0" indent="-381000" algn="l" rtl="0">
              <a:spcBef>
                <a:spcPts val="0"/>
              </a:spcBef>
              <a:spcAft>
                <a:spcPts val="0"/>
              </a:spcAft>
              <a:buSzPts val="2400"/>
              <a:buChar char="➔"/>
            </a:pPr>
            <a:r>
              <a:rPr lang="en-US"/>
              <a:t>Documentation of any feedback provided by stakeholders and how it was incorporated into the LEA’s plan</a:t>
            </a:r>
            <a:endParaRPr/>
          </a:p>
          <a:p>
            <a:pPr marL="457200" lvl="0" indent="-381000" algn="l" rtl="0">
              <a:spcBef>
                <a:spcPts val="0"/>
              </a:spcBef>
              <a:spcAft>
                <a:spcPts val="0"/>
              </a:spcAft>
              <a:buSzPts val="2400"/>
              <a:buChar char="➔"/>
            </a:pPr>
            <a:r>
              <a:rPr lang="en-US"/>
              <a:t>Agenda and presentation materials from Board of Education meeting(s)</a:t>
            </a:r>
            <a:endParaRPr/>
          </a:p>
          <a:p>
            <a:pPr marL="457200" lvl="0" indent="-381000" algn="l" rtl="0">
              <a:spcBef>
                <a:spcPts val="0"/>
              </a:spcBef>
              <a:spcAft>
                <a:spcPts val="0"/>
              </a:spcAft>
              <a:buSzPts val="2400"/>
              <a:buChar char="➔"/>
            </a:pPr>
            <a:r>
              <a:rPr lang="en-US"/>
              <a:t>Link to the district website where ESSA plan materials can be found</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824" name="Google Shape;824;g1120c51782a_9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114c60eb8f8_0_2"/>
          <p:cNvSpPr txBox="1">
            <a:spLocks noGrp="1"/>
          </p:cNvSpPr>
          <p:nvPr>
            <p:ph type="sldNum" idx="12"/>
          </p:nvPr>
        </p:nvSpPr>
        <p:spPr>
          <a:xfrm>
            <a:off x="227916"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26</a:t>
            </a:fld>
            <a:endParaRPr>
              <a:solidFill>
                <a:schemeClr val="lt1"/>
              </a:solidFill>
            </a:endParaRPr>
          </a:p>
        </p:txBody>
      </p:sp>
      <p:pic>
        <p:nvPicPr>
          <p:cNvPr id="831" name="Google Shape;831;g114c60eb8f8_0_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8700" y="1344400"/>
            <a:ext cx="4568750" cy="4169200"/>
          </a:xfrm>
          <a:prstGeom prst="rect">
            <a:avLst/>
          </a:prstGeom>
          <a:noFill/>
          <a:ln>
            <a:noFill/>
          </a:ln>
        </p:spPr>
      </p:pic>
      <p:pic>
        <p:nvPicPr>
          <p:cNvPr id="832" name="Google Shape;832;g114c60eb8f8_0_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93375" y="1089625"/>
            <a:ext cx="4423975" cy="4423975"/>
          </a:xfrm>
          <a:prstGeom prst="rect">
            <a:avLst/>
          </a:prstGeom>
          <a:noFill/>
          <a:ln>
            <a:noFill/>
          </a:ln>
        </p:spPr>
      </p:pic>
      <p:sp>
        <p:nvSpPr>
          <p:cNvPr id="2" name="Title 1">
            <a:extLst>
              <a:ext uri="{FF2B5EF4-FFF2-40B4-BE49-F238E27FC236}">
                <a16:creationId xmlns:a16="http://schemas.microsoft.com/office/drawing/2014/main" id="{EDFB3727-9457-4160-AC97-A4E8447CF84A}"/>
              </a:ext>
            </a:extLst>
          </p:cNvPr>
          <p:cNvSpPr>
            <a:spLocks noGrp="1"/>
          </p:cNvSpPr>
          <p:nvPr>
            <p:ph type="ctrTitle"/>
          </p:nvPr>
        </p:nvSpPr>
        <p:spPr>
          <a:xfrm>
            <a:off x="0" y="6858000"/>
            <a:ext cx="12192000" cy="2337620"/>
          </a:xfrm>
        </p:spPr>
        <p:txBody>
          <a:bodyPr spcFirstLastPara="1" wrap="square" lIns="91425" tIns="45700" rIns="91425" bIns="45700" anchor="t" anchorCtr="0">
            <a:normAutofit/>
          </a:bodyPr>
          <a:lstStyle/>
          <a:p>
            <a:r>
              <a:rPr lang="en-US" dirty="0"/>
              <a:t>Questions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1137ebf43ae_0_50"/>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I’m being monitored next year, now what?  </a:t>
            </a:r>
            <a:endParaRPr/>
          </a:p>
        </p:txBody>
      </p:sp>
      <p:sp>
        <p:nvSpPr>
          <p:cNvPr id="839" name="Google Shape;839;g1137ebf43ae_0_5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AutoNum type="alphaUcPeriod"/>
            </a:pPr>
            <a:r>
              <a:rPr lang="en-US"/>
              <a:t>I’m ready.  I have already started gathering evidence.</a:t>
            </a:r>
            <a:endParaRPr/>
          </a:p>
          <a:p>
            <a:pPr marL="457200" lvl="0" indent="-381000" algn="l" rtl="0">
              <a:spcBef>
                <a:spcPts val="0"/>
              </a:spcBef>
              <a:spcAft>
                <a:spcPts val="0"/>
              </a:spcAft>
              <a:buSzPts val="2400"/>
              <a:buAutoNum type="alphaUcPeriod"/>
            </a:pPr>
            <a:r>
              <a:rPr lang="en-US"/>
              <a:t>I will start gathering evidence after I get the notification letter.</a:t>
            </a:r>
            <a:endParaRPr/>
          </a:p>
          <a:p>
            <a:pPr marL="457200" lvl="0" indent="-381000" algn="l" rtl="0">
              <a:spcBef>
                <a:spcPts val="0"/>
              </a:spcBef>
              <a:spcAft>
                <a:spcPts val="0"/>
              </a:spcAft>
              <a:buSzPts val="2400"/>
              <a:buAutoNum type="alphaUcPeriod"/>
            </a:pPr>
            <a:r>
              <a:rPr lang="en-US"/>
              <a:t>I’m not ready.  I hope my letter gets lost in the mail!   </a:t>
            </a:r>
            <a:endParaRPr/>
          </a:p>
        </p:txBody>
      </p:sp>
      <p:sp>
        <p:nvSpPr>
          <p:cNvPr id="840" name="Google Shape;840;g1137ebf43ae_0_5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g1137ebf43ae_0_57"/>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On a scale of 1-10, how familiar are you with the Program Requirements?</a:t>
            </a:r>
            <a:endParaRPr/>
          </a:p>
        </p:txBody>
      </p:sp>
      <p:sp>
        <p:nvSpPr>
          <p:cNvPr id="847" name="Google Shape;847;g1137ebf43ae_0_57"/>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AutoNum type="arabicParenBoth"/>
            </a:pPr>
            <a:r>
              <a:rPr lang="en-US"/>
              <a:t>I have never seen the Program Requirements before today. </a:t>
            </a:r>
            <a:endParaRPr/>
          </a:p>
          <a:p>
            <a:pPr marL="0" lvl="0" indent="0" algn="l" rtl="0">
              <a:spcBef>
                <a:spcPts val="1000"/>
              </a:spcBef>
              <a:spcAft>
                <a:spcPts val="0"/>
              </a:spcAft>
              <a:buNone/>
            </a:pPr>
            <a:r>
              <a:rPr lang="en-US"/>
              <a:t>(10)   I could provide a training on the Program Requirements. </a:t>
            </a:r>
            <a:endParaRPr/>
          </a:p>
          <a:p>
            <a:pPr marL="0" lvl="0" indent="0" algn="l" rtl="0">
              <a:spcBef>
                <a:spcPts val="1000"/>
              </a:spcBef>
              <a:spcAft>
                <a:spcPts val="0"/>
              </a:spcAft>
              <a:buNone/>
            </a:pPr>
            <a:endParaRPr/>
          </a:p>
        </p:txBody>
      </p:sp>
      <p:sp>
        <p:nvSpPr>
          <p:cNvPr id="848" name="Google Shape;848;g1137ebf43ae_0_5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1137ebf43ae_0_64"/>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Readiness Check</a:t>
            </a:r>
            <a:endParaRPr/>
          </a:p>
        </p:txBody>
      </p:sp>
      <p:sp>
        <p:nvSpPr>
          <p:cNvPr id="855" name="Google Shape;855;g1137ebf43ae_0_64"/>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AutoNum type="arabicPeriod"/>
            </a:pPr>
            <a:r>
              <a:rPr lang="en-US"/>
              <a:t>This training was helpful.  I am ready to go.</a:t>
            </a:r>
            <a:endParaRPr/>
          </a:p>
          <a:p>
            <a:pPr marL="457200" lvl="0" indent="-381000" algn="l" rtl="0">
              <a:spcBef>
                <a:spcPts val="0"/>
              </a:spcBef>
              <a:spcAft>
                <a:spcPts val="0"/>
              </a:spcAft>
              <a:buSzPts val="2400"/>
              <a:buAutoNum type="arabicPeriod"/>
            </a:pPr>
            <a:r>
              <a:rPr lang="en-US"/>
              <a:t>This training was helpful, but I still have questions.</a:t>
            </a:r>
            <a:endParaRPr/>
          </a:p>
          <a:p>
            <a:pPr marL="457200" lvl="0" indent="-381000" algn="l" rtl="0">
              <a:spcBef>
                <a:spcPts val="0"/>
              </a:spcBef>
              <a:spcAft>
                <a:spcPts val="0"/>
              </a:spcAft>
              <a:buSzPts val="2400"/>
              <a:buAutoNum type="arabicPeriod"/>
            </a:pPr>
            <a:r>
              <a:rPr lang="en-US"/>
              <a:t>This training was not as helpful as I wanted it to be, but I know where to get more information.  </a:t>
            </a:r>
            <a:endParaRPr/>
          </a:p>
          <a:p>
            <a:pPr marL="457200" lvl="0" indent="-381000" algn="l" rtl="0">
              <a:spcBef>
                <a:spcPts val="0"/>
              </a:spcBef>
              <a:spcAft>
                <a:spcPts val="0"/>
              </a:spcAft>
              <a:buSzPts val="2400"/>
              <a:buAutoNum type="arabicPeriod"/>
            </a:pPr>
            <a:r>
              <a:rPr lang="en-US"/>
              <a:t>This training was not helpful.  </a:t>
            </a:r>
            <a:endParaRPr/>
          </a:p>
        </p:txBody>
      </p:sp>
      <p:sp>
        <p:nvSpPr>
          <p:cNvPr id="856" name="Google Shape;856;g1137ebf43ae_0_6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g10fcd82b940_2_0"/>
          <p:cNvSpPr txBox="1">
            <a:spLocks noGrp="1"/>
          </p:cNvSpPr>
          <p:nvPr>
            <p:ph type="ctrTitle"/>
          </p:nvPr>
        </p:nvSpPr>
        <p:spPr>
          <a:xfrm>
            <a:off x="0" y="2595716"/>
            <a:ext cx="121920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Federal Programs Monitoring</a:t>
            </a:r>
            <a:endParaRPr/>
          </a:p>
        </p:txBody>
      </p:sp>
      <p:sp>
        <p:nvSpPr>
          <p:cNvPr id="643" name="Google Shape;643;g10fcd82b940_2_0"/>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103edbab456_1_6"/>
          <p:cNvSpPr txBox="1">
            <a:spLocks noGrp="1"/>
          </p:cNvSpPr>
          <p:nvPr>
            <p:ph type="body" idx="1"/>
          </p:nvPr>
        </p:nvSpPr>
        <p:spPr>
          <a:xfrm>
            <a:off x="838200" y="1554480"/>
            <a:ext cx="5181600" cy="43512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1000"/>
              </a:spcBef>
              <a:spcAft>
                <a:spcPts val="0"/>
              </a:spcAft>
              <a:buNone/>
            </a:pPr>
            <a:r>
              <a:rPr lang="en-US"/>
              <a:t>Do:</a:t>
            </a:r>
            <a:endParaRPr/>
          </a:p>
          <a:p>
            <a:pPr marL="0" lvl="0" indent="0" algn="l" rtl="0">
              <a:spcBef>
                <a:spcPts val="1000"/>
              </a:spcBef>
              <a:spcAft>
                <a:spcPts val="0"/>
              </a:spcAft>
              <a:buNone/>
            </a:pPr>
            <a:r>
              <a:rPr lang="en-US"/>
              <a:t>Refer to the Program Requirements.</a:t>
            </a:r>
            <a:endParaRPr/>
          </a:p>
          <a:p>
            <a:pPr marL="0" lvl="0" indent="0" algn="l" rtl="0">
              <a:spcBef>
                <a:spcPts val="1000"/>
              </a:spcBef>
              <a:spcAft>
                <a:spcPts val="0"/>
              </a:spcAft>
              <a:buNone/>
            </a:pPr>
            <a:r>
              <a:rPr lang="en-US"/>
              <a:t>Ask for help!</a:t>
            </a:r>
            <a:endParaRPr/>
          </a:p>
          <a:p>
            <a:pPr marL="0" lvl="0" indent="0" algn="l" rtl="0">
              <a:spcBef>
                <a:spcPts val="1000"/>
              </a:spcBef>
              <a:spcAft>
                <a:spcPts val="0"/>
              </a:spcAft>
              <a:buNone/>
            </a:pPr>
            <a:endParaRPr/>
          </a:p>
        </p:txBody>
      </p:sp>
      <p:sp>
        <p:nvSpPr>
          <p:cNvPr id="863" name="Google Shape;863;g103edbab456_1_6"/>
          <p:cNvSpPr txBox="1">
            <a:spLocks noGrp="1"/>
          </p:cNvSpPr>
          <p:nvPr>
            <p:ph type="body" idx="2"/>
          </p:nvPr>
        </p:nvSpPr>
        <p:spPr>
          <a:xfrm>
            <a:off x="6172200" y="1554480"/>
            <a:ext cx="5181600" cy="43512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Don’t:</a:t>
            </a:r>
            <a:endParaRPr/>
          </a:p>
          <a:p>
            <a:pPr marL="0" lvl="0" indent="0" algn="l" rtl="0">
              <a:spcBef>
                <a:spcPts val="1000"/>
              </a:spcBef>
              <a:spcAft>
                <a:spcPts val="0"/>
              </a:spcAft>
              <a:buNone/>
            </a:pPr>
            <a:r>
              <a:rPr lang="en-US"/>
              <a:t>Take time to submit a copy of the application or other documents we already have.</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864" name="Google Shape;864;g103edbab456_1_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sp>
        <p:nvSpPr>
          <p:cNvPr id="865" name="Google Shape;865;g103edbab456_1_6"/>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Closing Thoughts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g114c60eba7d_5_0"/>
          <p:cNvSpPr txBox="1">
            <a:spLocks noGrp="1"/>
          </p:cNvSpPr>
          <p:nvPr>
            <p:ph type="body" idx="1"/>
          </p:nvPr>
        </p:nvSpPr>
        <p:spPr>
          <a:xfrm>
            <a:off x="206132" y="1475978"/>
            <a:ext cx="299668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000"/>
              <a:buNone/>
            </a:pPr>
            <a:r>
              <a:rPr lang="en-US" sz="2000" b="1">
                <a:solidFill>
                  <a:srgbClr val="333333"/>
                </a:solidFill>
              </a:rPr>
              <a:t>ESEA Monitoring Team</a:t>
            </a:r>
            <a:endParaRPr sz="2000">
              <a:solidFill>
                <a:srgbClr val="403F3B"/>
              </a:solidFill>
              <a:highlight>
                <a:srgbClr val="FFFFFF"/>
              </a:highlight>
            </a:endParaRPr>
          </a:p>
          <a:p>
            <a:pPr marL="0" lvl="0" indent="0" algn="l" rtl="0">
              <a:lnSpc>
                <a:spcPct val="120000"/>
              </a:lnSpc>
              <a:spcBef>
                <a:spcPts val="0"/>
              </a:spcBef>
              <a:spcAft>
                <a:spcPts val="0"/>
              </a:spcAft>
              <a:buClr>
                <a:srgbClr val="333333"/>
              </a:buClr>
              <a:buSzPts val="1800"/>
              <a:buNone/>
            </a:pPr>
            <a:r>
              <a:rPr lang="en-US" sz="1800" b="1">
                <a:solidFill>
                  <a:srgbClr val="333333"/>
                </a:solidFill>
              </a:rPr>
              <a:t>Tammy Giessinger</a:t>
            </a:r>
            <a:endParaRPr sz="1800">
              <a:solidFill>
                <a:srgbClr val="333333"/>
              </a:solidFill>
            </a:endParaRPr>
          </a:p>
          <a:p>
            <a:pPr marL="0" lvl="0" indent="0" algn="l" rtl="0">
              <a:lnSpc>
                <a:spcPct val="120000"/>
              </a:lnSpc>
              <a:spcBef>
                <a:spcPts val="0"/>
              </a:spcBef>
              <a:spcAft>
                <a:spcPts val="0"/>
              </a:spcAft>
              <a:buClr>
                <a:srgbClr val="333333"/>
              </a:buClr>
              <a:buSzPts val="1800"/>
              <a:buNone/>
            </a:pPr>
            <a:r>
              <a:rPr lang="en-US" sz="1800">
                <a:solidFill>
                  <a:srgbClr val="333333"/>
                </a:solidFill>
              </a:rPr>
              <a:t>720-827-5291 (c)</a:t>
            </a:r>
            <a:endParaRPr/>
          </a:p>
          <a:p>
            <a:pPr marL="0" lvl="0" indent="0" algn="l" rtl="0">
              <a:lnSpc>
                <a:spcPct val="120000"/>
              </a:lnSpc>
              <a:spcBef>
                <a:spcPts val="0"/>
              </a:spcBef>
              <a:spcAft>
                <a:spcPts val="0"/>
              </a:spcAft>
              <a:buClr>
                <a:schemeClr val="hlink"/>
              </a:buClr>
              <a:buSzPts val="1800"/>
              <a:buNone/>
            </a:pPr>
            <a:r>
              <a:rPr lang="en-US" sz="1800" u="sng">
                <a:solidFill>
                  <a:schemeClr val="hlink"/>
                </a:solidFill>
                <a:hlinkClick r:id="rId3"/>
              </a:rPr>
              <a:t>giessinger_t@cde.state.co.us</a:t>
            </a:r>
            <a:r>
              <a:rPr lang="en-US" sz="1800" u="sng">
                <a:solidFill>
                  <a:srgbClr val="403F3B"/>
                </a:solidFill>
              </a:rPr>
              <a:t> </a:t>
            </a:r>
            <a:endParaRPr/>
          </a:p>
          <a:p>
            <a:pPr marL="0" lvl="0" indent="0" algn="l" rtl="0">
              <a:lnSpc>
                <a:spcPct val="120000"/>
              </a:lnSpc>
              <a:spcBef>
                <a:spcPts val="0"/>
              </a:spcBef>
              <a:spcAft>
                <a:spcPts val="0"/>
              </a:spcAft>
              <a:buClr>
                <a:schemeClr val="dk1"/>
              </a:buClr>
              <a:buSzPts val="1800"/>
              <a:buNone/>
            </a:pPr>
            <a:endParaRPr sz="1800" b="1">
              <a:solidFill>
                <a:srgbClr val="333333"/>
              </a:solidFill>
            </a:endParaRPr>
          </a:p>
          <a:p>
            <a:pPr marL="0" lvl="0" indent="0" algn="l" rtl="0">
              <a:lnSpc>
                <a:spcPct val="120000"/>
              </a:lnSpc>
              <a:spcBef>
                <a:spcPts val="0"/>
              </a:spcBef>
              <a:spcAft>
                <a:spcPts val="0"/>
              </a:spcAft>
              <a:buClr>
                <a:srgbClr val="333333"/>
              </a:buClr>
              <a:buSzPts val="1800"/>
              <a:buNone/>
            </a:pPr>
            <a:r>
              <a:rPr lang="en-US" sz="1800" b="1">
                <a:solidFill>
                  <a:srgbClr val="333333"/>
                </a:solidFill>
              </a:rPr>
              <a:t>Michelle Prael  </a:t>
            </a:r>
            <a:endParaRPr sz="1800">
              <a:solidFill>
                <a:srgbClr val="333333"/>
              </a:solidFill>
            </a:endParaRPr>
          </a:p>
          <a:p>
            <a:pPr marL="0" lvl="0" indent="0" algn="l" rtl="0">
              <a:lnSpc>
                <a:spcPct val="120000"/>
              </a:lnSpc>
              <a:spcBef>
                <a:spcPts val="0"/>
              </a:spcBef>
              <a:spcAft>
                <a:spcPts val="0"/>
              </a:spcAft>
              <a:buClr>
                <a:srgbClr val="333333"/>
              </a:buClr>
              <a:buSzPts val="1800"/>
              <a:buNone/>
            </a:pPr>
            <a:r>
              <a:rPr lang="en-US" sz="1800">
                <a:solidFill>
                  <a:srgbClr val="333333"/>
                </a:solidFill>
              </a:rPr>
              <a:t>720-545-7368 (c)</a:t>
            </a:r>
            <a:endParaRPr/>
          </a:p>
          <a:p>
            <a:pPr marL="0" lvl="0" indent="0" algn="l" rtl="0">
              <a:lnSpc>
                <a:spcPct val="120000"/>
              </a:lnSpc>
              <a:spcBef>
                <a:spcPts val="0"/>
              </a:spcBef>
              <a:spcAft>
                <a:spcPts val="0"/>
              </a:spcAft>
              <a:buClr>
                <a:schemeClr val="hlink"/>
              </a:buClr>
              <a:buSzPts val="1800"/>
              <a:buNone/>
            </a:pPr>
            <a:r>
              <a:rPr lang="en-US" sz="1800" u="sng">
                <a:solidFill>
                  <a:schemeClr val="hlink"/>
                </a:solidFill>
                <a:hlinkClick r:id="rId4"/>
              </a:rPr>
              <a:t>prael_m@cde.state.co.us</a:t>
            </a:r>
            <a:r>
              <a:rPr lang="en-US" sz="1800" u="sng">
                <a:solidFill>
                  <a:srgbClr val="403F3B"/>
                </a:solidFill>
              </a:rPr>
              <a:t> </a:t>
            </a:r>
            <a:endParaRPr/>
          </a:p>
          <a:p>
            <a:pPr marL="228600" lvl="0" indent="-76200" algn="l" rtl="0">
              <a:lnSpc>
                <a:spcPct val="90000"/>
              </a:lnSpc>
              <a:spcBef>
                <a:spcPts val="1000"/>
              </a:spcBef>
              <a:spcAft>
                <a:spcPts val="0"/>
              </a:spcAft>
              <a:buClr>
                <a:schemeClr val="dk1"/>
              </a:buClr>
              <a:buSzPts val="2400"/>
              <a:buNone/>
            </a:pPr>
            <a:endParaRPr/>
          </a:p>
        </p:txBody>
      </p:sp>
      <p:sp>
        <p:nvSpPr>
          <p:cNvPr id="872" name="Google Shape;872;g114c60eba7d_5_0"/>
          <p:cNvSpPr txBox="1">
            <a:spLocks noGrp="1"/>
          </p:cNvSpPr>
          <p:nvPr>
            <p:ph type="body" idx="2"/>
          </p:nvPr>
        </p:nvSpPr>
        <p:spPr>
          <a:xfrm>
            <a:off x="3760626" y="1470504"/>
            <a:ext cx="299668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dirty="0"/>
              <a:t>Grants Fiscal Team</a:t>
            </a:r>
            <a:endParaRPr dirty="0"/>
          </a:p>
          <a:p>
            <a:pPr marL="0" lvl="0" indent="0" algn="l" rtl="0">
              <a:lnSpc>
                <a:spcPct val="120000"/>
              </a:lnSpc>
              <a:spcBef>
                <a:spcPts val="0"/>
              </a:spcBef>
              <a:spcAft>
                <a:spcPts val="0"/>
              </a:spcAft>
              <a:buClr>
                <a:schemeClr val="dk1"/>
              </a:buClr>
              <a:buSzPts val="1188"/>
              <a:buNone/>
            </a:pPr>
            <a:r>
              <a:rPr lang="en-US" sz="1800" b="1" dirty="0">
                <a:solidFill>
                  <a:srgbClr val="333333"/>
                </a:solidFill>
              </a:rPr>
              <a:t>Bill Parsley</a:t>
            </a:r>
            <a:endParaRPr sz="1800" dirty="0">
              <a:solidFill>
                <a:srgbClr val="333333"/>
              </a:solidFill>
            </a:endParaRPr>
          </a:p>
          <a:p>
            <a:pPr marL="0" lvl="0" indent="0" algn="l" rtl="0">
              <a:lnSpc>
                <a:spcPct val="120000"/>
              </a:lnSpc>
              <a:spcBef>
                <a:spcPts val="0"/>
              </a:spcBef>
              <a:spcAft>
                <a:spcPts val="0"/>
              </a:spcAft>
              <a:buClr>
                <a:schemeClr val="dk1"/>
              </a:buClr>
              <a:buSzPts val="1188"/>
              <a:buNone/>
            </a:pPr>
            <a:r>
              <a:rPr lang="en-US" sz="1800" dirty="0">
                <a:solidFill>
                  <a:srgbClr val="333333"/>
                </a:solidFill>
              </a:rPr>
              <a:t>303-910-5163 (c)</a:t>
            </a:r>
            <a:endParaRPr dirty="0"/>
          </a:p>
          <a:p>
            <a:pPr marL="0" lvl="0" indent="0" algn="l" rtl="0">
              <a:lnSpc>
                <a:spcPct val="120000"/>
              </a:lnSpc>
              <a:spcBef>
                <a:spcPts val="0"/>
              </a:spcBef>
              <a:spcAft>
                <a:spcPts val="0"/>
              </a:spcAft>
              <a:buClr>
                <a:schemeClr val="hlink"/>
              </a:buClr>
              <a:buSzPts val="1800"/>
              <a:buNone/>
            </a:pPr>
            <a:r>
              <a:rPr lang="en-US" sz="1800" u="sng" dirty="0">
                <a:solidFill>
                  <a:schemeClr val="hlink"/>
                </a:solidFill>
                <a:hlinkClick r:id="rId5"/>
              </a:rPr>
              <a:t>parsley_b@cde.state.co.us</a:t>
            </a:r>
            <a:endParaRPr sz="1800" u="sng" dirty="0">
              <a:solidFill>
                <a:schemeClr val="hlink"/>
              </a:solidFill>
            </a:endParaRPr>
          </a:p>
          <a:p>
            <a:pPr marL="0" lvl="0" indent="0" algn="l" rtl="0">
              <a:lnSpc>
                <a:spcPct val="120000"/>
              </a:lnSpc>
              <a:spcBef>
                <a:spcPts val="0"/>
              </a:spcBef>
              <a:spcAft>
                <a:spcPts val="0"/>
              </a:spcAft>
              <a:buClr>
                <a:schemeClr val="dk1"/>
              </a:buClr>
              <a:buSzPts val="1800"/>
              <a:buNone/>
            </a:pPr>
            <a:endParaRPr sz="1800" b="1" dirty="0">
              <a:solidFill>
                <a:srgbClr val="333333"/>
              </a:solidFill>
            </a:endParaRPr>
          </a:p>
          <a:p>
            <a:pPr marL="0" lvl="0" indent="0" algn="l" rtl="0">
              <a:lnSpc>
                <a:spcPct val="120000"/>
              </a:lnSpc>
              <a:spcBef>
                <a:spcPts val="0"/>
              </a:spcBef>
              <a:spcAft>
                <a:spcPts val="0"/>
              </a:spcAft>
              <a:buClr>
                <a:srgbClr val="333333"/>
              </a:buClr>
              <a:buSzPts val="1800"/>
              <a:buNone/>
            </a:pPr>
            <a:r>
              <a:rPr lang="en-US" sz="1800" b="1" dirty="0">
                <a:solidFill>
                  <a:srgbClr val="333333"/>
                </a:solidFill>
              </a:rPr>
              <a:t>Sharon Mackey</a:t>
            </a:r>
            <a:endParaRPr sz="1800" dirty="0">
              <a:solidFill>
                <a:srgbClr val="333333"/>
              </a:solidFill>
            </a:endParaRPr>
          </a:p>
          <a:p>
            <a:pPr marL="0" lvl="0" indent="0" algn="l" rtl="0">
              <a:lnSpc>
                <a:spcPct val="120000"/>
              </a:lnSpc>
              <a:spcBef>
                <a:spcPts val="0"/>
              </a:spcBef>
              <a:spcAft>
                <a:spcPts val="0"/>
              </a:spcAft>
              <a:buClr>
                <a:srgbClr val="333333"/>
              </a:buClr>
              <a:buSzPts val="1800"/>
              <a:buNone/>
            </a:pPr>
            <a:r>
              <a:rPr lang="en-US" sz="1800" dirty="0">
                <a:solidFill>
                  <a:srgbClr val="333333"/>
                </a:solidFill>
              </a:rPr>
              <a:t>303-358-4672 (c)</a:t>
            </a:r>
            <a:endParaRPr sz="1800" u="sng" dirty="0">
              <a:solidFill>
                <a:schemeClr val="hlink"/>
              </a:solidFill>
              <a:hlinkClick r:id="rId6"/>
            </a:endParaRPr>
          </a:p>
          <a:p>
            <a:pPr marL="0" lvl="0" indent="0" algn="l" rtl="0">
              <a:lnSpc>
                <a:spcPct val="120000"/>
              </a:lnSpc>
              <a:spcBef>
                <a:spcPts val="0"/>
              </a:spcBef>
              <a:spcAft>
                <a:spcPts val="0"/>
              </a:spcAft>
              <a:buClr>
                <a:schemeClr val="hlink"/>
              </a:buClr>
              <a:buSzPts val="1800"/>
              <a:buNone/>
            </a:pPr>
            <a:r>
              <a:rPr lang="en-US" sz="1800" u="sng" dirty="0">
                <a:solidFill>
                  <a:schemeClr val="hlink"/>
                </a:solidFill>
                <a:hlinkClick r:id="rId6"/>
              </a:rPr>
              <a:t>mackey_s@cde.state.co.us</a:t>
            </a:r>
            <a:endParaRPr sz="1800" u="sng" dirty="0">
              <a:solidFill>
                <a:schemeClr val="hlink"/>
              </a:solidFill>
            </a:endParaRPr>
          </a:p>
          <a:p>
            <a:pPr marL="0" lvl="0" indent="0" algn="l" rtl="0">
              <a:lnSpc>
                <a:spcPct val="120000"/>
              </a:lnSpc>
              <a:spcBef>
                <a:spcPts val="0"/>
              </a:spcBef>
              <a:spcAft>
                <a:spcPts val="0"/>
              </a:spcAft>
              <a:buClr>
                <a:schemeClr val="dk1"/>
              </a:buClr>
              <a:buSzPts val="1800"/>
              <a:buNone/>
            </a:pPr>
            <a:endParaRPr sz="1800" b="1" dirty="0">
              <a:solidFill>
                <a:srgbClr val="333333"/>
              </a:solidFill>
            </a:endParaRPr>
          </a:p>
          <a:p>
            <a:pPr marL="0" lvl="0" indent="0" algn="l" rtl="0">
              <a:lnSpc>
                <a:spcPct val="120000"/>
              </a:lnSpc>
              <a:spcBef>
                <a:spcPts val="0"/>
              </a:spcBef>
              <a:spcAft>
                <a:spcPts val="0"/>
              </a:spcAft>
              <a:buClr>
                <a:srgbClr val="333333"/>
              </a:buClr>
              <a:buSzPts val="1800"/>
              <a:buNone/>
            </a:pPr>
            <a:r>
              <a:rPr lang="en-US" sz="1800" b="1">
                <a:solidFill>
                  <a:srgbClr val="333333"/>
                </a:solidFill>
              </a:rPr>
              <a:t>Hilery </a:t>
            </a:r>
            <a:r>
              <a:rPr lang="en-US" sz="1800" b="1" dirty="0">
                <a:solidFill>
                  <a:srgbClr val="333333"/>
                </a:solidFill>
              </a:rPr>
              <a:t>Morris</a:t>
            </a:r>
            <a:endParaRPr dirty="0"/>
          </a:p>
          <a:p>
            <a:pPr marL="0" lvl="0" indent="0" algn="l" rtl="0">
              <a:lnSpc>
                <a:spcPct val="120000"/>
              </a:lnSpc>
              <a:spcBef>
                <a:spcPts val="0"/>
              </a:spcBef>
              <a:spcAft>
                <a:spcPts val="0"/>
              </a:spcAft>
              <a:buClr>
                <a:srgbClr val="333333"/>
              </a:buClr>
              <a:buSzPts val="1800"/>
              <a:buNone/>
            </a:pPr>
            <a:r>
              <a:rPr lang="en-US" sz="1800" dirty="0">
                <a:solidFill>
                  <a:srgbClr val="333333"/>
                </a:solidFill>
              </a:rPr>
              <a:t>720-471-4877 (c)</a:t>
            </a:r>
            <a:endParaRPr dirty="0"/>
          </a:p>
          <a:p>
            <a:pPr marL="0" lvl="0" indent="0" algn="l" rtl="0">
              <a:lnSpc>
                <a:spcPct val="120000"/>
              </a:lnSpc>
              <a:spcBef>
                <a:spcPts val="0"/>
              </a:spcBef>
              <a:spcAft>
                <a:spcPts val="0"/>
              </a:spcAft>
              <a:buClr>
                <a:schemeClr val="hlink"/>
              </a:buClr>
              <a:buSzPts val="1800"/>
              <a:buNone/>
            </a:pPr>
            <a:r>
              <a:rPr lang="en-US" sz="1800" u="sng" dirty="0">
                <a:solidFill>
                  <a:schemeClr val="hlink"/>
                </a:solidFill>
                <a:highlight>
                  <a:srgbClr val="FFFFFF"/>
                </a:highlight>
              </a:rPr>
              <a:t>morris_h@cde.state.co.us</a:t>
            </a:r>
            <a:endParaRPr sz="1800" dirty="0">
              <a:solidFill>
                <a:srgbClr val="403F3B"/>
              </a:solidFill>
              <a:highlight>
                <a:srgbClr val="FFFFFF"/>
              </a:highlight>
            </a:endParaRPr>
          </a:p>
        </p:txBody>
      </p:sp>
      <p:sp>
        <p:nvSpPr>
          <p:cNvPr id="873" name="Google Shape;873;g114c60eba7d_5_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31</a:t>
            </a:fld>
            <a:endParaRPr/>
          </a:p>
        </p:txBody>
      </p:sp>
      <p:sp>
        <p:nvSpPr>
          <p:cNvPr id="874" name="Google Shape;874;g114c60eba7d_5_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a:t>CDE Contact Information </a:t>
            </a:r>
            <a:endParaRPr/>
          </a:p>
        </p:txBody>
      </p:sp>
      <p:sp>
        <p:nvSpPr>
          <p:cNvPr id="875" name="Google Shape;875;g114c60eba7d_5_0"/>
          <p:cNvSpPr txBox="1"/>
          <p:nvPr/>
        </p:nvSpPr>
        <p:spPr>
          <a:xfrm>
            <a:off x="7315121" y="1395859"/>
            <a:ext cx="3601616" cy="59954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33333"/>
              </a:buClr>
              <a:buSzPts val="2000"/>
              <a:buFont typeface="Calibri"/>
              <a:buNone/>
            </a:pPr>
            <a:r>
              <a:rPr lang="en-US" sz="2000" b="1">
                <a:solidFill>
                  <a:srgbClr val="333333"/>
                </a:solidFill>
                <a:latin typeface="Calibri"/>
                <a:ea typeface="Calibri"/>
                <a:cs typeface="Calibri"/>
                <a:sym typeface="Calibri"/>
              </a:rPr>
              <a:t>ESSER Monitoring Team</a:t>
            </a:r>
            <a:endParaRPr sz="1800" b="1">
              <a:solidFill>
                <a:srgbClr val="333333"/>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88"/>
              <a:buFont typeface="Calibri"/>
              <a:buNone/>
            </a:pPr>
            <a:r>
              <a:rPr lang="en-US" sz="1800" b="1">
                <a:solidFill>
                  <a:srgbClr val="333333"/>
                </a:solidFill>
                <a:latin typeface="Calibri"/>
                <a:ea typeface="Calibri"/>
                <a:cs typeface="Calibri"/>
                <a:sym typeface="Calibri"/>
              </a:rPr>
              <a:t>Kristin Crumley</a:t>
            </a:r>
            <a:endParaRPr sz="1800">
              <a:solidFill>
                <a:srgbClr val="333333"/>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88"/>
              <a:buFont typeface="Calibri"/>
              <a:buNone/>
            </a:pPr>
            <a:r>
              <a:rPr lang="en-US" sz="1800">
                <a:solidFill>
                  <a:srgbClr val="333333"/>
                </a:solidFill>
                <a:latin typeface="Calibri"/>
                <a:ea typeface="Calibri"/>
                <a:cs typeface="Calibri"/>
                <a:sym typeface="Calibri"/>
              </a:rPr>
              <a:t>720-660-1369 (c)</a:t>
            </a:r>
            <a:endParaRPr/>
          </a:p>
          <a:p>
            <a:pPr marL="0" marR="0" lvl="0" indent="0" algn="l" rtl="0">
              <a:lnSpc>
                <a:spcPct val="120000"/>
              </a:lnSpc>
              <a:spcBef>
                <a:spcPts val="0"/>
              </a:spcBef>
              <a:spcAft>
                <a:spcPts val="0"/>
              </a:spcAft>
              <a:buClr>
                <a:schemeClr val="hlink"/>
              </a:buClr>
              <a:buSzPts val="1800"/>
              <a:buFont typeface="Calibri"/>
              <a:buNone/>
            </a:pPr>
            <a:r>
              <a:rPr lang="en-US" sz="1800" u="sng">
                <a:solidFill>
                  <a:schemeClr val="hlink"/>
                </a:solidFill>
                <a:latin typeface="Calibri"/>
                <a:ea typeface="Calibri"/>
                <a:cs typeface="Calibri"/>
                <a:sym typeface="Calibri"/>
                <a:hlinkClick r:id="rId7"/>
              </a:rPr>
              <a:t>crumley_k@cde.state.co.us</a:t>
            </a:r>
            <a:endParaRPr sz="1800" u="sng">
              <a:solidFill>
                <a:schemeClr val="hlink"/>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800"/>
              <a:buFont typeface="Calibri"/>
              <a:buNone/>
            </a:pPr>
            <a:endParaRPr sz="1800" u="sng">
              <a:solidFill>
                <a:srgbClr val="403F3B"/>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88"/>
              <a:buFont typeface="Calibri"/>
              <a:buNone/>
            </a:pPr>
            <a:r>
              <a:rPr lang="en-US" sz="1800" b="1">
                <a:solidFill>
                  <a:srgbClr val="333333"/>
                </a:solidFill>
                <a:latin typeface="Calibri"/>
                <a:ea typeface="Calibri"/>
                <a:cs typeface="Calibri"/>
                <a:sym typeface="Calibri"/>
              </a:rPr>
              <a:t>Jonathan Schelke</a:t>
            </a:r>
            <a:endParaRPr sz="1800">
              <a:solidFill>
                <a:srgbClr val="333333"/>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88"/>
              <a:buFont typeface="Calibri"/>
              <a:buNone/>
            </a:pPr>
            <a:r>
              <a:rPr lang="en-US" sz="1800">
                <a:solidFill>
                  <a:srgbClr val="333333"/>
                </a:solidFill>
                <a:latin typeface="Calibri"/>
                <a:ea typeface="Calibri"/>
                <a:cs typeface="Calibri"/>
                <a:sym typeface="Calibri"/>
              </a:rPr>
              <a:t>720-388-0842 (c)</a:t>
            </a:r>
            <a:endParaRPr/>
          </a:p>
          <a:p>
            <a:pPr marL="0" marR="0" lvl="0" indent="0" algn="l" rtl="0">
              <a:lnSpc>
                <a:spcPct val="120000"/>
              </a:lnSpc>
              <a:spcBef>
                <a:spcPts val="0"/>
              </a:spcBef>
              <a:spcAft>
                <a:spcPts val="0"/>
              </a:spcAft>
              <a:buClr>
                <a:schemeClr val="hlink"/>
              </a:buClr>
              <a:buSzPts val="1800"/>
              <a:buFont typeface="Calibri"/>
              <a:buNone/>
            </a:pPr>
            <a:r>
              <a:rPr lang="en-US" sz="1800" u="sng">
                <a:solidFill>
                  <a:schemeClr val="hlink"/>
                </a:solidFill>
                <a:latin typeface="Calibri"/>
                <a:ea typeface="Calibri"/>
                <a:cs typeface="Calibri"/>
                <a:sym typeface="Calibri"/>
                <a:hlinkClick r:id="rId8"/>
              </a:rPr>
              <a:t>schelke_j@cde.state.co.us</a:t>
            </a:r>
            <a:endParaRPr sz="1800" u="sng">
              <a:solidFill>
                <a:schemeClr val="hlink"/>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800"/>
              <a:buFont typeface="Calibri"/>
              <a:buNone/>
            </a:pPr>
            <a:endParaRPr sz="1800" u="sng">
              <a:solidFill>
                <a:srgbClr val="403F3B"/>
              </a:solidFill>
              <a:latin typeface="Calibri"/>
              <a:ea typeface="Calibri"/>
              <a:cs typeface="Calibri"/>
              <a:sym typeface="Calibri"/>
            </a:endParaRPr>
          </a:p>
          <a:p>
            <a:pPr marL="0" marR="0" lvl="0" indent="0" algn="l" rtl="0">
              <a:lnSpc>
                <a:spcPct val="120000"/>
              </a:lnSpc>
              <a:spcBef>
                <a:spcPts val="0"/>
              </a:spcBef>
              <a:spcAft>
                <a:spcPts val="0"/>
              </a:spcAft>
              <a:buClr>
                <a:srgbClr val="333333"/>
              </a:buClr>
              <a:buSzPts val="1800"/>
              <a:buFont typeface="Calibri"/>
              <a:buNone/>
            </a:pPr>
            <a:r>
              <a:rPr lang="en-US" sz="1800" b="1">
                <a:solidFill>
                  <a:srgbClr val="333333"/>
                </a:solidFill>
                <a:latin typeface="Calibri"/>
                <a:ea typeface="Calibri"/>
                <a:cs typeface="Calibri"/>
                <a:sym typeface="Calibri"/>
              </a:rPr>
              <a:t>Shannon Wilson </a:t>
            </a:r>
            <a:endParaRPr/>
          </a:p>
          <a:p>
            <a:pPr marL="0" marR="0" lvl="0" indent="0" algn="l" rtl="0">
              <a:lnSpc>
                <a:spcPct val="120000"/>
              </a:lnSpc>
              <a:spcBef>
                <a:spcPts val="0"/>
              </a:spcBef>
              <a:spcAft>
                <a:spcPts val="0"/>
              </a:spcAft>
              <a:buClr>
                <a:srgbClr val="333333"/>
              </a:buClr>
              <a:buSzPts val="1800"/>
              <a:buFont typeface="Calibri"/>
              <a:buNone/>
            </a:pPr>
            <a:r>
              <a:rPr lang="en-US" sz="1800">
                <a:solidFill>
                  <a:srgbClr val="333333"/>
                </a:solidFill>
                <a:highlight>
                  <a:srgbClr val="FFFFFF"/>
                </a:highlight>
                <a:latin typeface="Calibri"/>
                <a:ea typeface="Calibri"/>
                <a:cs typeface="Calibri"/>
                <a:sym typeface="Calibri"/>
              </a:rPr>
              <a:t>720-456-9701 (c)</a:t>
            </a:r>
            <a:endParaRPr/>
          </a:p>
          <a:p>
            <a:pPr marL="0" marR="0" lvl="0" indent="0" algn="l" rtl="0">
              <a:lnSpc>
                <a:spcPct val="120000"/>
              </a:lnSpc>
              <a:spcBef>
                <a:spcPts val="0"/>
              </a:spcBef>
              <a:spcAft>
                <a:spcPts val="0"/>
              </a:spcAft>
              <a:buClr>
                <a:schemeClr val="hlink"/>
              </a:buClr>
              <a:buSzPts val="1800"/>
              <a:buFont typeface="Calibri"/>
              <a:buNone/>
            </a:pPr>
            <a:r>
              <a:rPr lang="en-US" sz="1800" u="sng">
                <a:solidFill>
                  <a:schemeClr val="hlink"/>
                </a:solidFill>
                <a:highlight>
                  <a:srgbClr val="FFFFFF"/>
                </a:highlight>
                <a:latin typeface="Calibri"/>
                <a:ea typeface="Calibri"/>
                <a:cs typeface="Calibri"/>
                <a:sym typeface="Calibri"/>
                <a:hlinkClick r:id="rId9"/>
              </a:rPr>
              <a:t>wilson_s@cde.state.co.us</a:t>
            </a:r>
            <a:endParaRPr sz="1800" u="sng">
              <a:solidFill>
                <a:schemeClr val="hlink"/>
              </a:solidFill>
              <a:highlight>
                <a:srgbClr val="FFFFFF"/>
              </a:highlight>
              <a:latin typeface="Calibri"/>
              <a:ea typeface="Calibri"/>
              <a:cs typeface="Calibri"/>
              <a:sym typeface="Calibri"/>
            </a:endParaRPr>
          </a:p>
          <a:p>
            <a:pPr marL="0" marR="0" lvl="0" indent="0" algn="l" rtl="0">
              <a:lnSpc>
                <a:spcPct val="120000"/>
              </a:lnSpc>
              <a:spcBef>
                <a:spcPts val="0"/>
              </a:spcBef>
              <a:spcAft>
                <a:spcPts val="0"/>
              </a:spcAft>
              <a:buClr>
                <a:schemeClr val="dk1"/>
              </a:buClr>
              <a:buSzPts val="1800"/>
              <a:buFont typeface="Calibri"/>
              <a:buNone/>
            </a:pPr>
            <a:endParaRPr sz="1800" u="sng">
              <a:solidFill>
                <a:schemeClr val="hlink"/>
              </a:solidFill>
              <a:highlight>
                <a:srgbClr val="FFFFFF"/>
              </a:highlight>
              <a:latin typeface="Calibri"/>
              <a:ea typeface="Calibri"/>
              <a:cs typeface="Calibri"/>
              <a:sym typeface="Calibri"/>
            </a:endParaRPr>
          </a:p>
          <a:p>
            <a:pPr marL="0" marR="0" lvl="0" indent="0" algn="l" rtl="0">
              <a:lnSpc>
                <a:spcPct val="120000"/>
              </a:lnSpc>
              <a:spcBef>
                <a:spcPts val="0"/>
              </a:spcBef>
              <a:spcAft>
                <a:spcPts val="0"/>
              </a:spcAft>
              <a:buClr>
                <a:srgbClr val="333333"/>
              </a:buClr>
              <a:buSzPts val="1800"/>
              <a:buFont typeface="Calibri"/>
              <a:buNone/>
            </a:pPr>
            <a:r>
              <a:rPr lang="en-US" sz="1800" b="1">
                <a:solidFill>
                  <a:srgbClr val="333333"/>
                </a:solidFill>
                <a:latin typeface="Calibri"/>
                <a:ea typeface="Calibri"/>
                <a:cs typeface="Calibri"/>
                <a:sym typeface="Calibri"/>
              </a:rPr>
              <a:t>Mackenzie Owens</a:t>
            </a:r>
            <a:endParaRPr/>
          </a:p>
          <a:p>
            <a:pPr marL="0" marR="0" lvl="0" indent="0" algn="l" rtl="0">
              <a:lnSpc>
                <a:spcPct val="120000"/>
              </a:lnSpc>
              <a:spcBef>
                <a:spcPts val="0"/>
              </a:spcBef>
              <a:spcAft>
                <a:spcPts val="0"/>
              </a:spcAft>
              <a:buClr>
                <a:srgbClr val="333333"/>
              </a:buClr>
              <a:buSzPts val="1800"/>
              <a:buFont typeface="Calibri"/>
              <a:buNone/>
            </a:pPr>
            <a:r>
              <a:rPr lang="en-US" sz="1800">
                <a:solidFill>
                  <a:srgbClr val="333333"/>
                </a:solidFill>
                <a:highlight>
                  <a:srgbClr val="FFFFFF"/>
                </a:highlight>
                <a:latin typeface="Calibri"/>
                <a:ea typeface="Calibri"/>
                <a:cs typeface="Calibri"/>
                <a:sym typeface="Calibri"/>
              </a:rPr>
              <a:t>720-601-7112 (c)</a:t>
            </a:r>
            <a:endParaRPr/>
          </a:p>
          <a:p>
            <a:pPr marL="0" marR="0" lvl="0" indent="0" algn="l" rtl="0">
              <a:lnSpc>
                <a:spcPct val="120000"/>
              </a:lnSpc>
              <a:spcBef>
                <a:spcPts val="0"/>
              </a:spcBef>
              <a:spcAft>
                <a:spcPts val="0"/>
              </a:spcAft>
              <a:buClr>
                <a:schemeClr val="hlink"/>
              </a:buClr>
              <a:buSzPts val="1800"/>
              <a:buFont typeface="Calibri"/>
              <a:buNone/>
            </a:pPr>
            <a:r>
              <a:rPr lang="en-US" sz="1800" u="sng">
                <a:solidFill>
                  <a:schemeClr val="hlink"/>
                </a:solidFill>
                <a:highlight>
                  <a:srgbClr val="FFFFFF"/>
                </a:highlight>
                <a:latin typeface="Calibri"/>
                <a:ea typeface="Calibri"/>
                <a:cs typeface="Calibri"/>
                <a:sym typeface="Calibri"/>
              </a:rPr>
              <a:t>owens_m@cde.state.co.us</a:t>
            </a:r>
            <a:endParaRPr sz="1800" u="sng">
              <a:solidFill>
                <a:schemeClr val="hlink"/>
              </a:solidFill>
              <a:highlight>
                <a:srgbClr val="FFFFFF"/>
              </a:highlight>
              <a:latin typeface="Calibri"/>
              <a:ea typeface="Calibri"/>
              <a:cs typeface="Calibri"/>
              <a:sym typeface="Calibri"/>
            </a:endParaRPr>
          </a:p>
          <a:p>
            <a:pPr marL="0" marR="0" lvl="0" indent="0" algn="l" rtl="0">
              <a:lnSpc>
                <a:spcPct val="120000"/>
              </a:lnSpc>
              <a:spcBef>
                <a:spcPts val="0"/>
              </a:spcBef>
              <a:spcAft>
                <a:spcPts val="0"/>
              </a:spcAft>
              <a:buClr>
                <a:schemeClr val="dk1"/>
              </a:buClr>
              <a:buSzPts val="1800"/>
              <a:buFont typeface="Calibri"/>
              <a:buNone/>
            </a:pPr>
            <a:endParaRPr sz="1800">
              <a:solidFill>
                <a:srgbClr val="403F3B"/>
              </a:solidFill>
              <a:highlight>
                <a:srgbClr val="FFFFFF"/>
              </a:highlight>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g1131b15ef9c_6_19"/>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The Monitoring Team</a:t>
            </a:r>
            <a:endParaRPr/>
          </a:p>
        </p:txBody>
      </p:sp>
      <p:sp>
        <p:nvSpPr>
          <p:cNvPr id="650" name="Google Shape;650;g1131b15ef9c_6_19"/>
          <p:cNvSpPr txBox="1">
            <a:spLocks noGrp="1"/>
          </p:cNvSpPr>
          <p:nvPr>
            <p:ph type="body" idx="1"/>
          </p:nvPr>
        </p:nvSpPr>
        <p:spPr>
          <a:xfrm>
            <a:off x="838200" y="1554480"/>
            <a:ext cx="5181600" cy="4351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ESEA and ESSER Programs</a:t>
            </a:r>
            <a:endParaRPr dirty="0"/>
          </a:p>
          <a:p>
            <a:pPr marL="457200" lvl="0" indent="-381000" algn="l" rtl="0">
              <a:spcBef>
                <a:spcPts val="0"/>
              </a:spcBef>
              <a:spcAft>
                <a:spcPts val="0"/>
              </a:spcAft>
              <a:buSzPts val="2400"/>
              <a:buChar char="★"/>
            </a:pPr>
            <a:r>
              <a:rPr lang="en-US" dirty="0"/>
              <a:t>Tammy Giessinger</a:t>
            </a:r>
            <a:endParaRPr dirty="0"/>
          </a:p>
          <a:p>
            <a:pPr marL="457200" lvl="0" indent="-381000" algn="l" rtl="0">
              <a:spcBef>
                <a:spcPts val="0"/>
              </a:spcBef>
              <a:spcAft>
                <a:spcPts val="0"/>
              </a:spcAft>
              <a:buSzPts val="2400"/>
              <a:buChar char="★"/>
            </a:pPr>
            <a:r>
              <a:rPr lang="en-US" dirty="0"/>
              <a:t>Michelle Prael</a:t>
            </a:r>
            <a:endParaRPr dirty="0"/>
          </a:p>
          <a:p>
            <a:pPr marL="457200" lvl="0" indent="-381000" algn="l" rtl="0">
              <a:spcBef>
                <a:spcPts val="0"/>
              </a:spcBef>
              <a:spcAft>
                <a:spcPts val="0"/>
              </a:spcAft>
              <a:buSzPts val="2400"/>
              <a:buChar char="★"/>
            </a:pPr>
            <a:r>
              <a:rPr lang="en-US" dirty="0"/>
              <a:t>Shannon Wilson</a:t>
            </a:r>
            <a:endParaRPr dirty="0"/>
          </a:p>
          <a:p>
            <a:pPr marL="457200" lvl="0" indent="-381000" algn="l" rtl="0">
              <a:spcBef>
                <a:spcPts val="0"/>
              </a:spcBef>
              <a:spcAft>
                <a:spcPts val="0"/>
              </a:spcAft>
              <a:buSzPts val="2400"/>
              <a:buChar char="★"/>
            </a:pPr>
            <a:r>
              <a:rPr lang="en-US" dirty="0"/>
              <a:t>Kristin Crumley</a:t>
            </a:r>
            <a:endParaRPr dirty="0"/>
          </a:p>
          <a:p>
            <a:pPr marL="457200" lvl="0" indent="-381000" algn="l" rtl="0">
              <a:spcBef>
                <a:spcPts val="0"/>
              </a:spcBef>
              <a:spcAft>
                <a:spcPts val="0"/>
              </a:spcAft>
              <a:buSzPts val="2400"/>
              <a:buChar char="★"/>
            </a:pPr>
            <a:r>
              <a:rPr lang="en-US" dirty="0"/>
              <a:t>Jonathan Schelke</a:t>
            </a:r>
            <a:endParaRPr dirty="0"/>
          </a:p>
          <a:p>
            <a:pPr marL="457200" lvl="0" indent="-381000" algn="l" rtl="0">
              <a:spcBef>
                <a:spcPts val="0"/>
              </a:spcBef>
              <a:spcAft>
                <a:spcPts val="0"/>
              </a:spcAft>
              <a:buSzPts val="2400"/>
              <a:buChar char="★"/>
            </a:pPr>
            <a:r>
              <a:rPr lang="en-US" dirty="0"/>
              <a:t>Mackenzie Owens</a:t>
            </a:r>
            <a:endParaRPr dirty="0"/>
          </a:p>
        </p:txBody>
      </p:sp>
      <p:sp>
        <p:nvSpPr>
          <p:cNvPr id="651" name="Google Shape;651;g1131b15ef9c_6_1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
        <p:nvSpPr>
          <p:cNvPr id="652" name="Google Shape;652;g1131b15ef9c_6_19"/>
          <p:cNvSpPr txBox="1">
            <a:spLocks noGrp="1"/>
          </p:cNvSpPr>
          <p:nvPr>
            <p:ph type="body" idx="2"/>
          </p:nvPr>
        </p:nvSpPr>
        <p:spPr>
          <a:xfrm>
            <a:off x="6172200" y="1554480"/>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Grants Fiscal</a:t>
            </a:r>
            <a:endParaRPr dirty="0"/>
          </a:p>
          <a:p>
            <a:pPr marL="457200" lvl="0" indent="-381000" algn="l" rtl="0">
              <a:spcBef>
                <a:spcPts val="1000"/>
              </a:spcBef>
              <a:spcAft>
                <a:spcPts val="0"/>
              </a:spcAft>
              <a:buSzPts val="2400"/>
              <a:buChar char="★"/>
            </a:pPr>
            <a:r>
              <a:rPr lang="en-US" dirty="0"/>
              <a:t>Bill Parsley</a:t>
            </a:r>
            <a:endParaRPr dirty="0"/>
          </a:p>
          <a:p>
            <a:pPr marL="457200" lvl="0" indent="-381000" algn="l" rtl="0">
              <a:spcBef>
                <a:spcPts val="0"/>
              </a:spcBef>
              <a:spcAft>
                <a:spcPts val="0"/>
              </a:spcAft>
              <a:buSzPts val="2400"/>
              <a:buChar char="★"/>
            </a:pPr>
            <a:r>
              <a:rPr lang="en-US" dirty="0"/>
              <a:t>Hilery Morris</a:t>
            </a:r>
            <a:endParaRPr dirty="0"/>
          </a:p>
          <a:p>
            <a:pPr marL="457200" lvl="0" indent="-381000" algn="l" rtl="0">
              <a:spcBef>
                <a:spcPts val="0"/>
              </a:spcBef>
              <a:spcAft>
                <a:spcPts val="0"/>
              </a:spcAft>
              <a:buSzPts val="2400"/>
              <a:buChar char="★"/>
            </a:pPr>
            <a:r>
              <a:rPr lang="en-US" dirty="0"/>
              <a:t>Sharon Mackey</a:t>
            </a:r>
            <a:endParaRPr dirty="0"/>
          </a:p>
          <a:p>
            <a:pPr marL="457200" lvl="0" indent="-381000" algn="l" rtl="0">
              <a:spcBef>
                <a:spcPts val="0"/>
              </a:spcBef>
              <a:spcAft>
                <a:spcPts val="0"/>
              </a:spcAft>
              <a:buSzPts val="2400"/>
              <a:buChar char="★"/>
            </a:pPr>
            <a:r>
              <a:rPr lang="en-US" dirty="0"/>
              <a:t>Steven Kaleda</a:t>
            </a:r>
            <a:endParaRPr dirty="0"/>
          </a:p>
          <a:p>
            <a:pPr marL="457200" lvl="0" indent="-381000" algn="l" rtl="0">
              <a:spcBef>
                <a:spcPts val="0"/>
              </a:spcBef>
              <a:spcAft>
                <a:spcPts val="0"/>
              </a:spcAft>
              <a:buSzPts val="2400"/>
              <a:buChar char="★"/>
            </a:pPr>
            <a:r>
              <a:rPr lang="en-US" dirty="0"/>
              <a:t>Robert Hawkins</a:t>
            </a:r>
            <a:endParaRPr dirty="0"/>
          </a:p>
        </p:txBody>
      </p:sp>
      <p:pic>
        <p:nvPicPr>
          <p:cNvPr id="653" name="Google Shape;653;g1131b15ef9c_6_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624898" y="3002875"/>
            <a:ext cx="1807601" cy="2502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
          <p:cNvSpPr txBox="1">
            <a:spLocks noGrp="1"/>
          </p:cNvSpPr>
          <p:nvPr>
            <p:ph type="body" idx="1"/>
          </p:nvPr>
        </p:nvSpPr>
        <p:spPr>
          <a:xfrm>
            <a:off x="838200" y="1554480"/>
            <a:ext cx="10515600" cy="4351200"/>
          </a:xfrm>
          <a:prstGeom prst="rect">
            <a:avLst/>
          </a:prstGeom>
          <a:noFill/>
          <a:ln>
            <a:noFill/>
          </a:ln>
        </p:spPr>
        <p:txBody>
          <a:bodyPr spcFirstLastPara="1" wrap="square" lIns="91425" tIns="45700" rIns="91425" bIns="45700" anchor="t" anchorCtr="0">
            <a:normAutofit/>
          </a:bodyPr>
          <a:lstStyle/>
          <a:p>
            <a:pPr marL="457200" lvl="0" indent="-469900" algn="l" rtl="0">
              <a:lnSpc>
                <a:spcPct val="90000"/>
              </a:lnSpc>
              <a:spcBef>
                <a:spcPts val="0"/>
              </a:spcBef>
              <a:spcAft>
                <a:spcPts val="0"/>
              </a:spcAft>
              <a:buSzPts val="3800"/>
              <a:buChar char="❏"/>
            </a:pPr>
            <a:r>
              <a:rPr lang="en-US" sz="3800"/>
              <a:t>Federal Programs Monitoring Overview</a:t>
            </a:r>
            <a:endParaRPr sz="3800"/>
          </a:p>
          <a:p>
            <a:pPr marL="457200" lvl="0" indent="-469900" algn="l" rtl="0">
              <a:lnSpc>
                <a:spcPct val="90000"/>
              </a:lnSpc>
              <a:spcBef>
                <a:spcPts val="0"/>
              </a:spcBef>
              <a:spcAft>
                <a:spcPts val="0"/>
              </a:spcAft>
              <a:buSzPts val="3800"/>
              <a:buChar char="❏"/>
            </a:pPr>
            <a:r>
              <a:rPr lang="en-US" sz="3800"/>
              <a:t>Program Requirements</a:t>
            </a:r>
            <a:endParaRPr sz="3800"/>
          </a:p>
          <a:p>
            <a:pPr marL="152400" lvl="0" indent="0" algn="l" rtl="0">
              <a:lnSpc>
                <a:spcPct val="90000"/>
              </a:lnSpc>
              <a:spcBef>
                <a:spcPts val="0"/>
              </a:spcBef>
              <a:spcAft>
                <a:spcPts val="0"/>
              </a:spcAft>
              <a:buClr>
                <a:schemeClr val="dk1"/>
              </a:buClr>
              <a:buSzPts val="2400"/>
              <a:buNone/>
            </a:pPr>
            <a:endParaRPr/>
          </a:p>
          <a:p>
            <a:pPr marL="152400" lvl="0" indent="0" algn="l" rtl="0">
              <a:lnSpc>
                <a:spcPct val="90000"/>
              </a:lnSpc>
              <a:spcBef>
                <a:spcPts val="0"/>
              </a:spcBef>
              <a:spcAft>
                <a:spcPts val="0"/>
              </a:spcAft>
              <a:buClr>
                <a:schemeClr val="dk1"/>
              </a:buClr>
              <a:buSzPts val="2400"/>
              <a:buNone/>
            </a:pPr>
            <a:endParaRPr/>
          </a:p>
          <a:p>
            <a:pPr marL="0" lvl="0" indent="0" algn="l" rtl="0">
              <a:spcBef>
                <a:spcPts val="1000"/>
              </a:spcBef>
              <a:spcAft>
                <a:spcPts val="0"/>
              </a:spcAft>
              <a:buClr>
                <a:schemeClr val="dk1"/>
              </a:buClr>
              <a:buSzPts val="1100"/>
              <a:buNone/>
            </a:pPr>
            <a:r>
              <a:rPr lang="en-US">
                <a:solidFill>
                  <a:srgbClr val="595959"/>
                </a:solidFill>
                <a:latin typeface="Arial"/>
                <a:ea typeface="Arial"/>
                <a:cs typeface="Arial"/>
                <a:sym typeface="Arial"/>
              </a:rPr>
              <a:t>Our Why for Today:</a:t>
            </a:r>
            <a:endParaRPr>
              <a:solidFill>
                <a:srgbClr val="595959"/>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a:solidFill>
                  <a:srgbClr val="595959"/>
                </a:solidFill>
                <a:latin typeface="Arial"/>
                <a:ea typeface="Arial"/>
                <a:cs typeface="Arial"/>
                <a:sym typeface="Arial"/>
              </a:rPr>
              <a:t>Many LEAs are not submitting sufficient documentation for CDE to review in their initial evidence submission.  Our goal is to provide support before monitoring begins to save time by minimizing the need to submit additional documentation during the monitoring process.  </a:t>
            </a:r>
            <a:endParaRPr/>
          </a:p>
          <a:p>
            <a:pPr marL="228600" lvl="0" indent="-76200" algn="l" rtl="0">
              <a:lnSpc>
                <a:spcPct val="90000"/>
              </a:lnSpc>
              <a:spcBef>
                <a:spcPts val="1200"/>
              </a:spcBef>
              <a:spcAft>
                <a:spcPts val="0"/>
              </a:spcAft>
              <a:buClr>
                <a:schemeClr val="dk1"/>
              </a:buClr>
              <a:buSzPts val="2400"/>
              <a:buNone/>
            </a:pPr>
            <a:endParaRPr/>
          </a:p>
        </p:txBody>
      </p:sp>
      <p:sp>
        <p:nvSpPr>
          <p:cNvPr id="659" name="Google Shape;659;p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
        <p:nvSpPr>
          <p:cNvPr id="660" name="Google Shape;660;p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a:t>Today’s Topics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1137ebf43ae_0_43"/>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Federal Programs Monitoring</a:t>
            </a:r>
            <a:endParaRPr/>
          </a:p>
          <a:p>
            <a:pPr marL="0" lvl="0" indent="0" algn="ctr" rtl="0">
              <a:spcBef>
                <a:spcPts val="0"/>
              </a:spcBef>
              <a:spcAft>
                <a:spcPts val="0"/>
              </a:spcAft>
              <a:buNone/>
            </a:pPr>
            <a:r>
              <a:rPr lang="en-US"/>
              <a:t>Overview</a:t>
            </a:r>
            <a:endParaRPr/>
          </a:p>
        </p:txBody>
      </p:sp>
      <p:sp>
        <p:nvSpPr>
          <p:cNvPr id="667" name="Google Shape;667;g1137ebf43ae_0_43"/>
          <p:cNvSpPr txBox="1">
            <a:spLocks noGrp="1"/>
          </p:cNvSpPr>
          <p:nvPr>
            <p:ph type="sldNum" idx="12"/>
          </p:nvPr>
        </p:nvSpPr>
        <p:spPr>
          <a:xfrm>
            <a:off x="227916"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6</a:t>
            </a:fld>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1131b15ef9c_6_2"/>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Purpose of Monitoring</a:t>
            </a:r>
            <a:endParaRPr/>
          </a:p>
        </p:txBody>
      </p:sp>
      <p:sp>
        <p:nvSpPr>
          <p:cNvPr id="674" name="Google Shape;674;g1131b15ef9c_6_2"/>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2700">
                <a:latin typeface="Arial"/>
                <a:ea typeface="Arial"/>
                <a:cs typeface="Arial"/>
                <a:sym typeface="Arial"/>
              </a:rPr>
              <a:t>•</a:t>
            </a:r>
            <a:r>
              <a:rPr lang="en-US" sz="2100"/>
              <a:t>To ensure that federal funds are used appropriately to implement program intent</a:t>
            </a:r>
            <a:endParaRPr sz="2100"/>
          </a:p>
          <a:p>
            <a:pPr marL="0" lvl="0" indent="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endParaRPr sz="1800"/>
          </a:p>
        </p:txBody>
      </p:sp>
      <p:sp>
        <p:nvSpPr>
          <p:cNvPr id="675" name="Google Shape;675;g1131b15ef9c_6_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pic>
        <p:nvPicPr>
          <p:cNvPr id="676" name="Google Shape;676;g1131b15ef9c_6_2" descr="ESEA Program intent: All students, particularly underserved students, have equitable access to a high-quality education."/>
          <p:cNvPicPr preferRelativeResize="0"/>
          <p:nvPr/>
        </p:nvPicPr>
        <p:blipFill>
          <a:blip r:embed="rId3">
            <a:alphaModFix/>
          </a:blip>
          <a:stretch>
            <a:fillRect/>
          </a:stretch>
        </p:blipFill>
        <p:spPr>
          <a:xfrm>
            <a:off x="443575" y="2325100"/>
            <a:ext cx="6014300" cy="1910900"/>
          </a:xfrm>
          <a:prstGeom prst="rect">
            <a:avLst/>
          </a:prstGeom>
          <a:noFill/>
          <a:ln>
            <a:noFill/>
          </a:ln>
        </p:spPr>
      </p:pic>
      <p:pic>
        <p:nvPicPr>
          <p:cNvPr id="677" name="Google Shape;677;g1131b15ef9c_6_2" descr="ESSER Program intent: To respond to, prepare for, or prevent the spread of COVID-19 and address the impact on education."/>
          <p:cNvPicPr preferRelativeResize="0"/>
          <p:nvPr/>
        </p:nvPicPr>
        <p:blipFill>
          <a:blip r:embed="rId4">
            <a:alphaModFix/>
          </a:blip>
          <a:stretch>
            <a:fillRect/>
          </a:stretch>
        </p:blipFill>
        <p:spPr>
          <a:xfrm>
            <a:off x="4936525" y="4236000"/>
            <a:ext cx="5523500" cy="1748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1131b15ef9c_6_26"/>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ESEA vs ESSER Monitoring</a:t>
            </a:r>
            <a:endParaRPr/>
          </a:p>
        </p:txBody>
      </p:sp>
      <p:pic>
        <p:nvPicPr>
          <p:cNvPr id="684" name="Google Shape;684;g1131b15ef9c_6_26" descr="Table depicting how ESSER and ESEA monitoring are similar."/>
          <p:cNvPicPr preferRelativeResize="0"/>
          <p:nvPr/>
        </p:nvPicPr>
        <p:blipFill>
          <a:blip r:embed="rId3">
            <a:alphaModFix/>
          </a:blip>
          <a:stretch>
            <a:fillRect/>
          </a:stretch>
        </p:blipFill>
        <p:spPr>
          <a:xfrm>
            <a:off x="1040938" y="1292963"/>
            <a:ext cx="10110117" cy="4874100"/>
          </a:xfrm>
          <a:prstGeom prst="rect">
            <a:avLst/>
          </a:prstGeom>
          <a:noFill/>
          <a:ln>
            <a:noFill/>
          </a:ln>
        </p:spPr>
      </p:pic>
      <p:sp>
        <p:nvSpPr>
          <p:cNvPr id="685" name="Google Shape;685;g1131b15ef9c_6_2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1131b15ef9c_6_34"/>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Monitoring Schedule</a:t>
            </a:r>
            <a:endParaRPr/>
          </a:p>
        </p:txBody>
      </p:sp>
      <p:sp>
        <p:nvSpPr>
          <p:cNvPr id="692" name="Google Shape;692;g1131b15ef9c_6_34"/>
          <p:cNvSpPr txBox="1">
            <a:spLocks noGrp="1"/>
          </p:cNvSpPr>
          <p:nvPr>
            <p:ph type="body" idx="1"/>
          </p:nvPr>
        </p:nvSpPr>
        <p:spPr>
          <a:xfrm>
            <a:off x="838200" y="1554475"/>
            <a:ext cx="4271400" cy="4351200"/>
          </a:xfrm>
          <a:prstGeom prst="rect">
            <a:avLst/>
          </a:prstGeom>
        </p:spPr>
        <p:txBody>
          <a:bodyPr spcFirstLastPara="1" wrap="square" lIns="0" tIns="0" rIns="0" bIns="0" anchor="t" anchorCtr="0">
            <a:normAutofit/>
          </a:bodyPr>
          <a:lstStyle/>
          <a:p>
            <a:pPr marL="457200" lvl="0" indent="-406400" algn="l" rtl="0">
              <a:spcBef>
                <a:spcPts val="0"/>
              </a:spcBef>
              <a:spcAft>
                <a:spcPts val="0"/>
              </a:spcAft>
              <a:buSzPts val="2800"/>
              <a:buChar char="•"/>
            </a:pPr>
            <a:r>
              <a:rPr lang="en-US" sz="2800" u="sng">
                <a:solidFill>
                  <a:schemeClr val="hlink"/>
                </a:solidFill>
                <a:hlinkClick r:id="rId3"/>
              </a:rPr>
              <a:t>Monitoring Schedule</a:t>
            </a:r>
            <a:r>
              <a:rPr lang="en-US" sz="2800"/>
              <a:t> for ESEA and ESSER is located on our</a:t>
            </a:r>
            <a:r>
              <a:rPr lang="en-US" sz="2800">
                <a:uFill>
                  <a:noFill/>
                </a:uFill>
                <a:hlinkClick r:id="rId4"/>
              </a:rPr>
              <a:t> </a:t>
            </a:r>
            <a:r>
              <a:rPr lang="en-US" sz="2800" u="sng">
                <a:solidFill>
                  <a:schemeClr val="hlink"/>
                </a:solidFill>
                <a:hlinkClick r:id="rId4"/>
              </a:rPr>
              <a:t>Monitoring Website</a:t>
            </a:r>
            <a:r>
              <a:rPr lang="en-US" sz="2800"/>
              <a:t>.</a:t>
            </a:r>
            <a:endParaRPr sz="2800"/>
          </a:p>
          <a:p>
            <a:pPr marL="0" lvl="0" indent="0" algn="l" rtl="0">
              <a:spcBef>
                <a:spcPts val="1000"/>
              </a:spcBef>
              <a:spcAft>
                <a:spcPts val="0"/>
              </a:spcAft>
              <a:buNone/>
            </a:pPr>
            <a:endParaRPr/>
          </a:p>
        </p:txBody>
      </p:sp>
      <p:sp>
        <p:nvSpPr>
          <p:cNvPr id="693" name="Google Shape;693;g1131b15ef9c_6_3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pic>
        <p:nvPicPr>
          <p:cNvPr id="694" name="Google Shape;694;g1131b15ef9c_6_3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405126" y="205175"/>
            <a:ext cx="6236824" cy="571412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1895</Words>
  <Application>Microsoft Office PowerPoint</Application>
  <PresentationFormat>Widescreen</PresentationFormat>
  <Paragraphs>244</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Noto Sans Symbols</vt:lpstr>
      <vt:lpstr>Arial</vt:lpstr>
      <vt:lpstr>Office Theme</vt:lpstr>
      <vt:lpstr>ESEA - February Virtual Training</vt:lpstr>
      <vt:lpstr>Agenda</vt:lpstr>
      <vt:lpstr>Federal Programs Monitoring</vt:lpstr>
      <vt:lpstr>The Monitoring Team</vt:lpstr>
      <vt:lpstr>Today’s Topics</vt:lpstr>
      <vt:lpstr>Federal Programs Monitoring Overview</vt:lpstr>
      <vt:lpstr>Purpose of Monitoring</vt:lpstr>
      <vt:lpstr>ESEA vs ESSER Monitoring</vt:lpstr>
      <vt:lpstr>Monitoring Schedule</vt:lpstr>
      <vt:lpstr>Monitoring Timeline</vt:lpstr>
      <vt:lpstr>Program Requirements</vt:lpstr>
      <vt:lpstr>Notification Letter</vt:lpstr>
      <vt:lpstr>Indicator-Level Process Overview </vt:lpstr>
      <vt:lpstr>Evidence Year - ESEA</vt:lpstr>
      <vt:lpstr>Evidence Year - ESSER</vt:lpstr>
      <vt:lpstr>ID 9.1  Use of Funds</vt:lpstr>
      <vt:lpstr>ID 9.1  Use of Funds</vt:lpstr>
      <vt:lpstr>Evidence to Submit</vt:lpstr>
      <vt:lpstr>SE 9.1 Development of the LEA Plan</vt:lpstr>
      <vt:lpstr>SE 9.1 Development of the LEA Plan</vt:lpstr>
      <vt:lpstr>Consolidated Application Assurance</vt:lpstr>
      <vt:lpstr>Consolidated Application Narrative Prompt</vt:lpstr>
      <vt:lpstr>A Sample Consolidated Application Response</vt:lpstr>
      <vt:lpstr>Evidence Needed…from the approved response</vt:lpstr>
      <vt:lpstr>Evidence to Submit</vt:lpstr>
      <vt:lpstr>Questions</vt:lpstr>
      <vt:lpstr>I’m being monitored next year, now what?  </vt:lpstr>
      <vt:lpstr>On a scale of 1-10, how familiar are you with the Program Requirements?</vt:lpstr>
      <vt:lpstr>Readiness Check</vt:lpstr>
      <vt:lpstr>Closing Thoughts</vt:lpstr>
      <vt:lpstr>CDE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 February Virtual Training</dc:title>
  <dc:creator>Madorin, Acacia</dc:creator>
  <cp:lastModifiedBy>Owen, Emily</cp:lastModifiedBy>
  <cp:revision>3</cp:revision>
  <dcterms:created xsi:type="dcterms:W3CDTF">2019-06-25T17:30:52Z</dcterms:created>
  <dcterms:modified xsi:type="dcterms:W3CDTF">2022-02-15T20:45:33Z</dcterms:modified>
</cp:coreProperties>
</file>