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6858000" cy="9144000"/>
  <p:embeddedFontLst>
    <p:embeddedFont>
      <p:font typeface="Calibri" panose="020F0502020204030204" pitchFamily="34" charset="0"/>
      <p:regular r:id="rId64"/>
      <p:bold r:id="rId65"/>
      <p:italic r:id="rId66"/>
      <p:boldItalic r:id="rId67"/>
    </p:embeddedFont>
    <p:embeddedFont>
      <p:font typeface="Raleway" pitchFamily="2" charset="0"/>
      <p:regular r:id="rId68"/>
      <p:bold r:id="rId69"/>
      <p:italic r:id="rId70"/>
      <p:boldItalic r:id="rId71"/>
    </p:embeddedFont>
    <p:embeddedFont>
      <p:font typeface="Roboto"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19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crumley_k@cde.state.co.u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my.syncplicity.com/Signup/ResetPassword.aspx"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sam.gov/content/home"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www.cde.state.co.us/cdefisgrant/cderefcrepro"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b950fbe4a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b950fbe4a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25854e858_6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25854e858_6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25854e858_6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25854e858_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425854e858_6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425854e858_6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425854e858_6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425854e858_6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425854e858_6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425854e858_6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425854e858_6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425854e858_6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425854e858_6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425854e858_6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425854e858_6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425854e858_6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25854e858_6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25854e858_6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5ccab634b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5ccab634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bbbe62ed0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bbbe62ed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42325a974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42325a974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 </a:t>
            </a:r>
            <a:endParaRPr/>
          </a:p>
          <a:p>
            <a:pPr marL="0" lvl="0" indent="0" algn="l" rtl="0">
              <a:spcBef>
                <a:spcPts val="0"/>
              </a:spcBef>
              <a:spcAft>
                <a:spcPts val="0"/>
              </a:spcAft>
              <a:buNone/>
            </a:pPr>
            <a:r>
              <a:rPr lang="en"/>
              <a:t>Our main goal today is to provide LEAs with the information needed to have a successful and positive monitoring experience. We will review what the Federal Programs monitoring purpose is and what the process will look like, break down the timeline into steps, provide examples of resources and tools, and provide monitoring team contact information if any support is needed. Additionally, we have the majority of our monitoring team presenting today so that you can put faces with names.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also a few acronyms you will see throughout today’s presentation and throughout the monitoring process, so we want to make sure everyone is aware of what these acronyms mean. [go through list]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86cfef8f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586cfef8f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33333"/>
                </a:solidFill>
                <a:highlight>
                  <a:srgbClr val="FFFFFF"/>
                </a:highlight>
              </a:rPr>
              <a:t>The Federal Programs and Supports Unit and Grants Fiscal vision for monitoring is to help build awareness of the requirements associated with accepting federal funds, capacity to self-assess against the requirements of the grants, and enhance understanding of how school districts and BOCES can best utilize grant funding to improve services for students. Monitoring is an opportunity to identify LEAs’ effective practices already in place, identify technical assistance and support needs, and leverage Federal funds in support of better outcomes for all students.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5f60ce897f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5f60ce897f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Federal Programs monitoring includes many components such as communication between our units and the field, application reviews, training and technical assistance, the self-assessment and questionnaire, evidence submission and review, and site visits and interviews with stakeholders.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5cf3da680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5cf3da680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federal programs monitoring, the FPSU and GFMU reviewers are looking to ensure that federal funds have been used appropriately to implement programs that meet the intent of ESEA, most recently reauthorized as ESSA, as well as the intent of ESSER.</a:t>
            </a:r>
            <a:endParaRPr/>
          </a:p>
        </p:txBody>
      </p:sp>
      <p:sp>
        <p:nvSpPr>
          <p:cNvPr id="259" name="Google Shape;259;g15cf3da680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b950fbe4a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7b950fbe4a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a:p>
            <a:pPr marL="0" lvl="0" indent="0" algn="l" rtl="0">
              <a:spcBef>
                <a:spcPts val="0"/>
              </a:spcBef>
              <a:spcAft>
                <a:spcPts val="0"/>
              </a:spcAft>
              <a:buNone/>
            </a:pPr>
            <a:r>
              <a:rPr lang="en"/>
              <a:t>We are now going to jump into information specific to program and fiscal monitoring and will begin with program monitoring.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66232ee080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66232ee08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be our team’s third year incorporating ESSER monitoring into the monitoring schedule alongside ESEA. As always, we are evaluating our practices to improve our processes moving forward. Last year, we had a bit of late start and found that responses on the PMSA would benefit from a more clear explanation and training from our team. Moving forward, we’ve adjusted our timeline and training plans. Our team will continue to identify the need for additional trainings and guidance and will work to provide those as needed.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2325a9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42325a9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talk timeline. All LEAs being monitored in 23-24 should have received an email on August 31 containing the program monitoring notification letter. The email was sent to the authorized representative in the Consolidated Application and ESSER III application, based on which programs are being monitored. If you are someone who should have received that letter, please check with your authorized representative about receiving a copy. If you ARE the authorized representative, please reach out directly to me, </a:t>
            </a:r>
            <a:r>
              <a:rPr lang="en" u="sng">
                <a:solidFill>
                  <a:schemeClr val="hlink"/>
                </a:solidFill>
                <a:hlinkClick r:id="rId3"/>
              </a:rPr>
              <a:t>crumley_k@cde.state.co.us</a:t>
            </a:r>
            <a:r>
              <a:rPr lang="en"/>
              <a:t> for a copy, then ensure the contact information in the Consolidated Application and the ESSER III application is up-to-date. </a:t>
            </a:r>
            <a:endParaRPr/>
          </a:p>
          <a:p>
            <a:pPr marL="0" lvl="0" indent="0" algn="l" rtl="0">
              <a:spcBef>
                <a:spcPts val="0"/>
              </a:spcBef>
              <a:spcAft>
                <a:spcPts val="0"/>
              </a:spcAft>
              <a:buNone/>
            </a:pPr>
            <a:endParaRPr/>
          </a:p>
          <a:p>
            <a:pPr marL="0" lvl="0" indent="0" algn="l" rtl="0">
              <a:spcBef>
                <a:spcPts val="0"/>
              </a:spcBef>
              <a:spcAft>
                <a:spcPts val="0"/>
              </a:spcAft>
              <a:buNone/>
            </a:pPr>
            <a:r>
              <a:rPr lang="en"/>
              <a:t>We are now in the training phase and ready for LEAs to begin working on their Program Monitoring Self-Assessments which are due on October 20, 2023. Technical assistance is available as needed to support LEAs in submitting the self-assessment.</a:t>
            </a:r>
            <a:endParaRPr/>
          </a:p>
          <a:p>
            <a:pPr marL="0" lvl="0" indent="0" algn="l" rtl="0">
              <a:spcBef>
                <a:spcPts val="0"/>
              </a:spcBef>
              <a:spcAft>
                <a:spcPts val="0"/>
              </a:spcAft>
              <a:buNone/>
            </a:pPr>
            <a:endParaRPr/>
          </a:p>
          <a:p>
            <a:pPr marL="0" lvl="0" indent="0" algn="l" rtl="0">
              <a:spcBef>
                <a:spcPts val="0"/>
              </a:spcBef>
              <a:spcAft>
                <a:spcPts val="0"/>
              </a:spcAft>
              <a:buNone/>
            </a:pPr>
            <a:r>
              <a:rPr lang="en"/>
              <a:t>As self-assessments start coming in, the FPSU monitoring team will be reviewing submissions, determining what, if any, additional evidence is needed, and will begin planning site visits if needed for tier II and III LEAs. Once all evidence has been submitted and reviewed, FPSU monitoring team members will draft and send reports to LEAs. For tier ii and iii LEAs with corrective actions, the FPSU monitoring team will set up a meeting with the LEA and begin the corrective action planning process. More information about these steps is included in the next several slides.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42325a9742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42325a974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 introduce Kriselda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5cf3da680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5cf3da6808_0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All notification letters were sent on August 31, 2023, which indicates whether LEAs are being ESEA and ESSER monitored. If you see your LEA on the schedule but did not receive a letter, please reach out to Kristin Crumley to ensure the FPSU team has the most updated contact information for your LEA. </a:t>
            </a:r>
            <a:endParaRPr sz="1200"/>
          </a:p>
          <a:p>
            <a:pPr marL="0" lvl="0" indent="0" algn="l" rtl="0">
              <a:spcBef>
                <a:spcPts val="0"/>
              </a:spcBef>
              <a:spcAft>
                <a:spcPts val="0"/>
              </a:spcAft>
              <a:buNone/>
            </a:pPr>
            <a:r>
              <a:rPr lang="en" sz="1200">
                <a:solidFill>
                  <a:srgbClr val="333333"/>
                </a:solidFill>
              </a:rPr>
              <a:t>All LEAs that accept ESEA and ESSER funds will participate in monitoring during a multi-year cycle established by CDE’s Federal Programs and Supports Unit (FPSU). </a:t>
            </a:r>
            <a:endParaRPr sz="1200"/>
          </a:p>
        </p:txBody>
      </p:sp>
      <p:sp>
        <p:nvSpPr>
          <p:cNvPr id="336" name="Google Shape;336;g15cf3da680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6232ee080_2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66232ee080_2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notification letters were sent on August 31, 2023.</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bbbe62ed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bbbe62ed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Kristin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667b08c45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667b08c45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 very last sub-bullet–if an LEA being monitored in a different year requests their risk assessment snapshot, it will be from the 23-24 year (so maybe different than the year in which they are/were monitored)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b950fbe4a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7b950fbe4a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3d73ae11e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3d73ae11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Kriselda introduce Kim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3d73ae11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3d73ae11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The Program Monitoring Self-Assessment, or PMSA, will need to be completed and submitted using the Google Form for the program(s) being monitored.  As Kriselda mentioned, your LEA’s Monitoring Notification letter includes a link to the PMSA form that your team will need to submit.  There are 2 PMSAs, one is for LEAs that are being ESSER-only monitored, and the other is for LEAs being monitored for ESSER and ESEA Programs.  We have working copies of the PMSAs posted on the Federal Programs Monitoring Page which may be useful if multiple staff are working on different sections.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3d73ae11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3d73ae11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Although a team of individuals may work on certain sections of the PMSA, please designate a primary contact for the LEA.  The Program Monitoring Team will direct communications to this person via the email address provided.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3d73ae11e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3d73ae11e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The PMSA is divided into sections and each section begins with the overview of statutory requirements of the categories, followed by the self-rating, the required narrative, and then requested support - all of which I’ll discuss in the next slides.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3d73ae11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23d73ae11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Kim:  Using the PMSA GEPA section as an example…Questions to consider when reviewing the requirements - </a:t>
            </a:r>
            <a:r>
              <a:rPr lang="en" dirty="0">
                <a:solidFill>
                  <a:schemeClr val="dk1"/>
                </a:solidFill>
              </a:rPr>
              <a:t>what is the LEA’s process for annually reviewing and implementing its GEPA statement? Has the statement been updated?  Are there budget activities that align with the GEPA statement?  How do federal funds of each program being monitored support the GEPA statement?</a:t>
            </a:r>
            <a:endParaRPr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r>
              <a:rPr lang="en" sz="1000" dirty="0">
                <a:solidFill>
                  <a:schemeClr val="dk1"/>
                </a:solidFill>
              </a:rPr>
              <a:t>PRESENTER: POINT OUT LINK TO PROGRAM REQUIREMENTS DOCUMENT which will be described in the next slide.</a:t>
            </a: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7b950fbe4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7b950fbe4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The Program Requirements document is linked throughout the PMSA.  The Indicators have been rearranged from previous years into categories to better align with the PMSA.  You’ll also find the Fiscal section in the Program Requirements.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93e36b1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793e36b1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Throughout the Program Requirements document, you’ll see that it is arranged in columns.  The left column references the indicator number and name (in this case, it’s ID 9.9 Implementation of Funds - GEPA), and the statutory and regulatory citations that delineates the requirements.  The right column provides the Demonstration of Compliance checklist, followed by Examples of Evidence that LEAs may provide to demonstrate compliance.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3d73ae11e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3d73ae11e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When selecting the self-rating for each section of the PMSA, the LEA should examine how well the requirements are being implemented.  A “5” indicates that the LEA is fully implementing all requirements of the section, a “4” indicates that the LEA is implementing all requirements, but may not be FULLY implementing all requirements of the section.  A “3” indicates that the LEA is implementing MOST requirements, a “2” indicates that the LEA is implementing SOME of the requirements, and a “1” indicates that the LEA is not implementing the requirements listed above.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b950fbe4a_4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7b950fbe4a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7b950fbe4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7b950fbe4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Is there a penalty for selecting a lower self-rating?  NO. The Federal Programs monitoring team uses these ratings to inform our technical assistance to the field.  If your LEA requests individualized support, our team can provide this.  So, have no fear!</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3d73ae11e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3d73ae11e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Following the self-rating section is the Required Narrative section.  This is where the LEA can further discuss and describe how the program requirements are being implemented.  We ask that the LEAs try to focus on sharing actual implementation strategies, not just that the LEA is, or is not meeting each requirement.  If your LEA is Tier II or Tier III, consider uploading supporting documentation to Syncplicity, or provide links to documents within the narrative.  Submitting documentation with the PMSA responses will likely minimize the need for follow-up requests.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3d73ae11e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3d73ae11e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After the Required Narrative, the LEAs can select any support that would be beneficial to fully implement program requirements.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7b950fbe4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27b950fbe4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You may be wondering how long will it take to complete the PMSA?  A reasonable expectation is about two hours.  If additional team members will be providing information for different sections of the PMSA, that time will need to be considered before submitting the PMSA Google Form.</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764d4ce4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764d4ce4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The deadline to submit the PMSA via the Google Form is October 20th, which is 6 weeks and one day from today!                                                                                                                                                                                                                                                                                </a:t>
            </a:r>
            <a:endParaRPr/>
          </a:p>
          <a:p>
            <a:pPr marL="0" lvl="0" indent="0" algn="l" rtl="0">
              <a:spcBef>
                <a:spcPts val="0"/>
              </a:spcBef>
              <a:spcAft>
                <a:spcPts val="0"/>
              </a:spcAft>
              <a:buNone/>
            </a:pPr>
            <a:endParaRPr/>
          </a:p>
          <a:p>
            <a:pPr marL="0" lvl="0" indent="0" algn="l" rtl="0">
              <a:spcBef>
                <a:spcPts val="0"/>
              </a:spcBef>
              <a:spcAft>
                <a:spcPts val="0"/>
              </a:spcAft>
              <a:buNone/>
            </a:pPr>
            <a:r>
              <a:rPr lang="en"/>
              <a:t>Thank you for your time - I will now turn it over to my colleague, Jonathan Schelke, to discuss Document Review and Evidence Submission procedures.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42325a974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42325a974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Kim introduce Jonathan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5f60ce897f_0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15f60ce897f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7a68b3e1c1_0_3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g27a68b3e1c1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a68b3e1c1_0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27a68b3e1c1_0_3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7800" lvl="0" indent="-1778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Login to your Syncplicity account to access your district’s folder by either clicking on the Syncplicity email or going to my.Syncplicity.com.</a:t>
            </a:r>
            <a:endParaRPr sz="1800">
              <a:solidFill>
                <a:schemeClr val="dk1"/>
              </a:solidFill>
              <a:latin typeface="Calibri"/>
              <a:ea typeface="Calibri"/>
              <a:cs typeface="Calibri"/>
              <a:sym typeface="Calibri"/>
            </a:endParaRPr>
          </a:p>
          <a:p>
            <a:pPr marL="177800" lvl="0" indent="-1778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You may need to create an account to access your folder.</a:t>
            </a:r>
            <a:endParaRPr sz="1800">
              <a:solidFill>
                <a:schemeClr val="dk1"/>
              </a:solidFill>
              <a:latin typeface="Calibri"/>
              <a:ea typeface="Calibri"/>
              <a:cs typeface="Calibri"/>
              <a:sym typeface="Calibri"/>
            </a:endParaRPr>
          </a:p>
          <a:p>
            <a:pPr marL="177800" lvl="0" indent="-1778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If you have accessed Syncplicity before, but can’t remember your password, utilize the </a:t>
            </a:r>
            <a:r>
              <a:rPr lang="en"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Reset Password </a:t>
            </a:r>
            <a:r>
              <a:rPr lang="en" sz="1800">
                <a:solidFill>
                  <a:schemeClr val="dk1"/>
                </a:solidFill>
                <a:latin typeface="Calibri"/>
                <a:ea typeface="Calibri"/>
                <a:cs typeface="Calibri"/>
                <a:sym typeface="Calibri"/>
              </a:rPr>
              <a:t>link.</a:t>
            </a:r>
            <a:endParaRPr sz="1800">
              <a:solidFill>
                <a:schemeClr val="dk1"/>
              </a:solidFill>
              <a:latin typeface="Calibri"/>
              <a:ea typeface="Calibri"/>
              <a:cs typeface="Calibri"/>
              <a:sym typeface="Calibri"/>
            </a:endParaRPr>
          </a:p>
          <a:p>
            <a:pPr marL="177800" lvl="0" indent="-1778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If another LEA member needs access, email Kristin Crumley.</a:t>
            </a:r>
            <a:endParaRPr sz="1800">
              <a:solidFill>
                <a:schemeClr val="dk1"/>
              </a:solidFill>
              <a:latin typeface="Calibri"/>
              <a:ea typeface="Calibri"/>
              <a:cs typeface="Calibri"/>
              <a:sym typeface="Calibri"/>
            </a:endParaRPr>
          </a:p>
        </p:txBody>
      </p:sp>
      <p:sp>
        <p:nvSpPr>
          <p:cNvPr id="487" name="Google Shape;487;g27a68b3e1c1_0_3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7a68b3e1c1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7a68b3e1c1_0_4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Syncplicity folders for LEA’s being monitored this year have been shared. If you have not received the email reach out to Kristim</a:t>
            </a:r>
            <a:endParaRPr/>
          </a:p>
        </p:txBody>
      </p:sp>
      <p:sp>
        <p:nvSpPr>
          <p:cNvPr id="498" name="Google Shape;498;g27a68b3e1c1_0_4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425854e858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425854e858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Michelle Prael</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7a68b3e1c1_0_4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sure to note that self-assessment supporting evidence is not required but is recommended for tiers ii and iii (how do we want to include tier i here?)</a:t>
            </a:r>
            <a:endParaRPr/>
          </a:p>
        </p:txBody>
      </p:sp>
      <p:sp>
        <p:nvSpPr>
          <p:cNvPr id="509" name="Google Shape;509;g27a68b3e1c1_0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42325a974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42325a974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Jonathan introduce Nathan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b950fbe4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7b950fbe4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42325a974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42325a974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7b950fbe4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7b950fbe4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7b950fbe4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7b950fbe4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7a68b3e1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7a68b3e1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Nathan introduce Bill and Hilery (we need to confirm who’s presenting)</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7a68b3e1c1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27a68b3e1c1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7b950fbe4a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7b950fbe4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that policies/procedures are reviewed and transactions are tested against them (need to follow your procedures). Emergency procedures can fold into allowability as one example.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3429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Document the policies/procedures</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Our focus is less on which is policy and which is procedure - is the overall process documented?</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Ensure review of </a:t>
            </a:r>
            <a:r>
              <a:rPr lang="en"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Sam.gov</a:t>
            </a:r>
            <a:r>
              <a:rPr lang="en" sz="1800">
                <a:solidFill>
                  <a:schemeClr val="dk1"/>
                </a:solidFill>
                <a:latin typeface="Calibri"/>
                <a:ea typeface="Calibri"/>
                <a:cs typeface="Calibri"/>
                <a:sym typeface="Calibri"/>
              </a:rPr>
              <a:t> for suspension and debarment when required</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Should include a section speaking to emergencies </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Helpful resource for documenting the process </a:t>
            </a:r>
            <a:r>
              <a:rPr lang="en"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Budget - to - Actual variations</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The expenses posted in the GL do not coincide with the activities approved in the original application</a:t>
            </a:r>
            <a:endParaRPr sz="1800">
              <a:solidFill>
                <a:schemeClr val="dk1"/>
              </a:solidFill>
              <a:latin typeface="Calibri"/>
              <a:ea typeface="Calibri"/>
              <a:cs typeface="Calibri"/>
              <a:sym typeface="Calibri"/>
            </a:endParaRPr>
          </a:p>
          <a:p>
            <a:pPr marL="1371600" lvl="2" indent="-317500" algn="l" rtl="0">
              <a:lnSpc>
                <a:spcPct val="90000"/>
              </a:lnSpc>
              <a:spcBef>
                <a:spcPts val="0"/>
              </a:spcBef>
              <a:spcAft>
                <a:spcPts val="0"/>
              </a:spcAft>
              <a:buClr>
                <a:schemeClr val="dk1"/>
              </a:buClr>
              <a:buSzPts val="1400"/>
              <a:buChar char="•"/>
            </a:pPr>
            <a:r>
              <a:rPr lang="en" sz="1800">
                <a:solidFill>
                  <a:schemeClr val="dk1"/>
                </a:solidFill>
                <a:latin typeface="Calibri"/>
                <a:ea typeface="Calibri"/>
                <a:cs typeface="Calibri"/>
                <a:sym typeface="Calibri"/>
              </a:rPr>
              <a:t>Ensure the LEA is using a PAR for any decisions to spend money in a different activity or an amount greater than 10% of original</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Proper use of Chart of Accounts (most common variance is at object code)</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Compliant time and effort documentation</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Char char="•"/>
            </a:pPr>
            <a:r>
              <a:rPr lang="en" sz="1800">
                <a:solidFill>
                  <a:schemeClr val="dk1"/>
                </a:solidFill>
                <a:latin typeface="Calibri"/>
                <a:ea typeface="Calibri"/>
                <a:cs typeface="Calibri"/>
                <a:sym typeface="Calibri"/>
              </a:rPr>
              <a:t>Compliant equipment/real property tracking mechanisms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7a68b3e1c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7a68b3e1c1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ESEA reversion rates applicable for all federal awards only as internal control measures</a:t>
            </a:r>
            <a:endParaRPr/>
          </a:p>
          <a:p>
            <a:pPr marL="0" lvl="0" indent="0" algn="l" rtl="0">
              <a:spcBef>
                <a:spcPts val="0"/>
              </a:spcBef>
              <a:spcAft>
                <a:spcPts val="0"/>
              </a:spcAft>
              <a:buNone/>
            </a:pPr>
            <a:r>
              <a:rPr lang="en"/>
              <a:t>All indicators used as a guide not as a gotcha - quantifiable method for setting tiers and establishing rotation (everyone gets a turn)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425854e858_6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425854e858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27a68b3e1c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27a68b3e1c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GLs would be for any federal awards identified in the notification letter for which there was activity during the period under monitoring </a:t>
            </a:r>
            <a:endParaRPr b="1">
              <a:solidFill>
                <a:srgbClr val="FF0000"/>
              </a:solidFill>
              <a:highlight>
                <a:schemeClr val="accent4"/>
              </a:highligh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60d9e83f46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160d9e83f46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Michelle </a:t>
            </a:r>
            <a:endParaRPr/>
          </a:p>
        </p:txBody>
      </p:sp>
      <p:sp>
        <p:nvSpPr>
          <p:cNvPr id="591" name="Google Shape;591;g160d9e83f46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25854e858_6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25854e858_6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25854e858_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25854e858_6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25854e858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25854e858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3506431"/>
            <a:ext cx="9144000" cy="1637100"/>
          </a:xfrm>
          <a:prstGeom prst="rect">
            <a:avLst/>
          </a:prstGeom>
          <a:gradFill>
            <a:gsLst>
              <a:gs pos="0">
                <a:schemeClr val="lt1"/>
              </a:gs>
              <a:gs pos="100000">
                <a:srgbClr val="EF7521">
                  <a:alpha val="20000"/>
                </a:srgbClr>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685801" y="2493127"/>
            <a:ext cx="7801800" cy="7302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685801" y="3506430"/>
            <a:ext cx="7801800" cy="436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2400"/>
              <a:buNone/>
              <a:defRPr sz="24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6" name="Google Shape;16;p2"/>
          <p:cNvPicPr preferRelativeResize="0"/>
          <p:nvPr/>
        </p:nvPicPr>
        <p:blipFill rotWithShape="1">
          <a:blip r:embed="rId2">
            <a:alphaModFix/>
          </a:blip>
          <a:srcRect/>
          <a:stretch/>
        </p:blipFill>
        <p:spPr>
          <a:xfrm>
            <a:off x="3512246" y="474530"/>
            <a:ext cx="2116730" cy="1321787"/>
          </a:xfrm>
          <a:prstGeom prst="rect">
            <a:avLst/>
          </a:prstGeom>
          <a:noFill/>
          <a:ln>
            <a:noFill/>
          </a:ln>
        </p:spPr>
      </p:pic>
      <p:cxnSp>
        <p:nvCxnSpPr>
          <p:cNvPr id="17" name="Google Shape;17;p2"/>
          <p:cNvCxnSpPr/>
          <p:nvPr/>
        </p:nvCxnSpPr>
        <p:spPr>
          <a:xfrm>
            <a:off x="685801" y="2079522"/>
            <a:ext cx="7801800" cy="0"/>
          </a:xfrm>
          <a:prstGeom prst="straightConnector1">
            <a:avLst/>
          </a:prstGeom>
          <a:noFill/>
          <a:ln w="19050" cap="flat" cmpd="sng">
            <a:solidFill>
              <a:srgbClr val="EF752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63" name="Google Shape;63;p11"/>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65" name="Google Shape;65;p11"/>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66" name="Google Shape;66;p11"/>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11"/>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8"/>
        <p:cNvGrpSpPr/>
        <p:nvPr/>
      </p:nvGrpSpPr>
      <p:grpSpPr>
        <a:xfrm>
          <a:off x="0" y="0"/>
          <a:ext cx="0" cy="0"/>
          <a:chOff x="0" y="0"/>
          <a:chExt cx="0" cy="0"/>
        </a:xfrm>
      </p:grpSpPr>
      <p:pic>
        <p:nvPicPr>
          <p:cNvPr id="69" name="Google Shape;69;p1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0" name="Google Shape;70;p1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2" name="Google Shape;72;p1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73" name="Google Shape;73;p1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2"/>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5"/>
        <p:cNvGrpSpPr/>
        <p:nvPr/>
      </p:nvGrpSpPr>
      <p:grpSpPr>
        <a:xfrm>
          <a:off x="0" y="0"/>
          <a:ext cx="0" cy="0"/>
          <a:chOff x="0" y="0"/>
          <a:chExt cx="0" cy="0"/>
        </a:xfrm>
      </p:grpSpPr>
      <p:pic>
        <p:nvPicPr>
          <p:cNvPr id="76" name="Google Shape;76;p1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77" name="Google Shape;77;p1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79" name="Google Shape;79;p1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80" name="Google Shape;80;p1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1" name="Google Shape;81;p13"/>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274321"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87" name="Google Shape;87;p15" title="Header graphic"/>
          <p:cNvPicPr preferRelativeResize="0"/>
          <p:nvPr/>
        </p:nvPicPr>
        <p:blipFill rotWithShape="1">
          <a:blip r:embed="rId2">
            <a:alphaModFix/>
          </a:blip>
          <a:srcRect/>
          <a:stretch/>
        </p:blipFill>
        <p:spPr>
          <a:xfrm>
            <a:off x="0" y="0"/>
            <a:ext cx="9144000" cy="942975"/>
          </a:xfrm>
          <a:prstGeom prst="rect">
            <a:avLst/>
          </a:prstGeom>
          <a:noFill/>
          <a:ln>
            <a:noFill/>
          </a:ln>
        </p:spPr>
      </p:pic>
      <p:sp>
        <p:nvSpPr>
          <p:cNvPr id="88" name="Google Shape;88;p15"/>
          <p:cNvSpPr txBox="1">
            <a:spLocks noGrp="1"/>
          </p:cNvSpPr>
          <p:nvPr>
            <p:ph type="title"/>
          </p:nvPr>
        </p:nvSpPr>
        <p:spPr>
          <a:xfrm>
            <a:off x="274320" y="205741"/>
            <a:ext cx="7886700" cy="532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3300"/>
              <a:buNone/>
              <a:defRPr sz="1800">
                <a:solidFill>
                  <a:srgbClr val="000000"/>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15"/>
          <p:cNvSpPr txBox="1">
            <a:spLocks noGrp="1"/>
          </p:cNvSpPr>
          <p:nvPr>
            <p:ph type="body" idx="2"/>
          </p:nvPr>
        </p:nvSpPr>
        <p:spPr>
          <a:xfrm>
            <a:off x="4736255" y="1097280"/>
            <a:ext cx="4011000" cy="32634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00"/>
              </a:spcBef>
              <a:spcAft>
                <a:spcPts val="0"/>
              </a:spcAft>
              <a:buSzPts val="2100"/>
              <a:buNone/>
              <a:defRPr sz="1800"/>
            </a:lvl1pPr>
            <a:lvl2pPr marL="914400" lvl="1" indent="-342900" algn="l">
              <a:lnSpc>
                <a:spcPct val="100000"/>
              </a:lnSpc>
              <a:spcBef>
                <a:spcPts val="400"/>
              </a:spcBef>
              <a:spcAft>
                <a:spcPts val="0"/>
              </a:spcAft>
              <a:buSzPts val="1800"/>
              <a:buChar char="•"/>
              <a:defRPr sz="1500"/>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pic>
        <p:nvPicPr>
          <p:cNvPr id="90" name="Google Shape;90;p15" title="CDE logo"/>
          <p:cNvPicPr preferRelativeResize="0"/>
          <p:nvPr/>
        </p:nvPicPr>
        <p:blipFill rotWithShape="1">
          <a:blip r:embed="rId3">
            <a:alphaModFix/>
          </a:blip>
          <a:srcRect/>
          <a:stretch/>
        </p:blipFill>
        <p:spPr>
          <a:xfrm>
            <a:off x="8000974" y="4669224"/>
            <a:ext cx="1028753" cy="419122"/>
          </a:xfrm>
          <a:prstGeom prst="rect">
            <a:avLst/>
          </a:prstGeom>
          <a:noFill/>
          <a:ln>
            <a:noFill/>
          </a:ln>
        </p:spPr>
      </p:pic>
      <p:sp>
        <p:nvSpPr>
          <p:cNvPr id="91" name="Google Shape;91;p15"/>
          <p:cNvSpPr txBox="1">
            <a:spLocks noGrp="1"/>
          </p:cNvSpPr>
          <p:nvPr>
            <p:ph type="sldNum" idx="12"/>
          </p:nvPr>
        </p:nvSpPr>
        <p:spPr>
          <a:xfrm>
            <a:off x="274321" y="4767264"/>
            <a:ext cx="467700" cy="2739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050"/>
              <a:buFont typeface="Arial"/>
              <a:buNone/>
              <a:defRPr sz="105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 name="Google Shape;20;p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2" name="Google Shape;22;p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3" name="Google Shape;23;p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6" name="Google Shape;26;p4"/>
          <p:cNvSpPr txBox="1">
            <a:spLocks noGrp="1"/>
          </p:cNvSpPr>
          <p:nvPr>
            <p:ph type="ctrTitle"/>
          </p:nvPr>
        </p:nvSpPr>
        <p:spPr>
          <a:xfrm>
            <a:off x="-1" y="1946787"/>
            <a:ext cx="91446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30" name="Google Shape;30;p5"/>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2" name="Google Shape;32;p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33" name="Google Shape;33;p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4" name="Google Shape;34;p5"/>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6"/>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8" name="Google Shape;38;p6"/>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39" name="Google Shape;39;p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0" name="Google Shape;40;p6"/>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41" name="Google Shape;41;p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2100"/>
              <a:buFont typeface="Arial"/>
              <a:buNone/>
              <a:defRPr sz="21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0" y="2"/>
            <a:ext cx="9144000" cy="5143500"/>
          </a:xfrm>
          <a:prstGeom prst="rect">
            <a:avLst/>
          </a:prstGeom>
          <a:noFill/>
          <a:ln>
            <a:noFill/>
          </a:ln>
        </p:spPr>
      </p:pic>
      <p:sp>
        <p:nvSpPr>
          <p:cNvPr id="45" name="Google Shape;45;p8"/>
          <p:cNvSpPr txBox="1">
            <a:spLocks noGrp="1"/>
          </p:cNvSpPr>
          <p:nvPr>
            <p:ph type="ctrTitle"/>
          </p:nvPr>
        </p:nvSpPr>
        <p:spPr>
          <a:xfrm>
            <a:off x="0" y="1946787"/>
            <a:ext cx="9144000" cy="175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SzPts val="3000"/>
              <a:buFont typeface="Arial"/>
              <a:buNone/>
              <a:defRPr sz="3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8"/>
          <p:cNvSpPr txBox="1">
            <a:spLocks noGrp="1"/>
          </p:cNvSpPr>
          <p:nvPr>
            <p:ph type="sldNum" idx="12"/>
          </p:nvPr>
        </p:nvSpPr>
        <p:spPr>
          <a:xfrm>
            <a:off x="164079" y="4820266"/>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7"/>
        <p:cNvGrpSpPr/>
        <p:nvPr/>
      </p:nvGrpSpPr>
      <p:grpSpPr>
        <a:xfrm>
          <a:off x="0" y="0"/>
          <a:ext cx="0" cy="0"/>
          <a:chOff x="0" y="0"/>
          <a:chExt cx="0" cy="0"/>
        </a:xfrm>
      </p:grpSpPr>
      <p:pic>
        <p:nvPicPr>
          <p:cNvPr id="48" name="Google Shape;48;p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49" name="Google Shape;49;p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1" name="Google Shape;51;p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2" name="Google Shape;52;p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9"/>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pic>
        <p:nvPicPr>
          <p:cNvPr id="55" name="Google Shape;55;p1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56" name="Google Shape;56;p1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58" name="Google Shape;58;p1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9" name="Google Shape;59;p1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10"/>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Kaleda_S@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mailto:Prael_M@cde.state.co.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cde.state.co.us/fedprograms/monit/inde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fedprograms/monit/inde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cde.state.co.us/fedprograms/23-24_fed_programs_monitoring_requirement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cde.state.co.us/fedprograms/23-24_fed_programs_monitoring_requirement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cdefisgrant/requestforfundsfor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pp.smartsheet.com/b/form/6e397b1d30d3464588af3fab53605ae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forms/d/e/1FAIpQLSeeKgh8ZYD-evjdBGBh-DphQx_S6ZJKG30YNEQbI7EtfqhrJQ/viewform?usp=sf_lin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docs.google.com/forms/d/e/1FAIpQLSf42WUYUVwMO5bQ2gny4v8U7_Tke0Kq-rY-JEUYz5Tb9TZ3LA/viewform?usp=sf_link"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hyperlink" Target="mailto:Crumley_K@cde.state.co.u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cde.state.co.us/fedprograms/resourcesandtechnicalassistanc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apps/consapp2022/logi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hyperlink" Target="https://www.cde.state.co.us/apps/esser3app/" TargetMode="External"/><Relationship Id="rId4" Type="http://schemas.openxmlformats.org/officeDocument/2006/relationships/hyperlink" Target="https://www.cde.state.co.us/apps/esser2app/login"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mailto:craven_k@cde.state.co.us" TargetMode="External"/><Relationship Id="rId3" Type="http://schemas.openxmlformats.org/officeDocument/2006/relationships/hyperlink" Target="mailto:giessinger_t@cde.state.co.us" TargetMode="External"/><Relationship Id="rId7" Type="http://schemas.openxmlformats.org/officeDocument/2006/relationships/hyperlink" Target="mailto:boylan_k@cde.state.co.us" TargetMode="External"/><Relationship Id="rId12" Type="http://schemas.openxmlformats.org/officeDocument/2006/relationships/hyperlink" Target="mailto:hagemann_w@cde.state.co.us"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hyperlink" Target="mailto:schelke_j@cde.state.co.us" TargetMode="External"/><Relationship Id="rId11" Type="http://schemas.openxmlformats.org/officeDocument/2006/relationships/hyperlink" Target="mailto:jones_kristina@cde.state.co.us" TargetMode="External"/><Relationship Id="rId5" Type="http://schemas.openxmlformats.org/officeDocument/2006/relationships/hyperlink" Target="mailto:crumley_k@cde.state.co.us" TargetMode="External"/><Relationship Id="rId10" Type="http://schemas.openxmlformats.org/officeDocument/2006/relationships/hyperlink" Target="mailto:morris_h@cde.state.co.us" TargetMode="External"/><Relationship Id="rId4" Type="http://schemas.openxmlformats.org/officeDocument/2006/relationships/hyperlink" Target="mailto:hickman_n@cde.state.co.us" TargetMode="External"/><Relationship Id="rId9" Type="http://schemas.openxmlformats.org/officeDocument/2006/relationships/hyperlink" Target="mailto:parsley_b@cde.state.co.u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685801" y="2493127"/>
            <a:ext cx="7801800" cy="7302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a:t>CDE Office Hours</a:t>
            </a:r>
            <a:endParaRPr/>
          </a:p>
        </p:txBody>
      </p:sp>
      <p:sp>
        <p:nvSpPr>
          <p:cNvPr id="97" name="Google Shape;97;p16"/>
          <p:cNvSpPr txBox="1">
            <a:spLocks noGrp="1"/>
          </p:cNvSpPr>
          <p:nvPr>
            <p:ph type="subTitle" idx="1"/>
          </p:nvPr>
        </p:nvSpPr>
        <p:spPr>
          <a:xfrm>
            <a:off x="685801" y="3506430"/>
            <a:ext cx="7801800" cy="436800"/>
          </a:xfrm>
          <a:prstGeom prst="rect">
            <a:avLst/>
          </a:prstGeom>
        </p:spPr>
        <p:txBody>
          <a:bodyPr spcFirstLastPara="1" wrap="square" lIns="68575" tIns="34275" rIns="68575" bIns="34275" anchor="t" anchorCtr="0">
            <a:normAutofit fontScale="92500" lnSpcReduction="20000"/>
          </a:bodyPr>
          <a:lstStyle/>
          <a:p>
            <a:pPr marL="0" lvl="0" indent="0" algn="ctr" rtl="0">
              <a:spcBef>
                <a:spcPts val="800"/>
              </a:spcBef>
              <a:spcAft>
                <a:spcPts val="0"/>
              </a:spcAft>
              <a:buNone/>
            </a:pPr>
            <a:r>
              <a:rPr lang="en"/>
              <a:t>September 7,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ESEA AFR - Title IV, Part A</a:t>
            </a:r>
            <a:endParaRPr/>
          </a:p>
        </p:txBody>
      </p:sp>
      <p:sp>
        <p:nvSpPr>
          <p:cNvPr id="153" name="Google Shape;153;p25"/>
          <p:cNvSpPr txBox="1">
            <a:spLocks noGrp="1"/>
          </p:cNvSpPr>
          <p:nvPr>
            <p:ph type="body" idx="1"/>
          </p:nvPr>
        </p:nvSpPr>
        <p:spPr>
          <a:xfrm>
            <a:off x="88900" y="1165850"/>
            <a:ext cx="3798900" cy="3263400"/>
          </a:xfrm>
          <a:prstGeom prst="rect">
            <a:avLst/>
          </a:prstGeom>
        </p:spPr>
        <p:txBody>
          <a:bodyPr spcFirstLastPara="1" wrap="square" lIns="0" tIns="0" rIns="0" bIns="0" anchor="t" anchorCtr="0">
            <a:normAutofit/>
          </a:bodyPr>
          <a:lstStyle/>
          <a:p>
            <a:pPr marL="457200" lvl="0" indent="-330200" algn="l" rtl="0">
              <a:spcBef>
                <a:spcPts val="800"/>
              </a:spcBef>
              <a:spcAft>
                <a:spcPts val="0"/>
              </a:spcAft>
              <a:buSzPts val="1600"/>
              <a:buChar char="•"/>
            </a:pPr>
            <a:r>
              <a:rPr lang="en" sz="1600"/>
              <a:t>Title IV, Part A has a specific section to report on the Concentration Areas of Title IV (Well Rounded, Safe and Healthy, and Effective Use of Technology). </a:t>
            </a:r>
            <a:endParaRPr sz="1600"/>
          </a:p>
          <a:p>
            <a:pPr marL="457200" lvl="0" indent="-330200" algn="l" rtl="0">
              <a:spcBef>
                <a:spcPts val="800"/>
              </a:spcBef>
              <a:spcAft>
                <a:spcPts val="0"/>
              </a:spcAft>
              <a:buSzPts val="1600"/>
              <a:buChar char="•"/>
            </a:pPr>
            <a:r>
              <a:rPr lang="en" sz="1600" b="1"/>
              <a:t>Please report how much was spent in each concentration area! </a:t>
            </a:r>
            <a:r>
              <a:rPr lang="en" sz="1600"/>
              <a:t>This is reported to the US Department of Education. </a:t>
            </a:r>
            <a:endParaRPr sz="1600"/>
          </a:p>
          <a:p>
            <a:pPr marL="914400" lvl="1" indent="-330200" algn="l" rtl="0">
              <a:spcBef>
                <a:spcPts val="400"/>
              </a:spcBef>
              <a:spcAft>
                <a:spcPts val="0"/>
              </a:spcAft>
              <a:buSzPts val="1600"/>
              <a:buChar char="•"/>
            </a:pPr>
            <a:r>
              <a:rPr lang="en" sz="1600"/>
              <a:t>If we don’t receive your numbers, CDE will be reaching out for the information.</a:t>
            </a:r>
            <a:endParaRPr sz="1600"/>
          </a:p>
        </p:txBody>
      </p:sp>
      <p:pic>
        <p:nvPicPr>
          <p:cNvPr id="154" name="Google Shape;154;p25" descr="Concentration Areas for Title IV as seen on the ESSA Annual Financial Report"/>
          <p:cNvPicPr preferRelativeResize="0"/>
          <p:nvPr/>
        </p:nvPicPr>
        <p:blipFill>
          <a:blip r:embed="rId3">
            <a:alphaModFix/>
          </a:blip>
          <a:stretch>
            <a:fillRect/>
          </a:stretch>
        </p:blipFill>
        <p:spPr>
          <a:xfrm>
            <a:off x="3806849" y="1207387"/>
            <a:ext cx="5337150" cy="31803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ESEA AFR - Non-Public Schools</a:t>
            </a:r>
            <a:endParaRPr/>
          </a:p>
          <a:p>
            <a:pPr marL="0" lvl="0" indent="0" algn="l" rtl="0">
              <a:spcBef>
                <a:spcPts val="0"/>
              </a:spcBef>
              <a:spcAft>
                <a:spcPts val="0"/>
              </a:spcAft>
              <a:buNone/>
            </a:pPr>
            <a:endParaRPr/>
          </a:p>
        </p:txBody>
      </p:sp>
      <p:sp>
        <p:nvSpPr>
          <p:cNvPr id="160" name="Google Shape;160;p2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Please ensure to report expenditures for each non-public school. If the school name is bolded, it means that they were budgeted funds in your application. </a:t>
            </a:r>
            <a:endParaRPr/>
          </a:p>
        </p:txBody>
      </p:sp>
      <p:pic>
        <p:nvPicPr>
          <p:cNvPr id="161" name="Google Shape;161;p26" descr="Examples of bolded and not bolded Non-Public Schools within the ESEA AFR"/>
          <p:cNvPicPr preferRelativeResize="0"/>
          <p:nvPr/>
        </p:nvPicPr>
        <p:blipFill>
          <a:blip r:embed="rId3">
            <a:alphaModFix/>
          </a:blip>
          <a:stretch>
            <a:fillRect/>
          </a:stretch>
        </p:blipFill>
        <p:spPr>
          <a:xfrm>
            <a:off x="1618525" y="1948700"/>
            <a:ext cx="5906951" cy="298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ESEA AFR Reminder!</a:t>
            </a:r>
            <a:endParaRPr/>
          </a:p>
        </p:txBody>
      </p:sp>
      <p:sp>
        <p:nvSpPr>
          <p:cNvPr id="167" name="Google Shape;167;p2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sz="1700"/>
              <a:t>Ensure you go through </a:t>
            </a:r>
            <a:r>
              <a:rPr lang="en" sz="1700" b="1" u="sng"/>
              <a:t>ALL </a:t>
            </a:r>
            <a:r>
              <a:rPr lang="en" sz="1700"/>
              <a:t>of the tabs across the top of your AFRs </a:t>
            </a:r>
            <a:r>
              <a:rPr lang="en" sz="1700" i="1"/>
              <a:t>before</a:t>
            </a:r>
            <a:r>
              <a:rPr lang="en" i="1"/>
              <a:t> </a:t>
            </a:r>
            <a:r>
              <a:rPr lang="en" sz="1700"/>
              <a:t>selecting “Submit Report as Final.”</a:t>
            </a:r>
            <a:endParaRPr sz="1700"/>
          </a:p>
          <a:p>
            <a:pPr marL="0" lvl="0" indent="0" algn="ctr" rtl="0">
              <a:spcBef>
                <a:spcPts val="800"/>
              </a:spcBef>
              <a:spcAft>
                <a:spcPts val="0"/>
              </a:spcAft>
              <a:buNone/>
            </a:pPr>
            <a:endParaRPr sz="1700"/>
          </a:p>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r>
              <a:rPr lang="en"/>
              <a:t>Please do not submit any Post Award Revisions (PARs) as this year is closed. </a:t>
            </a:r>
            <a:endParaRPr sz="1700"/>
          </a:p>
        </p:txBody>
      </p:sp>
      <p:pic>
        <p:nvPicPr>
          <p:cNvPr id="168" name="Google Shape;168;p27">
            <a:extLst>
              <a:ext uri="{C183D7F6-B498-43B3-948B-1728B52AA6E4}">
                <adec:decorative xmlns:adec="http://schemas.microsoft.com/office/drawing/2017/decorative" val="1"/>
              </a:ext>
            </a:extLst>
          </p:cNvPr>
          <p:cNvPicPr preferRelativeResize="0"/>
          <p:nvPr/>
        </p:nvPicPr>
        <p:blipFill rotWithShape="1">
          <a:blip r:embed="rId3">
            <a:alphaModFix/>
          </a:blip>
          <a:srcRect t="15490"/>
          <a:stretch/>
        </p:blipFill>
        <p:spPr>
          <a:xfrm>
            <a:off x="1538275" y="1949725"/>
            <a:ext cx="6067425" cy="837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ESSER AFRs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Accessing the ESSER AFR</a:t>
            </a:r>
            <a:endParaRPr/>
          </a:p>
        </p:txBody>
      </p:sp>
      <p:sp>
        <p:nvSpPr>
          <p:cNvPr id="179" name="Google Shape;179;p29"/>
          <p:cNvSpPr txBox="1">
            <a:spLocks noGrp="1"/>
          </p:cNvSpPr>
          <p:nvPr>
            <p:ph type="body" idx="1"/>
          </p:nvPr>
        </p:nvSpPr>
        <p:spPr>
          <a:xfrm>
            <a:off x="628650" y="1024960"/>
            <a:ext cx="7886700" cy="32634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Char char="•"/>
            </a:pPr>
            <a:r>
              <a:rPr lang="en" sz="1700"/>
              <a:t>When you go to edit your application, you will see an Edit/Submit Annual Financial Report button. You will also be able to see the AFRs from the past three years.</a:t>
            </a:r>
            <a:endParaRPr sz="1700"/>
          </a:p>
          <a:p>
            <a:pPr marL="457200" lvl="0" indent="-336550" algn="l" rtl="0">
              <a:spcBef>
                <a:spcPts val="800"/>
              </a:spcBef>
              <a:spcAft>
                <a:spcPts val="0"/>
              </a:spcAft>
              <a:buSzPts val="1700"/>
              <a:buChar char="•"/>
            </a:pPr>
            <a:r>
              <a:rPr lang="en" sz="1700"/>
              <a:t>Select the Edit/Submit Annual Financial Report to access ESSER’s AFR for FY22-23 . </a:t>
            </a:r>
            <a:endParaRPr sz="1700"/>
          </a:p>
        </p:txBody>
      </p:sp>
      <p:pic>
        <p:nvPicPr>
          <p:cNvPr id="180" name="Google Shape;180;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318600" y="2114325"/>
            <a:ext cx="6081426" cy="2977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AFR </a:t>
            </a:r>
            <a:endParaRPr/>
          </a:p>
        </p:txBody>
      </p:sp>
      <p:sp>
        <p:nvSpPr>
          <p:cNvPr id="186" name="Google Shape;186;p30"/>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Once inside your AFR, you will see that the format hasn’t changed from the past couple of years. </a:t>
            </a:r>
            <a:endParaRPr/>
          </a:p>
          <a:p>
            <a:pPr marL="457200" lvl="0" indent="-342900" algn="l" rtl="0">
              <a:spcBef>
                <a:spcPts val="800"/>
              </a:spcBef>
              <a:spcAft>
                <a:spcPts val="0"/>
              </a:spcAft>
              <a:buSzPts val="1800"/>
              <a:buChar char="•"/>
            </a:pPr>
            <a:r>
              <a:rPr lang="en"/>
              <a:t>Any amounts budgeted in your application will appear in green under the “Amount Budgeted” column. </a:t>
            </a:r>
            <a:endParaRPr/>
          </a:p>
        </p:txBody>
      </p:sp>
      <p:pic>
        <p:nvPicPr>
          <p:cNvPr id="187" name="Google Shape;187;p30" descr="ESSER III AFR Home Page"/>
          <p:cNvPicPr preferRelativeResize="0"/>
          <p:nvPr/>
        </p:nvPicPr>
        <p:blipFill>
          <a:blip r:embed="rId3">
            <a:alphaModFix/>
          </a:blip>
          <a:stretch>
            <a:fillRect/>
          </a:stretch>
        </p:blipFill>
        <p:spPr>
          <a:xfrm>
            <a:off x="1903700" y="2371950"/>
            <a:ext cx="5336600" cy="2573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III AFR Layout</a:t>
            </a:r>
            <a:endParaRPr/>
          </a:p>
        </p:txBody>
      </p:sp>
      <p:sp>
        <p:nvSpPr>
          <p:cNvPr id="193" name="Google Shape;193;p31"/>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0" algn="ctr" rtl="0">
              <a:spcBef>
                <a:spcPts val="800"/>
              </a:spcBef>
              <a:spcAft>
                <a:spcPts val="0"/>
              </a:spcAft>
              <a:buNone/>
            </a:pPr>
            <a:r>
              <a:rPr lang="en" sz="1700"/>
              <a:t>As a reminder, ESSER III has additional sections regarding what was spent on learning loss: </a:t>
            </a:r>
            <a:endParaRPr sz="1700"/>
          </a:p>
        </p:txBody>
      </p:sp>
      <p:pic>
        <p:nvPicPr>
          <p:cNvPr id="195" name="Google Shape;195;p31" descr="ARP ESSER III Learning Loss Set Aside"/>
          <p:cNvPicPr preferRelativeResize="0"/>
          <p:nvPr/>
        </p:nvPicPr>
        <p:blipFill>
          <a:blip r:embed="rId3">
            <a:alphaModFix/>
          </a:blip>
          <a:stretch>
            <a:fillRect/>
          </a:stretch>
        </p:blipFill>
        <p:spPr>
          <a:xfrm>
            <a:off x="0" y="2034738"/>
            <a:ext cx="9144000" cy="1412875"/>
          </a:xfrm>
          <a:prstGeom prst="rect">
            <a:avLst/>
          </a:prstGeom>
          <a:noFill/>
          <a:ln>
            <a:noFill/>
          </a:ln>
        </p:spPr>
      </p:pic>
      <p:pic>
        <p:nvPicPr>
          <p:cNvPr id="194" name="Google Shape;194;p31" descr="Supplemental ARP ESSER III Learning Loss Set Aside"/>
          <p:cNvPicPr preferRelativeResize="0"/>
          <p:nvPr/>
        </p:nvPicPr>
        <p:blipFill rotWithShape="1">
          <a:blip r:embed="rId4">
            <a:alphaModFix/>
          </a:blip>
          <a:srcRect b="27625"/>
          <a:stretch/>
        </p:blipFill>
        <p:spPr>
          <a:xfrm>
            <a:off x="0" y="3686298"/>
            <a:ext cx="9144000" cy="136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AFR Reminders!</a:t>
            </a:r>
            <a:endParaRPr/>
          </a:p>
        </p:txBody>
      </p:sp>
      <p:sp>
        <p:nvSpPr>
          <p:cNvPr id="201" name="Google Shape;201;p3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36550" algn="l" rtl="0">
              <a:lnSpc>
                <a:spcPct val="90000"/>
              </a:lnSpc>
              <a:spcBef>
                <a:spcPts val="8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Anytime your application is on CDE’s side, you will not be able to access or enter information for the AFR. Once it is back on your side to edit, you will then be able to select the AFR buttons. </a:t>
            </a:r>
            <a:endParaRPr sz="1700">
              <a:solidFill>
                <a:schemeClr val="dk1"/>
              </a:solidFill>
              <a:latin typeface="Calibri"/>
              <a:ea typeface="Calibri"/>
              <a:cs typeface="Calibri"/>
              <a:sym typeface="Calibri"/>
            </a:endParaRPr>
          </a:p>
          <a:p>
            <a:pPr marL="457200" lvl="0" indent="-336550" algn="l" rtl="0">
              <a:lnSpc>
                <a:spcPct val="90000"/>
              </a:lnSpc>
              <a:spcBef>
                <a:spcPts val="800"/>
              </a:spcBef>
              <a:spcAft>
                <a:spcPts val="0"/>
              </a:spcAft>
              <a:buClr>
                <a:schemeClr val="dk1"/>
              </a:buClr>
              <a:buSzPts val="1700"/>
              <a:buFont typeface="Calibri"/>
              <a:buChar char="•"/>
            </a:pPr>
            <a:r>
              <a:rPr lang="en" sz="1700">
                <a:solidFill>
                  <a:schemeClr val="dk1"/>
                </a:solidFill>
                <a:latin typeface="Calibri"/>
                <a:ea typeface="Calibri"/>
                <a:cs typeface="Calibri"/>
                <a:sym typeface="Calibri"/>
              </a:rPr>
              <a:t>Ensure you go through all of the tabs across the top of your AFRs </a:t>
            </a:r>
            <a:r>
              <a:rPr lang="en" sz="1700" i="1">
                <a:solidFill>
                  <a:schemeClr val="dk1"/>
                </a:solidFill>
                <a:latin typeface="Calibri"/>
                <a:ea typeface="Calibri"/>
                <a:cs typeface="Calibri"/>
                <a:sym typeface="Calibri"/>
              </a:rPr>
              <a:t>before</a:t>
            </a:r>
            <a:r>
              <a:rPr lang="en" i="1"/>
              <a:t> </a:t>
            </a:r>
            <a:r>
              <a:rPr lang="en" sz="1700">
                <a:solidFill>
                  <a:schemeClr val="dk1"/>
                </a:solidFill>
                <a:latin typeface="Calibri"/>
                <a:ea typeface="Calibri"/>
                <a:cs typeface="Calibri"/>
                <a:sym typeface="Calibri"/>
              </a:rPr>
              <a:t>selecting “Submit Report as Final.”</a:t>
            </a:r>
            <a:endParaRPr/>
          </a:p>
          <a:p>
            <a:pPr marL="457200" lvl="0" indent="-336550" algn="l" rtl="0">
              <a:lnSpc>
                <a:spcPct val="90000"/>
              </a:lnSpc>
              <a:spcBef>
                <a:spcPts val="800"/>
              </a:spcBef>
              <a:spcAft>
                <a:spcPts val="0"/>
              </a:spcAft>
              <a:buClr>
                <a:schemeClr val="dk1"/>
              </a:buClr>
              <a:buSzPts val="1700"/>
              <a:buFont typeface="Calibri"/>
              <a:buChar char="•"/>
            </a:pPr>
            <a:r>
              <a:rPr lang="en" sz="1700"/>
              <a:t>If you didn’t spend money in the FY22-23, still submit the report! </a:t>
            </a:r>
            <a:endParaRPr sz="17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700"/>
          </a:p>
          <a:p>
            <a:pPr marL="0" lvl="0" indent="0" algn="l" rtl="0">
              <a:lnSpc>
                <a:spcPct val="90000"/>
              </a:lnSpc>
              <a:spcBef>
                <a:spcPts val="800"/>
              </a:spcBef>
              <a:spcAft>
                <a:spcPts val="0"/>
              </a:spcAft>
              <a:buNone/>
            </a:pPr>
            <a:endParaRPr/>
          </a:p>
        </p:txBody>
      </p:sp>
      <p:pic>
        <p:nvPicPr>
          <p:cNvPr id="202" name="Google Shape;202;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34150" y="3697375"/>
            <a:ext cx="1342899" cy="1342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Contact Us!</a:t>
            </a:r>
            <a:endParaRPr/>
          </a:p>
        </p:txBody>
      </p:sp>
      <p:sp>
        <p:nvSpPr>
          <p:cNvPr id="208" name="Google Shape;208;p33"/>
          <p:cNvSpPr txBox="1">
            <a:spLocks noGrp="1"/>
          </p:cNvSpPr>
          <p:nvPr>
            <p:ph type="body" idx="1"/>
          </p:nvPr>
        </p:nvSpPr>
        <p:spPr>
          <a:xfrm>
            <a:off x="628650" y="1165860"/>
            <a:ext cx="3886200" cy="3263400"/>
          </a:xfrm>
          <a:prstGeom prst="rect">
            <a:avLst/>
          </a:prstGeom>
        </p:spPr>
        <p:txBody>
          <a:bodyPr spcFirstLastPara="1" wrap="square" lIns="68575" tIns="34275" rIns="68575" bIns="34275" anchor="t" anchorCtr="0">
            <a:normAutofit/>
          </a:bodyPr>
          <a:lstStyle/>
          <a:p>
            <a:pPr marL="457200" lvl="0" indent="-336550" algn="l" rtl="0">
              <a:lnSpc>
                <a:spcPct val="90000"/>
              </a:lnSpc>
              <a:spcBef>
                <a:spcPts val="800"/>
              </a:spcBef>
              <a:spcAft>
                <a:spcPts val="0"/>
              </a:spcAft>
              <a:buClr>
                <a:schemeClr val="dk1"/>
              </a:buClr>
              <a:buSzPts val="1700"/>
              <a:buFont typeface="Calibri"/>
              <a:buChar char="•"/>
            </a:pPr>
            <a:r>
              <a:rPr lang="en" sz="2100">
                <a:solidFill>
                  <a:schemeClr val="dk1"/>
                </a:solidFill>
                <a:latin typeface="Calibri"/>
                <a:ea typeface="Calibri"/>
                <a:cs typeface="Calibri"/>
                <a:sym typeface="Calibri"/>
              </a:rPr>
              <a:t>If you have questions regarding the AFR, please contact the Grants Fiscal Office:</a:t>
            </a:r>
            <a:endParaRPr sz="2100">
              <a:solidFill>
                <a:schemeClr val="dk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Steven Kaleda   </a:t>
            </a:r>
            <a:r>
              <a:rPr lang="en" sz="1600" u="sng">
                <a:solidFill>
                  <a:schemeClr val="hlink"/>
                </a:solidFill>
                <a:latin typeface="Calibri"/>
                <a:ea typeface="Calibri"/>
                <a:cs typeface="Calibri"/>
                <a:sym typeface="Calibri"/>
                <a:hlinkClick r:id="rId3"/>
              </a:rPr>
              <a:t>Kaleda_S@cde.state.co.us</a:t>
            </a:r>
            <a:endParaRPr sz="1600" u="sng">
              <a:solidFill>
                <a:srgbClr val="0563C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Robert Hawkins </a:t>
            </a:r>
            <a:r>
              <a:rPr lang="en" sz="1600" u="sng">
                <a:solidFill>
                  <a:srgbClr val="0563C1"/>
                </a:solidFill>
                <a:latin typeface="Calibri"/>
                <a:ea typeface="Calibri"/>
                <a:cs typeface="Calibri"/>
                <a:sym typeface="Calibri"/>
              </a:rPr>
              <a:t>Hawkins_R@cde.state.co.us</a:t>
            </a:r>
            <a:endParaRPr sz="1600" u="sng">
              <a:solidFill>
                <a:srgbClr val="0563C1"/>
              </a:solidFill>
              <a:latin typeface="Calibri"/>
              <a:ea typeface="Calibri"/>
              <a:cs typeface="Calibri"/>
              <a:sym typeface="Calibri"/>
            </a:endParaRPr>
          </a:p>
          <a:p>
            <a:pPr marL="0" lvl="0" indent="0" algn="l" rtl="0">
              <a:spcBef>
                <a:spcPts val="800"/>
              </a:spcBef>
              <a:spcAft>
                <a:spcPts val="0"/>
              </a:spcAft>
              <a:buNone/>
            </a:pPr>
            <a:endParaRPr/>
          </a:p>
        </p:txBody>
      </p:sp>
      <p:sp>
        <p:nvSpPr>
          <p:cNvPr id="209" name="Google Shape;209;p33"/>
          <p:cNvSpPr txBox="1">
            <a:spLocks noGrp="1"/>
          </p:cNvSpPr>
          <p:nvPr>
            <p:ph type="body" idx="2"/>
          </p:nvPr>
        </p:nvSpPr>
        <p:spPr>
          <a:xfrm>
            <a:off x="4629150" y="1165860"/>
            <a:ext cx="3886200" cy="3263400"/>
          </a:xfrm>
          <a:prstGeom prst="rect">
            <a:avLst/>
          </a:prstGeom>
        </p:spPr>
        <p:txBody>
          <a:bodyPr spcFirstLastPara="1" wrap="square" lIns="68575" tIns="34275" rIns="68575" bIns="34275" anchor="t" anchorCtr="0">
            <a:normAutofit/>
          </a:bodyPr>
          <a:lstStyle/>
          <a:p>
            <a:pPr marL="457200" lvl="0" indent="-336550" algn="l" rtl="0">
              <a:lnSpc>
                <a:spcPct val="90000"/>
              </a:lnSpc>
              <a:spcBef>
                <a:spcPts val="800"/>
              </a:spcBef>
              <a:spcAft>
                <a:spcPts val="0"/>
              </a:spcAft>
              <a:buClr>
                <a:schemeClr val="dk1"/>
              </a:buClr>
              <a:buSzPts val="1700"/>
              <a:buFont typeface="Calibri"/>
              <a:buChar char="•"/>
            </a:pPr>
            <a:r>
              <a:rPr lang="en" sz="2100">
                <a:solidFill>
                  <a:schemeClr val="dk1"/>
                </a:solidFill>
                <a:latin typeface="Calibri"/>
                <a:ea typeface="Calibri"/>
                <a:cs typeface="Calibri"/>
                <a:sym typeface="Calibri"/>
              </a:rPr>
              <a:t>If you have questions regarding the system, please contact the Grants Program Administration Office:</a:t>
            </a:r>
            <a:endParaRPr sz="2100">
              <a:solidFill>
                <a:schemeClr val="dk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Michelle Prael	</a:t>
            </a:r>
            <a:r>
              <a:rPr lang="en" sz="1600" u="sng">
                <a:solidFill>
                  <a:schemeClr val="hlink"/>
                </a:solidFill>
                <a:latin typeface="Calibri"/>
                <a:ea typeface="Calibri"/>
                <a:cs typeface="Calibri"/>
                <a:sym typeface="Calibri"/>
                <a:hlinkClick r:id="rId4"/>
              </a:rPr>
              <a:t>Prael_M@cde.state.co.us</a:t>
            </a:r>
            <a:endParaRPr sz="1600" u="sng">
              <a:solidFill>
                <a:srgbClr val="0563C1"/>
              </a:solidFill>
              <a:latin typeface="Calibri"/>
              <a:ea typeface="Calibri"/>
              <a:cs typeface="Calibri"/>
              <a:sym typeface="Calibri"/>
            </a:endParaRPr>
          </a:p>
          <a:p>
            <a:pPr marL="914400" lvl="1" indent="-317500" algn="l" rtl="0">
              <a:lnSpc>
                <a:spcPct val="90000"/>
              </a:lnSpc>
              <a:spcBef>
                <a:spcPts val="400"/>
              </a:spcBef>
              <a:spcAft>
                <a:spcPts val="0"/>
              </a:spcAft>
              <a:buClr>
                <a:schemeClr val="dk1"/>
              </a:buClr>
              <a:buSzPts val="1400"/>
              <a:buFont typeface="Calibri"/>
              <a:buChar char="•"/>
            </a:pPr>
            <a:r>
              <a:rPr lang="en" sz="1600">
                <a:solidFill>
                  <a:schemeClr val="dk1"/>
                </a:solidFill>
                <a:latin typeface="Calibri"/>
                <a:ea typeface="Calibri"/>
                <a:cs typeface="Calibri"/>
                <a:sym typeface="Calibri"/>
              </a:rPr>
              <a:t>DeLilah Collins </a:t>
            </a:r>
            <a:r>
              <a:rPr lang="en" sz="1600" u="sng">
                <a:solidFill>
                  <a:srgbClr val="0563C1"/>
                </a:solidFill>
                <a:latin typeface="Calibri"/>
                <a:ea typeface="Calibri"/>
                <a:cs typeface="Calibri"/>
                <a:sym typeface="Calibri"/>
              </a:rPr>
              <a:t>Collins_D@cde.state.co.us</a:t>
            </a:r>
            <a:endParaRPr sz="1600" u="sng">
              <a:solidFill>
                <a:srgbClr val="0563C1"/>
              </a:solidFill>
              <a:latin typeface="Calibri"/>
              <a:ea typeface="Calibri"/>
              <a:cs typeface="Calibri"/>
              <a:sym typeface="Calibri"/>
            </a:endParaRPr>
          </a:p>
          <a:p>
            <a:pPr marL="457200" lvl="0" indent="0" algn="l" rtl="0">
              <a:lnSpc>
                <a:spcPct val="90000"/>
              </a:lnSpc>
              <a:spcBef>
                <a:spcPts val="800"/>
              </a:spcBef>
              <a:spcAft>
                <a:spcPts val="0"/>
              </a:spcAft>
              <a:buClr>
                <a:schemeClr val="dk1"/>
              </a:buClr>
              <a:buSzPts val="1100"/>
              <a:buFont typeface="Arial"/>
              <a:buNone/>
            </a:pPr>
            <a:r>
              <a:rPr lang="en" sz="21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ctrTitle"/>
          </p:nvPr>
        </p:nvSpPr>
        <p:spPr>
          <a:xfrm>
            <a:off x="685801" y="2493127"/>
            <a:ext cx="7801800" cy="730200"/>
          </a:xfrm>
          <a:prstGeom prst="rect">
            <a:avLst/>
          </a:prstGeom>
        </p:spPr>
        <p:txBody>
          <a:bodyPr spcFirstLastPara="1" wrap="square" lIns="0" tIns="0" rIns="0" bIns="0" anchor="t" anchorCtr="0">
            <a:normAutofit fontScale="90000"/>
          </a:bodyPr>
          <a:lstStyle/>
          <a:p>
            <a:pPr marL="0" lvl="0" indent="0" algn="ctr" rtl="0">
              <a:spcBef>
                <a:spcPts val="0"/>
              </a:spcBef>
              <a:spcAft>
                <a:spcPts val="0"/>
              </a:spcAft>
              <a:buNone/>
            </a:pPr>
            <a:r>
              <a:rPr lang="en"/>
              <a:t>Federal Programs Monitoring Overview</a:t>
            </a:r>
            <a:endParaRPr/>
          </a:p>
        </p:txBody>
      </p:sp>
      <p:sp>
        <p:nvSpPr>
          <p:cNvPr id="215" name="Google Shape;215;p34"/>
          <p:cNvSpPr txBox="1">
            <a:spLocks noGrp="1"/>
          </p:cNvSpPr>
          <p:nvPr>
            <p:ph type="subTitle" idx="1"/>
          </p:nvPr>
        </p:nvSpPr>
        <p:spPr>
          <a:xfrm>
            <a:off x="685801" y="3506430"/>
            <a:ext cx="7801800" cy="436800"/>
          </a:xfrm>
          <a:prstGeom prst="rect">
            <a:avLst/>
          </a:prstGeom>
        </p:spPr>
        <p:txBody>
          <a:bodyPr spcFirstLastPara="1" wrap="square" lIns="68575" tIns="34275" rIns="68575" bIns="34275" anchor="t" anchorCtr="0">
            <a:normAutofit fontScale="92500" lnSpcReduction="20000"/>
          </a:bodyPr>
          <a:lstStyle/>
          <a:p>
            <a:pPr marL="0" lvl="0" indent="0" algn="ctr" rtl="0">
              <a:spcBef>
                <a:spcPts val="800"/>
              </a:spcBef>
              <a:spcAft>
                <a:spcPts val="0"/>
              </a:spcAft>
              <a:buNone/>
            </a:pPr>
            <a:r>
              <a:rPr lang="en"/>
              <a:t>September 7,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ESSER Office Hours</a:t>
            </a:r>
            <a:endParaRPr/>
          </a:p>
        </p:txBody>
      </p:sp>
      <p:sp>
        <p:nvSpPr>
          <p:cNvPr id="103" name="Google Shape;103;p1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u="sng"/>
              <a:t>Topics</a:t>
            </a:r>
            <a:endParaRPr b="1" u="sng"/>
          </a:p>
          <a:p>
            <a:pPr marL="457200" lvl="0" indent="-342900" algn="l" rtl="0">
              <a:lnSpc>
                <a:spcPct val="100000"/>
              </a:lnSpc>
              <a:spcBef>
                <a:spcPts val="800"/>
              </a:spcBef>
              <a:spcAft>
                <a:spcPts val="0"/>
              </a:spcAft>
              <a:buSzPts val="1800"/>
              <a:buChar char="•"/>
            </a:pPr>
            <a:r>
              <a:rPr lang="en"/>
              <a:t>Reminders</a:t>
            </a:r>
            <a:endParaRPr/>
          </a:p>
          <a:p>
            <a:pPr marL="457200" lvl="0" indent="-342900" algn="l" rtl="0">
              <a:lnSpc>
                <a:spcPct val="100000"/>
              </a:lnSpc>
              <a:spcBef>
                <a:spcPts val="0"/>
              </a:spcBef>
              <a:spcAft>
                <a:spcPts val="0"/>
              </a:spcAft>
              <a:buSzPts val="1800"/>
              <a:buChar char="•"/>
            </a:pPr>
            <a:r>
              <a:rPr lang="en"/>
              <a:t>Annual Financial Report (AFR)</a:t>
            </a:r>
            <a:endParaRPr/>
          </a:p>
          <a:p>
            <a:pPr marL="457200" lvl="0" indent="-342900" algn="l" rtl="0">
              <a:lnSpc>
                <a:spcPct val="100000"/>
              </a:lnSpc>
              <a:spcBef>
                <a:spcPts val="0"/>
              </a:spcBef>
              <a:spcAft>
                <a:spcPts val="0"/>
              </a:spcAft>
              <a:buSzPts val="1800"/>
              <a:buChar char="•"/>
            </a:pPr>
            <a:r>
              <a:rPr lang="en"/>
              <a:t>Monitoring Training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Outcomes for Today’s Training</a:t>
            </a:r>
            <a:endParaRPr sz="3000"/>
          </a:p>
        </p:txBody>
      </p:sp>
      <p:sp>
        <p:nvSpPr>
          <p:cNvPr id="221" name="Google Shape;221;p35"/>
          <p:cNvSpPr txBox="1">
            <a:spLocks noGrp="1"/>
          </p:cNvSpPr>
          <p:nvPr>
            <p:ph type="body" idx="1"/>
          </p:nvPr>
        </p:nvSpPr>
        <p:spPr>
          <a:xfrm>
            <a:off x="628650" y="1165855"/>
            <a:ext cx="7886700" cy="17343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Review the Federal Programs monitoring purpose and process</a:t>
            </a:r>
            <a:endParaRPr/>
          </a:p>
          <a:p>
            <a:pPr marL="457200" lvl="0" indent="-342900" algn="l" rtl="0">
              <a:spcBef>
                <a:spcPts val="0"/>
              </a:spcBef>
              <a:spcAft>
                <a:spcPts val="0"/>
              </a:spcAft>
              <a:buSzPts val="1800"/>
              <a:buChar char="❏"/>
            </a:pPr>
            <a:r>
              <a:rPr lang="en"/>
              <a:t>Understand what happens during each step of the timeline</a:t>
            </a:r>
            <a:endParaRPr/>
          </a:p>
          <a:p>
            <a:pPr marL="457200" lvl="0" indent="-342900" algn="l" rtl="0">
              <a:spcBef>
                <a:spcPts val="0"/>
              </a:spcBef>
              <a:spcAft>
                <a:spcPts val="0"/>
              </a:spcAft>
              <a:buSzPts val="1800"/>
              <a:buChar char="❏"/>
            </a:pPr>
            <a:r>
              <a:rPr lang="en"/>
              <a:t>Preview examples of resources and tools</a:t>
            </a:r>
            <a:endParaRPr/>
          </a:p>
          <a:p>
            <a:pPr marL="457200" lvl="0" indent="-342900" algn="l" rtl="0">
              <a:spcBef>
                <a:spcPts val="0"/>
              </a:spcBef>
              <a:spcAft>
                <a:spcPts val="0"/>
              </a:spcAft>
              <a:buSzPts val="1800"/>
              <a:buChar char="❏"/>
            </a:pPr>
            <a:r>
              <a:rPr lang="en"/>
              <a:t>Know how to get additional support</a:t>
            </a:r>
            <a:endParaRPr/>
          </a:p>
          <a:p>
            <a:pPr marL="457200" lvl="0" indent="-342900" algn="l" rtl="0">
              <a:spcBef>
                <a:spcPts val="0"/>
              </a:spcBef>
              <a:spcAft>
                <a:spcPts val="0"/>
              </a:spcAft>
              <a:buSzPts val="1800"/>
              <a:buChar char="❏"/>
            </a:pPr>
            <a:r>
              <a:rPr lang="en"/>
              <a:t>Meet members of the monitoring team</a:t>
            </a:r>
            <a:endParaRPr/>
          </a:p>
        </p:txBody>
      </p:sp>
      <p:sp>
        <p:nvSpPr>
          <p:cNvPr id="222" name="Google Shape;222;p35"/>
          <p:cNvSpPr/>
          <p:nvPr/>
        </p:nvSpPr>
        <p:spPr>
          <a:xfrm>
            <a:off x="628650" y="2422475"/>
            <a:ext cx="7662384" cy="2576016"/>
          </a:xfrm>
          <a:prstGeom prst="cloud">
            <a:avLst/>
          </a:prstGeom>
          <a:solidFill>
            <a:srgbClr val="D686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u="sng"/>
              <a:t>Acronyms used today:</a:t>
            </a:r>
            <a:endParaRPr u="sng"/>
          </a:p>
          <a:p>
            <a:pPr marL="0" lvl="0" indent="0" algn="ctr" rtl="0">
              <a:spcBef>
                <a:spcPts val="0"/>
              </a:spcBef>
              <a:spcAft>
                <a:spcPts val="0"/>
              </a:spcAft>
              <a:buNone/>
            </a:pPr>
            <a:r>
              <a:rPr lang="en" b="1"/>
              <a:t>LEA</a:t>
            </a:r>
            <a:r>
              <a:rPr lang="en"/>
              <a:t>: Local Education Agency</a:t>
            </a:r>
            <a:br>
              <a:rPr lang="en"/>
            </a:br>
            <a:r>
              <a:rPr lang="en" b="1"/>
              <a:t>PMSA</a:t>
            </a:r>
            <a:r>
              <a:rPr lang="en"/>
              <a:t>: Program Monitoring Self-Assessment</a:t>
            </a:r>
            <a:endParaRPr/>
          </a:p>
          <a:p>
            <a:pPr marL="0" lvl="0" indent="0" algn="ctr" rtl="0">
              <a:spcBef>
                <a:spcPts val="0"/>
              </a:spcBef>
              <a:spcAft>
                <a:spcPts val="0"/>
              </a:spcAft>
              <a:buNone/>
            </a:pPr>
            <a:r>
              <a:rPr lang="en" b="1"/>
              <a:t>FPSU</a:t>
            </a:r>
            <a:r>
              <a:rPr lang="en"/>
              <a:t>: Federal Programs and Supports Unit</a:t>
            </a:r>
            <a:endParaRPr/>
          </a:p>
          <a:p>
            <a:pPr marL="0" lvl="0" indent="0" algn="ctr" rtl="0">
              <a:spcBef>
                <a:spcPts val="0"/>
              </a:spcBef>
              <a:spcAft>
                <a:spcPts val="0"/>
              </a:spcAft>
              <a:buNone/>
            </a:pPr>
            <a:r>
              <a:rPr lang="en" b="1"/>
              <a:t>FMQ</a:t>
            </a:r>
            <a:r>
              <a:rPr lang="en"/>
              <a:t>: Fiscal Monitoring Questionnaire</a:t>
            </a:r>
            <a:endParaRPr/>
          </a:p>
          <a:p>
            <a:pPr marL="0" lvl="0" indent="0" algn="ctr" rtl="0">
              <a:spcBef>
                <a:spcPts val="0"/>
              </a:spcBef>
              <a:spcAft>
                <a:spcPts val="0"/>
              </a:spcAft>
              <a:buNone/>
            </a:pPr>
            <a:r>
              <a:rPr lang="en" b="1"/>
              <a:t>GFMU</a:t>
            </a:r>
            <a:r>
              <a:rPr lang="en"/>
              <a:t>: Grants Fiscal Monitoring Unit</a:t>
            </a:r>
            <a:endParaRPr/>
          </a:p>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3000"/>
              <a:buFont typeface="Arial"/>
              <a:buNone/>
            </a:pPr>
            <a:r>
              <a:rPr lang="en" sz="3333"/>
              <a:t>Overview</a:t>
            </a:r>
            <a:endParaRPr sz="3333"/>
          </a:p>
          <a:p>
            <a:pPr marL="0" lvl="0" indent="0" algn="l" rtl="0">
              <a:spcBef>
                <a:spcPts val="0"/>
              </a:spcBef>
              <a:spcAft>
                <a:spcPts val="0"/>
              </a:spcAft>
              <a:buNone/>
            </a:pPr>
            <a:endParaRPr/>
          </a:p>
        </p:txBody>
      </p:sp>
      <p:sp>
        <p:nvSpPr>
          <p:cNvPr id="228" name="Google Shape;228;p36"/>
          <p:cNvSpPr txBox="1">
            <a:spLocks noGrp="1"/>
          </p:cNvSpPr>
          <p:nvPr>
            <p:ph type="body" idx="1"/>
          </p:nvPr>
        </p:nvSpPr>
        <p:spPr>
          <a:xfrm>
            <a:off x="635850" y="1153219"/>
            <a:ext cx="7872300" cy="3217500"/>
          </a:xfrm>
          <a:prstGeom prst="rect">
            <a:avLst/>
          </a:prstGeom>
        </p:spPr>
        <p:txBody>
          <a:bodyPr spcFirstLastPara="1" wrap="square" lIns="0" tIns="0" rIns="0" bIns="0" anchor="t" anchorCtr="0">
            <a:normAutofit fontScale="25000" lnSpcReduction="20000"/>
          </a:bodyPr>
          <a:lstStyle/>
          <a:p>
            <a:pPr marL="457200" lvl="0" indent="-381000" algn="l" rtl="0">
              <a:spcBef>
                <a:spcPts val="800"/>
              </a:spcBef>
              <a:spcAft>
                <a:spcPts val="0"/>
              </a:spcAft>
              <a:buSzPct val="100000"/>
              <a:buChar char="●"/>
            </a:pPr>
            <a:r>
              <a:rPr lang="en" sz="9600"/>
              <a:t>Monitoring formalizes the integral relationship between CDE and Colorado LEAs in implementing effective programs using Federal funds.</a:t>
            </a:r>
            <a:endParaRPr sz="9600"/>
          </a:p>
          <a:p>
            <a:pPr marL="457200" lvl="0" indent="-381000" algn="l" rtl="0">
              <a:spcBef>
                <a:spcPts val="1000"/>
              </a:spcBef>
              <a:spcAft>
                <a:spcPts val="0"/>
              </a:spcAft>
              <a:buSzPct val="100000"/>
              <a:buChar char="●"/>
            </a:pPr>
            <a:r>
              <a:rPr lang="en" sz="9600"/>
              <a:t>Monitoring is implemented from a program and fiscal perspective and meant to accomplish the following objectives:</a:t>
            </a:r>
            <a:endParaRPr sz="9600"/>
          </a:p>
          <a:p>
            <a:pPr marL="914400" lvl="1" indent="-381000" algn="l" rtl="0">
              <a:spcBef>
                <a:spcPts val="0"/>
              </a:spcBef>
              <a:spcAft>
                <a:spcPts val="0"/>
              </a:spcAft>
              <a:buSzPct val="100000"/>
              <a:buChar char="○"/>
            </a:pPr>
            <a:r>
              <a:rPr lang="en" sz="9600"/>
              <a:t>Focus on What Matters </a:t>
            </a:r>
            <a:endParaRPr sz="9600"/>
          </a:p>
          <a:p>
            <a:pPr marL="914400" lvl="1" indent="-381000" algn="l" rtl="0">
              <a:spcBef>
                <a:spcPts val="0"/>
              </a:spcBef>
              <a:spcAft>
                <a:spcPts val="0"/>
              </a:spcAft>
              <a:buSzPct val="100000"/>
              <a:buChar char="○"/>
            </a:pPr>
            <a:r>
              <a:rPr lang="en" sz="9600"/>
              <a:t>Reduce Burden on LEAs </a:t>
            </a:r>
            <a:endParaRPr sz="9600"/>
          </a:p>
          <a:p>
            <a:pPr marL="914400" lvl="1" indent="-381000" algn="l" rtl="0">
              <a:spcBef>
                <a:spcPts val="0"/>
              </a:spcBef>
              <a:spcAft>
                <a:spcPts val="0"/>
              </a:spcAft>
              <a:buSzPct val="100000"/>
              <a:buChar char="○"/>
            </a:pPr>
            <a:r>
              <a:rPr lang="en" sz="9600"/>
              <a:t>Improve Communication with LEAs</a:t>
            </a:r>
            <a:endParaRPr sz="9600"/>
          </a:p>
          <a:p>
            <a:pPr marL="914400" lvl="1" indent="-381000" algn="l" rtl="0">
              <a:spcBef>
                <a:spcPts val="0"/>
              </a:spcBef>
              <a:spcAft>
                <a:spcPts val="0"/>
              </a:spcAft>
              <a:buSzPct val="100000"/>
              <a:buChar char="○"/>
            </a:pPr>
            <a:r>
              <a:rPr lang="en" sz="9600"/>
              <a:t>Differentiate and Customize Support for LEAs </a:t>
            </a:r>
            <a:endParaRPr sz="9600"/>
          </a:p>
          <a:p>
            <a:pPr marL="914400" lvl="1" indent="-381000" algn="l" rtl="0">
              <a:spcBef>
                <a:spcPts val="0"/>
              </a:spcBef>
              <a:spcAft>
                <a:spcPts val="0"/>
              </a:spcAft>
              <a:buSzPct val="100000"/>
              <a:buChar char="○"/>
            </a:pPr>
            <a:r>
              <a:rPr lang="en" sz="9600"/>
              <a:t>Ensure Basic Requirements Are Met </a:t>
            </a:r>
            <a:endParaRPr sz="9600">
              <a:solidFill>
                <a:srgbClr val="333333"/>
              </a:solidFill>
              <a:highlight>
                <a:srgbClr val="FFFFFF"/>
              </a:highlight>
              <a:latin typeface="Arial"/>
              <a:ea typeface="Arial"/>
              <a:cs typeface="Arial"/>
              <a:sym typeface="Arial"/>
            </a:endParaRPr>
          </a:p>
          <a:p>
            <a:pPr marL="0" lvl="0" indent="0" algn="ctr" rtl="0">
              <a:lnSpc>
                <a:spcPct val="115000"/>
              </a:lnSpc>
              <a:spcBef>
                <a:spcPts val="0"/>
              </a:spcBef>
              <a:spcAft>
                <a:spcPts val="1200"/>
              </a:spcAft>
              <a:buNone/>
            </a:pPr>
            <a:endParaRPr sz="1050">
              <a:solidFill>
                <a:srgbClr val="333333"/>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Process </a:t>
            </a:r>
            <a:endParaRPr sz="3000"/>
          </a:p>
        </p:txBody>
      </p:sp>
      <p:grpSp>
        <p:nvGrpSpPr>
          <p:cNvPr id="234" name="Google Shape;234;p37" descr="Federal Programs monitoring includes many components such as communication between our units and the field, application reviews, training and technical assistance, the self-assessment and questionnaire, evidence submission and review, and site visits and interviews with stakeholders."/>
          <p:cNvGrpSpPr/>
          <p:nvPr/>
        </p:nvGrpSpPr>
        <p:grpSpPr>
          <a:xfrm>
            <a:off x="2130299" y="500633"/>
            <a:ext cx="4883411" cy="4965758"/>
            <a:chOff x="1978637" y="71333"/>
            <a:chExt cx="4883411" cy="4965758"/>
          </a:xfrm>
        </p:grpSpPr>
        <p:sp>
          <p:nvSpPr>
            <p:cNvPr id="235" name="Google Shape;235;p37"/>
            <p:cNvSpPr/>
            <p:nvPr/>
          </p:nvSpPr>
          <p:spPr>
            <a:xfrm>
              <a:off x="3913420" y="1905208"/>
              <a:ext cx="1323600" cy="1321200"/>
            </a:xfrm>
            <a:prstGeom prst="ellipse">
              <a:avLst/>
            </a:prstGeom>
            <a:solidFill>
              <a:srgbClr val="D686E4"/>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200"/>
                <a:t>Federal Programs Monitoring</a:t>
              </a:r>
              <a:endParaRPr sz="1200"/>
            </a:p>
          </p:txBody>
        </p:sp>
        <p:grpSp>
          <p:nvGrpSpPr>
            <p:cNvPr id="236" name="Google Shape;236;p37"/>
            <p:cNvGrpSpPr/>
            <p:nvPr/>
          </p:nvGrpSpPr>
          <p:grpSpPr>
            <a:xfrm>
              <a:off x="1978637" y="1202068"/>
              <a:ext cx="2407147" cy="2190413"/>
              <a:chOff x="1978637" y="1202068"/>
              <a:chExt cx="2407147" cy="2190413"/>
            </a:xfrm>
          </p:grpSpPr>
          <p:sp>
            <p:nvSpPr>
              <p:cNvPr id="237" name="Google Shape;237;p37"/>
              <p:cNvSpPr/>
              <p:nvPr/>
            </p:nvSpPr>
            <p:spPr>
              <a:xfrm rot="-2081187">
                <a:off x="2278971" y="1519484"/>
                <a:ext cx="1601327" cy="1555582"/>
              </a:xfrm>
              <a:custGeom>
                <a:avLst/>
                <a:gdLst/>
                <a:ahLst/>
                <a:cxnLst/>
                <a:rect l="l" t="t" r="r" b="b"/>
                <a:pathLst>
                  <a:path w="246" h="240" extrusionOk="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7"/>
              <p:cNvSpPr/>
              <p:nvPr/>
            </p:nvSpPr>
            <p:spPr>
              <a:xfrm rot="-2081188">
                <a:off x="2605674" y="1601249"/>
                <a:ext cx="1541190" cy="1320966"/>
              </a:xfrm>
              <a:custGeom>
                <a:avLst/>
                <a:gdLst/>
                <a:ahLst/>
                <a:cxnLst/>
                <a:rect l="l" t="t" r="r" b="b"/>
                <a:pathLst>
                  <a:path w="248" h="213" extrusionOk="0">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rgbClr val="701C7F"/>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7"/>
              <p:cNvSpPr txBox="1"/>
              <p:nvPr/>
            </p:nvSpPr>
            <p:spPr>
              <a:xfrm rot="-4432199">
                <a:off x="2798390" y="1964894"/>
                <a:ext cx="1304451" cy="56253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Site Visits</a:t>
                </a:r>
                <a:endParaRPr sz="1000">
                  <a:solidFill>
                    <a:srgbClr val="FFFFFF"/>
                  </a:solidFill>
                  <a:latin typeface="Roboto"/>
                  <a:ea typeface="Roboto"/>
                  <a:cs typeface="Roboto"/>
                  <a:sym typeface="Roboto"/>
                </a:endParaRPr>
              </a:p>
            </p:txBody>
          </p:sp>
        </p:grpSp>
        <p:grpSp>
          <p:nvGrpSpPr>
            <p:cNvPr id="240" name="Google Shape;240;p37"/>
            <p:cNvGrpSpPr/>
            <p:nvPr/>
          </p:nvGrpSpPr>
          <p:grpSpPr>
            <a:xfrm>
              <a:off x="2867112" y="2599927"/>
              <a:ext cx="2108006" cy="2437164"/>
              <a:chOff x="2867112" y="2599927"/>
              <a:chExt cx="2108006" cy="2437164"/>
            </a:xfrm>
          </p:grpSpPr>
          <p:sp>
            <p:nvSpPr>
              <p:cNvPr id="241" name="Google Shape;241;p37"/>
              <p:cNvSpPr/>
              <p:nvPr/>
            </p:nvSpPr>
            <p:spPr>
              <a:xfrm rot="-2081188">
                <a:off x="3325156" y="2966530"/>
                <a:ext cx="1061085" cy="1941128"/>
              </a:xfrm>
              <a:custGeom>
                <a:avLst/>
                <a:gdLst/>
                <a:ahLst/>
                <a:cxnLst/>
                <a:rect l="l" t="t" r="r" b="b"/>
                <a:pathLst>
                  <a:path w="163" h="300" extrusionOk="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7"/>
              <p:cNvSpPr/>
              <p:nvPr/>
            </p:nvSpPr>
            <p:spPr>
              <a:xfrm rot="-2081187">
                <a:off x="3456358" y="2773799"/>
                <a:ext cx="1138968" cy="1690435"/>
              </a:xfrm>
              <a:custGeom>
                <a:avLst/>
                <a:gdLst/>
                <a:ahLst/>
                <a:cxnLst/>
                <a:rect l="l" t="t" r="r" b="b"/>
                <a:pathLst>
                  <a:path w="183" h="273" extrusionOk="0">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rgbClr val="761E86"/>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7"/>
              <p:cNvSpPr txBox="1"/>
              <p:nvPr/>
            </p:nvSpPr>
            <p:spPr>
              <a:xfrm rot="2156063">
                <a:off x="3231785" y="3231412"/>
                <a:ext cx="1304574" cy="562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Evidence Submission and Review</a:t>
                </a:r>
                <a:endParaRPr sz="1000">
                  <a:solidFill>
                    <a:srgbClr val="FFFFFF"/>
                  </a:solidFill>
                  <a:latin typeface="Roboto"/>
                  <a:ea typeface="Roboto"/>
                  <a:cs typeface="Roboto"/>
                  <a:sym typeface="Roboto"/>
                </a:endParaRPr>
              </a:p>
            </p:txBody>
          </p:sp>
        </p:grpSp>
        <p:grpSp>
          <p:nvGrpSpPr>
            <p:cNvPr id="244" name="Google Shape;244;p37"/>
            <p:cNvGrpSpPr/>
            <p:nvPr/>
          </p:nvGrpSpPr>
          <p:grpSpPr>
            <a:xfrm>
              <a:off x="4337515" y="2464414"/>
              <a:ext cx="2424506" cy="2097542"/>
              <a:chOff x="4337515" y="2464414"/>
              <a:chExt cx="2424506" cy="2097542"/>
            </a:xfrm>
          </p:grpSpPr>
          <p:sp>
            <p:nvSpPr>
              <p:cNvPr id="245" name="Google Shape;245;p37"/>
              <p:cNvSpPr/>
              <p:nvPr/>
            </p:nvSpPr>
            <p:spPr>
              <a:xfrm rot="-2081187">
                <a:off x="4648818" y="3375680"/>
                <a:ext cx="2119401" cy="640096"/>
              </a:xfrm>
              <a:custGeom>
                <a:avLst/>
                <a:gdLst/>
                <a:ahLst/>
                <a:cxnLst/>
                <a:rect l="l" t="t" r="r" b="b"/>
                <a:pathLst>
                  <a:path w="326" h="99" extrusionOk="0">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37"/>
              <p:cNvSpPr/>
              <p:nvPr/>
            </p:nvSpPr>
            <p:spPr>
              <a:xfrm rot="-2081187">
                <a:off x="4457034" y="2893418"/>
                <a:ext cx="1815979" cy="987157"/>
              </a:xfrm>
              <a:custGeom>
                <a:avLst/>
                <a:gdLst/>
                <a:ahLst/>
                <a:cxnLst/>
                <a:rect l="l" t="t" r="r" b="b"/>
                <a:pathLst>
                  <a:path w="292" h="159" extrusionOk="0">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rgbClr val="7F2090"/>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37"/>
              <p:cNvSpPr txBox="1"/>
              <p:nvPr/>
            </p:nvSpPr>
            <p:spPr>
              <a:xfrm rot="-2245873">
                <a:off x="4639442" y="3207930"/>
                <a:ext cx="1304523" cy="56306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Self-Assessment</a:t>
                </a:r>
                <a:endParaRPr sz="1000">
                  <a:solidFill>
                    <a:srgbClr val="FFFFFF"/>
                  </a:solidFill>
                  <a:latin typeface="Roboto"/>
                  <a:ea typeface="Roboto"/>
                  <a:cs typeface="Roboto"/>
                  <a:sym typeface="Roboto"/>
                </a:endParaRPr>
              </a:p>
            </p:txBody>
          </p:sp>
        </p:grpSp>
        <p:grpSp>
          <p:nvGrpSpPr>
            <p:cNvPr id="248" name="Google Shape;248;p37"/>
            <p:cNvGrpSpPr/>
            <p:nvPr/>
          </p:nvGrpSpPr>
          <p:grpSpPr>
            <a:xfrm>
              <a:off x="3263096" y="71333"/>
              <a:ext cx="2344104" cy="2370669"/>
              <a:chOff x="3263096" y="71333"/>
              <a:chExt cx="2344104" cy="2370669"/>
            </a:xfrm>
          </p:grpSpPr>
          <p:sp>
            <p:nvSpPr>
              <p:cNvPr id="249" name="Google Shape;249;p37"/>
              <p:cNvSpPr/>
              <p:nvPr/>
            </p:nvSpPr>
            <p:spPr>
              <a:xfrm rot="-2081187">
                <a:off x="3407226" y="525393"/>
                <a:ext cx="1943480" cy="1113468"/>
              </a:xfrm>
              <a:custGeom>
                <a:avLst/>
                <a:gdLst/>
                <a:ahLst/>
                <a:cxnLst/>
                <a:rect l="l" t="t" r="r" b="b"/>
                <a:pathLst>
                  <a:path w="299" h="172" extrusionOk="0">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7"/>
              <p:cNvSpPr/>
              <p:nvPr/>
            </p:nvSpPr>
            <p:spPr>
              <a:xfrm rot="-2081187">
                <a:off x="3761328" y="760580"/>
                <a:ext cx="1606237" cy="1343790"/>
              </a:xfrm>
              <a:custGeom>
                <a:avLst/>
                <a:gdLst/>
                <a:ahLst/>
                <a:cxnLst/>
                <a:rect l="l" t="t" r="r" b="b"/>
                <a:pathLst>
                  <a:path w="258" h="217" extrusionOk="0">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rgbClr val="551561"/>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37"/>
              <p:cNvSpPr txBox="1"/>
              <p:nvPr/>
            </p:nvSpPr>
            <p:spPr>
              <a:xfrm>
                <a:off x="3919788" y="1123225"/>
                <a:ext cx="13044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Application Reviews</a:t>
                </a:r>
                <a:endParaRPr sz="1000">
                  <a:solidFill>
                    <a:srgbClr val="FFFFFF"/>
                  </a:solidFill>
                  <a:latin typeface="Roboto"/>
                  <a:ea typeface="Roboto"/>
                  <a:cs typeface="Roboto"/>
                  <a:sym typeface="Roboto"/>
                </a:endParaRPr>
              </a:p>
            </p:txBody>
          </p:sp>
        </p:grpSp>
        <p:grpSp>
          <p:nvGrpSpPr>
            <p:cNvPr id="252" name="Google Shape;252;p37"/>
            <p:cNvGrpSpPr/>
            <p:nvPr/>
          </p:nvGrpSpPr>
          <p:grpSpPr>
            <a:xfrm>
              <a:off x="4593307" y="804376"/>
              <a:ext cx="2268741" cy="2444000"/>
              <a:chOff x="4593307" y="804376"/>
              <a:chExt cx="2268741" cy="2444000"/>
            </a:xfrm>
          </p:grpSpPr>
          <p:sp>
            <p:nvSpPr>
              <p:cNvPr id="253" name="Google Shape;253;p37"/>
              <p:cNvSpPr/>
              <p:nvPr/>
            </p:nvSpPr>
            <p:spPr>
              <a:xfrm rot="-2081188">
                <a:off x="5623193" y="814800"/>
                <a:ext cx="698156" cy="2118270"/>
              </a:xfrm>
              <a:custGeom>
                <a:avLst/>
                <a:gdLst/>
                <a:ahLst/>
                <a:cxnLst/>
                <a:rect l="l" t="t" r="r" b="b"/>
                <a:pathLst>
                  <a:path w="107" h="328" extrusionOk="0">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D686E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37"/>
              <p:cNvSpPr/>
              <p:nvPr/>
            </p:nvSpPr>
            <p:spPr>
              <a:xfrm rot="-2081187">
                <a:off x="5001092" y="1289142"/>
                <a:ext cx="1148261" cy="1791718"/>
              </a:xfrm>
              <a:custGeom>
                <a:avLst/>
                <a:gdLst/>
                <a:ahLst/>
                <a:cxnLst/>
                <a:rect l="l" t="t" r="r" b="b"/>
                <a:pathLst>
                  <a:path w="184" h="289" extrusionOk="0">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rgbClr val="9225A5"/>
              </a:solidFill>
              <a:ln w="12700"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37"/>
              <p:cNvSpPr txBox="1"/>
              <p:nvPr/>
            </p:nvSpPr>
            <p:spPr>
              <a:xfrm rot="4352156">
                <a:off x="5032997" y="1939707"/>
                <a:ext cx="1304532" cy="5629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Communications, Training and Technical Assistance</a:t>
                </a:r>
                <a:endParaRPr sz="1000">
                  <a:solidFill>
                    <a:srgbClr val="FFFFFF"/>
                  </a:solidFill>
                  <a:latin typeface="Roboto"/>
                  <a:ea typeface="Roboto"/>
                  <a:cs typeface="Roboto"/>
                  <a:sym typeface="Roboto"/>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332675" y="153875"/>
            <a:ext cx="70044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Purpose </a:t>
            </a:r>
            <a:endParaRPr sz="3000"/>
          </a:p>
        </p:txBody>
      </p:sp>
      <p:grpSp>
        <p:nvGrpSpPr>
          <p:cNvPr id="267" name="Google Shape;267;p38" descr="ESEA Program Intent - To ensure all students, particularly underserved students, have equitable access to a high-quality education."/>
          <p:cNvGrpSpPr/>
          <p:nvPr/>
        </p:nvGrpSpPr>
        <p:grpSpPr>
          <a:xfrm>
            <a:off x="903389" y="2571744"/>
            <a:ext cx="2072166" cy="1918365"/>
            <a:chOff x="1126863" y="2013875"/>
            <a:chExt cx="1944600" cy="1569600"/>
          </a:xfrm>
        </p:grpSpPr>
        <p:sp>
          <p:nvSpPr>
            <p:cNvPr id="268" name="Google Shape;268;p38"/>
            <p:cNvSpPr/>
            <p:nvPr/>
          </p:nvSpPr>
          <p:spPr>
            <a:xfrm>
              <a:off x="1126863" y="2013875"/>
              <a:ext cx="1944600" cy="1569600"/>
            </a:xfrm>
            <a:prstGeom prst="round2DiagRect">
              <a:avLst>
                <a:gd name="adj1" fmla="val 0"/>
                <a:gd name="adj2" fmla="val 17764"/>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8"/>
            <p:cNvSpPr txBox="1"/>
            <p:nvPr/>
          </p:nvSpPr>
          <p:spPr>
            <a:xfrm>
              <a:off x="1351627" y="225638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ESEA Program Intent</a:t>
              </a:r>
              <a:endParaRPr sz="1100">
                <a:solidFill>
                  <a:srgbClr val="FFFFFF"/>
                </a:solidFill>
                <a:latin typeface="Roboto"/>
                <a:ea typeface="Roboto"/>
                <a:cs typeface="Roboto"/>
                <a:sym typeface="Roboto"/>
              </a:endParaRPr>
            </a:p>
          </p:txBody>
        </p:sp>
        <p:sp>
          <p:nvSpPr>
            <p:cNvPr id="270" name="Google Shape;270;p38"/>
            <p:cNvSpPr txBox="1"/>
            <p:nvPr/>
          </p:nvSpPr>
          <p:spPr>
            <a:xfrm>
              <a:off x="1351625"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ensure all students, particularly underserved students, have equitable access to a high-quality education</a:t>
              </a:r>
              <a:endParaRPr sz="1100">
                <a:solidFill>
                  <a:srgbClr val="FFFFFF"/>
                </a:solidFill>
                <a:latin typeface="Roboto"/>
                <a:ea typeface="Roboto"/>
                <a:cs typeface="Roboto"/>
                <a:sym typeface="Roboto"/>
              </a:endParaRPr>
            </a:p>
          </p:txBody>
        </p:sp>
      </p:grpSp>
      <p:grpSp>
        <p:nvGrpSpPr>
          <p:cNvPr id="263" name="Google Shape;263;p38" descr="ESSER Program Intent - To respond to, prepare for, or prevent the spread of COVID-19 and address the impact on education."/>
          <p:cNvGrpSpPr/>
          <p:nvPr/>
        </p:nvGrpSpPr>
        <p:grpSpPr>
          <a:xfrm>
            <a:off x="2973011" y="2571744"/>
            <a:ext cx="2072166" cy="1918365"/>
            <a:chOff x="3071457" y="2013875"/>
            <a:chExt cx="1944600" cy="1569600"/>
          </a:xfrm>
        </p:grpSpPr>
        <p:sp>
          <p:nvSpPr>
            <p:cNvPr id="264" name="Google Shape;264;p38"/>
            <p:cNvSpPr/>
            <p:nvPr/>
          </p:nvSpPr>
          <p:spPr>
            <a:xfrm rot="10800000" flipH="1">
              <a:off x="3071457" y="2013875"/>
              <a:ext cx="1944600" cy="1569600"/>
            </a:xfrm>
            <a:prstGeom prst="round2DiagRect">
              <a:avLst>
                <a:gd name="adj1" fmla="val 0"/>
                <a:gd name="adj2" fmla="val 17764"/>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8"/>
            <p:cNvSpPr txBox="1"/>
            <p:nvPr/>
          </p:nvSpPr>
          <p:spPr>
            <a:xfrm>
              <a:off x="3316102" y="2256385"/>
              <a:ext cx="1451700" cy="45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FFFFFF"/>
                  </a:solidFill>
                  <a:latin typeface="Roboto"/>
                  <a:ea typeface="Roboto"/>
                  <a:cs typeface="Roboto"/>
                  <a:sym typeface="Roboto"/>
                </a:rPr>
                <a:t>ESSER Program Intent</a:t>
              </a:r>
              <a:endParaRPr sz="1100">
                <a:solidFill>
                  <a:srgbClr val="FFFFFF"/>
                </a:solidFill>
                <a:latin typeface="Roboto"/>
                <a:ea typeface="Roboto"/>
                <a:cs typeface="Roboto"/>
                <a:sym typeface="Roboto"/>
              </a:endParaRPr>
            </a:p>
          </p:txBody>
        </p:sp>
        <p:sp>
          <p:nvSpPr>
            <p:cNvPr id="266" name="Google Shape;266;p38"/>
            <p:cNvSpPr txBox="1"/>
            <p:nvPr/>
          </p:nvSpPr>
          <p:spPr>
            <a:xfrm>
              <a:off x="3316100" y="2716352"/>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respond to, prepare for, or prevent the spread of COVID-19 and address the impact on education</a:t>
              </a:r>
              <a:endParaRPr sz="1100">
                <a:solidFill>
                  <a:srgbClr val="FFFFFF"/>
                </a:solidFill>
                <a:latin typeface="Roboto"/>
                <a:ea typeface="Roboto"/>
                <a:cs typeface="Roboto"/>
                <a:sym typeface="Roboto"/>
              </a:endParaRPr>
            </a:p>
          </p:txBody>
        </p:sp>
      </p:grpSp>
      <p:grpSp>
        <p:nvGrpSpPr>
          <p:cNvPr id="271" name="Google Shape;271;p38" descr="Purpose of Monitoring - To ensure that federal funds are used appropriately to implement programs that meet the intent of each program."/>
          <p:cNvGrpSpPr/>
          <p:nvPr/>
        </p:nvGrpSpPr>
        <p:grpSpPr>
          <a:xfrm>
            <a:off x="5042512" y="2571744"/>
            <a:ext cx="3198079" cy="1918365"/>
            <a:chOff x="5015938" y="2013875"/>
            <a:chExt cx="3001200" cy="1569600"/>
          </a:xfrm>
        </p:grpSpPr>
        <p:sp>
          <p:nvSpPr>
            <p:cNvPr id="272" name="Google Shape;272;p38"/>
            <p:cNvSpPr/>
            <p:nvPr/>
          </p:nvSpPr>
          <p:spPr>
            <a:xfrm>
              <a:off x="5015938" y="2013875"/>
              <a:ext cx="3001200" cy="1569600"/>
            </a:xfrm>
            <a:prstGeom prst="round2DiagRect">
              <a:avLst>
                <a:gd name="adj1" fmla="val 0"/>
                <a:gd name="adj2" fmla="val 17764"/>
              </a:avLst>
            </a:prstGeom>
            <a:solidFill>
              <a:srgbClr val="155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3" name="Google Shape;273;p38"/>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FFFFF"/>
                  </a:solidFill>
                  <a:latin typeface="Roboto"/>
                  <a:ea typeface="Roboto"/>
                  <a:cs typeface="Roboto"/>
                  <a:sym typeface="Roboto"/>
                </a:rPr>
                <a:t>Purpose of Monitoring</a:t>
              </a:r>
              <a:endParaRPr sz="1100">
                <a:solidFill>
                  <a:srgbClr val="FFFFFF"/>
                </a:solidFill>
                <a:latin typeface="Roboto"/>
                <a:ea typeface="Roboto"/>
                <a:cs typeface="Roboto"/>
                <a:sym typeface="Roboto"/>
              </a:endParaRPr>
            </a:p>
          </p:txBody>
        </p:sp>
        <p:sp>
          <p:nvSpPr>
            <p:cNvPr id="274" name="Google Shape;274;p38"/>
            <p:cNvSpPr txBox="1"/>
            <p:nvPr/>
          </p:nvSpPr>
          <p:spPr>
            <a:xfrm>
              <a:off x="5360225" y="2716353"/>
              <a:ext cx="24171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800">
                  <a:solidFill>
                    <a:srgbClr val="FFFFFF"/>
                  </a:solidFill>
                  <a:latin typeface="Roboto"/>
                  <a:ea typeface="Roboto"/>
                  <a:cs typeface="Roboto"/>
                  <a:sym typeface="Roboto"/>
                </a:rPr>
                <a:t>To ensure that federal funds are used appropriately to implement programs that meet the intent of each program</a:t>
              </a:r>
              <a:endParaRPr sz="1100">
                <a:solidFill>
                  <a:srgbClr val="FFFFFF"/>
                </a:solidFill>
                <a:latin typeface="Roboto"/>
                <a:ea typeface="Roboto"/>
                <a:cs typeface="Roboto"/>
                <a:sym typeface="Roboto"/>
              </a:endParaRPr>
            </a:p>
          </p:txBody>
        </p:sp>
      </p:grpSp>
      <p:pic>
        <p:nvPicPr>
          <p:cNvPr id="262" name="Google Shape;262;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721775" y="962637"/>
            <a:ext cx="1700450" cy="1474150"/>
          </a:xfrm>
          <a:prstGeom prst="rect">
            <a:avLst/>
          </a:prstGeom>
          <a:noFill/>
          <a:ln>
            <a:noFill/>
          </a:ln>
        </p:spPr>
      </p:pic>
      <p:grpSp>
        <p:nvGrpSpPr>
          <p:cNvPr id="278" name="Google Shape;278;p38">
            <a:extLst>
              <a:ext uri="{C183D7F6-B498-43B3-948B-1728B52AA6E4}">
                <adec:decorative xmlns:adec="http://schemas.microsoft.com/office/drawing/2017/decorative" val="1"/>
              </a:ext>
            </a:extLst>
          </p:cNvPr>
          <p:cNvGrpSpPr/>
          <p:nvPr/>
        </p:nvGrpSpPr>
        <p:grpSpPr>
          <a:xfrm>
            <a:off x="2814228" y="3400746"/>
            <a:ext cx="260366" cy="260366"/>
            <a:chOff x="3157188" y="909150"/>
            <a:chExt cx="470400" cy="470400"/>
          </a:xfrm>
        </p:grpSpPr>
        <p:sp>
          <p:nvSpPr>
            <p:cNvPr id="279" name="Google Shape;279;p38"/>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8"/>
            <p:cNvSpPr/>
            <p:nvPr/>
          </p:nvSpPr>
          <p:spPr>
            <a:xfrm>
              <a:off x="3243138" y="995100"/>
              <a:ext cx="298500" cy="298500"/>
            </a:xfrm>
            <a:prstGeom prst="mathPlus">
              <a:avLst>
                <a:gd name="adj1" fmla="val 9900"/>
              </a:avLst>
            </a:prstGeom>
            <a:solidFill>
              <a:srgbClr val="249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8">
            <a:extLst>
              <a:ext uri="{C183D7F6-B498-43B3-948B-1728B52AA6E4}">
                <adec:decorative xmlns:adec="http://schemas.microsoft.com/office/drawing/2017/decorative" val="1"/>
              </a:ext>
            </a:extLst>
          </p:cNvPr>
          <p:cNvGrpSpPr/>
          <p:nvPr/>
        </p:nvGrpSpPr>
        <p:grpSpPr>
          <a:xfrm>
            <a:off x="4934884" y="3400732"/>
            <a:ext cx="261571" cy="260379"/>
            <a:chOff x="4858109" y="2631368"/>
            <a:chExt cx="316442" cy="315000"/>
          </a:xfrm>
        </p:grpSpPr>
        <p:sp>
          <p:nvSpPr>
            <p:cNvPr id="276" name="Google Shape;276;p3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8"/>
            <p:cNvSpPr/>
            <p:nvPr/>
          </p:nvSpPr>
          <p:spPr>
            <a:xfrm>
              <a:off x="4858109" y="2739300"/>
              <a:ext cx="239100" cy="99000"/>
            </a:xfrm>
            <a:prstGeom prst="rightArrow">
              <a:avLst>
                <a:gd name="adj1" fmla="val 32020"/>
                <a:gd name="adj2" fmla="val 66970"/>
              </a:avLst>
            </a:prstGeom>
            <a:solidFill>
              <a:srgbClr val="1D7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br>
                <a:rPr lang="en"/>
              </a:b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Program Monitoring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Lessons from 2022-2023</a:t>
            </a:r>
            <a:endParaRPr sz="3000"/>
          </a:p>
        </p:txBody>
      </p:sp>
      <p:sp>
        <p:nvSpPr>
          <p:cNvPr id="291" name="Google Shape;291;p40"/>
          <p:cNvSpPr txBox="1"/>
          <p:nvPr/>
        </p:nvSpPr>
        <p:spPr>
          <a:xfrm>
            <a:off x="920850" y="1157025"/>
            <a:ext cx="79281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dk1"/>
                </a:solidFill>
                <a:latin typeface="Calibri"/>
                <a:ea typeface="Calibri"/>
                <a:cs typeface="Calibri"/>
                <a:sym typeface="Calibri"/>
              </a:rPr>
              <a:t>22-23 Key Reflections</a:t>
            </a:r>
            <a:endParaRPr sz="1800">
              <a:solidFill>
                <a:schemeClr val="dk1"/>
              </a:solidFill>
              <a:latin typeface="Calibri"/>
              <a:ea typeface="Calibri"/>
              <a:cs typeface="Calibri"/>
              <a:sym typeface="Calibri"/>
            </a:endParaRPr>
          </a:p>
          <a:p>
            <a:pPr marL="285750" marR="0" lvl="0" indent="-342900" algn="l"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Last year’s timeline started too late and need to begin the process earlier in the year in order to provide meaningful feedback in a timely manner</a:t>
            </a:r>
            <a:endParaRPr sz="1800">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Clarify expectations, purpose, and process for the LEAs completing the Program Monitoring Self-Assessment (PMSA)</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u="sng">
                <a:solidFill>
                  <a:schemeClr val="dk1"/>
                </a:solidFill>
                <a:latin typeface="Calibri"/>
                <a:ea typeface="Calibri"/>
                <a:cs typeface="Calibri"/>
                <a:sym typeface="Calibri"/>
              </a:rPr>
              <a:t>Moving Forward</a:t>
            </a:r>
            <a:endParaRPr sz="1800" u="sng">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Will continue to utilize self-assessments with additional training and guidance on purpose and expectations</a:t>
            </a:r>
            <a:endParaRPr sz="1800" strike="sngStrike">
              <a:solidFill>
                <a:schemeClr val="dk1"/>
              </a:solidFill>
              <a:latin typeface="Calibri"/>
              <a:ea typeface="Calibri"/>
              <a:cs typeface="Calibri"/>
              <a:sym typeface="Calibri"/>
            </a:endParaRPr>
          </a:p>
          <a:p>
            <a:pPr marL="28575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Will continue to identify areas for additional training and technical assistance based on common recommendations (best practices) and corrective actions (required by statute/guidance)</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3000"/>
              <a:buFont typeface="Arial"/>
              <a:buNone/>
            </a:pPr>
            <a:r>
              <a:rPr lang="en" sz="3333"/>
              <a:t>Program Monitoring Timeline</a:t>
            </a:r>
            <a:endParaRPr sz="3333"/>
          </a:p>
          <a:p>
            <a:pPr marL="0" lvl="0" indent="0" algn="l" rtl="0">
              <a:spcBef>
                <a:spcPts val="0"/>
              </a:spcBef>
              <a:spcAft>
                <a:spcPts val="0"/>
              </a:spcAft>
              <a:buNone/>
            </a:pPr>
            <a:endParaRPr/>
          </a:p>
        </p:txBody>
      </p:sp>
      <p:pic>
        <p:nvPicPr>
          <p:cNvPr id="297" name="Google Shape;297;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77925" y="2862975"/>
            <a:ext cx="1988150" cy="894075"/>
          </a:xfrm>
          <a:prstGeom prst="rect">
            <a:avLst/>
          </a:prstGeom>
          <a:noFill/>
          <a:ln>
            <a:noFill/>
          </a:ln>
        </p:spPr>
      </p:pic>
      <p:grpSp>
        <p:nvGrpSpPr>
          <p:cNvPr id="321" name="Google Shape;321;p41" descr="Late Summer/Early Fall includes notifications and trainings."/>
          <p:cNvGrpSpPr/>
          <p:nvPr/>
        </p:nvGrpSpPr>
        <p:grpSpPr>
          <a:xfrm>
            <a:off x="0" y="1147775"/>
            <a:ext cx="2286000" cy="2847950"/>
            <a:chOff x="0" y="2295575"/>
            <a:chExt cx="2286000" cy="2847950"/>
          </a:xfrm>
        </p:grpSpPr>
        <p:grpSp>
          <p:nvGrpSpPr>
            <p:cNvPr id="322" name="Google Shape;322;p41"/>
            <p:cNvGrpSpPr/>
            <p:nvPr/>
          </p:nvGrpSpPr>
          <p:grpSpPr>
            <a:xfrm>
              <a:off x="0" y="2295575"/>
              <a:ext cx="2286000" cy="2847950"/>
              <a:chOff x="0" y="2295575"/>
              <a:chExt cx="2286000" cy="2847950"/>
            </a:xfrm>
          </p:grpSpPr>
          <p:sp>
            <p:nvSpPr>
              <p:cNvPr id="323" name="Google Shape;323;p41"/>
              <p:cNvSpPr/>
              <p:nvPr/>
            </p:nvSpPr>
            <p:spPr>
              <a:xfrm>
                <a:off x="0" y="2823925"/>
                <a:ext cx="2286000" cy="2319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1"/>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41"/>
            <p:cNvSpPr txBox="1"/>
            <p:nvPr/>
          </p:nvSpPr>
          <p:spPr>
            <a:xfrm>
              <a:off x="216310" y="2441100"/>
              <a:ext cx="19017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1B786E"/>
                  </a:solidFill>
                  <a:latin typeface="Roboto"/>
                  <a:ea typeface="Roboto"/>
                  <a:cs typeface="Roboto"/>
                  <a:sym typeface="Roboto"/>
                </a:rPr>
                <a:t>Late Summer/Early Fall</a:t>
              </a:r>
              <a:endParaRPr sz="1000">
                <a:solidFill>
                  <a:srgbClr val="1B786E"/>
                </a:solidFill>
                <a:latin typeface="Roboto"/>
                <a:ea typeface="Roboto"/>
                <a:cs typeface="Roboto"/>
                <a:sym typeface="Roboto"/>
              </a:endParaRPr>
            </a:p>
          </p:txBody>
        </p:sp>
        <p:sp>
          <p:nvSpPr>
            <p:cNvPr id="326" name="Google Shape;326;p41"/>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Roboto"/>
                <a:buChar char="●"/>
              </a:pPr>
              <a:r>
                <a:rPr lang="en" sz="1200" b="1">
                  <a:solidFill>
                    <a:srgbClr val="FFFFFF"/>
                  </a:solidFill>
                  <a:latin typeface="Roboto"/>
                  <a:ea typeface="Roboto"/>
                  <a:cs typeface="Roboto"/>
                  <a:sym typeface="Roboto"/>
                </a:rPr>
                <a:t>Notification </a:t>
              </a:r>
              <a:endParaRPr sz="1200" b="1">
                <a:solidFill>
                  <a:srgbClr val="FFFFFF"/>
                </a:solidFill>
                <a:latin typeface="Roboto"/>
                <a:ea typeface="Roboto"/>
                <a:cs typeface="Roboto"/>
                <a:sym typeface="Roboto"/>
              </a:endParaRPr>
            </a:p>
            <a:p>
              <a:pPr marL="457200" lvl="0" indent="-304800" algn="l" rtl="0">
                <a:spcBef>
                  <a:spcPts val="0"/>
                </a:spcBef>
                <a:spcAft>
                  <a:spcPts val="0"/>
                </a:spcAft>
                <a:buClr>
                  <a:srgbClr val="FFFFFF"/>
                </a:buClr>
                <a:buSzPts val="1200"/>
                <a:buFont typeface="Roboto"/>
                <a:buChar char="●"/>
              </a:pPr>
              <a:r>
                <a:rPr lang="en" sz="1200" b="1">
                  <a:solidFill>
                    <a:srgbClr val="FFFFFF"/>
                  </a:solidFill>
                  <a:latin typeface="Roboto"/>
                  <a:ea typeface="Roboto"/>
                  <a:cs typeface="Roboto"/>
                  <a:sym typeface="Roboto"/>
                </a:rPr>
                <a:t>Training</a:t>
              </a:r>
              <a:endParaRPr sz="1200" b="1">
                <a:solidFill>
                  <a:srgbClr val="FFFFFF"/>
                </a:solidFill>
                <a:latin typeface="Roboto"/>
                <a:ea typeface="Roboto"/>
                <a:cs typeface="Roboto"/>
                <a:sym typeface="Roboto"/>
              </a:endParaRPr>
            </a:p>
          </p:txBody>
        </p:sp>
        <p:cxnSp>
          <p:nvCxnSpPr>
            <p:cNvPr id="327" name="Google Shape;327;p41"/>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313" name="Google Shape;313;p41" descr="Early Fall includes program monitoring self-assessments (Due 10/20/2023) and Technical Assistance."/>
          <p:cNvGrpSpPr/>
          <p:nvPr/>
        </p:nvGrpSpPr>
        <p:grpSpPr>
          <a:xfrm>
            <a:off x="2286000" y="1147775"/>
            <a:ext cx="2286000" cy="2847950"/>
            <a:chOff x="0" y="2295575"/>
            <a:chExt cx="2286000" cy="2847950"/>
          </a:xfrm>
        </p:grpSpPr>
        <p:grpSp>
          <p:nvGrpSpPr>
            <p:cNvPr id="314" name="Google Shape;314;p41"/>
            <p:cNvGrpSpPr/>
            <p:nvPr/>
          </p:nvGrpSpPr>
          <p:grpSpPr>
            <a:xfrm>
              <a:off x="0" y="2295575"/>
              <a:ext cx="2286000" cy="2847950"/>
              <a:chOff x="0" y="2295575"/>
              <a:chExt cx="2286000" cy="2847950"/>
            </a:xfrm>
          </p:grpSpPr>
          <p:sp>
            <p:nvSpPr>
              <p:cNvPr id="315" name="Google Shape;315;p41"/>
              <p:cNvSpPr/>
              <p:nvPr/>
            </p:nvSpPr>
            <p:spPr>
              <a:xfrm>
                <a:off x="0" y="2823925"/>
                <a:ext cx="2286000" cy="23196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1"/>
              <p:cNvSpPr/>
              <p:nvPr/>
            </p:nvSpPr>
            <p:spPr>
              <a:xfrm>
                <a:off x="0" y="2295575"/>
                <a:ext cx="2286000" cy="53700"/>
              </a:xfrm>
              <a:prstGeom prst="rect">
                <a:avLst/>
              </a:prstGeom>
              <a:solidFill>
                <a:srgbClr val="1B7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41"/>
            <p:cNvSpPr txBox="1"/>
            <p:nvPr/>
          </p:nvSpPr>
          <p:spPr>
            <a:xfrm>
              <a:off x="216291" y="2441107"/>
              <a:ext cx="8712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1B786E"/>
                  </a:solidFill>
                  <a:latin typeface="Roboto"/>
                  <a:ea typeface="Roboto"/>
                  <a:cs typeface="Roboto"/>
                  <a:sym typeface="Roboto"/>
                </a:rPr>
                <a:t>Early Fall</a:t>
              </a:r>
              <a:endParaRPr sz="1000">
                <a:solidFill>
                  <a:srgbClr val="1B786E"/>
                </a:solidFill>
                <a:latin typeface="Roboto"/>
                <a:ea typeface="Roboto"/>
                <a:cs typeface="Roboto"/>
                <a:sym typeface="Roboto"/>
              </a:endParaRPr>
            </a:p>
          </p:txBody>
        </p:sp>
        <p:sp>
          <p:nvSpPr>
            <p:cNvPr id="318" name="Google Shape;318;p41"/>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Roboto"/>
                <a:buChar char="●"/>
              </a:pPr>
              <a:r>
                <a:rPr lang="en" sz="1200" b="1">
                  <a:solidFill>
                    <a:srgbClr val="FFFFFF"/>
                  </a:solidFill>
                  <a:latin typeface="Roboto"/>
                  <a:ea typeface="Roboto"/>
                  <a:cs typeface="Roboto"/>
                  <a:sym typeface="Roboto"/>
                </a:rPr>
                <a:t>Program Monitoring Self-Assessment (due October 20, 2023)</a:t>
              </a:r>
              <a:endParaRPr sz="1200" b="1">
                <a:solidFill>
                  <a:srgbClr val="FFFFFF"/>
                </a:solidFill>
                <a:latin typeface="Roboto"/>
                <a:ea typeface="Roboto"/>
                <a:cs typeface="Roboto"/>
                <a:sym typeface="Roboto"/>
              </a:endParaRPr>
            </a:p>
            <a:p>
              <a:pPr marL="457200" lvl="0" indent="-304800" algn="l" rtl="0">
                <a:spcBef>
                  <a:spcPts val="0"/>
                </a:spcBef>
                <a:spcAft>
                  <a:spcPts val="0"/>
                </a:spcAft>
                <a:buClr>
                  <a:srgbClr val="FFFFFF"/>
                </a:buClr>
                <a:buSzPts val="1200"/>
                <a:buFont typeface="Roboto"/>
                <a:buChar char="●"/>
              </a:pPr>
              <a:r>
                <a:rPr lang="en" sz="1200" b="1">
                  <a:solidFill>
                    <a:srgbClr val="FFFFFF"/>
                  </a:solidFill>
                  <a:latin typeface="Roboto"/>
                  <a:ea typeface="Roboto"/>
                  <a:cs typeface="Roboto"/>
                  <a:sym typeface="Roboto"/>
                </a:rPr>
                <a:t>Technical Assistance</a:t>
              </a:r>
              <a:endParaRPr sz="1200" b="1">
                <a:solidFill>
                  <a:srgbClr val="FFFFFF"/>
                </a:solidFill>
                <a:latin typeface="Roboto"/>
                <a:ea typeface="Roboto"/>
                <a:cs typeface="Roboto"/>
                <a:sym typeface="Roboto"/>
              </a:endParaRPr>
            </a:p>
          </p:txBody>
        </p:sp>
        <p:sp>
          <p:nvSpPr>
            <p:cNvPr id="319" name="Google Shape;319;p41"/>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FFFFFF"/>
                </a:solidFill>
                <a:latin typeface="Roboto"/>
                <a:ea typeface="Roboto"/>
                <a:cs typeface="Roboto"/>
                <a:sym typeface="Roboto"/>
              </a:endParaRPr>
            </a:p>
          </p:txBody>
        </p:sp>
        <p:cxnSp>
          <p:nvCxnSpPr>
            <p:cNvPr id="320" name="Google Shape;320;p41"/>
            <p:cNvCxnSpPr/>
            <p:nvPr/>
          </p:nvCxnSpPr>
          <p:spPr>
            <a:xfrm>
              <a:off x="2286000" y="2295575"/>
              <a:ext cx="0" cy="2837400"/>
            </a:xfrm>
            <a:prstGeom prst="straightConnector1">
              <a:avLst/>
            </a:prstGeom>
            <a:noFill/>
            <a:ln w="9525" cap="flat" cmpd="sng">
              <a:solidFill>
                <a:srgbClr val="83E3D9"/>
              </a:solidFill>
              <a:prstDash val="dot"/>
              <a:round/>
              <a:headEnd type="none" w="sm" len="sm"/>
              <a:tailEnd type="none" w="sm" len="sm"/>
            </a:ln>
          </p:spPr>
        </p:cxnSp>
      </p:grpSp>
      <p:grpSp>
        <p:nvGrpSpPr>
          <p:cNvPr id="305" name="Google Shape;305;p41" descr="Late fall/winter includes evidence review, additional evidence requests, and potential site visits for Tier II and Tier III."/>
          <p:cNvGrpSpPr/>
          <p:nvPr/>
        </p:nvGrpSpPr>
        <p:grpSpPr>
          <a:xfrm>
            <a:off x="4572000" y="1147775"/>
            <a:ext cx="2286000" cy="2847950"/>
            <a:chOff x="0" y="2295575"/>
            <a:chExt cx="2286000" cy="2847950"/>
          </a:xfrm>
        </p:grpSpPr>
        <p:grpSp>
          <p:nvGrpSpPr>
            <p:cNvPr id="306" name="Google Shape;306;p41"/>
            <p:cNvGrpSpPr/>
            <p:nvPr/>
          </p:nvGrpSpPr>
          <p:grpSpPr>
            <a:xfrm>
              <a:off x="0" y="2295575"/>
              <a:ext cx="2286000" cy="2847950"/>
              <a:chOff x="0" y="2295575"/>
              <a:chExt cx="2286000" cy="2847950"/>
            </a:xfrm>
          </p:grpSpPr>
          <p:sp>
            <p:nvSpPr>
              <p:cNvPr id="307" name="Google Shape;307;p41"/>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1"/>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41"/>
            <p:cNvSpPr txBox="1"/>
            <p:nvPr/>
          </p:nvSpPr>
          <p:spPr>
            <a:xfrm>
              <a:off x="216310" y="2441100"/>
              <a:ext cx="18534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5E5E5E"/>
                  </a:solidFill>
                  <a:latin typeface="Roboto"/>
                  <a:ea typeface="Roboto"/>
                  <a:cs typeface="Roboto"/>
                  <a:sym typeface="Roboto"/>
                </a:rPr>
                <a:t>Late Fall/Winter</a:t>
              </a:r>
              <a:endParaRPr sz="1000" dirty="0">
                <a:solidFill>
                  <a:srgbClr val="5E5E5E"/>
                </a:solidFill>
                <a:latin typeface="Roboto"/>
                <a:ea typeface="Roboto"/>
                <a:cs typeface="Roboto"/>
                <a:sym typeface="Roboto"/>
              </a:endParaRPr>
            </a:p>
          </p:txBody>
        </p:sp>
        <p:sp>
          <p:nvSpPr>
            <p:cNvPr id="310" name="Google Shape;310;p41"/>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5E5E"/>
                </a:buClr>
                <a:buSzPts val="1200"/>
                <a:buFont typeface="Roboto"/>
                <a:buChar char="●"/>
              </a:pPr>
              <a:r>
                <a:rPr lang="en" sz="1200" b="1" dirty="0">
                  <a:solidFill>
                    <a:srgbClr val="5E5E5E"/>
                  </a:solidFill>
                  <a:latin typeface="Roboto"/>
                  <a:ea typeface="Roboto"/>
                  <a:cs typeface="Roboto"/>
                  <a:sym typeface="Roboto"/>
                </a:rPr>
                <a:t>Evidence Review</a:t>
              </a:r>
              <a:endParaRPr sz="1200" b="1" dirty="0">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dirty="0">
                  <a:solidFill>
                    <a:srgbClr val="5E5E5E"/>
                  </a:solidFill>
                  <a:latin typeface="Roboto"/>
                  <a:ea typeface="Roboto"/>
                  <a:cs typeface="Roboto"/>
                  <a:sym typeface="Roboto"/>
                </a:rPr>
                <a:t>Additional Evidence Requests </a:t>
              </a:r>
              <a:endParaRPr sz="1200" b="1" dirty="0">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dirty="0">
                  <a:solidFill>
                    <a:srgbClr val="5E5E5E"/>
                  </a:solidFill>
                  <a:latin typeface="Roboto"/>
                  <a:ea typeface="Roboto"/>
                  <a:cs typeface="Roboto"/>
                  <a:sym typeface="Roboto"/>
                </a:rPr>
                <a:t>Potential Site Visits for Tier II and Tier III</a:t>
              </a:r>
              <a:endParaRPr sz="1200" b="1" dirty="0">
                <a:solidFill>
                  <a:srgbClr val="5E5E5E"/>
                </a:solidFill>
                <a:latin typeface="Roboto"/>
                <a:ea typeface="Roboto"/>
                <a:cs typeface="Roboto"/>
                <a:sym typeface="Roboto"/>
              </a:endParaRPr>
            </a:p>
          </p:txBody>
        </p:sp>
        <p:sp>
          <p:nvSpPr>
            <p:cNvPr id="311" name="Google Shape;311;p41"/>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5E5E5E"/>
                </a:solidFill>
                <a:latin typeface="Roboto"/>
                <a:ea typeface="Roboto"/>
                <a:cs typeface="Roboto"/>
                <a:sym typeface="Roboto"/>
              </a:endParaRPr>
            </a:p>
          </p:txBody>
        </p:sp>
        <p:cxnSp>
          <p:nvCxnSpPr>
            <p:cNvPr id="312" name="Google Shape;312;p41"/>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grpSp>
      <p:grpSp>
        <p:nvGrpSpPr>
          <p:cNvPr id="298" name="Google Shape;298;p41" descr="Spring includes Reports  and Corrective Action Plans."/>
          <p:cNvGrpSpPr/>
          <p:nvPr/>
        </p:nvGrpSpPr>
        <p:grpSpPr>
          <a:xfrm>
            <a:off x="6858000" y="1147775"/>
            <a:ext cx="2286000" cy="2847950"/>
            <a:chOff x="0" y="2295575"/>
            <a:chExt cx="2286000" cy="2847950"/>
          </a:xfrm>
        </p:grpSpPr>
        <p:grpSp>
          <p:nvGrpSpPr>
            <p:cNvPr id="299" name="Google Shape;299;p41"/>
            <p:cNvGrpSpPr/>
            <p:nvPr/>
          </p:nvGrpSpPr>
          <p:grpSpPr>
            <a:xfrm>
              <a:off x="0" y="2295575"/>
              <a:ext cx="2286000" cy="2847950"/>
              <a:chOff x="0" y="2295575"/>
              <a:chExt cx="2286000" cy="2847950"/>
            </a:xfrm>
          </p:grpSpPr>
          <p:sp>
            <p:nvSpPr>
              <p:cNvPr id="300" name="Google Shape;300;p41"/>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1"/>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1"/>
            <p:cNvSpPr txBox="1"/>
            <p:nvPr/>
          </p:nvSpPr>
          <p:spPr>
            <a:xfrm>
              <a:off x="216310" y="2441100"/>
              <a:ext cx="18846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Spring</a:t>
              </a:r>
              <a:endParaRPr sz="1000">
                <a:solidFill>
                  <a:srgbClr val="5E5E5E"/>
                </a:solidFill>
                <a:latin typeface="Roboto"/>
                <a:ea typeface="Roboto"/>
                <a:cs typeface="Roboto"/>
                <a:sym typeface="Roboto"/>
              </a:endParaRPr>
            </a:p>
          </p:txBody>
        </p:sp>
        <p:sp>
          <p:nvSpPr>
            <p:cNvPr id="303" name="Google Shape;303;p41"/>
            <p:cNvSpPr txBox="1"/>
            <p:nvPr/>
          </p:nvSpPr>
          <p:spPr>
            <a:xfrm>
              <a:off x="216300" y="3050050"/>
              <a:ext cx="1853400" cy="7977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5E5E5E"/>
                </a:buClr>
                <a:buSzPts val="1200"/>
                <a:buFont typeface="Roboto"/>
                <a:buChar char="●"/>
              </a:pPr>
              <a:r>
                <a:rPr lang="en" sz="1200" b="1" dirty="0">
                  <a:solidFill>
                    <a:srgbClr val="5E5E5E"/>
                  </a:solidFill>
                  <a:latin typeface="Roboto"/>
                  <a:ea typeface="Roboto"/>
                  <a:cs typeface="Roboto"/>
                  <a:sym typeface="Roboto"/>
                </a:rPr>
                <a:t>Reports</a:t>
              </a:r>
              <a:endParaRPr sz="1200" b="1" dirty="0">
                <a:solidFill>
                  <a:srgbClr val="5E5E5E"/>
                </a:solidFill>
                <a:latin typeface="Roboto"/>
                <a:ea typeface="Roboto"/>
                <a:cs typeface="Roboto"/>
                <a:sym typeface="Roboto"/>
              </a:endParaRPr>
            </a:p>
            <a:p>
              <a:pPr marL="457200" lvl="0" indent="-304800" algn="l" rtl="0">
                <a:spcBef>
                  <a:spcPts val="0"/>
                </a:spcBef>
                <a:spcAft>
                  <a:spcPts val="0"/>
                </a:spcAft>
                <a:buClr>
                  <a:srgbClr val="5E5E5E"/>
                </a:buClr>
                <a:buSzPts val="1200"/>
                <a:buFont typeface="Roboto"/>
                <a:buChar char="●"/>
              </a:pPr>
              <a:r>
                <a:rPr lang="en" sz="1200" b="1" dirty="0">
                  <a:solidFill>
                    <a:srgbClr val="5E5E5E"/>
                  </a:solidFill>
                  <a:latin typeface="Roboto"/>
                  <a:ea typeface="Roboto"/>
                  <a:cs typeface="Roboto"/>
                  <a:sym typeface="Roboto"/>
                </a:rPr>
                <a:t>Corrective Action Plans</a:t>
              </a:r>
              <a:endParaRPr sz="1200" b="1" dirty="0">
                <a:solidFill>
                  <a:srgbClr val="5E5E5E"/>
                </a:solidFill>
                <a:latin typeface="Roboto"/>
                <a:ea typeface="Roboto"/>
                <a:cs typeface="Roboto"/>
                <a:sym typeface="Roboto"/>
              </a:endParaRPr>
            </a:p>
          </p:txBody>
        </p:sp>
        <p:sp>
          <p:nvSpPr>
            <p:cNvPr id="304" name="Google Shape;304;p41"/>
            <p:cNvSpPr txBox="1"/>
            <p:nvPr/>
          </p:nvSpPr>
          <p:spPr>
            <a:xfrm>
              <a:off x="216300" y="3896950"/>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900">
                <a:solidFill>
                  <a:srgbClr val="5E5E5E"/>
                </a:solidFill>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2"/>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Notification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Monitoring Schedule</a:t>
            </a:r>
            <a:endParaRPr sz="3000"/>
          </a:p>
        </p:txBody>
      </p:sp>
      <p:sp>
        <p:nvSpPr>
          <p:cNvPr id="339" name="Google Shape;339;p43"/>
          <p:cNvSpPr txBox="1">
            <a:spLocks noGrp="1"/>
          </p:cNvSpPr>
          <p:nvPr>
            <p:ph type="body" idx="1"/>
          </p:nvPr>
        </p:nvSpPr>
        <p:spPr>
          <a:xfrm>
            <a:off x="246725" y="1382225"/>
            <a:ext cx="4167300" cy="2433300"/>
          </a:xfrm>
          <a:prstGeom prst="rect">
            <a:avLst/>
          </a:prstGeom>
          <a:ln w="9525" cap="flat" cmpd="sng">
            <a:solidFill>
              <a:srgbClr val="000000"/>
            </a:solidFill>
            <a:prstDash val="solid"/>
            <a:round/>
            <a:headEnd type="none" w="sm" len="sm"/>
            <a:tailEnd type="none" w="sm" len="sm"/>
          </a:ln>
        </p:spPr>
        <p:txBody>
          <a:bodyPr spcFirstLastPara="1" wrap="square" lIns="0" tIns="0" rIns="0" bIns="0" anchor="t" anchorCtr="0">
            <a:normAutofit lnSpcReduction="10000"/>
          </a:bodyPr>
          <a:lstStyle/>
          <a:p>
            <a:pPr marL="342900" lvl="0" indent="-298450" algn="l" rtl="0">
              <a:spcBef>
                <a:spcPts val="0"/>
              </a:spcBef>
              <a:spcAft>
                <a:spcPts val="0"/>
              </a:spcAft>
              <a:buSzPts val="2100"/>
              <a:buChar char="•"/>
            </a:pPr>
            <a:r>
              <a:rPr lang="en" sz="2100" u="sng">
                <a:solidFill>
                  <a:schemeClr val="hlink"/>
                </a:solidFill>
                <a:hlinkClick r:id="rId3"/>
              </a:rPr>
              <a:t>Monitoring Schedule</a:t>
            </a:r>
            <a:r>
              <a:rPr lang="en" sz="2100"/>
              <a:t> (right) for ESEA and ESSER is located on our</a:t>
            </a:r>
            <a:r>
              <a:rPr lang="en" sz="2100">
                <a:uFill>
                  <a:noFill/>
                </a:uFill>
                <a:hlinkClick r:id="rId4"/>
              </a:rPr>
              <a:t> </a:t>
            </a:r>
            <a:r>
              <a:rPr lang="en" sz="2100" u="sng">
                <a:solidFill>
                  <a:schemeClr val="hlink"/>
                </a:solidFill>
                <a:hlinkClick r:id="rId4"/>
              </a:rPr>
              <a:t>Monitoring Website</a:t>
            </a:r>
            <a:r>
              <a:rPr lang="en" sz="2100"/>
              <a:t>.</a:t>
            </a:r>
            <a:endParaRPr sz="2100"/>
          </a:p>
          <a:p>
            <a:pPr marL="342900" lvl="0" indent="0" algn="l" rtl="0">
              <a:spcBef>
                <a:spcPts val="0"/>
              </a:spcBef>
              <a:spcAft>
                <a:spcPts val="0"/>
              </a:spcAft>
              <a:buNone/>
            </a:pPr>
            <a:endParaRPr sz="2100"/>
          </a:p>
          <a:p>
            <a:pPr marL="342900" lvl="0" indent="-298450" algn="l" rtl="0">
              <a:spcBef>
                <a:spcPts val="0"/>
              </a:spcBef>
              <a:spcAft>
                <a:spcPts val="0"/>
              </a:spcAft>
              <a:buSzPts val="2100"/>
              <a:buChar char="•"/>
            </a:pPr>
            <a:r>
              <a:rPr lang="en" sz="2100"/>
              <a:t>Number of LEAs being monitored in 23-24</a:t>
            </a:r>
            <a:endParaRPr sz="2100"/>
          </a:p>
          <a:p>
            <a:pPr marL="685800" lvl="1" indent="-298450" algn="l" rtl="0">
              <a:spcBef>
                <a:spcPts val="0"/>
              </a:spcBef>
              <a:spcAft>
                <a:spcPts val="0"/>
              </a:spcAft>
              <a:buSzPts val="2100"/>
              <a:buChar char="•"/>
            </a:pPr>
            <a:r>
              <a:rPr lang="en" sz="2100"/>
              <a:t>66 Total</a:t>
            </a:r>
            <a:endParaRPr sz="2100"/>
          </a:p>
          <a:p>
            <a:pPr marL="685800" lvl="1" indent="-298450" algn="l" rtl="0">
              <a:spcBef>
                <a:spcPts val="0"/>
              </a:spcBef>
              <a:spcAft>
                <a:spcPts val="0"/>
              </a:spcAft>
              <a:buSzPts val="2100"/>
              <a:buChar char="•"/>
            </a:pPr>
            <a:r>
              <a:rPr lang="en" sz="2100"/>
              <a:t>31 ESSER-Only</a:t>
            </a:r>
            <a:endParaRPr sz="2100"/>
          </a:p>
          <a:p>
            <a:pPr marL="685800" lvl="1" indent="-298450" algn="l" rtl="0">
              <a:spcBef>
                <a:spcPts val="0"/>
              </a:spcBef>
              <a:spcAft>
                <a:spcPts val="0"/>
              </a:spcAft>
              <a:buSzPts val="2100"/>
              <a:buChar char="•"/>
            </a:pPr>
            <a:r>
              <a:rPr lang="en" sz="2100"/>
              <a:t>35 ESEA and ESSER</a:t>
            </a:r>
            <a:endParaRPr/>
          </a:p>
        </p:txBody>
      </p:sp>
      <p:sp>
        <p:nvSpPr>
          <p:cNvPr id="340" name="Google Shape;340;p43">
            <a:extLst>
              <a:ext uri="{C183D7F6-B498-43B3-948B-1728B52AA6E4}">
                <adec:decorative xmlns:adec="http://schemas.microsoft.com/office/drawing/2017/decorative" val="1"/>
              </a:ext>
            </a:extLst>
          </p:cNvPr>
          <p:cNvSpPr txBox="1"/>
          <p:nvPr/>
        </p:nvSpPr>
        <p:spPr>
          <a:xfrm>
            <a:off x="3782900" y="1200950"/>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82 Total LEAs being Monitored</a:t>
            </a:r>
            <a:endParaRPr sz="1000">
              <a:solidFill>
                <a:srgbClr val="FFFFFF"/>
              </a:solidFill>
              <a:latin typeface="Roboto"/>
              <a:ea typeface="Roboto"/>
              <a:cs typeface="Roboto"/>
              <a:sym typeface="Roboto"/>
            </a:endParaRPr>
          </a:p>
        </p:txBody>
      </p:sp>
      <p:pic>
        <p:nvPicPr>
          <p:cNvPr id="341" name="Google Shape;341;p43" descr="Monitoring Schedule (also located on the Monitoring Website)"/>
          <p:cNvPicPr preferRelativeResize="0"/>
          <p:nvPr/>
        </p:nvPicPr>
        <p:blipFill>
          <a:blip r:embed="rId5">
            <a:alphaModFix/>
          </a:blip>
          <a:stretch>
            <a:fillRect/>
          </a:stretch>
        </p:blipFill>
        <p:spPr>
          <a:xfrm>
            <a:off x="4681276" y="1200950"/>
            <a:ext cx="3853475" cy="3438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Program Monitoring Tiers</a:t>
            </a:r>
            <a:endParaRPr sz="3000"/>
          </a:p>
        </p:txBody>
      </p:sp>
      <p:sp>
        <p:nvSpPr>
          <p:cNvPr id="347" name="Google Shape;347;p44"/>
          <p:cNvSpPr txBox="1">
            <a:spLocks noGrp="1"/>
          </p:cNvSpPr>
          <p:nvPr>
            <p:ph type="body" idx="1"/>
          </p:nvPr>
        </p:nvSpPr>
        <p:spPr>
          <a:xfrm>
            <a:off x="348750" y="1217425"/>
            <a:ext cx="8446500" cy="36306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A limited number of LEAs will be selected for Tier II and Tier III monitoring each year based on a set of selection criteria developed by CDE’s FPSU. </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Tier designations can be found in the LEA’s notification letters. </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LEAs will receive a separate notification for program monitoring and fiscal monitoring.</a:t>
            </a:r>
            <a:endParaRPr>
              <a:solidFill>
                <a:srgbClr val="333333"/>
              </a:solidFill>
              <a:highlight>
                <a:srgbClr val="FFFFFF"/>
              </a:highlight>
              <a:latin typeface="Arial"/>
              <a:ea typeface="Arial"/>
              <a:cs typeface="Arial"/>
              <a:sym typeface="Arial"/>
            </a:endParaRPr>
          </a:p>
          <a:p>
            <a:pPr marL="457200" lvl="0" indent="-342900" algn="l" rtl="0">
              <a:spcBef>
                <a:spcPts val="1000"/>
              </a:spcBef>
              <a:spcAft>
                <a:spcPts val="0"/>
              </a:spcAft>
              <a:buClr>
                <a:srgbClr val="333333"/>
              </a:buClr>
              <a:buSzPts val="1800"/>
              <a:buFont typeface="Arial"/>
              <a:buChar char="❖"/>
            </a:pPr>
            <a:r>
              <a:rPr lang="en">
                <a:solidFill>
                  <a:srgbClr val="333333"/>
                </a:solidFill>
                <a:highlight>
                  <a:srgbClr val="FFFFFF"/>
                </a:highlight>
                <a:latin typeface="Arial"/>
                <a:ea typeface="Arial"/>
                <a:cs typeface="Arial"/>
                <a:sym typeface="Arial"/>
              </a:rPr>
              <a:t>The tiers for program monitoring and fiscal monitoring may be different.</a:t>
            </a:r>
            <a:endParaRPr>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a:solidFill>
                <a:srgbClr val="333333"/>
              </a:solidFill>
              <a:highlight>
                <a:srgbClr val="FFFFFF"/>
              </a:highlight>
              <a:latin typeface="Arial"/>
              <a:ea typeface="Arial"/>
              <a:cs typeface="Arial"/>
              <a:sym typeface="Arial"/>
            </a:endParaRPr>
          </a:p>
          <a:p>
            <a:pPr marL="0" lvl="0" indent="0" algn="l" rtl="0">
              <a:spcBef>
                <a:spcPts val="1000"/>
              </a:spcBef>
              <a:spcAft>
                <a:spcPts val="0"/>
              </a:spcAft>
              <a:buNone/>
            </a:pPr>
            <a:endParaRPr sz="1400">
              <a:solidFill>
                <a:srgbClr val="333333"/>
              </a:solidFill>
              <a:highlight>
                <a:srgbClr val="FFFFFF"/>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ctrTitle"/>
          </p:nvPr>
        </p:nvSpPr>
        <p:spPr>
          <a:xfrm>
            <a:off x="0" y="1946787"/>
            <a:ext cx="91440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Reminders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5"/>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3000"/>
              <a:t>Risk Assessment - Program Indicators</a:t>
            </a:r>
            <a:endParaRPr sz="3000"/>
          </a:p>
        </p:txBody>
      </p:sp>
      <p:sp>
        <p:nvSpPr>
          <p:cNvPr id="353" name="Google Shape;353;p45"/>
          <p:cNvSpPr txBox="1"/>
          <p:nvPr/>
        </p:nvSpPr>
        <p:spPr>
          <a:xfrm>
            <a:off x="54675" y="1242925"/>
            <a:ext cx="2982000" cy="37866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Data comes from multiple sources </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 use most recently available data</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Rank risk from low to high for each indicator</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LEA snapshots are uploaded into monitoring Syncplicity folder</a:t>
            </a:r>
            <a:endParaRPr sz="1800">
              <a:solidFill>
                <a:schemeClr val="dk1"/>
              </a:solidFill>
              <a:latin typeface="Calibri"/>
              <a:ea typeface="Calibri"/>
              <a:cs typeface="Calibri"/>
              <a:sym typeface="Calibri"/>
            </a:endParaRPr>
          </a:p>
          <a:p>
            <a:pPr marL="914400" lvl="1" indent="-330200" algn="l" rtl="0">
              <a:lnSpc>
                <a:spcPct val="90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LEAs not being monitored this year may request a copy of their risk assessment snapshot for 23-24.</a:t>
            </a:r>
            <a:endParaRPr sz="1600">
              <a:solidFill>
                <a:schemeClr val="dk1"/>
              </a:solidFill>
              <a:latin typeface="Calibri"/>
              <a:ea typeface="Calibri"/>
              <a:cs typeface="Calibri"/>
              <a:sym typeface="Calibri"/>
            </a:endParaRPr>
          </a:p>
        </p:txBody>
      </p:sp>
      <p:pic>
        <p:nvPicPr>
          <p:cNvPr id="354" name="Google Shape;354;p45" descr="Example of Programmatic Risk Assessment"/>
          <p:cNvPicPr preferRelativeResize="0"/>
          <p:nvPr/>
        </p:nvPicPr>
        <p:blipFill>
          <a:blip r:embed="rId3">
            <a:alphaModFix/>
          </a:blip>
          <a:stretch>
            <a:fillRect/>
          </a:stretch>
        </p:blipFill>
        <p:spPr>
          <a:xfrm>
            <a:off x="3036625" y="1431225"/>
            <a:ext cx="5934774" cy="2648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Notification Letters</a:t>
            </a:r>
            <a:endParaRPr sz="3000"/>
          </a:p>
        </p:txBody>
      </p:sp>
      <p:sp>
        <p:nvSpPr>
          <p:cNvPr id="360" name="Google Shape;360;p46"/>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Please read through the entirety of the notification letter for important details including:</a:t>
            </a:r>
            <a:endParaRPr/>
          </a:p>
          <a:p>
            <a:pPr marL="457200" lvl="0" indent="-342900" algn="l" rtl="0">
              <a:spcBef>
                <a:spcPts val="800"/>
              </a:spcBef>
              <a:spcAft>
                <a:spcPts val="0"/>
              </a:spcAft>
              <a:buSzPts val="1800"/>
              <a:buChar char="•"/>
            </a:pPr>
            <a:r>
              <a:rPr lang="en"/>
              <a:t>PMSA Link</a:t>
            </a:r>
            <a:endParaRPr/>
          </a:p>
          <a:p>
            <a:pPr marL="457200" lvl="0" indent="-342900" algn="l" rtl="0">
              <a:spcBef>
                <a:spcPts val="0"/>
              </a:spcBef>
              <a:spcAft>
                <a:spcPts val="0"/>
              </a:spcAft>
              <a:buSzPts val="1800"/>
              <a:buChar char="•"/>
            </a:pPr>
            <a:r>
              <a:rPr lang="en"/>
              <a:t>Next Steps</a:t>
            </a:r>
            <a:endParaRPr/>
          </a:p>
          <a:p>
            <a:pPr marL="457200" lvl="0" indent="-342900" algn="l" rtl="0">
              <a:spcBef>
                <a:spcPts val="0"/>
              </a:spcBef>
              <a:spcAft>
                <a:spcPts val="0"/>
              </a:spcAft>
              <a:buSzPts val="1800"/>
              <a:buChar char="•"/>
            </a:pPr>
            <a:r>
              <a:rPr lang="en"/>
              <a:t>More information</a:t>
            </a:r>
            <a:endParaRPr/>
          </a:p>
          <a:p>
            <a:pPr marL="0" lvl="0" indent="0" algn="l" rtl="0">
              <a:spcBef>
                <a:spcPts val="800"/>
              </a:spcBef>
              <a:spcAft>
                <a:spcPts val="0"/>
              </a:spcAft>
              <a:buNone/>
            </a:pPr>
            <a:endParaRPr/>
          </a:p>
          <a:p>
            <a:pPr marL="0" lvl="0" indent="0" algn="l" rtl="0">
              <a:spcBef>
                <a:spcPts val="800"/>
              </a:spcBef>
              <a:spcAft>
                <a:spcPts val="0"/>
              </a:spcAft>
              <a:buNone/>
            </a:pPr>
            <a:r>
              <a:rPr lang="en"/>
              <a:t>Please forward the notification letter to anyone else on the LEA’s team who needs access.</a:t>
            </a:r>
            <a:endParaRPr/>
          </a:p>
          <a:p>
            <a:pPr marL="0" lvl="0" indent="0" algn="l" rtl="0">
              <a:spcBef>
                <a:spcPts val="800"/>
              </a:spcBef>
              <a:spcAft>
                <a:spcPts val="0"/>
              </a:spcAft>
              <a:buNone/>
            </a:pPr>
            <a:endParaRPr/>
          </a:p>
          <a:p>
            <a:pPr marL="0" lvl="0" indent="0" algn="l" rtl="0">
              <a:spcBef>
                <a:spcPts val="800"/>
              </a:spcBef>
              <a:spcAft>
                <a:spcPts val="0"/>
              </a:spcAft>
              <a:buNone/>
            </a:pPr>
            <a:r>
              <a:rPr lang="en"/>
              <a:t>The Syncplicity folder will be shared through a separate email from Syncplicity.</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Completing the </a:t>
            </a:r>
            <a:endParaRPr/>
          </a:p>
          <a:p>
            <a:pPr marL="0" lvl="0" indent="0" algn="ctr" rtl="0">
              <a:spcBef>
                <a:spcPts val="0"/>
              </a:spcBef>
              <a:spcAft>
                <a:spcPts val="0"/>
              </a:spcAft>
              <a:buNone/>
            </a:pPr>
            <a:r>
              <a:rPr lang="en"/>
              <a:t>Program Monitoring Self-Assessment </a:t>
            </a:r>
            <a:endParaRPr/>
          </a:p>
          <a:p>
            <a:pPr marL="0" lvl="0" indent="0" algn="ctr" rtl="0">
              <a:spcBef>
                <a:spcPts val="0"/>
              </a:spcBef>
              <a:spcAft>
                <a:spcPts val="0"/>
              </a:spcAft>
              <a:buNone/>
            </a:pPr>
            <a:r>
              <a:rPr lang="en"/>
              <a:t>(PMSA)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Getting Started</a:t>
            </a:r>
            <a:endParaRPr sz="3000"/>
          </a:p>
        </p:txBody>
      </p:sp>
      <p:sp>
        <p:nvSpPr>
          <p:cNvPr id="371" name="Google Shape;371;p4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endParaRPr sz="2000"/>
          </a:p>
          <a:p>
            <a:pPr marL="0" lvl="0" indent="0" algn="l" rtl="0">
              <a:spcBef>
                <a:spcPts val="800"/>
              </a:spcBef>
              <a:spcAft>
                <a:spcPts val="0"/>
              </a:spcAft>
              <a:buNone/>
            </a:pPr>
            <a:r>
              <a:rPr lang="en" sz="2000"/>
              <a:t>The Program Monitoring Self-Assessment (PMSA) will be </a:t>
            </a:r>
            <a:r>
              <a:rPr lang="en" sz="2000" b="1"/>
              <a:t>completed and submitted using the Google Form</a:t>
            </a:r>
            <a:r>
              <a:rPr lang="en" sz="2000"/>
              <a:t> for the program(s) being monitored.</a:t>
            </a:r>
            <a:endParaRPr sz="1600"/>
          </a:p>
          <a:p>
            <a:pPr marL="0" lvl="0" indent="0" algn="l" rtl="0">
              <a:spcBef>
                <a:spcPts val="800"/>
              </a:spcBef>
              <a:spcAft>
                <a:spcPts val="0"/>
              </a:spcAft>
              <a:buNone/>
            </a:pPr>
            <a:endParaRPr sz="2000"/>
          </a:p>
          <a:p>
            <a:pPr marL="0" lvl="0" indent="0" algn="l" rtl="0">
              <a:spcBef>
                <a:spcPts val="800"/>
              </a:spcBef>
              <a:spcAft>
                <a:spcPts val="0"/>
              </a:spcAft>
              <a:buNone/>
            </a:pPr>
            <a:r>
              <a:rPr lang="en" sz="2000"/>
              <a:t>Working copies of the PMSA are available in Word and PDF formats for LEAs.</a:t>
            </a:r>
            <a:endParaRPr sz="2000"/>
          </a:p>
          <a:p>
            <a:pPr marL="457200" lvl="0" indent="-330200" algn="l" rtl="0">
              <a:spcBef>
                <a:spcPts val="800"/>
              </a:spcBef>
              <a:spcAft>
                <a:spcPts val="0"/>
              </a:spcAft>
              <a:buSzPts val="1600"/>
              <a:buChar char="•"/>
            </a:pPr>
            <a:r>
              <a:rPr lang="en" sz="1600"/>
              <a:t>Please note, if using a Word or PDF version, </a:t>
            </a:r>
            <a:r>
              <a:rPr lang="en" sz="1600" b="1"/>
              <a:t>the PMSA must still be completed and submitted through the Google Form</a:t>
            </a:r>
            <a:r>
              <a:rPr lang="en" sz="1600"/>
              <a:t>.</a:t>
            </a:r>
            <a:endParaRPr sz="1600"/>
          </a:p>
          <a:p>
            <a:pPr marL="0" lvl="0" indent="0" algn="l" rtl="0">
              <a:spcBef>
                <a:spcPts val="800"/>
              </a:spcBef>
              <a:spcAft>
                <a:spcPts val="0"/>
              </a:spcAft>
              <a:buNone/>
            </a:pPr>
            <a:endParaRPr/>
          </a:p>
          <a:p>
            <a:pPr marL="0" lvl="0" indent="0" algn="ctr" rtl="0">
              <a:spcBef>
                <a:spcPts val="800"/>
              </a:spcBef>
              <a:spcAft>
                <a:spcPts val="0"/>
              </a:spcAft>
              <a:buNone/>
            </a:pPr>
            <a:r>
              <a:rPr lang="en"/>
              <a:t>All formats are available on CDE’s </a:t>
            </a:r>
            <a:r>
              <a:rPr lang="en" u="sng">
                <a:solidFill>
                  <a:schemeClr val="hlink"/>
                </a:solidFill>
                <a:hlinkClick r:id="rId3"/>
              </a:rPr>
              <a:t>Federal Programs Monitoring Page</a:t>
            </a:r>
            <a:r>
              <a:rPr lang="en"/>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Contact Information</a:t>
            </a:r>
            <a:endParaRPr sz="3000"/>
          </a:p>
        </p:txBody>
      </p:sp>
      <p:sp>
        <p:nvSpPr>
          <p:cNvPr id="377" name="Google Shape;377;p49"/>
          <p:cNvSpPr txBox="1"/>
          <p:nvPr/>
        </p:nvSpPr>
        <p:spPr>
          <a:xfrm>
            <a:off x="621600" y="2042100"/>
            <a:ext cx="3429000" cy="137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Calibri"/>
                <a:ea typeface="Calibri"/>
                <a:cs typeface="Calibri"/>
                <a:sym typeface="Calibri"/>
              </a:rPr>
              <a:t>Although more than one person may participate in completing the PMSA, please list the primary contact for the LEA on this page. </a:t>
            </a:r>
            <a:r>
              <a:rPr lang="en">
                <a:solidFill>
                  <a:schemeClr val="dk1"/>
                </a:solidFill>
                <a:latin typeface="Calibri"/>
                <a:ea typeface="Calibri"/>
                <a:cs typeface="Calibri"/>
                <a:sym typeface="Calibri"/>
              </a:rPr>
              <a:t>CDE will communicate any follow-up requests with the listed primary contact. </a:t>
            </a:r>
            <a:endParaRPr>
              <a:solidFill>
                <a:schemeClr val="dk1"/>
              </a:solidFill>
              <a:latin typeface="Calibri"/>
              <a:ea typeface="Calibri"/>
              <a:cs typeface="Calibri"/>
              <a:sym typeface="Calibri"/>
            </a:endParaRPr>
          </a:p>
        </p:txBody>
      </p:sp>
      <p:pic>
        <p:nvPicPr>
          <p:cNvPr id="378" name="Google Shape;378;p4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27375" y="1006557"/>
            <a:ext cx="2862955" cy="401101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Sections of the Self-Assessment</a:t>
            </a:r>
            <a:endParaRPr sz="3000"/>
          </a:p>
        </p:txBody>
      </p:sp>
      <p:sp>
        <p:nvSpPr>
          <p:cNvPr id="384" name="Google Shape;384;p50"/>
          <p:cNvSpPr txBox="1">
            <a:spLocks noGrp="1"/>
          </p:cNvSpPr>
          <p:nvPr>
            <p:ph type="body" idx="1"/>
          </p:nvPr>
        </p:nvSpPr>
        <p:spPr>
          <a:xfrm>
            <a:off x="332675" y="1142550"/>
            <a:ext cx="8282400" cy="377970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a:t>What is included in each section of the self-assessment?</a:t>
            </a:r>
            <a:endParaRPr/>
          </a:p>
          <a:p>
            <a:pPr marL="457200" lvl="0" indent="-342900" algn="l" rtl="0">
              <a:spcBef>
                <a:spcPts val="800"/>
              </a:spcBef>
              <a:spcAft>
                <a:spcPts val="0"/>
              </a:spcAft>
              <a:buSzPts val="1800"/>
              <a:buChar char="•"/>
            </a:pPr>
            <a:r>
              <a:rPr lang="en"/>
              <a:t>Overview of statutory requirements</a:t>
            </a:r>
            <a:endParaRPr/>
          </a:p>
          <a:p>
            <a:pPr marL="914400" lvl="1" indent="-323850" algn="l" rtl="0">
              <a:spcBef>
                <a:spcPts val="0"/>
              </a:spcBef>
              <a:spcAft>
                <a:spcPts val="0"/>
              </a:spcAft>
              <a:buSzPts val="1500"/>
              <a:buChar char="•"/>
            </a:pPr>
            <a:r>
              <a:rPr lang="en"/>
              <a:t>Categories</a:t>
            </a:r>
            <a:endParaRPr/>
          </a:p>
          <a:p>
            <a:pPr marL="457200" lvl="0" indent="-342900" algn="l" rtl="0">
              <a:spcBef>
                <a:spcPts val="0"/>
              </a:spcBef>
              <a:spcAft>
                <a:spcPts val="0"/>
              </a:spcAft>
              <a:buSzPts val="1800"/>
              <a:buChar char="•"/>
            </a:pPr>
            <a:r>
              <a:rPr lang="en"/>
              <a:t>Self-Rating</a:t>
            </a:r>
            <a:endParaRPr/>
          </a:p>
          <a:p>
            <a:pPr marL="457200" lvl="0" indent="-342900" algn="l" rtl="0">
              <a:spcBef>
                <a:spcPts val="0"/>
              </a:spcBef>
              <a:spcAft>
                <a:spcPts val="0"/>
              </a:spcAft>
              <a:buSzPts val="1800"/>
              <a:buChar char="•"/>
            </a:pPr>
            <a:r>
              <a:rPr lang="en"/>
              <a:t>Required Narrative</a:t>
            </a:r>
            <a:endParaRPr>
              <a:solidFill>
                <a:srgbClr val="FF0000"/>
              </a:solidFill>
            </a:endParaRPr>
          </a:p>
          <a:p>
            <a:pPr marL="457200" lvl="0" indent="-342900" algn="l" rtl="0">
              <a:spcBef>
                <a:spcPts val="0"/>
              </a:spcBef>
              <a:spcAft>
                <a:spcPts val="0"/>
              </a:spcAft>
              <a:buSzPts val="1800"/>
              <a:buChar char="•"/>
            </a:pPr>
            <a:r>
              <a:rPr lang="en"/>
              <a:t>Requested Support</a:t>
            </a:r>
            <a:endParaRPr/>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85" name="Google Shape;385;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722250" y="1491250"/>
            <a:ext cx="3255626" cy="32556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1"/>
          <p:cNvSpPr txBox="1">
            <a:spLocks noGrp="1"/>
          </p:cNvSpPr>
          <p:nvPr>
            <p:ph type="title"/>
          </p:nvPr>
        </p:nvSpPr>
        <p:spPr>
          <a:xfrm>
            <a:off x="332675" y="153875"/>
            <a:ext cx="66288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Overview of Statutory Requirements</a:t>
            </a:r>
            <a:endParaRPr sz="3000"/>
          </a:p>
        </p:txBody>
      </p:sp>
      <p:sp>
        <p:nvSpPr>
          <p:cNvPr id="392" name="Google Shape;392;p51"/>
          <p:cNvSpPr/>
          <p:nvPr/>
        </p:nvSpPr>
        <p:spPr>
          <a:xfrm>
            <a:off x="0" y="911125"/>
            <a:ext cx="4158864" cy="4026618"/>
          </a:xfrm>
          <a:prstGeom prst="irregularSeal2">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00" b="1"/>
              <a:t>Questions to Consider when Reviewing Requirements:</a:t>
            </a:r>
            <a:endParaRPr sz="1000" b="1"/>
          </a:p>
          <a:p>
            <a:pPr marL="0" marR="0" lvl="0" indent="0" algn="ctr" rtl="0">
              <a:spcBef>
                <a:spcPts val="0"/>
              </a:spcBef>
              <a:spcAft>
                <a:spcPts val="0"/>
              </a:spcAft>
              <a:buNone/>
            </a:pPr>
            <a:r>
              <a:rPr lang="en" sz="1000"/>
              <a:t>What is the LEA’s process for annually reviewing and implementing its GEPA statement? Has the statement been updated? How do federal funds of each program being monitored support the GEPA statement?</a:t>
            </a:r>
            <a:endParaRPr sz="1000"/>
          </a:p>
        </p:txBody>
      </p:sp>
      <p:pic>
        <p:nvPicPr>
          <p:cNvPr id="391" name="Google Shape;391;p51" descr="General Education Provisions Act (GEPA)  - The LEA has a process for annually reviewing and implementing the steps outlines in the GEPA statement to ensure equitable access to, and participation in, its federally-assisted programs."/>
          <p:cNvPicPr preferRelativeResize="0"/>
          <p:nvPr/>
        </p:nvPicPr>
        <p:blipFill>
          <a:blip r:embed="rId3">
            <a:alphaModFix/>
          </a:blip>
          <a:stretch>
            <a:fillRect/>
          </a:stretch>
        </p:blipFill>
        <p:spPr>
          <a:xfrm>
            <a:off x="4228150" y="1240482"/>
            <a:ext cx="4331850" cy="31383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385125" y="1954725"/>
            <a:ext cx="2502426" cy="2011799"/>
          </a:xfrm>
          <a:prstGeom prst="rect">
            <a:avLst/>
          </a:prstGeom>
          <a:noFill/>
          <a:ln>
            <a:noFill/>
          </a:ln>
        </p:spPr>
      </p:pic>
      <p:sp>
        <p:nvSpPr>
          <p:cNvPr id="398" name="Google Shape;398;p5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Program Requirements Document</a:t>
            </a:r>
            <a:endParaRPr sz="3000"/>
          </a:p>
        </p:txBody>
      </p:sp>
      <p:sp>
        <p:nvSpPr>
          <p:cNvPr id="399" name="Google Shape;399;p52"/>
          <p:cNvSpPr txBox="1">
            <a:spLocks noGrp="1"/>
          </p:cNvSpPr>
          <p:nvPr>
            <p:ph type="body" idx="1"/>
          </p:nvPr>
        </p:nvSpPr>
        <p:spPr>
          <a:xfrm>
            <a:off x="78825" y="1005900"/>
            <a:ext cx="3392700" cy="4137600"/>
          </a:xfrm>
          <a:prstGeom prst="rect">
            <a:avLst/>
          </a:prstGeom>
        </p:spPr>
        <p:txBody>
          <a:bodyPr spcFirstLastPara="1" wrap="square" lIns="0" tIns="0" rIns="0" bIns="0" anchor="t" anchorCtr="0">
            <a:normAutofit/>
          </a:bodyPr>
          <a:lstStyle/>
          <a:p>
            <a:pPr marL="400050" lvl="0" indent="-285750" algn="l" rtl="0">
              <a:spcBef>
                <a:spcPts val="800"/>
              </a:spcBef>
              <a:spcAft>
                <a:spcPts val="0"/>
              </a:spcAft>
              <a:buSzPts val="1800"/>
              <a:buChar char="•"/>
            </a:pPr>
            <a:r>
              <a:rPr lang="en" u="sng">
                <a:solidFill>
                  <a:schemeClr val="hlink"/>
                </a:solidFill>
                <a:hlinkClick r:id="rId4"/>
              </a:rPr>
              <a:t>Program Requirements Document for use in 2023-2024</a:t>
            </a:r>
            <a:endParaRPr/>
          </a:p>
          <a:p>
            <a:pPr marL="400050" lvl="0" indent="-285750" algn="l" rtl="0">
              <a:spcBef>
                <a:spcPts val="0"/>
              </a:spcBef>
              <a:spcAft>
                <a:spcPts val="0"/>
              </a:spcAft>
              <a:buSzPts val="1800"/>
              <a:buChar char="•"/>
            </a:pPr>
            <a:r>
              <a:rPr lang="en"/>
              <a:t>Indicators have been rearranged </a:t>
            </a:r>
            <a:endParaRPr/>
          </a:p>
          <a:p>
            <a:pPr marL="685800" lvl="2" indent="-317500" algn="l" rtl="0">
              <a:spcBef>
                <a:spcPts val="0"/>
              </a:spcBef>
              <a:spcAft>
                <a:spcPts val="0"/>
              </a:spcAft>
              <a:buSzPts val="1400"/>
              <a:buChar char="•"/>
            </a:pPr>
            <a:r>
              <a:rPr lang="en"/>
              <a:t>Program Section</a:t>
            </a:r>
            <a:endParaRPr/>
          </a:p>
          <a:p>
            <a:pPr marL="914400" lvl="3" indent="-317500" algn="l" rtl="0">
              <a:spcBef>
                <a:spcPts val="0"/>
              </a:spcBef>
              <a:spcAft>
                <a:spcPts val="0"/>
              </a:spcAft>
              <a:buSzPts val="1400"/>
              <a:buChar char="•"/>
            </a:pPr>
            <a:r>
              <a:rPr lang="en"/>
              <a:t>Indicators are grouped into categories to align with PMSA</a:t>
            </a:r>
            <a:endParaRPr/>
          </a:p>
          <a:p>
            <a:pPr marL="628650" lvl="1" indent="-266700" algn="l" rtl="0">
              <a:spcBef>
                <a:spcPts val="0"/>
              </a:spcBef>
              <a:spcAft>
                <a:spcPts val="0"/>
              </a:spcAft>
              <a:buSzPts val="1500"/>
              <a:buChar char="•"/>
            </a:pPr>
            <a:r>
              <a:rPr lang="en"/>
              <a:t>Fiscal Section</a:t>
            </a:r>
            <a:endParaRPr/>
          </a:p>
          <a:p>
            <a:pPr marL="400050" lvl="0" indent="-285750" algn="l" rtl="0">
              <a:spcBef>
                <a:spcPts val="0"/>
              </a:spcBef>
              <a:spcAft>
                <a:spcPts val="0"/>
              </a:spcAft>
              <a:buSzPts val="1800"/>
              <a:buChar char="•"/>
            </a:pPr>
            <a:r>
              <a:rPr lang="en"/>
              <a:t>Each category includes a link to the Program Requirements Document and lists applicable indicators for that category.</a:t>
            </a:r>
            <a:endParaRPr/>
          </a:p>
        </p:txBody>
      </p:sp>
      <p:pic>
        <p:nvPicPr>
          <p:cNvPr id="400" name="Google Shape;400;p5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87538" y="2995500"/>
            <a:ext cx="2902451" cy="2148001"/>
          </a:xfrm>
          <a:prstGeom prst="rect">
            <a:avLst/>
          </a:prstGeom>
          <a:noFill/>
          <a:ln>
            <a:noFill/>
          </a:ln>
        </p:spPr>
      </p:pic>
      <p:pic>
        <p:nvPicPr>
          <p:cNvPr id="401" name="Google Shape;401;p52">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710650" y="898199"/>
            <a:ext cx="3130523" cy="21996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Program Requirements</a:t>
            </a:r>
            <a:endParaRPr sz="3000"/>
          </a:p>
        </p:txBody>
      </p:sp>
      <p:pic>
        <p:nvPicPr>
          <p:cNvPr id="408" name="Google Shape;408;p53" descr="Example of the columns within the Program Requirement Document, specifically for the Implementation of Funds"/>
          <p:cNvPicPr preferRelativeResize="0"/>
          <p:nvPr/>
        </p:nvPicPr>
        <p:blipFill rotWithShape="1">
          <a:blip r:embed="rId3">
            <a:alphaModFix/>
          </a:blip>
          <a:srcRect l="447" t="1390"/>
          <a:stretch/>
        </p:blipFill>
        <p:spPr>
          <a:xfrm>
            <a:off x="2135675" y="2098725"/>
            <a:ext cx="4967700" cy="2880650"/>
          </a:xfrm>
          <a:prstGeom prst="rect">
            <a:avLst/>
          </a:prstGeom>
          <a:noFill/>
          <a:ln>
            <a:noFill/>
          </a:ln>
        </p:spPr>
      </p:pic>
      <p:sp>
        <p:nvSpPr>
          <p:cNvPr id="409" name="Google Shape;409;p53">
            <a:extLst>
              <a:ext uri="{C183D7F6-B498-43B3-948B-1728B52AA6E4}">
                <adec:decorative xmlns:adec="http://schemas.microsoft.com/office/drawing/2017/decorative" val="1"/>
              </a:ext>
            </a:extLst>
          </p:cNvPr>
          <p:cNvSpPr/>
          <p:nvPr/>
        </p:nvSpPr>
        <p:spPr>
          <a:xfrm>
            <a:off x="809550" y="941700"/>
            <a:ext cx="7538400" cy="1454400"/>
          </a:xfrm>
          <a:prstGeom prst="leftRightArrow">
            <a:avLst>
              <a:gd name="adj1" fmla="val 50000"/>
              <a:gd name="adj2" fmla="val 5000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53"/>
          <p:cNvSpPr txBox="1"/>
          <p:nvPr/>
        </p:nvSpPr>
        <p:spPr>
          <a:xfrm>
            <a:off x="1810675" y="1274100"/>
            <a:ext cx="2608500" cy="7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The left column of the </a:t>
            </a:r>
            <a:r>
              <a:rPr lang="en" sz="1000" u="sng" dirty="0">
                <a:solidFill>
                  <a:schemeClr val="hlink"/>
                </a:solidFill>
                <a:latin typeface="Calibri"/>
                <a:ea typeface="Calibri"/>
                <a:cs typeface="Calibri"/>
                <a:sym typeface="Calibri"/>
                <a:hlinkClick r:id="rId4"/>
              </a:rPr>
              <a:t>Program Requirements</a:t>
            </a:r>
            <a:r>
              <a:rPr lang="en" sz="1000" dirty="0">
                <a:latin typeface="Calibri"/>
                <a:ea typeface="Calibri"/>
                <a:cs typeface="Calibri"/>
                <a:sym typeface="Calibri"/>
              </a:rPr>
              <a:t> document references the indicator number and name, and statutory and regulatory citations that delineates the requirement(s).</a:t>
            </a:r>
            <a:endParaRPr sz="1000" dirty="0">
              <a:latin typeface="Calibri"/>
              <a:ea typeface="Calibri"/>
              <a:cs typeface="Calibri"/>
              <a:sym typeface="Calibri"/>
            </a:endParaRPr>
          </a:p>
        </p:txBody>
      </p:sp>
      <p:sp>
        <p:nvSpPr>
          <p:cNvPr id="411" name="Google Shape;411;p53"/>
          <p:cNvSpPr txBox="1"/>
          <p:nvPr/>
        </p:nvSpPr>
        <p:spPr>
          <a:xfrm>
            <a:off x="4746900" y="1274100"/>
            <a:ext cx="2721900" cy="73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The right column of the </a:t>
            </a:r>
            <a:r>
              <a:rPr lang="en" sz="1000" u="sng" dirty="0">
                <a:solidFill>
                  <a:schemeClr val="hlink"/>
                </a:solidFill>
                <a:latin typeface="Calibri"/>
                <a:ea typeface="Calibri"/>
                <a:cs typeface="Calibri"/>
                <a:sym typeface="Calibri"/>
                <a:hlinkClick r:id="rId4"/>
              </a:rPr>
              <a:t>Program Requirements</a:t>
            </a:r>
            <a:r>
              <a:rPr lang="en" sz="1000" dirty="0">
                <a:latin typeface="Calibri"/>
                <a:ea typeface="Calibri"/>
                <a:cs typeface="Calibri"/>
                <a:sym typeface="Calibri"/>
              </a:rPr>
              <a:t> document provides Demonstration of Compliance checklist, and Examples of Evidence LEAs may provide to demonstrate compliance.</a:t>
            </a:r>
            <a:endParaRPr sz="1000" dirty="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Self-Rating</a:t>
            </a:r>
            <a:endParaRPr sz="3000"/>
          </a:p>
        </p:txBody>
      </p:sp>
      <p:sp>
        <p:nvSpPr>
          <p:cNvPr id="417" name="Google Shape;417;p54"/>
          <p:cNvSpPr txBox="1">
            <a:spLocks noGrp="1"/>
          </p:cNvSpPr>
          <p:nvPr>
            <p:ph type="body" idx="1"/>
          </p:nvPr>
        </p:nvSpPr>
        <p:spPr>
          <a:xfrm>
            <a:off x="29550" y="2865725"/>
            <a:ext cx="9084900" cy="1886700"/>
          </a:xfrm>
          <a:prstGeom prst="rect">
            <a:avLst/>
          </a:prstGeom>
        </p:spPr>
        <p:txBody>
          <a:bodyPr spcFirstLastPara="1" wrap="square" lIns="0" tIns="0" rIns="0" bIns="0" anchor="t" anchorCtr="0">
            <a:normAutofit lnSpcReduction="10000"/>
          </a:bodyPr>
          <a:lstStyle/>
          <a:p>
            <a:pPr marL="0" lvl="0" indent="0" algn="l" rtl="0">
              <a:spcBef>
                <a:spcPts val="800"/>
              </a:spcBef>
              <a:spcAft>
                <a:spcPts val="0"/>
              </a:spcAft>
              <a:buNone/>
            </a:pPr>
            <a:r>
              <a:rPr lang="en" sz="1600" b="1"/>
              <a:t>Which number should our LEA select?</a:t>
            </a:r>
            <a:endParaRPr sz="1600" b="1"/>
          </a:p>
          <a:p>
            <a:pPr marL="171450" lvl="0" indent="0" algn="l" rtl="0">
              <a:spcBef>
                <a:spcPts val="800"/>
              </a:spcBef>
              <a:spcAft>
                <a:spcPts val="0"/>
              </a:spcAft>
              <a:buNone/>
            </a:pPr>
            <a:r>
              <a:rPr lang="en" sz="1600" b="1"/>
              <a:t>5</a:t>
            </a:r>
            <a:r>
              <a:rPr lang="en" sz="1600"/>
              <a:t>: LEA is </a:t>
            </a:r>
            <a:r>
              <a:rPr lang="en" sz="1600" b="1"/>
              <a:t>fully</a:t>
            </a:r>
            <a:r>
              <a:rPr lang="en" sz="1600"/>
              <a:t> implementing all requirements listed above. </a:t>
            </a:r>
            <a:endParaRPr sz="1600"/>
          </a:p>
          <a:p>
            <a:pPr marL="171450" lvl="0" indent="0" algn="l" rtl="0">
              <a:spcBef>
                <a:spcPts val="800"/>
              </a:spcBef>
              <a:spcAft>
                <a:spcPts val="0"/>
              </a:spcAft>
              <a:buNone/>
            </a:pPr>
            <a:r>
              <a:rPr lang="en" sz="1600" b="1"/>
              <a:t>4</a:t>
            </a:r>
            <a:r>
              <a:rPr lang="en" sz="1600"/>
              <a:t>: LEA is implementing all requirements, but may not be </a:t>
            </a:r>
            <a:r>
              <a:rPr lang="en" sz="1600" b="1"/>
              <a:t>fully</a:t>
            </a:r>
            <a:r>
              <a:rPr lang="en" sz="1600"/>
              <a:t> implementing all requirements listed above.  </a:t>
            </a:r>
            <a:endParaRPr sz="1600"/>
          </a:p>
          <a:p>
            <a:pPr marL="171450" lvl="0" indent="0" algn="l" rtl="0">
              <a:spcBef>
                <a:spcPts val="800"/>
              </a:spcBef>
              <a:spcAft>
                <a:spcPts val="0"/>
              </a:spcAft>
              <a:buNone/>
            </a:pPr>
            <a:r>
              <a:rPr lang="en" sz="1600" b="1"/>
              <a:t>3</a:t>
            </a:r>
            <a:r>
              <a:rPr lang="en" sz="1600"/>
              <a:t>: LEA is implementing most requirements listed above.</a:t>
            </a:r>
            <a:endParaRPr sz="1600"/>
          </a:p>
          <a:p>
            <a:pPr marL="171450" lvl="0" indent="0" algn="l" rtl="0">
              <a:spcBef>
                <a:spcPts val="800"/>
              </a:spcBef>
              <a:spcAft>
                <a:spcPts val="0"/>
              </a:spcAft>
              <a:buNone/>
            </a:pPr>
            <a:r>
              <a:rPr lang="en" sz="1600" b="1"/>
              <a:t>2</a:t>
            </a:r>
            <a:r>
              <a:rPr lang="en" sz="1600"/>
              <a:t>: LEA is implementing some requirements listed above.</a:t>
            </a:r>
            <a:endParaRPr sz="1600"/>
          </a:p>
          <a:p>
            <a:pPr marL="171450" lvl="0" indent="0" algn="l" rtl="0">
              <a:spcBef>
                <a:spcPts val="800"/>
              </a:spcBef>
              <a:spcAft>
                <a:spcPts val="0"/>
              </a:spcAft>
              <a:buNone/>
            </a:pPr>
            <a:r>
              <a:rPr lang="en" sz="1600" b="1"/>
              <a:t>1</a:t>
            </a:r>
            <a:r>
              <a:rPr lang="en" sz="1600"/>
              <a:t>: LEA is not implementing requirements listed above. </a:t>
            </a:r>
            <a:endParaRPr sz="1600"/>
          </a:p>
          <a:p>
            <a:pPr marL="171450" lvl="0" indent="0" algn="l" rtl="0">
              <a:spcBef>
                <a:spcPts val="800"/>
              </a:spcBef>
              <a:spcAft>
                <a:spcPts val="0"/>
              </a:spcAft>
              <a:buNone/>
            </a:pPr>
            <a:endParaRPr/>
          </a:p>
        </p:txBody>
      </p:sp>
      <p:pic>
        <p:nvPicPr>
          <p:cNvPr id="418" name="Google Shape;418;p54" descr="Example of a self-rating assessment question"/>
          <p:cNvPicPr preferRelativeResize="0"/>
          <p:nvPr/>
        </p:nvPicPr>
        <p:blipFill>
          <a:blip r:embed="rId3">
            <a:alphaModFix/>
          </a:blip>
          <a:stretch>
            <a:fillRect/>
          </a:stretch>
        </p:blipFill>
        <p:spPr>
          <a:xfrm>
            <a:off x="1954775" y="980082"/>
            <a:ext cx="4810445" cy="17332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Reminders</a:t>
            </a:r>
            <a:endParaRPr/>
          </a:p>
        </p:txBody>
      </p:sp>
      <p:sp>
        <p:nvSpPr>
          <p:cNvPr id="114" name="Google Shape;114;p19"/>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600"/>
              </a:spcBef>
              <a:spcAft>
                <a:spcPts val="0"/>
              </a:spcAft>
              <a:buClr>
                <a:schemeClr val="dk1"/>
              </a:buClr>
              <a:buSzPts val="1100"/>
              <a:buFont typeface="Arial"/>
              <a:buNone/>
            </a:pPr>
            <a:r>
              <a:rPr lang="en" sz="1700" b="1">
                <a:solidFill>
                  <a:srgbClr val="595959"/>
                </a:solidFill>
                <a:latin typeface="Raleway"/>
                <a:ea typeface="Raleway"/>
                <a:cs typeface="Raleway"/>
                <a:sym typeface="Raleway"/>
              </a:rPr>
              <a:t>Important Dates</a:t>
            </a:r>
            <a:endParaRPr sz="1700" b="1">
              <a:solidFill>
                <a:srgbClr val="595959"/>
              </a:solidFill>
              <a:latin typeface="Raleway"/>
              <a:ea typeface="Raleway"/>
              <a:cs typeface="Raleway"/>
              <a:sym typeface="Raleway"/>
            </a:endParaRPr>
          </a:p>
          <a:p>
            <a:pPr marL="457200" lvl="0" indent="-336550" algn="l" rtl="0">
              <a:lnSpc>
                <a:spcPct val="115000"/>
              </a:lnSpc>
              <a:spcBef>
                <a:spcPts val="600"/>
              </a:spcBef>
              <a:spcAft>
                <a:spcPts val="0"/>
              </a:spcAft>
              <a:buClr>
                <a:srgbClr val="595959"/>
              </a:buClr>
              <a:buSzPts val="1700"/>
              <a:buFont typeface="Raleway"/>
              <a:buChar char="•"/>
            </a:pPr>
            <a:r>
              <a:rPr lang="en" sz="1700">
                <a:solidFill>
                  <a:srgbClr val="595959"/>
                </a:solidFill>
                <a:latin typeface="Raleway"/>
                <a:ea typeface="Raleway"/>
                <a:cs typeface="Raleway"/>
                <a:sym typeface="Raleway"/>
              </a:rPr>
              <a:t>ESSER II funds must be spent on or before September 30, 2023</a:t>
            </a:r>
            <a:endParaRPr sz="1700">
              <a:solidFill>
                <a:srgbClr val="595959"/>
              </a:solidFill>
              <a:latin typeface="Raleway"/>
              <a:ea typeface="Raleway"/>
              <a:cs typeface="Raleway"/>
              <a:sym typeface="Raleway"/>
            </a:endParaRPr>
          </a:p>
          <a:p>
            <a:pPr marL="457200" lvl="0" indent="-336550" algn="l" rtl="0">
              <a:lnSpc>
                <a:spcPct val="115000"/>
              </a:lnSpc>
              <a:spcBef>
                <a:spcPts val="0"/>
              </a:spcBef>
              <a:spcAft>
                <a:spcPts val="0"/>
              </a:spcAft>
              <a:buSzPts val="1700"/>
              <a:buFont typeface="Raleway"/>
              <a:buChar char="•"/>
            </a:pPr>
            <a:r>
              <a:rPr lang="en" sz="1700">
                <a:solidFill>
                  <a:srgbClr val="595959"/>
                </a:solidFill>
                <a:latin typeface="Raleway"/>
                <a:ea typeface="Raleway"/>
                <a:cs typeface="Raleway"/>
                <a:sym typeface="Raleway"/>
              </a:rPr>
              <a:t>ESSER II</a:t>
            </a:r>
            <a:r>
              <a:rPr lang="en" sz="1700">
                <a:solidFill>
                  <a:srgbClr val="595959"/>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 </a:t>
            </a:r>
            <a:r>
              <a:rPr lang="en" sz="1700" u="sng">
                <a:solidFill>
                  <a:schemeClr val="hlink"/>
                </a:solidFill>
                <a:latin typeface="Raleway"/>
                <a:ea typeface="Raleway"/>
                <a:cs typeface="Raleway"/>
                <a:sym typeface="Raleway"/>
                <a:hlinkClick r:id="rId3"/>
              </a:rPr>
              <a:t>Request for Funds</a:t>
            </a:r>
            <a:r>
              <a:rPr lang="en" sz="1700">
                <a:solidFill>
                  <a:srgbClr val="595959"/>
                </a:solidFill>
                <a:latin typeface="Raleway"/>
                <a:ea typeface="Raleway"/>
                <a:cs typeface="Raleway"/>
                <a:sym typeface="Raleway"/>
              </a:rPr>
              <a:t> are due by November 1, 2023</a:t>
            </a:r>
            <a:endParaRPr sz="1700">
              <a:solidFill>
                <a:srgbClr val="595959"/>
              </a:solidFill>
              <a:latin typeface="Raleway"/>
              <a:ea typeface="Raleway"/>
              <a:cs typeface="Raleway"/>
              <a:sym typeface="Raleway"/>
            </a:endParaRPr>
          </a:p>
          <a:p>
            <a:pPr marL="457200" marR="0" lvl="0" indent="-342900" algn="l" rtl="0">
              <a:lnSpc>
                <a:spcPct val="115000"/>
              </a:lnSpc>
              <a:spcBef>
                <a:spcPts val="0"/>
              </a:spcBef>
              <a:spcAft>
                <a:spcPts val="0"/>
              </a:spcAft>
              <a:buSzPts val="1800"/>
              <a:buFont typeface="Raleway"/>
              <a:buChar char="•"/>
            </a:pPr>
            <a:r>
              <a:rPr lang="en" sz="1700">
                <a:solidFill>
                  <a:srgbClr val="595959"/>
                </a:solidFill>
                <a:latin typeface="Raleway"/>
                <a:ea typeface="Raleway"/>
                <a:cs typeface="Raleway"/>
                <a:sym typeface="Raleway"/>
              </a:rPr>
              <a:t>ESSER II request for a liquidation extension</a:t>
            </a:r>
            <a:r>
              <a:rPr lang="en" sz="1700">
                <a:solidFill>
                  <a:srgbClr val="595959"/>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 form</a:t>
            </a:r>
            <a:r>
              <a:rPr lang="en" sz="1700">
                <a:solidFill>
                  <a:srgbClr val="595959"/>
                </a:solidFill>
                <a:latin typeface="Raleway"/>
                <a:ea typeface="Raleway"/>
                <a:cs typeface="Raleway"/>
                <a:sym typeface="Raleway"/>
              </a:rPr>
              <a:t> by October 31, 2023. </a:t>
            </a:r>
            <a:endParaRPr sz="1700">
              <a:solidFill>
                <a:srgbClr val="595959"/>
              </a:solidFill>
              <a:latin typeface="Raleway"/>
              <a:ea typeface="Raleway"/>
              <a:cs typeface="Raleway"/>
              <a:sym typeface="Raleway"/>
            </a:endParaRPr>
          </a:p>
          <a:p>
            <a:pPr marL="0" lvl="0" indent="0" algn="l" rtl="0">
              <a:spcBef>
                <a:spcPts val="8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3000"/>
              <a:t>Self-Rating,continued</a:t>
            </a:r>
            <a:endParaRPr/>
          </a:p>
        </p:txBody>
      </p:sp>
      <p:sp>
        <p:nvSpPr>
          <p:cNvPr id="424" name="Google Shape;424;p55"/>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b="1"/>
              <a:t>Is there a penalty if our LEA selects a lower self rating?</a:t>
            </a:r>
            <a:endParaRPr b="1"/>
          </a:p>
          <a:p>
            <a:pPr marL="171450" lvl="0" indent="0" algn="l" rtl="0">
              <a:spcBef>
                <a:spcPts val="800"/>
              </a:spcBef>
              <a:spcAft>
                <a:spcPts val="0"/>
              </a:spcAft>
              <a:buClr>
                <a:schemeClr val="dk1"/>
              </a:buClr>
              <a:buSzPts val="1100"/>
              <a:buFont typeface="Arial"/>
              <a:buNone/>
            </a:pPr>
            <a:r>
              <a:rPr lang="en"/>
              <a:t>No. The Federal Programs monitoring team uses these ratings to plan technical assistance to the field. If your LEA requests individualized support, the Federal Programs monitoring team can provide this.</a:t>
            </a:r>
            <a:endParaRPr/>
          </a:p>
        </p:txBody>
      </p:sp>
      <p:pic>
        <p:nvPicPr>
          <p:cNvPr id="425" name="Google Shape;425;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74707" y="2249232"/>
            <a:ext cx="3866175" cy="27367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6"/>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Required Narrative</a:t>
            </a:r>
            <a:endParaRPr sz="3000"/>
          </a:p>
        </p:txBody>
      </p:sp>
      <p:sp>
        <p:nvSpPr>
          <p:cNvPr id="432" name="Google Shape;432;p56"/>
          <p:cNvSpPr/>
          <p:nvPr/>
        </p:nvSpPr>
        <p:spPr>
          <a:xfrm>
            <a:off x="217800" y="1096225"/>
            <a:ext cx="2866200" cy="15624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800"/>
              </a:spcBef>
              <a:spcAft>
                <a:spcPts val="0"/>
              </a:spcAft>
              <a:buClr>
                <a:schemeClr val="dk1"/>
              </a:buClr>
              <a:buSzPts val="1100"/>
              <a:buFont typeface="Arial"/>
              <a:buNone/>
            </a:pPr>
            <a:r>
              <a:rPr lang="en" sz="1800">
                <a:solidFill>
                  <a:schemeClr val="dk1"/>
                </a:solidFill>
                <a:latin typeface="Calibri"/>
                <a:ea typeface="Calibri"/>
                <a:cs typeface="Calibri"/>
                <a:sym typeface="Calibri"/>
              </a:rPr>
              <a:t>Focus on Implementation</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33" name="Google Shape;433;p56"/>
          <p:cNvSpPr/>
          <p:nvPr/>
        </p:nvSpPr>
        <p:spPr>
          <a:xfrm>
            <a:off x="171475" y="2817350"/>
            <a:ext cx="3051600" cy="1959300"/>
          </a:xfrm>
          <a:prstGeom prst="horizontalScrol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800"/>
              </a:spcBef>
              <a:spcAft>
                <a:spcPts val="0"/>
              </a:spcAft>
              <a:buClr>
                <a:schemeClr val="dk1"/>
              </a:buClr>
              <a:buSzPts val="1100"/>
              <a:buFont typeface="Arial"/>
              <a:buNone/>
            </a:pPr>
            <a:r>
              <a:rPr lang="en" sz="1800">
                <a:solidFill>
                  <a:schemeClr val="dk1"/>
                </a:solidFill>
                <a:latin typeface="Calibri"/>
                <a:ea typeface="Calibri"/>
                <a:cs typeface="Calibri"/>
                <a:sym typeface="Calibri"/>
              </a:rPr>
              <a:t>If Tier II or III, consider uploading supporting documentation to Syncplicity or within the narrative as links. </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431" name="Google Shape;431;p56" descr="GEPA Statement requiring a narrative summary"/>
          <p:cNvPicPr preferRelativeResize="0"/>
          <p:nvPr/>
        </p:nvPicPr>
        <p:blipFill>
          <a:blip r:embed="rId3">
            <a:alphaModFix/>
          </a:blip>
          <a:stretch>
            <a:fillRect/>
          </a:stretch>
        </p:blipFill>
        <p:spPr>
          <a:xfrm>
            <a:off x="3322038" y="1096225"/>
            <a:ext cx="5534025" cy="2333625"/>
          </a:xfrm>
          <a:prstGeom prst="rect">
            <a:avLst/>
          </a:prstGeom>
          <a:noFill/>
          <a:ln>
            <a:noFill/>
          </a:ln>
        </p:spPr>
      </p:pic>
      <p:pic>
        <p:nvPicPr>
          <p:cNvPr id="434" name="Google Shape;434;p5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604325" y="3588525"/>
            <a:ext cx="2782479" cy="14088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Requested Support</a:t>
            </a:r>
            <a:endParaRPr sz="3000"/>
          </a:p>
        </p:txBody>
      </p:sp>
      <p:sp>
        <p:nvSpPr>
          <p:cNvPr id="440" name="Google Shape;440;p57"/>
          <p:cNvSpPr txBox="1">
            <a:spLocks noGrp="1"/>
          </p:cNvSpPr>
          <p:nvPr>
            <p:ph type="body" idx="1"/>
          </p:nvPr>
        </p:nvSpPr>
        <p:spPr>
          <a:xfrm>
            <a:off x="509500" y="1371075"/>
            <a:ext cx="3097500" cy="9168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a:t>Please select any support that would benefit your LEA for each section.</a:t>
            </a:r>
            <a:endParaRPr/>
          </a:p>
        </p:txBody>
      </p:sp>
      <p:pic>
        <p:nvPicPr>
          <p:cNvPr id="441" name="Google Shape;441;p57" descr="Examples of Supports offered to LEAs to improve their implementaton of the requirments."/>
          <p:cNvPicPr preferRelativeResize="0"/>
          <p:nvPr/>
        </p:nvPicPr>
        <p:blipFill>
          <a:blip r:embed="rId3">
            <a:alphaModFix/>
          </a:blip>
          <a:stretch>
            <a:fillRect/>
          </a:stretch>
        </p:blipFill>
        <p:spPr>
          <a:xfrm>
            <a:off x="3772100" y="1404399"/>
            <a:ext cx="4925525" cy="2752475"/>
          </a:xfrm>
          <a:prstGeom prst="rect">
            <a:avLst/>
          </a:prstGeom>
          <a:noFill/>
          <a:ln>
            <a:noFill/>
          </a:ln>
        </p:spPr>
      </p:pic>
      <p:pic>
        <p:nvPicPr>
          <p:cNvPr id="442" name="Google Shape;442;p5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76075" y="2287875"/>
            <a:ext cx="2808607" cy="1869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Time Commitment for the PMSA</a:t>
            </a:r>
            <a:endParaRPr sz="3000"/>
          </a:p>
        </p:txBody>
      </p:sp>
      <p:sp>
        <p:nvSpPr>
          <p:cNvPr id="448" name="Google Shape;448;p58"/>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Clr>
                <a:schemeClr val="dk1"/>
              </a:buClr>
              <a:buSzPts val="1100"/>
              <a:buFont typeface="Arial"/>
              <a:buNone/>
            </a:pPr>
            <a:r>
              <a:rPr lang="en"/>
              <a:t>How much time should this take? </a:t>
            </a:r>
            <a:endParaRPr/>
          </a:p>
          <a:p>
            <a:pPr marL="457200" lvl="0" indent="-342900" algn="l" rtl="0">
              <a:spcBef>
                <a:spcPts val="800"/>
              </a:spcBef>
              <a:spcAft>
                <a:spcPts val="0"/>
              </a:spcAft>
              <a:buSzPts val="1800"/>
              <a:buChar char="•"/>
            </a:pPr>
            <a:r>
              <a:rPr lang="en"/>
              <a:t>A reasonable expectation for completing the online PMSA is approximately two hours.</a:t>
            </a:r>
            <a:endParaRPr/>
          </a:p>
          <a:p>
            <a:pPr marL="457200" lvl="0" indent="-342900" algn="l" rtl="0">
              <a:spcBef>
                <a:spcPts val="0"/>
              </a:spcBef>
              <a:spcAft>
                <a:spcPts val="0"/>
              </a:spcAft>
              <a:buSzPts val="1800"/>
              <a:buChar char="•"/>
            </a:pPr>
            <a:r>
              <a:rPr lang="en"/>
              <a:t>If additional team members are needed to support different programs, time to check in with those team members will need to be considered.</a:t>
            </a:r>
            <a:endParaRPr/>
          </a:p>
          <a:p>
            <a:pPr marL="0" lvl="0" indent="0" algn="l" rtl="0">
              <a:spcBef>
                <a:spcPts val="800"/>
              </a:spcBef>
              <a:spcAft>
                <a:spcPts val="0"/>
              </a:spcAft>
              <a:buNone/>
            </a:pPr>
            <a:endParaRPr/>
          </a:p>
        </p:txBody>
      </p:sp>
      <p:pic>
        <p:nvPicPr>
          <p:cNvPr id="449" name="Google Shape;449;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663315" y="2656448"/>
            <a:ext cx="1817370" cy="233317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9"/>
          <p:cNvSpPr txBox="1">
            <a:spLocks noGrp="1"/>
          </p:cNvSpPr>
          <p:nvPr>
            <p:ph type="title"/>
          </p:nvPr>
        </p:nvSpPr>
        <p:spPr>
          <a:xfrm>
            <a:off x="332674" y="1472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PMSA Deadline</a:t>
            </a:r>
            <a:endParaRPr sz="3000"/>
          </a:p>
        </p:txBody>
      </p:sp>
      <p:sp>
        <p:nvSpPr>
          <p:cNvPr id="455" name="Google Shape;455;p59"/>
          <p:cNvSpPr txBox="1">
            <a:spLocks noGrp="1"/>
          </p:cNvSpPr>
          <p:nvPr>
            <p:ph type="body" idx="1"/>
          </p:nvPr>
        </p:nvSpPr>
        <p:spPr>
          <a:xfrm>
            <a:off x="332675" y="1373638"/>
            <a:ext cx="5439000" cy="2680800"/>
          </a:xfrm>
          <a:prstGeom prst="rect">
            <a:avLst/>
          </a:prstGeom>
        </p:spPr>
        <p:txBody>
          <a:bodyPr spcFirstLastPara="1" wrap="square" lIns="0" tIns="0" rIns="0" bIns="0" anchor="t" anchorCtr="0">
            <a:normAutofit fontScale="85000" lnSpcReduction="20000"/>
          </a:bodyPr>
          <a:lstStyle/>
          <a:p>
            <a:pPr marL="457200" lvl="0" indent="0" algn="ctr" rtl="0">
              <a:spcBef>
                <a:spcPts val="800"/>
              </a:spcBef>
              <a:spcAft>
                <a:spcPts val="0"/>
              </a:spcAft>
              <a:buNone/>
            </a:pPr>
            <a:r>
              <a:rPr lang="en" sz="3087"/>
              <a:t>Program Monitoring Self-Assessment (PMSA) due </a:t>
            </a:r>
            <a:endParaRPr sz="3087"/>
          </a:p>
          <a:p>
            <a:pPr marL="457200" lvl="0" indent="0" algn="ctr" rtl="0">
              <a:spcBef>
                <a:spcPts val="800"/>
              </a:spcBef>
              <a:spcAft>
                <a:spcPts val="0"/>
              </a:spcAft>
              <a:buNone/>
            </a:pPr>
            <a:r>
              <a:rPr lang="en" sz="3087">
                <a:solidFill>
                  <a:srgbClr val="CC0000"/>
                </a:solidFill>
              </a:rPr>
              <a:t>October 20,2023</a:t>
            </a:r>
            <a:r>
              <a:rPr lang="en" sz="3087"/>
              <a:t> </a:t>
            </a:r>
            <a:endParaRPr sz="3087"/>
          </a:p>
          <a:p>
            <a:pPr marL="457200" lvl="0" indent="0" algn="ctr" rtl="0">
              <a:spcBef>
                <a:spcPts val="800"/>
              </a:spcBef>
              <a:spcAft>
                <a:spcPts val="0"/>
              </a:spcAft>
              <a:buNone/>
            </a:pPr>
            <a:r>
              <a:rPr lang="en" sz="3087"/>
              <a:t>(final submission via the Google Form)</a:t>
            </a:r>
            <a:endParaRPr sz="3087"/>
          </a:p>
          <a:p>
            <a:pPr marL="457200" lvl="0" indent="0" algn="ctr" rtl="0">
              <a:spcBef>
                <a:spcPts val="800"/>
              </a:spcBef>
              <a:spcAft>
                <a:spcPts val="0"/>
              </a:spcAft>
              <a:buNone/>
            </a:pPr>
            <a:r>
              <a:rPr lang="en" sz="3087" u="sng">
                <a:solidFill>
                  <a:schemeClr val="hlink"/>
                </a:solidFill>
                <a:hlinkClick r:id="rId3"/>
              </a:rPr>
              <a:t>ESEA/ESSER Link</a:t>
            </a:r>
            <a:endParaRPr sz="3087"/>
          </a:p>
          <a:p>
            <a:pPr marL="457200" lvl="0" indent="0" algn="ctr" rtl="0">
              <a:spcBef>
                <a:spcPts val="800"/>
              </a:spcBef>
              <a:spcAft>
                <a:spcPts val="0"/>
              </a:spcAft>
              <a:buNone/>
            </a:pPr>
            <a:r>
              <a:rPr lang="en" sz="3087" u="sng">
                <a:solidFill>
                  <a:schemeClr val="hlink"/>
                </a:solidFill>
                <a:hlinkClick r:id="rId4"/>
              </a:rPr>
              <a:t>ESSER-Only Link</a:t>
            </a:r>
            <a:endParaRPr sz="3087"/>
          </a:p>
          <a:p>
            <a:pPr marL="0" lvl="0" indent="0" algn="ctr" rtl="0">
              <a:spcBef>
                <a:spcPts val="800"/>
              </a:spcBef>
              <a:spcAft>
                <a:spcPts val="0"/>
              </a:spcAft>
              <a:buNone/>
            </a:pPr>
            <a:endParaRPr/>
          </a:p>
        </p:txBody>
      </p:sp>
      <p:pic>
        <p:nvPicPr>
          <p:cNvPr id="456" name="Google Shape;456;p5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47865" y="1725650"/>
            <a:ext cx="2767485" cy="1976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0"/>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Document Review and </a:t>
            </a:r>
            <a:endParaRPr/>
          </a:p>
          <a:p>
            <a:pPr marL="0" lvl="0" indent="0" algn="ctr" rtl="0">
              <a:spcBef>
                <a:spcPts val="0"/>
              </a:spcBef>
              <a:spcAft>
                <a:spcPts val="0"/>
              </a:spcAft>
              <a:buNone/>
            </a:pPr>
            <a:r>
              <a:rPr lang="en"/>
              <a:t>Additional Evidence Submission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1"/>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ct val="36666"/>
              <a:buFont typeface="Arial"/>
              <a:buNone/>
            </a:pPr>
            <a:r>
              <a:rPr lang="en" sz="3000"/>
              <a:t>After the PMSA…</a:t>
            </a:r>
            <a:endParaRPr sz="3000"/>
          </a:p>
          <a:p>
            <a:pPr marL="0" lvl="0" indent="0" algn="l" rtl="0">
              <a:spcBef>
                <a:spcPts val="0"/>
              </a:spcBef>
              <a:spcAft>
                <a:spcPts val="0"/>
              </a:spcAft>
              <a:buNone/>
            </a:pPr>
            <a:endParaRPr/>
          </a:p>
        </p:txBody>
      </p:sp>
      <p:grpSp>
        <p:nvGrpSpPr>
          <p:cNvPr id="470" name="Google Shape;470;p61" descr="Tier I - If further action is needed a follow-up call will be scheduled. If no further action is needed, the FPSU monitoring team will notify the LEA in writing."/>
          <p:cNvGrpSpPr/>
          <p:nvPr/>
        </p:nvGrpSpPr>
        <p:grpSpPr>
          <a:xfrm>
            <a:off x="0" y="1190078"/>
            <a:ext cx="3546900" cy="3615464"/>
            <a:chOff x="0" y="1189989"/>
            <a:chExt cx="3546900" cy="3482770"/>
          </a:xfrm>
        </p:grpSpPr>
        <p:sp>
          <p:nvSpPr>
            <p:cNvPr id="471" name="Google Shape;471;p61"/>
            <p:cNvSpPr/>
            <p:nvPr/>
          </p:nvSpPr>
          <p:spPr>
            <a:xfrm>
              <a:off x="0" y="1189989"/>
              <a:ext cx="3546900" cy="669000"/>
            </a:xfrm>
            <a:prstGeom prst="homePlate">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a:t>
              </a:r>
              <a:endParaRPr>
                <a:solidFill>
                  <a:srgbClr val="FFFFFF"/>
                </a:solidFill>
                <a:latin typeface="Roboto"/>
                <a:ea typeface="Roboto"/>
                <a:cs typeface="Roboto"/>
                <a:sym typeface="Roboto"/>
              </a:endParaRPr>
            </a:p>
          </p:txBody>
        </p:sp>
        <p:sp>
          <p:nvSpPr>
            <p:cNvPr id="472" name="Google Shape;472;p61"/>
            <p:cNvSpPr txBox="1"/>
            <p:nvPr/>
          </p:nvSpPr>
          <p:spPr>
            <a:xfrm>
              <a:off x="128600" y="1933460"/>
              <a:ext cx="2914800" cy="27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If further action is needed, a follow-up call will be scheduled between the LEA and CDE’s FPSU monitoring team to discuss next steps. If no further action is needed, the FPSU monitoring team will notify the LEA in writing that the program monitoring process has concluded.</a:t>
              </a:r>
              <a:endParaRPr b="1">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200">
                <a:latin typeface="Roboto"/>
                <a:ea typeface="Roboto"/>
                <a:cs typeface="Roboto"/>
                <a:sym typeface="Roboto"/>
              </a:endParaRPr>
            </a:p>
          </p:txBody>
        </p:sp>
      </p:grpSp>
      <p:grpSp>
        <p:nvGrpSpPr>
          <p:cNvPr id="473" name="Google Shape;473;p61" descr="Tier II - additional information or submission of evidence may be requested; a written report will be provided summarizing any recommendations, corrective actions, or next steps."/>
          <p:cNvGrpSpPr/>
          <p:nvPr/>
        </p:nvGrpSpPr>
        <p:grpSpPr>
          <a:xfrm>
            <a:off x="2944200" y="1189805"/>
            <a:ext cx="3305700" cy="3615559"/>
            <a:chOff x="2944204" y="1189775"/>
            <a:chExt cx="3305700" cy="3483198"/>
          </a:xfrm>
        </p:grpSpPr>
        <p:sp>
          <p:nvSpPr>
            <p:cNvPr id="474" name="Google Shape;474;p61"/>
            <p:cNvSpPr/>
            <p:nvPr/>
          </p:nvSpPr>
          <p:spPr>
            <a:xfrm>
              <a:off x="2944204" y="1189775"/>
              <a:ext cx="3305700" cy="669000"/>
            </a:xfrm>
            <a:prstGeom prst="chevron">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a:t>
              </a:r>
              <a:endParaRPr>
                <a:solidFill>
                  <a:srgbClr val="FFFFFF"/>
                </a:solidFill>
                <a:latin typeface="Roboto"/>
                <a:ea typeface="Roboto"/>
                <a:cs typeface="Roboto"/>
                <a:sym typeface="Roboto"/>
              </a:endParaRPr>
            </a:p>
          </p:txBody>
        </p:sp>
        <p:sp>
          <p:nvSpPr>
            <p:cNvPr id="475" name="Google Shape;475;p61"/>
            <p:cNvSpPr txBox="1"/>
            <p:nvPr/>
          </p:nvSpPr>
          <p:spPr>
            <a:xfrm>
              <a:off x="2983229" y="1932473"/>
              <a:ext cx="3034800" cy="274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addition to Tier I components, Tier II may include requests for additional information or submission of evidence. LEAs will use Syncplicity to submit any additional documentation. CDE’s FPSU monitoring team will provide a written report to summarize any recommendations, corrective actions, or next steps identified through the program monitoring process.</a:t>
              </a:r>
              <a:endParaRPr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200">
                <a:latin typeface="Roboto"/>
                <a:ea typeface="Roboto"/>
                <a:cs typeface="Roboto"/>
                <a:sym typeface="Roboto"/>
              </a:endParaRPr>
            </a:p>
          </p:txBody>
        </p:sp>
      </p:grpSp>
      <p:grpSp>
        <p:nvGrpSpPr>
          <p:cNvPr id="467" name="Google Shape;467;p61" descr="Tier III - CDE's FPSU monitoring team will work with the LEA to identify additional program requirements and potential site visits; the LEA will have the opportunity to co-develop the moniotring plans and help determine the most helpful and relevent indicators"/>
          <p:cNvGrpSpPr/>
          <p:nvPr/>
        </p:nvGrpSpPr>
        <p:grpSpPr>
          <a:xfrm>
            <a:off x="5632325" y="1189775"/>
            <a:ext cx="3376125" cy="3579050"/>
            <a:chOff x="5632325" y="1189775"/>
            <a:chExt cx="3376125" cy="3579050"/>
          </a:xfrm>
        </p:grpSpPr>
        <p:sp>
          <p:nvSpPr>
            <p:cNvPr id="468" name="Google Shape;468;p61"/>
            <p:cNvSpPr/>
            <p:nvPr/>
          </p:nvSpPr>
          <p:spPr>
            <a:xfrm>
              <a:off x="5632325" y="1189775"/>
              <a:ext cx="3305700" cy="705900"/>
            </a:xfrm>
            <a:prstGeom prst="chevron">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III</a:t>
              </a:r>
              <a:endParaRPr>
                <a:solidFill>
                  <a:srgbClr val="FFFFFF"/>
                </a:solidFill>
                <a:latin typeface="Roboto"/>
                <a:ea typeface="Roboto"/>
                <a:cs typeface="Roboto"/>
                <a:sym typeface="Roboto"/>
              </a:endParaRPr>
            </a:p>
          </p:txBody>
        </p:sp>
        <p:sp>
          <p:nvSpPr>
            <p:cNvPr id="469" name="Google Shape;469;p61"/>
            <p:cNvSpPr txBox="1"/>
            <p:nvPr/>
          </p:nvSpPr>
          <p:spPr>
            <a:xfrm>
              <a:off x="5981150" y="1954525"/>
              <a:ext cx="3027300" cy="281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In addition to Tier I and II components, CDE’s FPSU monitoring team will work with LEAs to identify additional program requirements and potential site visit dates to review implementation practices. In Tier III monitoring, the LEA will have an opportunity to co-develop the monitoring plans and help determine which indicators would be helpful and relevant. </a:t>
              </a:r>
              <a:endParaRPr sz="900" b="1">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endParaRPr sz="1100">
                <a:latin typeface="Roboto"/>
                <a:ea typeface="Roboto"/>
                <a:cs typeface="Roboto"/>
                <a:sym typeface="Roboto"/>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2"/>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100"/>
              <a:buFont typeface="Arial"/>
              <a:buNone/>
            </a:pPr>
            <a:r>
              <a:rPr lang="en" sz="3000" u="sng">
                <a:solidFill>
                  <a:schemeClr val="hlink"/>
                </a:solidFill>
                <a:hlinkClick r:id="rId3"/>
              </a:rPr>
              <a:t>Syncplicity</a:t>
            </a:r>
            <a:endParaRPr sz="3000"/>
          </a:p>
        </p:txBody>
      </p:sp>
      <p:sp>
        <p:nvSpPr>
          <p:cNvPr id="481" name="Google Shape;481;p6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p>
            <a:pPr marL="177800" lvl="0" indent="-215900" algn="l" rtl="0">
              <a:lnSpc>
                <a:spcPct val="90000"/>
              </a:lnSpc>
              <a:spcBef>
                <a:spcPts val="0"/>
              </a:spcBef>
              <a:spcAft>
                <a:spcPts val="0"/>
              </a:spcAft>
              <a:buClr>
                <a:schemeClr val="dk1"/>
              </a:buClr>
              <a:buSzPts val="2400"/>
              <a:buChar char="•"/>
            </a:pPr>
            <a:r>
              <a:rPr lang="en" sz="2400"/>
              <a:t>CDE will utilize the Syncplicity Platform for additional evidence uploads.</a:t>
            </a:r>
            <a:endParaRPr sz="2400"/>
          </a:p>
          <a:p>
            <a:pPr marL="177800" lvl="0" indent="-215900" algn="l" rtl="0">
              <a:lnSpc>
                <a:spcPct val="90000"/>
              </a:lnSpc>
              <a:spcBef>
                <a:spcPts val="800"/>
              </a:spcBef>
              <a:spcAft>
                <a:spcPts val="0"/>
              </a:spcAft>
              <a:buClr>
                <a:schemeClr val="dk1"/>
              </a:buClr>
              <a:buSzPts val="2400"/>
              <a:buChar char="•"/>
            </a:pPr>
            <a:r>
              <a:rPr lang="en" sz="2400"/>
              <a:t>Syncplicity is a secure file synchronization system that enables you to access files remotely from multiple computers and mobile devices. </a:t>
            </a:r>
            <a:endParaRPr sz="2400"/>
          </a:p>
          <a:p>
            <a:pPr marL="177800" lvl="0" indent="-63500" algn="l" rtl="0">
              <a:lnSpc>
                <a:spcPct val="90000"/>
              </a:lnSpc>
              <a:spcBef>
                <a:spcPts val="800"/>
              </a:spcBef>
              <a:spcAft>
                <a:spcPts val="0"/>
              </a:spcAft>
              <a:buClr>
                <a:schemeClr val="dk1"/>
              </a:buClr>
              <a:buSzPts val="1800"/>
              <a:buNone/>
            </a:pPr>
            <a:endParaRPr/>
          </a:p>
        </p:txBody>
      </p:sp>
      <p:sp>
        <p:nvSpPr>
          <p:cNvPr id="482" name="Google Shape;482;p62">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solidFill>
                  <a:srgbClr val="7F7F7F"/>
                </a:solidFill>
              </a:rPr>
              <a:t>47</a:t>
            </a:fld>
            <a:endParaRPr>
              <a:solidFill>
                <a:srgbClr val="7F7F7F"/>
              </a:solidFill>
            </a:endParaRPr>
          </a:p>
        </p:txBody>
      </p:sp>
      <p:pic>
        <p:nvPicPr>
          <p:cNvPr id="483" name="Google Shape;483;p6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572000" y="2853950"/>
            <a:ext cx="2065569" cy="157529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63"/>
          <p:cNvSpPr txBox="1">
            <a:spLocks noGrp="1"/>
          </p:cNvSpPr>
          <p:nvPr>
            <p:ph type="title"/>
          </p:nvPr>
        </p:nvSpPr>
        <p:spPr>
          <a:xfrm>
            <a:off x="249650" y="94175"/>
            <a:ext cx="3224400" cy="673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100"/>
              <a:buFont typeface="Arial"/>
              <a:buNone/>
            </a:pPr>
            <a:r>
              <a:rPr lang="en" sz="3000"/>
              <a:t>Step 1: Receiving Access </a:t>
            </a:r>
            <a:endParaRPr sz="3000"/>
          </a:p>
        </p:txBody>
      </p:sp>
      <p:sp>
        <p:nvSpPr>
          <p:cNvPr id="490" name="Google Shape;490;p63"/>
          <p:cNvSpPr txBox="1">
            <a:spLocks noGrp="1"/>
          </p:cNvSpPr>
          <p:nvPr>
            <p:ph type="body" idx="1"/>
          </p:nvPr>
        </p:nvSpPr>
        <p:spPr>
          <a:xfrm>
            <a:off x="58300" y="1165850"/>
            <a:ext cx="3420900" cy="3263400"/>
          </a:xfrm>
          <a:prstGeom prst="rect">
            <a:avLst/>
          </a:prstGeom>
          <a:noFill/>
          <a:ln>
            <a:noFill/>
          </a:ln>
        </p:spPr>
        <p:txBody>
          <a:bodyPr spcFirstLastPara="1" wrap="square" lIns="0" tIns="0" rIns="0" bIns="0" anchor="t" anchorCtr="0">
            <a:normAutofit/>
          </a:bodyPr>
          <a:lstStyle/>
          <a:p>
            <a:pPr marL="177800" lvl="0" indent="-171450" algn="l" rtl="0">
              <a:lnSpc>
                <a:spcPct val="90000"/>
              </a:lnSpc>
              <a:spcBef>
                <a:spcPts val="0"/>
              </a:spcBef>
              <a:spcAft>
                <a:spcPts val="0"/>
              </a:spcAft>
              <a:buClr>
                <a:schemeClr val="dk1"/>
              </a:buClr>
              <a:buSzPts val="1500"/>
              <a:buChar char="•"/>
            </a:pPr>
            <a:r>
              <a:rPr lang="en" sz="1500"/>
              <a:t>An email will be sent to Authorized Representative from Syncplicity</a:t>
            </a:r>
            <a:endParaRPr sz="1500"/>
          </a:p>
          <a:p>
            <a:pPr marL="914400" lvl="1" indent="-323850" algn="l" rtl="0">
              <a:lnSpc>
                <a:spcPct val="90000"/>
              </a:lnSpc>
              <a:spcBef>
                <a:spcPts val="0"/>
              </a:spcBef>
              <a:spcAft>
                <a:spcPts val="0"/>
              </a:spcAft>
              <a:buClr>
                <a:schemeClr val="dk1"/>
              </a:buClr>
              <a:buSzPts val="1500"/>
              <a:buChar char="•"/>
            </a:pPr>
            <a:r>
              <a:rPr lang="en"/>
              <a:t>Please ensure contacts in the ESSER III and Consolidated Application are up-to-date.</a:t>
            </a:r>
            <a:r>
              <a:rPr lang="en" sz="1500"/>
              <a:t>  </a:t>
            </a:r>
            <a:endParaRPr/>
          </a:p>
          <a:p>
            <a:pPr marL="177800" lvl="0" indent="-171450" algn="l" rtl="0">
              <a:lnSpc>
                <a:spcPct val="90000"/>
              </a:lnSpc>
              <a:spcBef>
                <a:spcPts val="800"/>
              </a:spcBef>
              <a:spcAft>
                <a:spcPts val="0"/>
              </a:spcAft>
              <a:buClr>
                <a:schemeClr val="dk1"/>
              </a:buClr>
              <a:buSzPts val="1500"/>
              <a:buChar char="•"/>
            </a:pPr>
            <a:r>
              <a:rPr lang="en" sz="1500"/>
              <a:t>Email Description Example: </a:t>
            </a:r>
            <a:endParaRPr/>
          </a:p>
          <a:p>
            <a:pPr marL="520700" lvl="1" indent="-177800" algn="l" rtl="0">
              <a:lnSpc>
                <a:spcPct val="90000"/>
              </a:lnSpc>
              <a:spcBef>
                <a:spcPts val="400"/>
              </a:spcBef>
              <a:spcAft>
                <a:spcPts val="0"/>
              </a:spcAft>
              <a:buClr>
                <a:schemeClr val="dk1"/>
              </a:buClr>
              <a:buSzPts val="1200"/>
              <a:buChar char="•"/>
            </a:pPr>
            <a:r>
              <a:rPr lang="en" sz="1200"/>
              <a:t>"#### District Name - Monitoring - ESEA and ESSER (23-24)" has been shared with you by Kristin Crumley (</a:t>
            </a:r>
            <a:r>
              <a:rPr lang="en" sz="1200" u="sng">
                <a:solidFill>
                  <a:schemeClr val="hlink"/>
                </a:solidFill>
                <a:hlinkClick r:id="rId3"/>
              </a:rPr>
              <a:t>Crumley_K@cde.state.co.us</a:t>
            </a:r>
            <a:r>
              <a:rPr lang="en" sz="1200"/>
              <a:t>)”</a:t>
            </a:r>
            <a:endParaRPr/>
          </a:p>
          <a:p>
            <a:pPr marL="520700" lvl="1" indent="-177800" algn="l" rtl="0">
              <a:lnSpc>
                <a:spcPct val="90000"/>
              </a:lnSpc>
              <a:spcBef>
                <a:spcPts val="400"/>
              </a:spcBef>
              <a:spcAft>
                <a:spcPts val="0"/>
              </a:spcAft>
              <a:buClr>
                <a:schemeClr val="dk1"/>
              </a:buClr>
              <a:buSzPts val="1200"/>
              <a:buChar char="•"/>
            </a:pPr>
            <a:r>
              <a:rPr lang="en" sz="1200"/>
              <a:t>Be sure to check your SPAM folder</a:t>
            </a:r>
            <a:endParaRPr/>
          </a:p>
          <a:p>
            <a:pPr marL="177800" lvl="0" indent="-171450" algn="l" rtl="0">
              <a:lnSpc>
                <a:spcPct val="90000"/>
              </a:lnSpc>
              <a:spcBef>
                <a:spcPts val="800"/>
              </a:spcBef>
              <a:spcAft>
                <a:spcPts val="0"/>
              </a:spcAft>
              <a:buClr>
                <a:schemeClr val="dk1"/>
              </a:buClr>
              <a:buSzPts val="1500"/>
              <a:buChar char="•"/>
            </a:pPr>
            <a:r>
              <a:rPr lang="en" sz="1500"/>
              <a:t>This email can’t be shared with others, it will not allow them to access the folder.</a:t>
            </a:r>
            <a:endParaRPr/>
          </a:p>
          <a:p>
            <a:pPr marL="177800" lvl="0" indent="-171450" algn="l" rtl="0">
              <a:lnSpc>
                <a:spcPct val="90000"/>
              </a:lnSpc>
              <a:spcBef>
                <a:spcPts val="800"/>
              </a:spcBef>
              <a:spcAft>
                <a:spcPts val="0"/>
              </a:spcAft>
              <a:buClr>
                <a:schemeClr val="dk1"/>
              </a:buClr>
              <a:buSzPts val="1500"/>
              <a:buChar char="•"/>
            </a:pPr>
            <a:r>
              <a:rPr lang="en" sz="1500"/>
              <a:t>If you need access, email Kristin Crumley at </a:t>
            </a:r>
            <a:r>
              <a:rPr lang="en" sz="1500" u="sng">
                <a:solidFill>
                  <a:schemeClr val="hlink"/>
                </a:solidFill>
                <a:hlinkClick r:id="rId3"/>
              </a:rPr>
              <a:t>Crumley_K@cde.state.co.us</a:t>
            </a:r>
            <a:r>
              <a:rPr lang="en" sz="1500"/>
              <a:t> </a:t>
            </a:r>
            <a:endParaRPr/>
          </a:p>
        </p:txBody>
      </p:sp>
      <p:sp>
        <p:nvSpPr>
          <p:cNvPr id="491" name="Google Shape;491;p63">
            <a:extLst>
              <a:ext uri="{C183D7F6-B498-43B3-948B-1728B52AA6E4}">
                <adec:decorative xmlns:adec="http://schemas.microsoft.com/office/drawing/2017/decorative" val="1"/>
              </a:ext>
            </a:extLst>
          </p:cNvPr>
          <p:cNvSpPr/>
          <p:nvPr/>
        </p:nvSpPr>
        <p:spPr>
          <a:xfrm>
            <a:off x="3599600" y="0"/>
            <a:ext cx="5544300" cy="5143500"/>
          </a:xfrm>
          <a:prstGeom prst="rect">
            <a:avLst/>
          </a:prstGeom>
          <a:solidFill>
            <a:srgbClr val="C8CAC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2" name="Google Shape;492;p63">
            <a:extLst>
              <a:ext uri="{C183D7F6-B498-43B3-948B-1728B52AA6E4}">
                <adec:decorative xmlns:adec="http://schemas.microsoft.com/office/drawing/2017/decorative" val="1"/>
              </a:ext>
            </a:extLst>
          </p:cNvPr>
          <p:cNvSpPr/>
          <p:nvPr/>
        </p:nvSpPr>
        <p:spPr>
          <a:xfrm>
            <a:off x="3842766" y="418338"/>
            <a:ext cx="4938000" cy="43044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3" name="Google Shape;493;p63">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000000"/>
              </a:buClr>
              <a:buSzPts val="1200"/>
              <a:buFont typeface="Arial"/>
              <a:buNone/>
            </a:pPr>
            <a:fld id="{00000000-1234-1234-1234-123412341234}" type="slidenum">
              <a:rPr lang="en"/>
              <a:t>48</a:t>
            </a:fld>
            <a:endParaRPr/>
          </a:p>
        </p:txBody>
      </p:sp>
      <p:pic>
        <p:nvPicPr>
          <p:cNvPr id="494" name="Google Shape;494;p63" descr="Example of Syncplicity email"/>
          <p:cNvPicPr preferRelativeResize="0"/>
          <p:nvPr/>
        </p:nvPicPr>
        <p:blipFill>
          <a:blip r:embed="rId4">
            <a:alphaModFix/>
          </a:blip>
          <a:stretch>
            <a:fillRect/>
          </a:stretch>
        </p:blipFill>
        <p:spPr>
          <a:xfrm>
            <a:off x="4249600" y="951300"/>
            <a:ext cx="4124325" cy="3238500"/>
          </a:xfrm>
          <a:prstGeom prst="rect">
            <a:avLst/>
          </a:prstGeom>
          <a:noFill/>
          <a:ln w="9525" cap="flat" cmpd="sng">
            <a:solidFill>
              <a:srgbClr val="C8CACA"/>
            </a:solidFill>
            <a:prstDash val="solid"/>
            <a:miter lim="8000"/>
            <a:headEnd type="none" w="sm" len="sm"/>
            <a:tailEnd type="none" w="sm" len="sm"/>
          </a:ln>
          <a:effectLst>
            <a:outerShdw blurRad="57150" dist="19050" dir="5400000" algn="t" rotWithShape="0">
              <a:srgbClr val="000000">
                <a:alpha val="6275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9"/>
        <p:cNvGrpSpPr/>
        <p:nvPr/>
      </p:nvGrpSpPr>
      <p:grpSpPr>
        <a:xfrm>
          <a:off x="0" y="0"/>
          <a:ext cx="0" cy="0"/>
          <a:chOff x="0" y="0"/>
          <a:chExt cx="0" cy="0"/>
        </a:xfrm>
      </p:grpSpPr>
      <p:sp>
        <p:nvSpPr>
          <p:cNvPr id="500" name="Google Shape;500;p64"/>
          <p:cNvSpPr txBox="1">
            <a:spLocks noGrp="1"/>
          </p:cNvSpPr>
          <p:nvPr>
            <p:ph type="title"/>
          </p:nvPr>
        </p:nvSpPr>
        <p:spPr>
          <a:xfrm>
            <a:off x="61413" y="51500"/>
            <a:ext cx="4695600" cy="673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2100"/>
              <a:buFont typeface="Arial"/>
              <a:buNone/>
            </a:pPr>
            <a:r>
              <a:rPr lang="en" sz="3000"/>
              <a:t>Step 2: Locating your Folder</a:t>
            </a:r>
            <a:endParaRPr sz="3000"/>
          </a:p>
        </p:txBody>
      </p:sp>
      <p:sp>
        <p:nvSpPr>
          <p:cNvPr id="501" name="Google Shape;501;p64"/>
          <p:cNvSpPr txBox="1">
            <a:spLocks noGrp="1"/>
          </p:cNvSpPr>
          <p:nvPr>
            <p:ph type="body" idx="1"/>
          </p:nvPr>
        </p:nvSpPr>
        <p:spPr>
          <a:xfrm>
            <a:off x="174900" y="1165850"/>
            <a:ext cx="4605900" cy="3263400"/>
          </a:xfrm>
          <a:prstGeom prst="rect">
            <a:avLst/>
          </a:prstGeom>
          <a:noFill/>
          <a:ln>
            <a:noFill/>
          </a:ln>
        </p:spPr>
        <p:txBody>
          <a:bodyPr spcFirstLastPara="1" wrap="square" lIns="0" tIns="0" rIns="0" bIns="0" anchor="t" anchorCtr="0">
            <a:normAutofit/>
          </a:bodyPr>
          <a:lstStyle/>
          <a:p>
            <a:pPr marL="177800" lvl="0" indent="-177800" algn="l" rtl="0">
              <a:lnSpc>
                <a:spcPct val="90000"/>
              </a:lnSpc>
              <a:spcBef>
                <a:spcPts val="0"/>
              </a:spcBef>
              <a:spcAft>
                <a:spcPts val="0"/>
              </a:spcAft>
              <a:buClr>
                <a:schemeClr val="dk1"/>
              </a:buClr>
              <a:buSzPts val="1800"/>
              <a:buChar char="•"/>
            </a:pPr>
            <a:r>
              <a:rPr lang="en"/>
              <a:t>Your folder will have your district number, name, “Monitoring” and ESEA and ESSER years. </a:t>
            </a:r>
            <a:endParaRPr/>
          </a:p>
          <a:p>
            <a:pPr marL="520700" lvl="1" indent="-171450" algn="l" rtl="0">
              <a:lnSpc>
                <a:spcPct val="90000"/>
              </a:lnSpc>
              <a:spcBef>
                <a:spcPts val="400"/>
              </a:spcBef>
              <a:spcAft>
                <a:spcPts val="0"/>
              </a:spcAft>
              <a:buClr>
                <a:schemeClr val="dk1"/>
              </a:buClr>
              <a:buSzPts val="1500"/>
              <a:buChar char="•"/>
            </a:pPr>
            <a:r>
              <a:rPr lang="en"/>
              <a:t>This is where you will upload evidence</a:t>
            </a:r>
            <a:endParaRPr/>
          </a:p>
          <a:p>
            <a:pPr marL="177800" lvl="0" indent="-63500" algn="l" rtl="0">
              <a:lnSpc>
                <a:spcPct val="90000"/>
              </a:lnSpc>
              <a:spcBef>
                <a:spcPts val="800"/>
              </a:spcBef>
              <a:spcAft>
                <a:spcPts val="0"/>
              </a:spcAft>
              <a:buClr>
                <a:schemeClr val="dk1"/>
              </a:buClr>
              <a:buSzPts val="1800"/>
              <a:buNone/>
            </a:pPr>
            <a:endParaRPr/>
          </a:p>
          <a:p>
            <a:pPr marL="177800" lvl="0" indent="-63500" algn="l" rtl="0">
              <a:lnSpc>
                <a:spcPct val="90000"/>
              </a:lnSpc>
              <a:spcBef>
                <a:spcPts val="800"/>
              </a:spcBef>
              <a:spcAft>
                <a:spcPts val="0"/>
              </a:spcAft>
              <a:buClr>
                <a:schemeClr val="dk1"/>
              </a:buClr>
              <a:buSzPts val="1800"/>
              <a:buNone/>
            </a:pPr>
            <a:endParaRPr/>
          </a:p>
          <a:p>
            <a:pPr marL="177800" lvl="0" indent="-177800" algn="l" rtl="0">
              <a:lnSpc>
                <a:spcPct val="90000"/>
              </a:lnSpc>
              <a:spcBef>
                <a:spcPts val="800"/>
              </a:spcBef>
              <a:spcAft>
                <a:spcPts val="0"/>
              </a:spcAft>
              <a:buClr>
                <a:schemeClr val="dk1"/>
              </a:buClr>
              <a:buSzPts val="1800"/>
              <a:buChar char="•"/>
            </a:pPr>
            <a:r>
              <a:rPr lang="en"/>
              <a:t>Once you are in your folder, you will see your risk assessment portfolio, and folders for ESEA and ESSER. </a:t>
            </a:r>
            <a:endParaRPr/>
          </a:p>
        </p:txBody>
      </p:sp>
      <p:pic>
        <p:nvPicPr>
          <p:cNvPr id="505" name="Google Shape;505;p64" descr="Example of Syncplicity folder"/>
          <p:cNvPicPr preferRelativeResize="0"/>
          <p:nvPr/>
        </p:nvPicPr>
        <p:blipFill>
          <a:blip r:embed="rId3">
            <a:alphaModFix/>
          </a:blip>
          <a:stretch>
            <a:fillRect/>
          </a:stretch>
        </p:blipFill>
        <p:spPr>
          <a:xfrm>
            <a:off x="332675" y="2024563"/>
            <a:ext cx="4153075" cy="581750"/>
          </a:xfrm>
          <a:prstGeom prst="rect">
            <a:avLst/>
          </a:prstGeom>
          <a:noFill/>
          <a:ln>
            <a:noFill/>
          </a:ln>
        </p:spPr>
      </p:pic>
      <p:sp>
        <p:nvSpPr>
          <p:cNvPr id="502" name="Google Shape;502;p64">
            <a:extLst>
              <a:ext uri="{C183D7F6-B498-43B3-948B-1728B52AA6E4}">
                <adec:decorative xmlns:adec="http://schemas.microsoft.com/office/drawing/2017/decorative" val="1"/>
              </a:ext>
            </a:extLst>
          </p:cNvPr>
          <p:cNvSpPr/>
          <p:nvPr/>
        </p:nvSpPr>
        <p:spPr>
          <a:xfrm>
            <a:off x="4874650" y="-1212"/>
            <a:ext cx="4301700" cy="5143500"/>
          </a:xfrm>
          <a:prstGeom prst="rect">
            <a:avLst/>
          </a:prstGeom>
          <a:solidFill>
            <a:srgbClr val="C8CAC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3" name="Google Shape;503;p64">
            <a:extLst>
              <a:ext uri="{C183D7F6-B498-43B3-948B-1728B52AA6E4}">
                <adec:decorative xmlns:adec="http://schemas.microsoft.com/office/drawing/2017/decorative" val="1"/>
              </a:ext>
            </a:extLst>
          </p:cNvPr>
          <p:cNvSpPr/>
          <p:nvPr/>
        </p:nvSpPr>
        <p:spPr>
          <a:xfrm>
            <a:off x="5101600" y="1535274"/>
            <a:ext cx="3847800" cy="1878600"/>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4" name="Google Shape;504;p64">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rgbClr val="000000"/>
              </a:buClr>
              <a:buSzPts val="1200"/>
              <a:buFont typeface="Arial"/>
              <a:buNone/>
            </a:pPr>
            <a:fld id="{00000000-1234-1234-1234-123412341234}" type="slidenum">
              <a:rPr lang="en"/>
              <a:t>49</a:t>
            </a:fld>
            <a:endParaRPr/>
          </a:p>
        </p:txBody>
      </p:sp>
      <p:pic>
        <p:nvPicPr>
          <p:cNvPr id="506" name="Google Shape;506;p64" descr="Example of Subfolders and files within District folder"/>
          <p:cNvPicPr preferRelativeResize="0"/>
          <p:nvPr/>
        </p:nvPicPr>
        <p:blipFill>
          <a:blip r:embed="rId4">
            <a:alphaModFix/>
          </a:blip>
          <a:stretch>
            <a:fillRect/>
          </a:stretch>
        </p:blipFill>
        <p:spPr>
          <a:xfrm>
            <a:off x="5200075" y="2024563"/>
            <a:ext cx="3586350" cy="900000"/>
          </a:xfrm>
          <a:prstGeom prst="rect">
            <a:avLst/>
          </a:prstGeom>
          <a:noFill/>
          <a:ln w="9525" cap="flat" cmpd="sng">
            <a:solidFill>
              <a:srgbClr val="C8CACA"/>
            </a:solidFill>
            <a:prstDash val="solid"/>
            <a:miter lim="8000"/>
            <a:headEnd type="none" w="sm" len="sm"/>
            <a:tailEnd type="none" w="sm" len="sm"/>
          </a:ln>
          <a:effectLst>
            <a:outerShdw blurRad="57150" dist="19050" dir="5400000" algn="t" rotWithShape="0">
              <a:srgbClr val="000000">
                <a:alpha val="6275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Annual Financial Report (AFR)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100"/>
              <a:buFont typeface="Arial"/>
              <a:buNone/>
            </a:pPr>
            <a:r>
              <a:rPr lang="en" sz="3000"/>
              <a:t>Step 3: Upload Evidence</a:t>
            </a:r>
            <a:endParaRPr sz="3000"/>
          </a:p>
        </p:txBody>
      </p:sp>
      <p:sp>
        <p:nvSpPr>
          <p:cNvPr id="512" name="Google Shape;512;p6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lnSpcReduction="10000"/>
          </a:bodyPr>
          <a:lstStyle/>
          <a:p>
            <a:pPr marL="177800" lvl="0" indent="-177800" algn="l" rtl="0">
              <a:lnSpc>
                <a:spcPct val="115000"/>
              </a:lnSpc>
              <a:spcBef>
                <a:spcPts val="0"/>
              </a:spcBef>
              <a:spcAft>
                <a:spcPts val="0"/>
              </a:spcAft>
              <a:buClr>
                <a:schemeClr val="dk1"/>
              </a:buClr>
              <a:buSzPts val="1800"/>
              <a:buChar char="•"/>
            </a:pPr>
            <a:r>
              <a:rPr lang="en"/>
              <a:t>Evidence can be uploaded to support the self-assessment responses.</a:t>
            </a:r>
            <a:endParaRPr/>
          </a:p>
          <a:p>
            <a:pPr marL="177800" lvl="0" indent="-177800" algn="l" rtl="0">
              <a:lnSpc>
                <a:spcPct val="115000"/>
              </a:lnSpc>
              <a:spcBef>
                <a:spcPts val="0"/>
              </a:spcBef>
              <a:spcAft>
                <a:spcPts val="0"/>
              </a:spcAft>
              <a:buClr>
                <a:schemeClr val="dk1"/>
              </a:buClr>
              <a:buSzPts val="1800"/>
              <a:buChar char="•"/>
            </a:pPr>
            <a:r>
              <a:rPr lang="en"/>
              <a:t>The FPSU monitoring team may request additional evidence specific to a program requirement/indicator.  </a:t>
            </a:r>
            <a:endParaRPr/>
          </a:p>
          <a:p>
            <a:pPr marL="177800" lvl="0" indent="-177800" algn="l" rtl="0">
              <a:lnSpc>
                <a:spcPct val="115000"/>
              </a:lnSpc>
              <a:spcBef>
                <a:spcPts val="0"/>
              </a:spcBef>
              <a:spcAft>
                <a:spcPts val="0"/>
              </a:spcAft>
              <a:buSzPts val="1800"/>
              <a:buChar char="•"/>
            </a:pPr>
            <a:r>
              <a:rPr lang="en"/>
              <a:t>For self-assessment category-specific evidence, please use the following naming convention: </a:t>
            </a:r>
            <a:endParaRPr/>
          </a:p>
          <a:p>
            <a:pPr marL="914400" lvl="1" indent="-323850" algn="l" rtl="0">
              <a:lnSpc>
                <a:spcPct val="115000"/>
              </a:lnSpc>
              <a:spcBef>
                <a:spcPts val="0"/>
              </a:spcBef>
              <a:spcAft>
                <a:spcPts val="0"/>
              </a:spcAft>
              <a:buSzPts val="1500"/>
              <a:buChar char="•"/>
            </a:pPr>
            <a:r>
              <a:rPr lang="en"/>
              <a:t>Category Name_Document Name</a:t>
            </a:r>
            <a:endParaRPr/>
          </a:p>
          <a:p>
            <a:pPr marL="914400" lvl="1" indent="-323850" algn="l" rtl="0">
              <a:lnSpc>
                <a:spcPct val="115000"/>
              </a:lnSpc>
              <a:spcBef>
                <a:spcPts val="0"/>
              </a:spcBef>
              <a:spcAft>
                <a:spcPts val="0"/>
              </a:spcAft>
              <a:buSzPts val="1500"/>
              <a:buChar char="•"/>
            </a:pPr>
            <a:r>
              <a:rPr lang="en"/>
              <a:t>Example: ARP ESSER III Planning Requirements: Learning Loss Set-Aside_Measuring Student Progress</a:t>
            </a:r>
            <a:endParaRPr/>
          </a:p>
          <a:p>
            <a:pPr marL="177800" lvl="0" indent="-177800" algn="l" rtl="0">
              <a:lnSpc>
                <a:spcPct val="115000"/>
              </a:lnSpc>
              <a:spcBef>
                <a:spcPts val="800"/>
              </a:spcBef>
              <a:spcAft>
                <a:spcPts val="0"/>
              </a:spcAft>
              <a:buClr>
                <a:schemeClr val="dk1"/>
              </a:buClr>
              <a:buSzPts val="1800"/>
              <a:buChar char="•"/>
            </a:pPr>
            <a:r>
              <a:rPr lang="en"/>
              <a:t>For indicator-specific evidence, please use the following naming convention: </a:t>
            </a:r>
            <a:endParaRPr/>
          </a:p>
          <a:p>
            <a:pPr marL="520700" lvl="1" indent="-171450" algn="l" rtl="0">
              <a:lnSpc>
                <a:spcPct val="115000"/>
              </a:lnSpc>
              <a:spcBef>
                <a:spcPts val="400"/>
              </a:spcBef>
              <a:spcAft>
                <a:spcPts val="0"/>
              </a:spcAft>
              <a:buClr>
                <a:schemeClr val="dk1"/>
              </a:buClr>
              <a:buSzPts val="1500"/>
              <a:buChar char="•"/>
            </a:pPr>
            <a:r>
              <a:rPr lang="en"/>
              <a:t>Indicator Number_Indicator Name_Document Name</a:t>
            </a:r>
            <a:endParaRPr/>
          </a:p>
          <a:p>
            <a:pPr marL="520700" lvl="1" indent="-171450" algn="l" rtl="0">
              <a:lnSpc>
                <a:spcPct val="115000"/>
              </a:lnSpc>
              <a:spcBef>
                <a:spcPts val="400"/>
              </a:spcBef>
              <a:spcAft>
                <a:spcPts val="0"/>
              </a:spcAft>
              <a:buClr>
                <a:schemeClr val="dk1"/>
              </a:buClr>
              <a:buSzPts val="1500"/>
              <a:buChar char="•"/>
            </a:pPr>
            <a:r>
              <a:rPr lang="en"/>
              <a:t>Example: FR1.4_Rank Order_Narrative</a:t>
            </a:r>
            <a:endParaRPr/>
          </a:p>
        </p:txBody>
      </p:sp>
      <p:sp>
        <p:nvSpPr>
          <p:cNvPr id="513" name="Google Shape;513;p65">
            <a:extLst>
              <a:ext uri="{C183D7F6-B498-43B3-948B-1728B52AA6E4}">
                <adec:decorative xmlns:adec="http://schemas.microsoft.com/office/drawing/2017/decorative" val="1"/>
              </a:ext>
            </a:extLst>
          </p:cNvPr>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6"/>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Monitoring Reports</a:t>
            </a:r>
            <a:endParaRPr/>
          </a:p>
          <a:p>
            <a:pPr marL="0" lvl="0" indent="0" algn="ctr" rtl="0">
              <a:spcBef>
                <a:spcPts val="0"/>
              </a:spcBef>
              <a:spcAft>
                <a:spcPts val="0"/>
              </a:spcAft>
              <a:buNone/>
            </a:pPr>
            <a:r>
              <a:rPr lang="en"/>
              <a:t>And</a:t>
            </a:r>
            <a:endParaRPr/>
          </a:p>
          <a:p>
            <a:pPr marL="0" lvl="0" indent="0" algn="ctr" rtl="0">
              <a:spcBef>
                <a:spcPts val="0"/>
              </a:spcBef>
              <a:spcAft>
                <a:spcPts val="0"/>
              </a:spcAft>
              <a:buNone/>
            </a:pPr>
            <a:r>
              <a:rPr lang="en"/>
              <a:t>Action Planning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Report Terms to Know…</a:t>
            </a:r>
            <a:endParaRPr sz="3000"/>
          </a:p>
        </p:txBody>
      </p:sp>
      <p:sp>
        <p:nvSpPr>
          <p:cNvPr id="524" name="Google Shape;524;p6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b="1"/>
              <a:t>Commendation</a:t>
            </a:r>
            <a:r>
              <a:rPr lang="en"/>
              <a:t>: The FPSU monitoring team may highlight any exemplary practices that were identified through the monitoring process.</a:t>
            </a:r>
            <a:endParaRPr/>
          </a:p>
          <a:p>
            <a:pPr marL="0" lvl="0" indent="0" algn="l" rtl="0">
              <a:spcBef>
                <a:spcPts val="800"/>
              </a:spcBef>
              <a:spcAft>
                <a:spcPts val="0"/>
              </a:spcAft>
              <a:buNone/>
            </a:pPr>
            <a:endParaRPr/>
          </a:p>
          <a:p>
            <a:pPr marL="0" lvl="0" indent="0" algn="l" rtl="0">
              <a:spcBef>
                <a:spcPts val="800"/>
              </a:spcBef>
              <a:spcAft>
                <a:spcPts val="0"/>
              </a:spcAft>
              <a:buNone/>
            </a:pPr>
            <a:r>
              <a:rPr lang="en" b="1"/>
              <a:t>Recommendation</a:t>
            </a:r>
            <a:r>
              <a:rPr lang="en"/>
              <a:t>: The FPSU monitoring team may identify recommendations that the LEA should implement to improve practices in certain areas for the LEA.</a:t>
            </a:r>
            <a:endParaRPr/>
          </a:p>
          <a:p>
            <a:pPr marL="0" lvl="0" indent="0" algn="l" rtl="0">
              <a:spcBef>
                <a:spcPts val="800"/>
              </a:spcBef>
              <a:spcAft>
                <a:spcPts val="0"/>
              </a:spcAft>
              <a:buNone/>
            </a:pPr>
            <a:endParaRPr/>
          </a:p>
          <a:p>
            <a:pPr marL="0" lvl="0" indent="0" algn="l" rtl="0">
              <a:spcBef>
                <a:spcPts val="800"/>
              </a:spcBef>
              <a:spcAft>
                <a:spcPts val="0"/>
              </a:spcAft>
              <a:buNone/>
            </a:pPr>
            <a:r>
              <a:rPr lang="en" b="1"/>
              <a:t>Corrective Action</a:t>
            </a:r>
            <a:r>
              <a:rPr lang="en"/>
              <a:t>: The FPSU monitoring team may identify corrective actions that the LEA must implement to meet statutory requirements. Corrective actions require a corrective action plan developed and submitted by the LEA and approved by the FPSU monitoring team.</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8"/>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Tier I</a:t>
            </a:r>
            <a:endParaRPr sz="3000"/>
          </a:p>
        </p:txBody>
      </p:sp>
      <p:sp>
        <p:nvSpPr>
          <p:cNvPr id="530" name="Google Shape;530;p68"/>
          <p:cNvSpPr txBox="1">
            <a:spLocks noGrp="1"/>
          </p:cNvSpPr>
          <p:nvPr>
            <p:ph type="body" idx="1"/>
          </p:nvPr>
        </p:nvSpPr>
        <p:spPr>
          <a:xfrm>
            <a:off x="187800" y="971375"/>
            <a:ext cx="8956200" cy="3263400"/>
          </a:xfrm>
          <a:prstGeom prst="rect">
            <a:avLst/>
          </a:prstGeom>
        </p:spPr>
        <p:txBody>
          <a:bodyPr spcFirstLastPara="1" wrap="square" lIns="0" tIns="0" rIns="0" bIns="0" anchor="t" anchorCtr="0">
            <a:normAutofit/>
          </a:bodyPr>
          <a:lstStyle/>
          <a:p>
            <a:pPr marL="457200" lvl="0" indent="-330200" algn="l" rtl="0">
              <a:spcBef>
                <a:spcPts val="800"/>
              </a:spcBef>
              <a:spcAft>
                <a:spcPts val="0"/>
              </a:spcAft>
              <a:buSzPts val="1600"/>
              <a:buChar char="•"/>
            </a:pPr>
            <a:r>
              <a:rPr lang="en" sz="1600" dirty="0"/>
              <a:t>Written Report</a:t>
            </a:r>
            <a:endParaRPr sz="1600" dirty="0"/>
          </a:p>
          <a:p>
            <a:pPr marL="457200" lvl="0" indent="-330200" algn="l" rtl="0">
              <a:spcBef>
                <a:spcPts val="0"/>
              </a:spcBef>
              <a:spcAft>
                <a:spcPts val="0"/>
              </a:spcAft>
              <a:buSzPts val="1600"/>
              <a:buChar char="•"/>
            </a:pPr>
            <a:r>
              <a:rPr lang="en" sz="1600" dirty="0"/>
              <a:t>FPSU monitoring team will review the submitted PMSA and determine whether evidence is sufficient to support agreement with the LEA’s self-rating</a:t>
            </a:r>
            <a:endParaRPr sz="1600" dirty="0"/>
          </a:p>
          <a:p>
            <a:pPr marL="914400" lvl="1" indent="-311150" algn="l" rtl="0">
              <a:spcBef>
                <a:spcPts val="0"/>
              </a:spcBef>
              <a:spcAft>
                <a:spcPts val="0"/>
              </a:spcAft>
              <a:buSzPts val="1300"/>
              <a:buChar char="•"/>
            </a:pPr>
            <a:r>
              <a:rPr lang="en" sz="1300" dirty="0"/>
              <a:t>Additional information or evidence may be requested</a:t>
            </a:r>
            <a:endParaRPr sz="1300" dirty="0"/>
          </a:p>
          <a:p>
            <a:pPr marL="457200" lvl="0" indent="-330200" algn="l" rtl="0">
              <a:spcBef>
                <a:spcPts val="0"/>
              </a:spcBef>
              <a:spcAft>
                <a:spcPts val="0"/>
              </a:spcAft>
              <a:buSzPts val="1600"/>
              <a:buChar char="•"/>
            </a:pPr>
            <a:r>
              <a:rPr lang="en" sz="1600" dirty="0"/>
              <a:t>The report may include</a:t>
            </a:r>
            <a:endParaRPr sz="1600" dirty="0"/>
          </a:p>
          <a:p>
            <a:pPr marL="914400" lvl="1" indent="-311150" algn="l" rtl="0">
              <a:spcBef>
                <a:spcPts val="0"/>
              </a:spcBef>
              <a:spcAft>
                <a:spcPts val="0"/>
              </a:spcAft>
              <a:buSzPts val="1300"/>
              <a:buChar char="•"/>
            </a:pPr>
            <a:r>
              <a:rPr lang="en" sz="1300" dirty="0"/>
              <a:t>Commendations</a:t>
            </a:r>
            <a:endParaRPr sz="1300" dirty="0"/>
          </a:p>
          <a:p>
            <a:pPr marL="914400" lvl="1" indent="-311150" algn="l" rtl="0">
              <a:spcBef>
                <a:spcPts val="0"/>
              </a:spcBef>
              <a:spcAft>
                <a:spcPts val="0"/>
              </a:spcAft>
              <a:buSzPts val="1300"/>
              <a:buChar char="•"/>
            </a:pPr>
            <a:r>
              <a:rPr lang="en" sz="1300" dirty="0"/>
              <a:t>Recommendations</a:t>
            </a:r>
            <a:endParaRPr sz="1300" dirty="0"/>
          </a:p>
          <a:p>
            <a:pPr marL="0" lvl="0" indent="0" algn="l" rtl="0">
              <a:spcBef>
                <a:spcPts val="800"/>
              </a:spcBef>
              <a:spcAft>
                <a:spcPts val="0"/>
              </a:spcAft>
              <a:buNone/>
            </a:pPr>
            <a:endParaRPr sz="1300" dirty="0">
              <a:solidFill>
                <a:srgbClr val="FF0000"/>
              </a:solidFill>
            </a:endParaRPr>
          </a:p>
          <a:p>
            <a:pPr marL="0" lvl="0" indent="0" algn="l" rtl="0">
              <a:spcBef>
                <a:spcPts val="800"/>
              </a:spcBef>
              <a:spcAft>
                <a:spcPts val="0"/>
              </a:spcAft>
              <a:buNone/>
            </a:pPr>
            <a:endParaRPr dirty="0"/>
          </a:p>
        </p:txBody>
      </p:sp>
      <p:pic>
        <p:nvPicPr>
          <p:cNvPr id="531" name="Google Shape;531;p6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83502" y="1930400"/>
            <a:ext cx="3863144" cy="314300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9"/>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3000"/>
              <a:t>Tiers II and III</a:t>
            </a:r>
            <a:endParaRPr sz="3000"/>
          </a:p>
        </p:txBody>
      </p:sp>
      <p:sp>
        <p:nvSpPr>
          <p:cNvPr id="537" name="Google Shape;537;p69"/>
          <p:cNvSpPr txBox="1">
            <a:spLocks noGrp="1"/>
          </p:cNvSpPr>
          <p:nvPr>
            <p:ph type="body" idx="1"/>
          </p:nvPr>
        </p:nvSpPr>
        <p:spPr>
          <a:xfrm>
            <a:off x="132300" y="971350"/>
            <a:ext cx="9011700" cy="3937500"/>
          </a:xfrm>
          <a:prstGeom prst="rect">
            <a:avLst/>
          </a:prstGeom>
        </p:spPr>
        <p:txBody>
          <a:bodyPr spcFirstLastPara="1" wrap="square" lIns="0" tIns="0" rIns="0" bIns="0" anchor="t" anchorCtr="0">
            <a:normAutofit/>
          </a:bodyPr>
          <a:lstStyle/>
          <a:p>
            <a:pPr marL="457200" lvl="0" indent="-336550" algn="l" rtl="0">
              <a:spcBef>
                <a:spcPts val="800"/>
              </a:spcBef>
              <a:spcAft>
                <a:spcPts val="0"/>
              </a:spcAft>
              <a:buSzPts val="1700"/>
              <a:buChar char="•"/>
            </a:pPr>
            <a:r>
              <a:rPr lang="en" sz="1700"/>
              <a:t>Written Report</a:t>
            </a:r>
            <a:endParaRPr sz="1700"/>
          </a:p>
          <a:p>
            <a:pPr marL="914400" lvl="1" indent="-317500" algn="l" rtl="0">
              <a:spcBef>
                <a:spcPts val="0"/>
              </a:spcBef>
              <a:spcAft>
                <a:spcPts val="0"/>
              </a:spcAft>
              <a:buSzPts val="1400"/>
              <a:buChar char="•"/>
            </a:pPr>
            <a:r>
              <a:rPr lang="en" sz="1400"/>
              <a:t>Preliminary report with opportunity for LEA feedback</a:t>
            </a:r>
            <a:endParaRPr sz="1400"/>
          </a:p>
          <a:p>
            <a:pPr marL="914400" lvl="1" indent="-317500" algn="l" rtl="0">
              <a:spcBef>
                <a:spcPts val="0"/>
              </a:spcBef>
              <a:spcAft>
                <a:spcPts val="0"/>
              </a:spcAft>
              <a:buSzPts val="1400"/>
              <a:buChar char="•"/>
            </a:pPr>
            <a:r>
              <a:rPr lang="en" sz="1400"/>
              <a:t>Final report incorporating LEA feedback</a:t>
            </a:r>
            <a:endParaRPr sz="1400"/>
          </a:p>
          <a:p>
            <a:pPr marL="457200" lvl="0" indent="-336550" algn="l" rtl="0">
              <a:spcBef>
                <a:spcPts val="0"/>
              </a:spcBef>
              <a:spcAft>
                <a:spcPts val="0"/>
              </a:spcAft>
              <a:buSzPts val="1700"/>
              <a:buChar char="•"/>
            </a:pPr>
            <a:r>
              <a:rPr lang="en" sz="1700"/>
              <a:t>FPSU monitoring team will provide compliance ratings and feedback for each category reviewed</a:t>
            </a:r>
            <a:endParaRPr sz="1700"/>
          </a:p>
          <a:p>
            <a:pPr marL="914400" lvl="1" indent="-311150" algn="l" rtl="0">
              <a:spcBef>
                <a:spcPts val="0"/>
              </a:spcBef>
              <a:spcAft>
                <a:spcPts val="0"/>
              </a:spcAft>
              <a:buSzPts val="1300"/>
              <a:buChar char="•"/>
            </a:pPr>
            <a:r>
              <a:rPr lang="en" sz="1300"/>
              <a:t>Additional information and/or evidence may be requested</a:t>
            </a:r>
            <a:endParaRPr sz="1300"/>
          </a:p>
          <a:p>
            <a:pPr marL="457200" lvl="0" indent="-336550" algn="l" rtl="0">
              <a:spcBef>
                <a:spcPts val="0"/>
              </a:spcBef>
              <a:spcAft>
                <a:spcPts val="0"/>
              </a:spcAft>
              <a:buSzPts val="1700"/>
              <a:buChar char="•"/>
            </a:pPr>
            <a:r>
              <a:rPr lang="en" sz="1700"/>
              <a:t>The report may include</a:t>
            </a:r>
            <a:endParaRPr sz="1700"/>
          </a:p>
          <a:p>
            <a:pPr marL="914400" lvl="1" indent="-317500" algn="l" rtl="0">
              <a:spcBef>
                <a:spcPts val="0"/>
              </a:spcBef>
              <a:spcAft>
                <a:spcPts val="0"/>
              </a:spcAft>
              <a:buSzPts val="1400"/>
              <a:buChar char="•"/>
            </a:pPr>
            <a:r>
              <a:rPr lang="en" sz="1400"/>
              <a:t>Commendations</a:t>
            </a:r>
            <a:endParaRPr sz="1400"/>
          </a:p>
          <a:p>
            <a:pPr marL="914400" lvl="1" indent="-317500" algn="l" rtl="0">
              <a:spcBef>
                <a:spcPts val="0"/>
              </a:spcBef>
              <a:spcAft>
                <a:spcPts val="0"/>
              </a:spcAft>
              <a:buSzPts val="1400"/>
              <a:buChar char="•"/>
            </a:pPr>
            <a:r>
              <a:rPr lang="en" sz="1400"/>
              <a:t>Recommendations</a:t>
            </a:r>
            <a:r>
              <a:rPr lang="en" sz="1400">
                <a:solidFill>
                  <a:srgbClr val="FF0000"/>
                </a:solidFill>
              </a:rPr>
              <a:t> </a:t>
            </a:r>
            <a:endParaRPr sz="1400">
              <a:solidFill>
                <a:srgbClr val="FF0000"/>
              </a:solidFill>
            </a:endParaRPr>
          </a:p>
          <a:p>
            <a:pPr marL="914400" lvl="1" indent="-317500" algn="l" rtl="0">
              <a:spcBef>
                <a:spcPts val="0"/>
              </a:spcBef>
              <a:spcAft>
                <a:spcPts val="0"/>
              </a:spcAft>
              <a:buSzPts val="1400"/>
              <a:buChar char="•"/>
            </a:pPr>
            <a:r>
              <a:rPr lang="en" sz="1400"/>
              <a:t>Corrective Actions</a:t>
            </a:r>
            <a:endParaRPr sz="1400"/>
          </a:p>
          <a:p>
            <a:pPr marL="0" lvl="0" indent="0" algn="l" rtl="0">
              <a:spcBef>
                <a:spcPts val="800"/>
              </a:spcBef>
              <a:spcAft>
                <a:spcPts val="0"/>
              </a:spcAft>
              <a:buNone/>
            </a:pPr>
            <a:endParaRPr/>
          </a:p>
        </p:txBody>
      </p:sp>
      <p:pic>
        <p:nvPicPr>
          <p:cNvPr id="539" name="Google Shape;539;p69" descr="Example of a recommendation"/>
          <p:cNvPicPr preferRelativeResize="0"/>
          <p:nvPr/>
        </p:nvPicPr>
        <p:blipFill>
          <a:blip r:embed="rId3">
            <a:alphaModFix/>
          </a:blip>
          <a:stretch>
            <a:fillRect/>
          </a:stretch>
        </p:blipFill>
        <p:spPr>
          <a:xfrm>
            <a:off x="3070625" y="2129150"/>
            <a:ext cx="5778051" cy="885204"/>
          </a:xfrm>
          <a:prstGeom prst="rect">
            <a:avLst/>
          </a:prstGeom>
          <a:noFill/>
          <a:ln>
            <a:noFill/>
          </a:ln>
        </p:spPr>
      </p:pic>
      <p:pic>
        <p:nvPicPr>
          <p:cNvPr id="538" name="Google Shape;538;p69" descr="Example of a corrective action"/>
          <p:cNvPicPr preferRelativeResize="0"/>
          <p:nvPr/>
        </p:nvPicPr>
        <p:blipFill>
          <a:blip r:embed="rId4">
            <a:alphaModFix/>
          </a:blip>
          <a:stretch>
            <a:fillRect/>
          </a:stretch>
        </p:blipFill>
        <p:spPr>
          <a:xfrm>
            <a:off x="3070625" y="3162475"/>
            <a:ext cx="5778050" cy="10682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0"/>
          <p:cNvSpPr txBox="1">
            <a:spLocks noGrp="1"/>
          </p:cNvSpPr>
          <p:nvPr>
            <p:ph type="title"/>
          </p:nvPr>
        </p:nvSpPr>
        <p:spPr>
          <a:xfrm>
            <a:off x="332675" y="153875"/>
            <a:ext cx="8110200" cy="673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Corrective Action Planning (Tiers II and III only)</a:t>
            </a:r>
            <a:endParaRPr sz="3000"/>
          </a:p>
        </p:txBody>
      </p:sp>
      <p:sp>
        <p:nvSpPr>
          <p:cNvPr id="545" name="Google Shape;545;p70"/>
          <p:cNvSpPr txBox="1">
            <a:spLocks noGrp="1"/>
          </p:cNvSpPr>
          <p:nvPr>
            <p:ph type="body" idx="1"/>
          </p:nvPr>
        </p:nvSpPr>
        <p:spPr>
          <a:xfrm>
            <a:off x="273225" y="1871600"/>
            <a:ext cx="2509800" cy="1771500"/>
          </a:xfrm>
          <a:prstGeom prst="rect">
            <a:avLst/>
          </a:prstGeom>
        </p:spPr>
        <p:txBody>
          <a:bodyPr spcFirstLastPara="1" wrap="square" lIns="0" tIns="0" rIns="0" bIns="0" anchor="t" anchorCtr="0">
            <a:normAutofit/>
          </a:bodyPr>
          <a:lstStyle/>
          <a:p>
            <a:pPr marL="0" lvl="0" indent="0" algn="ctr" rtl="0">
              <a:spcBef>
                <a:spcPts val="800"/>
              </a:spcBef>
              <a:spcAft>
                <a:spcPts val="0"/>
              </a:spcAft>
              <a:buNone/>
            </a:pPr>
            <a:r>
              <a:rPr lang="en"/>
              <a:t>If the report includes corrective actions, the FPSU monitoring team will work with the LEA to create and implement a corrective action plan. </a:t>
            </a:r>
            <a:endParaRPr/>
          </a:p>
          <a:p>
            <a:pPr marL="0" lvl="0" indent="0" algn="ctr" rtl="0">
              <a:spcBef>
                <a:spcPts val="800"/>
              </a:spcBef>
              <a:spcAft>
                <a:spcPts val="0"/>
              </a:spcAft>
              <a:buNone/>
            </a:pPr>
            <a:endParaRPr/>
          </a:p>
        </p:txBody>
      </p:sp>
      <p:pic>
        <p:nvPicPr>
          <p:cNvPr id="546" name="Google Shape;546;p7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16250" y="917875"/>
            <a:ext cx="5426574" cy="36789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1"/>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Fiscal Monitoring</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2"/>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Fiscal Monitoring Notifications and Training</a:t>
            </a:r>
            <a:endParaRPr/>
          </a:p>
        </p:txBody>
      </p:sp>
      <p:sp>
        <p:nvSpPr>
          <p:cNvPr id="557" name="Google Shape;557;p72"/>
          <p:cNvSpPr txBox="1"/>
          <p:nvPr/>
        </p:nvSpPr>
        <p:spPr>
          <a:xfrm>
            <a:off x="303800" y="1034025"/>
            <a:ext cx="8404275" cy="4054413"/>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Based on the same population mentioned by Program in the slides above</a:t>
            </a:r>
            <a:endParaRPr sz="1700" dirty="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Fiscal notifications will go out shortly - target by end of September</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Will identify Tier level (I, II or III)</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Description of the fiscal monitoring process based on tier</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List of available resources</a:t>
            </a:r>
            <a:endParaRPr sz="1700" dirty="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Separate and specific monitoring trainings will be conducted for Tier I and Tier II/III</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Dates TBD, will be sent to same contacts as notification letter</a:t>
            </a:r>
            <a:endParaRPr sz="1700" dirty="0">
              <a:solidFill>
                <a:schemeClr val="dk1"/>
              </a:solidFill>
              <a:latin typeface="Calibri"/>
              <a:ea typeface="Calibri"/>
              <a:cs typeface="Calibri"/>
              <a:sym typeface="Calibri"/>
            </a:endParaRPr>
          </a:p>
          <a:p>
            <a:pPr marL="1371600" lvl="2"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Dates targeted to fall shortly before monitoring review</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Tier II/III should occur late fall, Tier I should occur after the start of 2024</a:t>
            </a:r>
            <a:endParaRPr sz="1700" dirty="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Initial document request will be sent after completion of training</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Fiscal Monitoring Questionnaire</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Supplemental Construction Questionnaire as needed</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ALL detailed general ledgers</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Payroll information</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Documentation of overall fiscal processes</a:t>
            </a:r>
            <a:endParaRPr sz="1700"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700" dirty="0">
                <a:solidFill>
                  <a:schemeClr val="dk1"/>
                </a:solidFill>
                <a:latin typeface="Calibri"/>
                <a:ea typeface="Calibri"/>
                <a:cs typeface="Calibri"/>
                <a:sym typeface="Calibri"/>
              </a:rPr>
              <a:t>Any other items noted in notification letter</a:t>
            </a:r>
            <a:endParaRPr sz="1700" dirty="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73"/>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Items of Concern from 22-23 Fiscal Monitoring</a:t>
            </a:r>
            <a:endParaRPr/>
          </a:p>
        </p:txBody>
      </p:sp>
      <p:sp>
        <p:nvSpPr>
          <p:cNvPr id="563" name="Google Shape;563;p73"/>
          <p:cNvSpPr txBox="1"/>
          <p:nvPr/>
        </p:nvSpPr>
        <p:spPr>
          <a:xfrm>
            <a:off x="303800" y="1034025"/>
            <a:ext cx="8548200" cy="3426300"/>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800"/>
              </a:spcBef>
              <a:spcAft>
                <a:spcPts val="0"/>
              </a:spcAft>
              <a:buClr>
                <a:schemeClr val="dk1"/>
              </a:buClr>
              <a:buSzPts val="1800"/>
              <a:buChar char="•"/>
            </a:pPr>
            <a:r>
              <a:rPr lang="en" sz="1800">
                <a:solidFill>
                  <a:schemeClr val="dk1"/>
                </a:solidFill>
                <a:latin typeface="Calibri"/>
                <a:ea typeface="Calibri"/>
                <a:cs typeface="Calibri"/>
                <a:sym typeface="Calibri"/>
              </a:rPr>
              <a:t>Ongoing from items noted during 21-22 Fiscal Monitoring</a:t>
            </a:r>
            <a:endParaRPr sz="1800">
              <a:solidFill>
                <a:schemeClr val="dk1"/>
              </a:solidFill>
              <a:latin typeface="Calibri"/>
              <a:ea typeface="Calibri"/>
              <a:cs typeface="Calibri"/>
              <a:sym typeface="Calibri"/>
            </a:endParaRPr>
          </a:p>
          <a:p>
            <a:pPr marL="91440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Lack of documentation for the overall fiscal process (policy/procedures)</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Budget - to - Actual variations</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Noncompliant time and effort documentation</a:t>
            </a:r>
            <a:endParaRPr sz="1800">
              <a:solidFill>
                <a:schemeClr val="dk1"/>
              </a:solidFill>
              <a:latin typeface="Calibri"/>
              <a:ea typeface="Calibri"/>
              <a:cs typeface="Calibri"/>
              <a:sym typeface="Calibri"/>
            </a:endParaRPr>
          </a:p>
          <a:p>
            <a:pPr marL="914400" marR="0" lvl="1" indent="-323850" algn="l" rtl="0">
              <a:lnSpc>
                <a:spcPct val="90000"/>
              </a:lnSpc>
              <a:spcBef>
                <a:spcPts val="0"/>
              </a:spcBef>
              <a:spcAft>
                <a:spcPts val="0"/>
              </a:spcAft>
              <a:buClr>
                <a:schemeClr val="dk1"/>
              </a:buClr>
              <a:buSzPts val="1500"/>
              <a:buChar char="•"/>
            </a:pPr>
            <a:r>
              <a:rPr lang="en" sz="1800">
                <a:solidFill>
                  <a:schemeClr val="dk1"/>
                </a:solidFill>
                <a:latin typeface="Calibri"/>
                <a:ea typeface="Calibri"/>
                <a:cs typeface="Calibri"/>
                <a:sym typeface="Calibri"/>
              </a:rPr>
              <a:t>Noncompliant equipment/real property tracking mechanisms</a:t>
            </a:r>
            <a:endParaRPr sz="180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Construction</a:t>
            </a:r>
            <a:endParaRPr sz="180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Current hot topic among states</a:t>
            </a:r>
            <a:endParaRPr sz="180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Davis-Bacon rules</a:t>
            </a:r>
            <a:endParaRPr sz="1800">
              <a:solidFill>
                <a:schemeClr val="dk1"/>
              </a:solidFill>
              <a:latin typeface="Calibri"/>
              <a:ea typeface="Calibri"/>
              <a:cs typeface="Calibri"/>
              <a:sym typeface="Calibri"/>
            </a:endParaRPr>
          </a:p>
          <a:p>
            <a:pPr marL="1371600" lvl="2"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are they?</a:t>
            </a:r>
            <a:endParaRPr sz="1800">
              <a:solidFill>
                <a:schemeClr val="dk1"/>
              </a:solidFill>
              <a:latin typeface="Calibri"/>
              <a:ea typeface="Calibri"/>
              <a:cs typeface="Calibri"/>
              <a:sym typeface="Calibri"/>
            </a:endParaRPr>
          </a:p>
          <a:p>
            <a:pPr marL="1371600" lvl="2"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should I have done?</a:t>
            </a:r>
            <a:endParaRPr sz="1800">
              <a:solidFill>
                <a:schemeClr val="dk1"/>
              </a:solidFill>
              <a:latin typeface="Calibri"/>
              <a:ea typeface="Calibri"/>
              <a:cs typeface="Calibri"/>
              <a:sym typeface="Calibri"/>
            </a:endParaRPr>
          </a:p>
          <a:p>
            <a:pPr marL="1371600" lvl="2"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How do I become compliant?</a:t>
            </a:r>
            <a:endParaRPr sz="180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Contract language</a:t>
            </a:r>
            <a:endParaRPr sz="180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Most recently presented at </a:t>
            </a:r>
            <a:r>
              <a:rPr lang="en" sz="1800" u="sng">
                <a:solidFill>
                  <a:schemeClr val="hlink"/>
                </a:solidFill>
                <a:latin typeface="Calibri"/>
                <a:ea typeface="Calibri"/>
                <a:cs typeface="Calibri"/>
                <a:sym typeface="Calibri"/>
                <a:hlinkClick r:id="rId3"/>
              </a:rPr>
              <a:t>August 17th Office Hours</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74"/>
          <p:cNvSpPr txBox="1">
            <a:spLocks noGrp="1"/>
          </p:cNvSpPr>
          <p:nvPr>
            <p:ph type="title"/>
          </p:nvPr>
        </p:nvSpPr>
        <p:spPr>
          <a:xfrm>
            <a:off x="332675" y="153875"/>
            <a:ext cx="83754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Risk Assessment - Fiscal Indicators</a:t>
            </a:r>
            <a:endParaRPr/>
          </a:p>
        </p:txBody>
      </p:sp>
      <p:sp>
        <p:nvSpPr>
          <p:cNvPr id="569" name="Google Shape;569;p74"/>
          <p:cNvSpPr txBox="1"/>
          <p:nvPr/>
        </p:nvSpPr>
        <p:spPr>
          <a:xfrm>
            <a:off x="303800" y="1034025"/>
            <a:ext cx="2260800" cy="30888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Data comes from multiple sources </a:t>
            </a:r>
            <a:endParaRPr sz="1800">
              <a:solidFill>
                <a:schemeClr val="dk1"/>
              </a:solidFill>
              <a:latin typeface="Calibri"/>
              <a:ea typeface="Calibri"/>
              <a:cs typeface="Calibri"/>
              <a:sym typeface="Calibri"/>
            </a:endParaRPr>
          </a:p>
          <a:p>
            <a:pPr marL="0" marR="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marR="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Broken out into three levels of risk</a:t>
            </a: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457200" lvl="0" indent="-342900" algn="l" rtl="0">
              <a:lnSpc>
                <a:spcPct val="90000"/>
              </a:lnSpc>
              <a:spcBef>
                <a:spcPts val="8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Please reach out for specifics on your LEA</a:t>
            </a:r>
            <a:endParaRPr sz="1800">
              <a:solidFill>
                <a:schemeClr val="dk1"/>
              </a:solidFill>
              <a:latin typeface="Calibri"/>
              <a:ea typeface="Calibri"/>
              <a:cs typeface="Calibri"/>
              <a:sym typeface="Calibri"/>
            </a:endParaRPr>
          </a:p>
        </p:txBody>
      </p:sp>
      <p:pic>
        <p:nvPicPr>
          <p:cNvPr id="570" name="Google Shape;570;p74" descr="Possible risk indicators and from where the data would be sourced"/>
          <p:cNvPicPr preferRelativeResize="0"/>
          <p:nvPr/>
        </p:nvPicPr>
        <p:blipFill>
          <a:blip r:embed="rId3">
            <a:alphaModFix/>
          </a:blip>
          <a:stretch>
            <a:fillRect/>
          </a:stretch>
        </p:blipFill>
        <p:spPr>
          <a:xfrm>
            <a:off x="2787075" y="1034025"/>
            <a:ext cx="5921000" cy="35160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AFR Reporting Period</a:t>
            </a:r>
            <a:endParaRPr/>
          </a:p>
        </p:txBody>
      </p:sp>
      <p:sp>
        <p:nvSpPr>
          <p:cNvPr id="125" name="Google Shape;125;p21"/>
          <p:cNvSpPr txBox="1"/>
          <p:nvPr/>
        </p:nvSpPr>
        <p:spPr>
          <a:xfrm>
            <a:off x="315250" y="1118400"/>
            <a:ext cx="4256700" cy="3005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Calibri"/>
              <a:buChar char="●"/>
            </a:pPr>
            <a:r>
              <a:rPr lang="en" sz="1700">
                <a:solidFill>
                  <a:schemeClr val="dk1"/>
                </a:solidFill>
              </a:rPr>
              <a:t>Annual Financial Reports due this year: </a:t>
            </a:r>
            <a:endParaRPr sz="1700">
              <a:solidFill>
                <a:schemeClr val="dk1"/>
              </a:solidFill>
            </a:endParaRPr>
          </a:p>
          <a:p>
            <a:pPr marL="914400" lvl="1" indent="-336550" algn="l" rtl="0">
              <a:spcBef>
                <a:spcPts val="0"/>
              </a:spcBef>
              <a:spcAft>
                <a:spcPts val="0"/>
              </a:spcAft>
              <a:buClr>
                <a:schemeClr val="dk1"/>
              </a:buClr>
              <a:buSzPts val="1700"/>
              <a:buChar char="○"/>
            </a:pPr>
            <a:r>
              <a:rPr lang="en" sz="1700" u="sng">
                <a:solidFill>
                  <a:schemeClr val="hlink"/>
                </a:solidFill>
                <a:hlinkClick r:id="rId3"/>
              </a:rPr>
              <a:t>22-23 Consolidated Application </a:t>
            </a:r>
            <a:endParaRPr sz="1700">
              <a:solidFill>
                <a:schemeClr val="dk1"/>
              </a:solidFill>
            </a:endParaRPr>
          </a:p>
          <a:p>
            <a:pPr marL="914400" lvl="1" indent="-336550" algn="l" rtl="0">
              <a:spcBef>
                <a:spcPts val="0"/>
              </a:spcBef>
              <a:spcAft>
                <a:spcPts val="0"/>
              </a:spcAft>
              <a:buClr>
                <a:schemeClr val="dk1"/>
              </a:buClr>
              <a:buSzPts val="1700"/>
              <a:buChar char="○"/>
            </a:pPr>
            <a:r>
              <a:rPr lang="en" sz="1700" u="sng">
                <a:solidFill>
                  <a:schemeClr val="hlink"/>
                </a:solidFill>
                <a:hlinkClick r:id="rId4"/>
              </a:rPr>
              <a:t>ESSER II</a:t>
            </a:r>
            <a:endParaRPr sz="1700">
              <a:solidFill>
                <a:schemeClr val="dk1"/>
              </a:solidFill>
            </a:endParaRPr>
          </a:p>
          <a:p>
            <a:pPr marL="914400" lvl="1" indent="-336550" algn="l" rtl="0">
              <a:spcBef>
                <a:spcPts val="0"/>
              </a:spcBef>
              <a:spcAft>
                <a:spcPts val="0"/>
              </a:spcAft>
              <a:buClr>
                <a:schemeClr val="dk1"/>
              </a:buClr>
              <a:buSzPts val="1700"/>
              <a:buChar char="○"/>
            </a:pPr>
            <a:r>
              <a:rPr lang="en" sz="1700" u="sng">
                <a:solidFill>
                  <a:schemeClr val="hlink"/>
                </a:solidFill>
                <a:hlinkClick r:id="rId5"/>
              </a:rPr>
              <a:t>ESSER III</a:t>
            </a:r>
            <a:endParaRPr sz="1700">
              <a:solidFill>
                <a:schemeClr val="dk1"/>
              </a:solidFill>
            </a:endParaRPr>
          </a:p>
          <a:p>
            <a:pPr marL="457200" lvl="0" indent="-336550" algn="l" rtl="0">
              <a:spcBef>
                <a:spcPts val="0"/>
              </a:spcBef>
              <a:spcAft>
                <a:spcPts val="0"/>
              </a:spcAft>
              <a:buSzPts val="1700"/>
              <a:buFont typeface="Calibri"/>
              <a:buChar char="●"/>
            </a:pPr>
            <a:r>
              <a:rPr lang="en" sz="1700">
                <a:solidFill>
                  <a:schemeClr val="dk1"/>
                </a:solidFill>
              </a:rPr>
              <a:t>In each application, please report expenditures from </a:t>
            </a:r>
            <a:r>
              <a:rPr lang="en" sz="1700" b="1">
                <a:solidFill>
                  <a:schemeClr val="dk1"/>
                </a:solidFill>
              </a:rPr>
              <a:t>July 1, 2022 - June 30, 2023 (FY22-23)</a:t>
            </a:r>
            <a:endParaRPr sz="1700" b="1">
              <a:solidFill>
                <a:schemeClr val="dk1"/>
              </a:solidFill>
            </a:endParaRPr>
          </a:p>
          <a:p>
            <a:pPr marL="457200" lvl="0" indent="-336550" algn="l" rtl="0">
              <a:spcBef>
                <a:spcPts val="0"/>
              </a:spcBef>
              <a:spcAft>
                <a:spcPts val="0"/>
              </a:spcAft>
              <a:buClr>
                <a:schemeClr val="dk1"/>
              </a:buClr>
              <a:buSzPts val="1700"/>
              <a:buChar char="●"/>
            </a:pPr>
            <a:r>
              <a:rPr lang="en" sz="1700">
                <a:solidFill>
                  <a:schemeClr val="dk1"/>
                </a:solidFill>
              </a:rPr>
              <a:t>The AFRs will open in the next couple of days!</a:t>
            </a:r>
            <a:endParaRPr sz="1700">
              <a:solidFill>
                <a:schemeClr val="dk1"/>
              </a:solidFill>
            </a:endParaRPr>
          </a:p>
          <a:p>
            <a:pPr marL="0" lvl="0" indent="0" algn="l" rtl="0">
              <a:spcBef>
                <a:spcPts val="0"/>
              </a:spcBef>
              <a:spcAft>
                <a:spcPts val="0"/>
              </a:spcAft>
              <a:buNone/>
            </a:pPr>
            <a:endParaRPr b="1">
              <a:solidFill>
                <a:schemeClr val="dk1"/>
              </a:solidFill>
            </a:endParaRPr>
          </a:p>
        </p:txBody>
      </p:sp>
      <p:sp>
        <p:nvSpPr>
          <p:cNvPr id="126" name="Google Shape;126;p21"/>
          <p:cNvSpPr/>
          <p:nvPr/>
        </p:nvSpPr>
        <p:spPr>
          <a:xfrm>
            <a:off x="1493250" y="4358800"/>
            <a:ext cx="6157500" cy="690600"/>
          </a:xfrm>
          <a:prstGeom prst="roundRect">
            <a:avLst>
              <a:gd name="adj" fmla="val 16667"/>
            </a:avLst>
          </a:prstGeom>
          <a:solidFill>
            <a:srgbClr val="F9CB9C"/>
          </a:solidFill>
          <a:ln w="9525" cap="flat" cmpd="sng">
            <a:solidFill>
              <a:srgbClr val="FCE5C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All AFRs are due on October 9th, 2023</a:t>
            </a:r>
            <a:endParaRPr/>
          </a:p>
        </p:txBody>
      </p:sp>
      <p:pic>
        <p:nvPicPr>
          <p:cNvPr id="127" name="Google Shape;127;p21">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949325" y="1297375"/>
            <a:ext cx="4042275" cy="26948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5"/>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What are the Fiscal tiers?</a:t>
            </a:r>
            <a:endParaRPr/>
          </a:p>
          <a:p>
            <a:pPr marL="0" lvl="0" indent="0" algn="l" rtl="0">
              <a:spcBef>
                <a:spcPts val="0"/>
              </a:spcBef>
              <a:spcAft>
                <a:spcPts val="0"/>
              </a:spcAft>
              <a:buNone/>
            </a:pPr>
            <a:endParaRPr/>
          </a:p>
        </p:txBody>
      </p:sp>
      <p:sp>
        <p:nvSpPr>
          <p:cNvPr id="586" name="Google Shape;586;p75"/>
          <p:cNvSpPr txBox="1"/>
          <p:nvPr/>
        </p:nvSpPr>
        <p:spPr>
          <a:xfrm>
            <a:off x="6026225" y="401800"/>
            <a:ext cx="3000000" cy="6156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dirty="0">
                <a:solidFill>
                  <a:schemeClr val="lt1"/>
                </a:solidFill>
              </a:rPr>
              <a:t>All LEAs identified for monitoring will complete the FMQ.</a:t>
            </a:r>
            <a:endParaRPr dirty="0">
              <a:solidFill>
                <a:schemeClr val="lt1"/>
              </a:solidFill>
            </a:endParaRPr>
          </a:p>
        </p:txBody>
      </p:sp>
      <p:sp>
        <p:nvSpPr>
          <p:cNvPr id="587" name="Google Shape;587;p75"/>
          <p:cNvSpPr txBox="1"/>
          <p:nvPr/>
        </p:nvSpPr>
        <p:spPr>
          <a:xfrm>
            <a:off x="123700" y="3855575"/>
            <a:ext cx="3000000" cy="6156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dirty="0">
                <a:solidFill>
                  <a:schemeClr val="lt1"/>
                </a:solidFill>
              </a:rPr>
              <a:t>All documents, including FMQ, submitted to Syncplicity.</a:t>
            </a:r>
            <a:endParaRPr dirty="0">
              <a:solidFill>
                <a:schemeClr val="lt1"/>
              </a:solidFill>
            </a:endParaRPr>
          </a:p>
        </p:txBody>
      </p:sp>
      <p:sp>
        <p:nvSpPr>
          <p:cNvPr id="585" name="Google Shape;585;p75"/>
          <p:cNvSpPr txBox="1"/>
          <p:nvPr/>
        </p:nvSpPr>
        <p:spPr>
          <a:xfrm>
            <a:off x="6144000" y="3604050"/>
            <a:ext cx="3000000" cy="831300"/>
          </a:xfrm>
          <a:prstGeom prst="rect">
            <a:avLst/>
          </a:prstGeom>
          <a:solidFill>
            <a:srgbClr val="7F2090"/>
          </a:solidFill>
          <a:ln w="9525" cap="flat" cmpd="sng">
            <a:solidFill>
              <a:schemeClr val="dk2"/>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dirty="0">
                <a:solidFill>
                  <a:schemeClr val="lt1"/>
                </a:solidFill>
              </a:rPr>
              <a:t>All LEAs identified as Tier II or III will receive a follow-up request for sample transactions, at a minimum.</a:t>
            </a:r>
            <a:endParaRPr dirty="0">
              <a:solidFill>
                <a:schemeClr val="lt1"/>
              </a:solidFill>
            </a:endParaRPr>
          </a:p>
        </p:txBody>
      </p:sp>
      <p:grpSp>
        <p:nvGrpSpPr>
          <p:cNvPr id="579" name="Google Shape;579;p75" descr="Tier I Components including the completion and submission of the FIscal Monitoring Questionnaire"/>
          <p:cNvGrpSpPr/>
          <p:nvPr/>
        </p:nvGrpSpPr>
        <p:grpSpPr>
          <a:xfrm>
            <a:off x="0" y="1189989"/>
            <a:ext cx="3546900" cy="3284711"/>
            <a:chOff x="0" y="1189989"/>
            <a:chExt cx="3546900" cy="3284711"/>
          </a:xfrm>
        </p:grpSpPr>
        <p:sp>
          <p:nvSpPr>
            <p:cNvPr id="580" name="Google Shape;580;p75"/>
            <p:cNvSpPr/>
            <p:nvPr/>
          </p:nvSpPr>
          <p:spPr>
            <a:xfrm>
              <a:off x="0" y="1189989"/>
              <a:ext cx="3546900" cy="669000"/>
            </a:xfrm>
            <a:prstGeom prst="homePlate">
              <a:avLst>
                <a:gd name="adj" fmla="val 50000"/>
              </a:avLst>
            </a:prstGeom>
            <a:solidFill>
              <a:srgbClr val="5515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a:t>
              </a:r>
              <a:endParaRPr>
                <a:solidFill>
                  <a:srgbClr val="FFFFFF"/>
                </a:solidFill>
                <a:latin typeface="Roboto"/>
                <a:ea typeface="Roboto"/>
                <a:cs typeface="Roboto"/>
                <a:sym typeface="Roboto"/>
              </a:endParaRPr>
            </a:p>
          </p:txBody>
        </p:sp>
        <p:sp>
          <p:nvSpPr>
            <p:cNvPr id="581" name="Google Shape;581;p75"/>
            <p:cNvSpPr txBox="1"/>
            <p:nvPr/>
          </p:nvSpPr>
          <p:spPr>
            <a:xfrm>
              <a:off x="128600" y="1859000"/>
              <a:ext cx="29148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 </a:t>
              </a:r>
              <a:r>
                <a:rPr lang="en" sz="1000">
                  <a:solidFill>
                    <a:schemeClr val="dk1"/>
                  </a:solidFill>
                  <a:latin typeface="Calibri"/>
                  <a:ea typeface="Calibri"/>
                  <a:cs typeface="Calibri"/>
                  <a:sym typeface="Calibri"/>
                </a:rPr>
                <a:t>The LEA will complete and submit the Fiscal Monitoring Questionnaire (FMQ). If further action is needed, CDE will send an email or schedule a follow-up call between the LEA and CDE. If no further action is needed, CDE will notify the LEA by email that the fiscal monitoring process has concluded.</a:t>
              </a:r>
              <a:endParaRPr sz="1000">
                <a:latin typeface="Roboto"/>
                <a:ea typeface="Roboto"/>
                <a:cs typeface="Roboto"/>
                <a:sym typeface="Roboto"/>
              </a:endParaRPr>
            </a:p>
          </p:txBody>
        </p:sp>
      </p:grpSp>
      <p:grpSp>
        <p:nvGrpSpPr>
          <p:cNvPr id="582" name="Google Shape;582;p75" descr="Tier II components, including the list of additional documentation needed from LEAs in addition to the Tier I questionnaire"/>
          <p:cNvGrpSpPr/>
          <p:nvPr/>
        </p:nvGrpSpPr>
        <p:grpSpPr>
          <a:xfrm>
            <a:off x="2944204" y="1189775"/>
            <a:ext cx="3305700" cy="3281400"/>
            <a:chOff x="2944204" y="1189775"/>
            <a:chExt cx="3305700" cy="3281400"/>
          </a:xfrm>
        </p:grpSpPr>
        <p:sp>
          <p:nvSpPr>
            <p:cNvPr id="583" name="Google Shape;583;p75"/>
            <p:cNvSpPr/>
            <p:nvPr/>
          </p:nvSpPr>
          <p:spPr>
            <a:xfrm>
              <a:off x="2944204" y="1189775"/>
              <a:ext cx="3305700" cy="669000"/>
            </a:xfrm>
            <a:prstGeom prst="chevron">
              <a:avLst>
                <a:gd name="adj" fmla="val 50000"/>
              </a:avLst>
            </a:prstGeom>
            <a:solidFill>
              <a:srgbClr val="761E8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a:t>
              </a:r>
              <a:endParaRPr>
                <a:solidFill>
                  <a:srgbClr val="FFFFFF"/>
                </a:solidFill>
                <a:latin typeface="Roboto"/>
                <a:ea typeface="Roboto"/>
                <a:cs typeface="Roboto"/>
                <a:sym typeface="Roboto"/>
              </a:endParaRPr>
            </a:p>
          </p:txBody>
        </p:sp>
        <p:sp>
          <p:nvSpPr>
            <p:cNvPr id="584" name="Google Shape;584;p75"/>
            <p:cNvSpPr txBox="1"/>
            <p:nvPr/>
          </p:nvSpPr>
          <p:spPr>
            <a:xfrm>
              <a:off x="3096825" y="1858775"/>
              <a:ext cx="3064500" cy="26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 </a:t>
              </a:r>
              <a:r>
                <a:rPr lang="en" sz="1000">
                  <a:solidFill>
                    <a:schemeClr val="dk1"/>
                  </a:solidFill>
                  <a:latin typeface="Calibri"/>
                  <a:ea typeface="Calibri"/>
                  <a:cs typeface="Calibri"/>
                  <a:sym typeface="Calibri"/>
                </a:rPr>
                <a:t>In addition to Tier I components, for all awards identified in the notification letter, LEAs will need to submit as part of the initial document submission:</a:t>
              </a:r>
              <a:endParaRPr sz="1000">
                <a:solidFill>
                  <a:schemeClr val="dk1"/>
                </a:solidFill>
                <a:latin typeface="Calibri"/>
                <a:ea typeface="Calibri"/>
                <a:cs typeface="Calibri"/>
                <a:sym typeface="Calibri"/>
              </a:endParaRPr>
            </a:p>
            <a:p>
              <a:pPr marL="457200" lvl="0" indent="-292100" algn="l" rtl="0">
                <a:lnSpc>
                  <a:spcPct val="115000"/>
                </a:lnSpc>
                <a:spcBef>
                  <a:spcPts val="12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Detailed general ledgers </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A list of employees paid with federal funds</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Links to board policies</a:t>
              </a:r>
              <a:endParaRPr sz="1000">
                <a:solidFill>
                  <a:schemeClr val="dk1"/>
                </a:solidFill>
                <a:latin typeface="Calibri"/>
                <a:ea typeface="Calibri"/>
                <a:cs typeface="Calibri"/>
                <a:sym typeface="Calibri"/>
              </a:endParaRPr>
            </a:p>
            <a:p>
              <a:pPr marL="457200" lvl="0"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Documents that outline the procedures for fiscal transactions if the LEA incurred</a:t>
              </a:r>
              <a:r>
                <a:rPr lang="en" sz="1000">
                  <a:solidFill>
                    <a:srgbClr val="FF0000"/>
                  </a:solidFill>
                  <a:latin typeface="Calibri"/>
                  <a:ea typeface="Calibri"/>
                  <a:cs typeface="Calibri"/>
                  <a:sym typeface="Calibri"/>
                </a:rPr>
                <a:t> </a:t>
              </a:r>
              <a:r>
                <a:rPr lang="en" sz="1000">
                  <a:solidFill>
                    <a:schemeClr val="dk1"/>
                  </a:solidFill>
                  <a:latin typeface="Calibri"/>
                  <a:ea typeface="Calibri"/>
                  <a:cs typeface="Calibri"/>
                  <a:sym typeface="Calibri"/>
                </a:rPr>
                <a:t>expenditures related to those processes during the period under monitoring:</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Procurement</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Time and Effort (Payroll)</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Capital Property and Equipment</a:t>
              </a:r>
              <a:endParaRPr sz="1000">
                <a:solidFill>
                  <a:schemeClr val="dk1"/>
                </a:solidFill>
                <a:latin typeface="Calibri"/>
                <a:ea typeface="Calibri"/>
                <a:cs typeface="Calibri"/>
                <a:sym typeface="Calibri"/>
              </a:endParaRPr>
            </a:p>
            <a:p>
              <a:pPr marL="914400" lvl="1" indent="-292100" algn="l" rtl="0">
                <a:lnSpc>
                  <a:spcPct val="115000"/>
                </a:lnSpc>
                <a:spcBef>
                  <a:spcPts val="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Construction</a:t>
              </a:r>
              <a:endParaRPr sz="1000">
                <a:solidFill>
                  <a:schemeClr val="dk1"/>
                </a:solidFill>
                <a:latin typeface="Calibri"/>
                <a:ea typeface="Calibri"/>
                <a:cs typeface="Calibri"/>
                <a:sym typeface="Calibri"/>
              </a:endParaRPr>
            </a:p>
          </p:txBody>
        </p:sp>
      </p:grpSp>
      <p:grpSp>
        <p:nvGrpSpPr>
          <p:cNvPr id="576" name="Google Shape;576;p75" descr="Tier III components, which may include a larger sample requeswted during the follow-up transaction request in addition to the Tier I and Tier II components"/>
          <p:cNvGrpSpPr/>
          <p:nvPr/>
        </p:nvGrpSpPr>
        <p:grpSpPr>
          <a:xfrm>
            <a:off x="5632317" y="1189775"/>
            <a:ext cx="3305861" cy="3284700"/>
            <a:chOff x="5632317" y="1189775"/>
            <a:chExt cx="3305861" cy="3284700"/>
          </a:xfrm>
        </p:grpSpPr>
        <p:sp>
          <p:nvSpPr>
            <p:cNvPr id="577" name="Google Shape;577;p75"/>
            <p:cNvSpPr/>
            <p:nvPr/>
          </p:nvSpPr>
          <p:spPr>
            <a:xfrm>
              <a:off x="5632317" y="1189775"/>
              <a:ext cx="3305700" cy="669000"/>
            </a:xfrm>
            <a:prstGeom prst="chevron">
              <a:avLst>
                <a:gd name="adj" fmla="val 50000"/>
              </a:avLst>
            </a:prstGeom>
            <a:solidFill>
              <a:srgbClr val="9225A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Tier III</a:t>
              </a:r>
              <a:endParaRPr>
                <a:solidFill>
                  <a:srgbClr val="FFFFFF"/>
                </a:solidFill>
                <a:latin typeface="Roboto"/>
                <a:ea typeface="Roboto"/>
                <a:cs typeface="Roboto"/>
                <a:sym typeface="Roboto"/>
              </a:endParaRPr>
            </a:p>
          </p:txBody>
        </p:sp>
        <p:sp>
          <p:nvSpPr>
            <p:cNvPr id="578" name="Google Shape;578;p75"/>
            <p:cNvSpPr txBox="1"/>
            <p:nvPr/>
          </p:nvSpPr>
          <p:spPr>
            <a:xfrm>
              <a:off x="6167078" y="1858775"/>
              <a:ext cx="27711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000" b="1">
                  <a:solidFill>
                    <a:schemeClr val="dk1"/>
                  </a:solidFill>
                  <a:latin typeface="Calibri"/>
                  <a:ea typeface="Calibri"/>
                  <a:cs typeface="Calibri"/>
                  <a:sym typeface="Calibri"/>
                </a:rPr>
                <a:t>Initial Notification Letter Request:</a:t>
              </a:r>
              <a:r>
                <a:rPr lang="en" sz="1000">
                  <a:solidFill>
                    <a:schemeClr val="dk1"/>
                  </a:solidFill>
                  <a:latin typeface="Calibri"/>
                  <a:ea typeface="Calibri"/>
                  <a:cs typeface="Calibri"/>
                  <a:sym typeface="Calibri"/>
                </a:rPr>
                <a:t> The initial document submission requirements are the same as Tier II.</a:t>
              </a:r>
              <a:endParaRPr sz="1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000">
                  <a:solidFill>
                    <a:schemeClr val="dk1"/>
                  </a:solidFill>
                  <a:latin typeface="Calibri"/>
                  <a:ea typeface="Calibri"/>
                  <a:cs typeface="Calibri"/>
                  <a:sym typeface="Calibri"/>
                </a:rPr>
                <a:t>The difference in Tier III will come during follow-up sample transaction requests. Typically this will involve a larger sample than Tier II. </a:t>
              </a:r>
              <a:endParaRPr sz="1000">
                <a:latin typeface="Roboto"/>
                <a:ea typeface="Roboto"/>
                <a:cs typeface="Roboto"/>
                <a:sym typeface="Roboto"/>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5" name="Google Shape;595;p76"/>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100"/>
              <a:buFont typeface="Arial"/>
              <a:buNone/>
            </a:pPr>
            <a:r>
              <a:rPr lang="en"/>
              <a:t>CDE Monitoring Team Contact Information </a:t>
            </a:r>
            <a:endParaRPr/>
          </a:p>
        </p:txBody>
      </p:sp>
      <p:sp>
        <p:nvSpPr>
          <p:cNvPr id="593" name="Google Shape;593;p76"/>
          <p:cNvSpPr txBox="1">
            <a:spLocks noGrp="1"/>
          </p:cNvSpPr>
          <p:nvPr>
            <p:ph type="body" idx="1"/>
          </p:nvPr>
        </p:nvSpPr>
        <p:spPr>
          <a:xfrm>
            <a:off x="579550" y="1204175"/>
            <a:ext cx="2385300" cy="32634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rgbClr val="333333"/>
              </a:buClr>
              <a:buSzPts val="1163"/>
              <a:buNone/>
            </a:pPr>
            <a:r>
              <a:rPr lang="en" sz="1385" b="1" u="sng">
                <a:solidFill>
                  <a:srgbClr val="333333"/>
                </a:solidFill>
              </a:rPr>
              <a:t>Program Monitoring Team</a:t>
            </a:r>
            <a:endParaRPr sz="1385" u="sng">
              <a:solidFill>
                <a:srgbClr val="403F3B"/>
              </a:solidFill>
              <a:highlight>
                <a:srgbClr val="FFFFFF"/>
              </a:highlight>
            </a:endParaRPr>
          </a:p>
          <a:p>
            <a:pPr marL="0" lvl="0" indent="0" algn="l" rtl="0">
              <a:lnSpc>
                <a:spcPct val="100000"/>
              </a:lnSpc>
              <a:spcBef>
                <a:spcPts val="0"/>
              </a:spcBef>
              <a:spcAft>
                <a:spcPts val="0"/>
              </a:spcAft>
              <a:buClr>
                <a:srgbClr val="333333"/>
              </a:buClr>
              <a:buSzPts val="1085"/>
              <a:buNone/>
            </a:pPr>
            <a:endParaRPr sz="1350" b="1">
              <a:solidFill>
                <a:srgbClr val="333333"/>
              </a:solidFill>
            </a:endParaRPr>
          </a:p>
          <a:p>
            <a:pPr marL="0" lvl="0" indent="0" algn="l" rtl="0">
              <a:lnSpc>
                <a:spcPct val="100000"/>
              </a:lnSpc>
              <a:spcBef>
                <a:spcPts val="0"/>
              </a:spcBef>
              <a:spcAft>
                <a:spcPts val="0"/>
              </a:spcAft>
              <a:buClr>
                <a:srgbClr val="333333"/>
              </a:buClr>
              <a:buSzPts val="1085"/>
              <a:buNone/>
            </a:pPr>
            <a:r>
              <a:rPr lang="en" sz="1350" b="1">
                <a:solidFill>
                  <a:srgbClr val="333333"/>
                </a:solidFill>
              </a:rPr>
              <a:t>Tammy Giessinger</a:t>
            </a:r>
            <a:endParaRPr sz="1350">
              <a:solidFill>
                <a:srgbClr val="333333"/>
              </a:solidFill>
            </a:endParaRPr>
          </a:p>
          <a:p>
            <a:pPr marL="0" lvl="0" indent="0" algn="l" rtl="0">
              <a:lnSpc>
                <a:spcPct val="100000"/>
              </a:lnSpc>
              <a:spcBef>
                <a:spcPts val="0"/>
              </a:spcBef>
              <a:spcAft>
                <a:spcPts val="0"/>
              </a:spcAft>
              <a:buClr>
                <a:srgbClr val="333333"/>
              </a:buClr>
              <a:buSzPts val="1085"/>
              <a:buNone/>
            </a:pPr>
            <a:r>
              <a:rPr lang="en" sz="1350">
                <a:solidFill>
                  <a:srgbClr val="333333"/>
                </a:solidFill>
              </a:rPr>
              <a:t>720-827-5291 (c)</a:t>
            </a:r>
            <a:endParaRPr sz="1350"/>
          </a:p>
          <a:p>
            <a:pPr marL="0" lvl="0" indent="0" algn="l" rtl="0">
              <a:lnSpc>
                <a:spcPct val="100000"/>
              </a:lnSpc>
              <a:spcBef>
                <a:spcPts val="0"/>
              </a:spcBef>
              <a:spcAft>
                <a:spcPts val="0"/>
              </a:spcAft>
              <a:buClr>
                <a:schemeClr val="hlink"/>
              </a:buClr>
              <a:buSzPts val="1085"/>
              <a:buNone/>
            </a:pPr>
            <a:r>
              <a:rPr lang="en" sz="1350" u="sng">
                <a:solidFill>
                  <a:schemeClr val="hlink"/>
                </a:solidFill>
                <a:hlinkClick r:id="rId3"/>
              </a:rPr>
              <a:t>giessinger_t@cde.state.co.us</a:t>
            </a:r>
            <a:r>
              <a:rPr lang="en" sz="1350" u="sng">
                <a:solidFill>
                  <a:srgbClr val="403F3B"/>
                </a:solidFill>
              </a:rPr>
              <a:t> </a:t>
            </a:r>
            <a:endParaRPr sz="1350"/>
          </a:p>
          <a:p>
            <a:pPr marL="0" lvl="0" indent="0" algn="l" rtl="0">
              <a:lnSpc>
                <a:spcPct val="100000"/>
              </a:lnSpc>
              <a:spcBef>
                <a:spcPts val="0"/>
              </a:spcBef>
              <a:spcAft>
                <a:spcPts val="0"/>
              </a:spcAft>
              <a:buClr>
                <a:schemeClr val="dk1"/>
              </a:buClr>
              <a:buSzPts val="1085"/>
              <a:buNone/>
            </a:pPr>
            <a:endParaRPr sz="1350" b="1">
              <a:solidFill>
                <a:srgbClr val="333333"/>
              </a:solidFill>
            </a:endParaRPr>
          </a:p>
          <a:p>
            <a:pPr marL="0" lvl="0" indent="0" algn="l" rtl="0">
              <a:lnSpc>
                <a:spcPct val="100000"/>
              </a:lnSpc>
              <a:spcBef>
                <a:spcPts val="0"/>
              </a:spcBef>
              <a:spcAft>
                <a:spcPts val="0"/>
              </a:spcAft>
              <a:buClr>
                <a:srgbClr val="333333"/>
              </a:buClr>
              <a:buSzPts val="1085"/>
              <a:buNone/>
            </a:pPr>
            <a:r>
              <a:rPr lang="en" sz="1350" b="1">
                <a:solidFill>
                  <a:srgbClr val="333333"/>
                </a:solidFill>
              </a:rPr>
              <a:t>Nathan Hickman  </a:t>
            </a:r>
            <a:endParaRPr sz="1350"/>
          </a:p>
          <a:p>
            <a:pPr marL="0" lvl="0" indent="0" algn="l" rtl="0">
              <a:lnSpc>
                <a:spcPct val="100000"/>
              </a:lnSpc>
              <a:spcBef>
                <a:spcPts val="0"/>
              </a:spcBef>
              <a:spcAft>
                <a:spcPts val="0"/>
              </a:spcAft>
              <a:buClr>
                <a:srgbClr val="333333"/>
              </a:buClr>
              <a:buSzPts val="1085"/>
              <a:buFont typeface="Arial"/>
              <a:buNone/>
            </a:pPr>
            <a:r>
              <a:rPr lang="en" sz="1350">
                <a:solidFill>
                  <a:srgbClr val="333333"/>
                </a:solidFill>
              </a:rPr>
              <a:t>720-833-8194 (c)</a:t>
            </a:r>
            <a:endParaRPr sz="1350"/>
          </a:p>
          <a:p>
            <a:pPr marL="0" lvl="0" indent="0" algn="l" rtl="0">
              <a:lnSpc>
                <a:spcPct val="100000"/>
              </a:lnSpc>
              <a:spcBef>
                <a:spcPts val="0"/>
              </a:spcBef>
              <a:spcAft>
                <a:spcPts val="0"/>
              </a:spcAft>
              <a:buClr>
                <a:schemeClr val="hlink"/>
              </a:buClr>
              <a:buSzPts val="1085"/>
              <a:buNone/>
            </a:pPr>
            <a:r>
              <a:rPr lang="en" sz="1350" u="sng">
                <a:solidFill>
                  <a:schemeClr val="hlink"/>
                </a:solidFill>
                <a:hlinkClick r:id="rId4"/>
              </a:rPr>
              <a:t>hickman_n@cde.state.co.us</a:t>
            </a:r>
            <a:endParaRPr sz="1350"/>
          </a:p>
          <a:p>
            <a:pPr marL="0" lvl="0" indent="0" algn="l" rtl="0">
              <a:lnSpc>
                <a:spcPct val="100000"/>
              </a:lnSpc>
              <a:spcBef>
                <a:spcPts val="0"/>
              </a:spcBef>
              <a:spcAft>
                <a:spcPts val="0"/>
              </a:spcAft>
              <a:buClr>
                <a:schemeClr val="hlink"/>
              </a:buClr>
              <a:buSzPts val="1085"/>
              <a:buNone/>
            </a:pPr>
            <a:endParaRPr sz="1350"/>
          </a:p>
          <a:p>
            <a:pPr marL="0" lvl="0" indent="0" algn="l" rtl="0">
              <a:lnSpc>
                <a:spcPct val="100000"/>
              </a:lnSpc>
              <a:spcBef>
                <a:spcPts val="0"/>
              </a:spcBef>
              <a:spcAft>
                <a:spcPts val="0"/>
              </a:spcAft>
              <a:buClr>
                <a:schemeClr val="dk1"/>
              </a:buClr>
              <a:buSzPts val="698"/>
              <a:buFont typeface="Calibri"/>
              <a:buNone/>
            </a:pPr>
            <a:r>
              <a:rPr lang="en" sz="1350" b="1">
                <a:solidFill>
                  <a:srgbClr val="333333"/>
                </a:solidFill>
              </a:rPr>
              <a:t>Kristin Crumley</a:t>
            </a:r>
            <a:endParaRPr sz="1350">
              <a:solidFill>
                <a:srgbClr val="333333"/>
              </a:solidFill>
            </a:endParaRPr>
          </a:p>
          <a:p>
            <a:pPr marL="0" lvl="0" indent="0" algn="l" rtl="0">
              <a:lnSpc>
                <a:spcPct val="100000"/>
              </a:lnSpc>
              <a:spcBef>
                <a:spcPts val="0"/>
              </a:spcBef>
              <a:spcAft>
                <a:spcPts val="0"/>
              </a:spcAft>
              <a:buClr>
                <a:schemeClr val="dk1"/>
              </a:buClr>
              <a:buSzPts val="698"/>
              <a:buFont typeface="Calibri"/>
              <a:buNone/>
            </a:pPr>
            <a:r>
              <a:rPr lang="en" sz="1350">
                <a:solidFill>
                  <a:srgbClr val="333333"/>
                </a:solidFill>
              </a:rPr>
              <a:t>720-660-1369 (c)</a:t>
            </a:r>
            <a:endParaRPr sz="1350">
              <a:latin typeface="Arial"/>
              <a:ea typeface="Arial"/>
              <a:cs typeface="Arial"/>
              <a:sym typeface="Arial"/>
            </a:endParaRPr>
          </a:p>
          <a:p>
            <a:pPr marL="0" lvl="0" indent="0" algn="l" rtl="0">
              <a:lnSpc>
                <a:spcPct val="100000"/>
              </a:lnSpc>
              <a:spcBef>
                <a:spcPts val="0"/>
              </a:spcBef>
              <a:spcAft>
                <a:spcPts val="0"/>
              </a:spcAft>
              <a:buClr>
                <a:schemeClr val="hlink"/>
              </a:buClr>
              <a:buSzPts val="1085"/>
              <a:buFont typeface="Calibri"/>
              <a:buNone/>
            </a:pPr>
            <a:r>
              <a:rPr lang="en" sz="1350" u="sng">
                <a:solidFill>
                  <a:schemeClr val="hlink"/>
                </a:solidFill>
                <a:hlinkClick r:id="rId5"/>
              </a:rPr>
              <a:t>crumley_k@cde.state.co.us</a:t>
            </a:r>
            <a:endParaRPr sz="1350"/>
          </a:p>
          <a:p>
            <a:pPr marL="0" lvl="0" indent="0" algn="l" rtl="0">
              <a:lnSpc>
                <a:spcPct val="100000"/>
              </a:lnSpc>
              <a:spcBef>
                <a:spcPts val="0"/>
              </a:spcBef>
              <a:spcAft>
                <a:spcPts val="0"/>
              </a:spcAft>
              <a:buClr>
                <a:srgbClr val="333333"/>
              </a:buClr>
              <a:buSzPts val="1085"/>
              <a:buFont typeface="Calibri"/>
              <a:buNone/>
            </a:pPr>
            <a:endParaRPr sz="1350"/>
          </a:p>
          <a:p>
            <a:pPr marL="0" lvl="0" indent="0" algn="l" rtl="0">
              <a:lnSpc>
                <a:spcPct val="100000"/>
              </a:lnSpc>
              <a:spcBef>
                <a:spcPts val="0"/>
              </a:spcBef>
              <a:spcAft>
                <a:spcPts val="0"/>
              </a:spcAft>
              <a:buClr>
                <a:srgbClr val="333333"/>
              </a:buClr>
              <a:buSzPts val="1085"/>
              <a:buFont typeface="Calibri"/>
              <a:buNone/>
            </a:pPr>
            <a:r>
              <a:rPr lang="en" sz="1350"/>
              <a:t>TBD</a:t>
            </a:r>
            <a:endParaRPr sz="1350"/>
          </a:p>
          <a:p>
            <a:pPr marL="0" lvl="0" indent="0" algn="l" rtl="0">
              <a:lnSpc>
                <a:spcPct val="100000"/>
              </a:lnSpc>
              <a:spcBef>
                <a:spcPts val="0"/>
              </a:spcBef>
              <a:spcAft>
                <a:spcPts val="0"/>
              </a:spcAft>
              <a:buClr>
                <a:schemeClr val="hlink"/>
              </a:buClr>
              <a:buSzPts val="1085"/>
              <a:buFont typeface="Calibri"/>
              <a:buNone/>
            </a:pPr>
            <a:endParaRPr sz="1307"/>
          </a:p>
          <a:p>
            <a:pPr marL="0" lvl="0" indent="0" algn="l" rtl="0">
              <a:lnSpc>
                <a:spcPct val="100000"/>
              </a:lnSpc>
              <a:spcBef>
                <a:spcPts val="0"/>
              </a:spcBef>
              <a:spcAft>
                <a:spcPts val="0"/>
              </a:spcAft>
              <a:buClr>
                <a:schemeClr val="hlink"/>
              </a:buClr>
              <a:buSzPts val="1085"/>
              <a:buNone/>
            </a:pPr>
            <a:endParaRPr sz="1307"/>
          </a:p>
          <a:p>
            <a:pPr marL="177800" lvl="0" indent="-63500" algn="l" rtl="0">
              <a:lnSpc>
                <a:spcPct val="70000"/>
              </a:lnSpc>
              <a:spcBef>
                <a:spcPts val="800"/>
              </a:spcBef>
              <a:spcAft>
                <a:spcPts val="0"/>
              </a:spcAft>
              <a:buClr>
                <a:schemeClr val="dk1"/>
              </a:buClr>
              <a:buSzPts val="1395"/>
              <a:buNone/>
            </a:pPr>
            <a:endParaRPr sz="1617"/>
          </a:p>
        </p:txBody>
      </p:sp>
      <p:sp>
        <p:nvSpPr>
          <p:cNvPr id="596" name="Google Shape;596;p76"/>
          <p:cNvSpPr txBox="1">
            <a:spLocks noGrp="1"/>
          </p:cNvSpPr>
          <p:nvPr>
            <p:ph type="body" idx="1"/>
          </p:nvPr>
        </p:nvSpPr>
        <p:spPr>
          <a:xfrm>
            <a:off x="3251425" y="1204175"/>
            <a:ext cx="2385300" cy="32634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rgbClr val="333333"/>
              </a:buClr>
              <a:buSzPts val="1163"/>
              <a:buNone/>
            </a:pPr>
            <a:r>
              <a:rPr lang="en" sz="1385" b="1" u="sng">
                <a:solidFill>
                  <a:srgbClr val="333333"/>
                </a:solidFill>
              </a:rPr>
              <a:t>Program Monitoring Team Continued</a:t>
            </a:r>
            <a:endParaRPr sz="1385" u="sng">
              <a:solidFill>
                <a:srgbClr val="403F3B"/>
              </a:solidFill>
              <a:highlight>
                <a:srgbClr val="FFFFFF"/>
              </a:highlight>
            </a:endParaRPr>
          </a:p>
          <a:p>
            <a:pPr marL="0" lvl="0" indent="0" algn="l" rtl="0">
              <a:lnSpc>
                <a:spcPct val="100000"/>
              </a:lnSpc>
              <a:spcBef>
                <a:spcPts val="0"/>
              </a:spcBef>
              <a:spcAft>
                <a:spcPts val="0"/>
              </a:spcAft>
              <a:buClr>
                <a:schemeClr val="dk1"/>
              </a:buClr>
              <a:buSzPts val="698"/>
              <a:buFont typeface="Calibri"/>
              <a:buNone/>
            </a:pPr>
            <a:r>
              <a:rPr lang="en" sz="1385" b="1">
                <a:solidFill>
                  <a:srgbClr val="333333"/>
                </a:solidFill>
              </a:rPr>
              <a:t>Jonathan Schelke</a:t>
            </a:r>
            <a:endParaRPr sz="1385">
              <a:solidFill>
                <a:srgbClr val="333333"/>
              </a:solidFill>
            </a:endParaRPr>
          </a:p>
          <a:p>
            <a:pPr marL="0" lvl="0" indent="0" algn="l" rtl="0">
              <a:lnSpc>
                <a:spcPct val="100000"/>
              </a:lnSpc>
              <a:spcBef>
                <a:spcPts val="0"/>
              </a:spcBef>
              <a:spcAft>
                <a:spcPts val="0"/>
              </a:spcAft>
              <a:buClr>
                <a:schemeClr val="dk1"/>
              </a:buClr>
              <a:buSzPts val="698"/>
              <a:buFont typeface="Calibri"/>
              <a:buNone/>
            </a:pPr>
            <a:r>
              <a:rPr lang="en" sz="1385">
                <a:solidFill>
                  <a:srgbClr val="333333"/>
                </a:solidFill>
              </a:rPr>
              <a:t>720-388-0842 (c)</a:t>
            </a:r>
            <a:endParaRPr sz="1152">
              <a:latin typeface="Arial"/>
              <a:ea typeface="Arial"/>
              <a:cs typeface="Arial"/>
              <a:sym typeface="Arial"/>
            </a:endParaRPr>
          </a:p>
          <a:p>
            <a:pPr marL="0" lvl="0" indent="0" algn="l" rtl="0">
              <a:lnSpc>
                <a:spcPct val="100000"/>
              </a:lnSpc>
              <a:spcBef>
                <a:spcPts val="0"/>
              </a:spcBef>
              <a:spcAft>
                <a:spcPts val="0"/>
              </a:spcAft>
              <a:buClr>
                <a:schemeClr val="hlink"/>
              </a:buClr>
              <a:buSzPts val="1085"/>
              <a:buFont typeface="Calibri"/>
              <a:buNone/>
            </a:pPr>
            <a:r>
              <a:rPr lang="en" sz="1385" u="sng">
                <a:solidFill>
                  <a:schemeClr val="hlink"/>
                </a:solidFill>
                <a:hlinkClick r:id="rId6"/>
              </a:rPr>
              <a:t>schelke_j@cde.state.co.us</a:t>
            </a:r>
            <a:endParaRPr sz="1385" u="sng">
              <a:solidFill>
                <a:schemeClr val="hlink"/>
              </a:solidFill>
            </a:endParaRPr>
          </a:p>
          <a:p>
            <a:pPr marL="0" lvl="0" indent="0" algn="l" rtl="0">
              <a:lnSpc>
                <a:spcPct val="100000"/>
              </a:lnSpc>
              <a:spcBef>
                <a:spcPts val="0"/>
              </a:spcBef>
              <a:spcAft>
                <a:spcPts val="0"/>
              </a:spcAft>
              <a:buClr>
                <a:schemeClr val="dk1"/>
              </a:buClr>
              <a:buSzPts val="1085"/>
              <a:buFont typeface="Calibri"/>
              <a:buNone/>
            </a:pPr>
            <a:endParaRPr sz="1385" u="sng">
              <a:solidFill>
                <a:srgbClr val="403F3B"/>
              </a:solidFill>
            </a:endParaRPr>
          </a:p>
          <a:p>
            <a:pPr marL="0" lvl="0" indent="0" algn="l" rtl="0">
              <a:lnSpc>
                <a:spcPct val="100000"/>
              </a:lnSpc>
              <a:spcBef>
                <a:spcPts val="0"/>
              </a:spcBef>
              <a:spcAft>
                <a:spcPts val="0"/>
              </a:spcAft>
              <a:buClr>
                <a:srgbClr val="333333"/>
              </a:buClr>
              <a:buSzPts val="1085"/>
              <a:buFont typeface="Calibri"/>
              <a:buNone/>
            </a:pPr>
            <a:r>
              <a:rPr lang="en" sz="1385" b="1">
                <a:solidFill>
                  <a:srgbClr val="333333"/>
                </a:solidFill>
              </a:rPr>
              <a:t>Kim Boylan</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a:solidFill>
                  <a:srgbClr val="333333"/>
                </a:solidFill>
                <a:highlight>
                  <a:schemeClr val="lt1"/>
                </a:highlight>
              </a:rPr>
              <a:t>720-354-7031 (c)</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u="sng">
                <a:solidFill>
                  <a:schemeClr val="hlink"/>
                </a:solidFill>
                <a:hlinkClick r:id="rId7"/>
              </a:rPr>
              <a:t>boylan_k@cde.state.co.us</a:t>
            </a:r>
            <a:endParaRPr sz="1385"/>
          </a:p>
          <a:p>
            <a:pPr marL="0" lvl="0" indent="0" algn="l" rtl="0">
              <a:lnSpc>
                <a:spcPct val="100000"/>
              </a:lnSpc>
              <a:spcBef>
                <a:spcPts val="0"/>
              </a:spcBef>
              <a:spcAft>
                <a:spcPts val="0"/>
              </a:spcAft>
              <a:buClr>
                <a:srgbClr val="333333"/>
              </a:buClr>
              <a:buSzPts val="1085"/>
              <a:buFont typeface="Calibri"/>
              <a:buNone/>
            </a:pPr>
            <a:endParaRPr sz="1385"/>
          </a:p>
          <a:p>
            <a:pPr marL="0" lvl="0" indent="0" algn="l" rtl="0">
              <a:lnSpc>
                <a:spcPct val="100000"/>
              </a:lnSpc>
              <a:spcBef>
                <a:spcPts val="0"/>
              </a:spcBef>
              <a:spcAft>
                <a:spcPts val="0"/>
              </a:spcAft>
              <a:buClr>
                <a:srgbClr val="333333"/>
              </a:buClr>
              <a:buSzPts val="1085"/>
              <a:buFont typeface="Calibri"/>
              <a:buNone/>
            </a:pPr>
            <a:r>
              <a:rPr lang="en" sz="1385" b="1">
                <a:solidFill>
                  <a:srgbClr val="333333"/>
                </a:solidFill>
              </a:rPr>
              <a:t>Kriselda Craven</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a:solidFill>
                  <a:srgbClr val="333333"/>
                </a:solidFill>
                <a:highlight>
                  <a:schemeClr val="lt1"/>
                </a:highlight>
              </a:rPr>
              <a:t>720-355-1118 (c)</a:t>
            </a:r>
            <a:endParaRPr sz="1152">
              <a:latin typeface="Arial"/>
              <a:ea typeface="Arial"/>
              <a:cs typeface="Arial"/>
              <a:sym typeface="Arial"/>
            </a:endParaRPr>
          </a:p>
          <a:p>
            <a:pPr marL="0" lvl="0" indent="0" algn="l" rtl="0">
              <a:lnSpc>
                <a:spcPct val="100000"/>
              </a:lnSpc>
              <a:spcBef>
                <a:spcPts val="0"/>
              </a:spcBef>
              <a:spcAft>
                <a:spcPts val="0"/>
              </a:spcAft>
              <a:buClr>
                <a:srgbClr val="333333"/>
              </a:buClr>
              <a:buSzPts val="1085"/>
              <a:buFont typeface="Calibri"/>
              <a:buNone/>
            </a:pPr>
            <a:r>
              <a:rPr lang="en" sz="1385" u="sng">
                <a:solidFill>
                  <a:schemeClr val="hlink"/>
                </a:solidFill>
                <a:hlinkClick r:id="rId8"/>
              </a:rPr>
              <a:t>craven_k@cde.state.co.us</a:t>
            </a:r>
            <a:r>
              <a:rPr lang="en" sz="1385"/>
              <a:t>	</a:t>
            </a:r>
            <a:endParaRPr sz="1385"/>
          </a:p>
          <a:p>
            <a:pPr marL="0" lvl="0" indent="0" algn="l" rtl="0">
              <a:lnSpc>
                <a:spcPct val="100000"/>
              </a:lnSpc>
              <a:spcBef>
                <a:spcPts val="0"/>
              </a:spcBef>
              <a:spcAft>
                <a:spcPts val="0"/>
              </a:spcAft>
              <a:buClr>
                <a:srgbClr val="333333"/>
              </a:buClr>
              <a:buSzPts val="1085"/>
              <a:buFont typeface="Calibri"/>
              <a:buNone/>
            </a:pPr>
            <a:r>
              <a:rPr lang="en" sz="1385"/>
              <a:t>TBD</a:t>
            </a:r>
            <a:endParaRPr sz="1385"/>
          </a:p>
          <a:p>
            <a:pPr marL="0" lvl="0" indent="0" algn="l" rtl="0">
              <a:lnSpc>
                <a:spcPct val="100000"/>
              </a:lnSpc>
              <a:spcBef>
                <a:spcPts val="0"/>
              </a:spcBef>
              <a:spcAft>
                <a:spcPts val="0"/>
              </a:spcAft>
              <a:buClr>
                <a:schemeClr val="hlink"/>
              </a:buClr>
              <a:buSzPts val="1085"/>
              <a:buFont typeface="Calibri"/>
              <a:buNone/>
            </a:pPr>
            <a:endParaRPr sz="1307"/>
          </a:p>
          <a:p>
            <a:pPr marL="0" lvl="0" indent="0" algn="l" rtl="0">
              <a:lnSpc>
                <a:spcPct val="100000"/>
              </a:lnSpc>
              <a:spcBef>
                <a:spcPts val="0"/>
              </a:spcBef>
              <a:spcAft>
                <a:spcPts val="0"/>
              </a:spcAft>
              <a:buClr>
                <a:schemeClr val="hlink"/>
              </a:buClr>
              <a:buSzPts val="1085"/>
              <a:buNone/>
            </a:pPr>
            <a:endParaRPr sz="1307"/>
          </a:p>
          <a:p>
            <a:pPr marL="177800" lvl="0" indent="-63500" algn="l" rtl="0">
              <a:lnSpc>
                <a:spcPct val="70000"/>
              </a:lnSpc>
              <a:spcBef>
                <a:spcPts val="800"/>
              </a:spcBef>
              <a:spcAft>
                <a:spcPts val="0"/>
              </a:spcAft>
              <a:buClr>
                <a:schemeClr val="dk1"/>
              </a:buClr>
              <a:buSzPts val="1395"/>
              <a:buNone/>
            </a:pPr>
            <a:endParaRPr sz="1617"/>
          </a:p>
        </p:txBody>
      </p:sp>
      <p:sp>
        <p:nvSpPr>
          <p:cNvPr id="594" name="Google Shape;594;p76"/>
          <p:cNvSpPr txBox="1">
            <a:spLocks noGrp="1"/>
          </p:cNvSpPr>
          <p:nvPr>
            <p:ph type="body" idx="2"/>
          </p:nvPr>
        </p:nvSpPr>
        <p:spPr>
          <a:xfrm>
            <a:off x="5997275" y="1204175"/>
            <a:ext cx="2385300" cy="3480000"/>
          </a:xfrm>
          <a:prstGeom prst="rect">
            <a:avLst/>
          </a:prstGeom>
          <a:noFill/>
          <a:ln>
            <a:noFill/>
          </a:ln>
        </p:spPr>
        <p:txBody>
          <a:bodyPr spcFirstLastPara="1" wrap="square" lIns="68575" tIns="34275" rIns="68575" bIns="34275" anchor="t" anchorCtr="0">
            <a:normAutofit/>
          </a:bodyPr>
          <a:lstStyle/>
          <a:p>
            <a:pPr marL="0" lvl="0" indent="0" algn="l" rtl="0">
              <a:lnSpc>
                <a:spcPct val="70000"/>
              </a:lnSpc>
              <a:spcBef>
                <a:spcPts val="0"/>
              </a:spcBef>
              <a:spcAft>
                <a:spcPts val="0"/>
              </a:spcAft>
              <a:buClr>
                <a:schemeClr val="dk1"/>
              </a:buClr>
              <a:buSzPts val="1388"/>
              <a:buNone/>
            </a:pPr>
            <a:r>
              <a:rPr lang="en" sz="1380" b="1" u="sng"/>
              <a:t>Fiscal Monitoring Team</a:t>
            </a:r>
            <a:endParaRPr sz="1380" u="sng"/>
          </a:p>
          <a:p>
            <a:pPr marL="0" lvl="0" indent="0" algn="l" rtl="0">
              <a:lnSpc>
                <a:spcPct val="100000"/>
              </a:lnSpc>
              <a:spcBef>
                <a:spcPts val="0"/>
              </a:spcBef>
              <a:spcAft>
                <a:spcPts val="0"/>
              </a:spcAft>
              <a:buClr>
                <a:schemeClr val="dk1"/>
              </a:buClr>
              <a:buSzPts val="833"/>
              <a:buNone/>
            </a:pPr>
            <a:r>
              <a:rPr lang="en" sz="1195" b="1">
                <a:solidFill>
                  <a:srgbClr val="333333"/>
                </a:solidFill>
              </a:rPr>
              <a:t>Bill Parsley</a:t>
            </a:r>
            <a:endParaRPr sz="1195">
              <a:solidFill>
                <a:srgbClr val="333333"/>
              </a:solidFill>
            </a:endParaRPr>
          </a:p>
          <a:p>
            <a:pPr marL="0" lvl="0" indent="0" algn="l" rtl="0">
              <a:lnSpc>
                <a:spcPct val="100000"/>
              </a:lnSpc>
              <a:spcBef>
                <a:spcPts val="0"/>
              </a:spcBef>
              <a:spcAft>
                <a:spcPts val="0"/>
              </a:spcAft>
              <a:buClr>
                <a:schemeClr val="dk1"/>
              </a:buClr>
              <a:buSzPts val="833"/>
              <a:buNone/>
            </a:pPr>
            <a:r>
              <a:rPr lang="en" sz="1195">
                <a:solidFill>
                  <a:srgbClr val="333333"/>
                </a:solidFill>
              </a:rPr>
              <a:t>303-910-5163 (c)</a:t>
            </a:r>
            <a:endParaRPr sz="1565"/>
          </a:p>
          <a:p>
            <a:pPr marL="0" lvl="0" indent="0" algn="l" rtl="0">
              <a:lnSpc>
                <a:spcPct val="100000"/>
              </a:lnSpc>
              <a:spcBef>
                <a:spcPts val="0"/>
              </a:spcBef>
              <a:spcAft>
                <a:spcPts val="0"/>
              </a:spcAft>
              <a:buClr>
                <a:schemeClr val="hlink"/>
              </a:buClr>
              <a:buSzPts val="1295"/>
              <a:buNone/>
            </a:pPr>
            <a:r>
              <a:rPr lang="en" sz="1195" u="sng">
                <a:solidFill>
                  <a:schemeClr val="hlink"/>
                </a:solidFill>
                <a:hlinkClick r:id="rId9"/>
              </a:rPr>
              <a:t>parsley_b@cde.state.co.us</a:t>
            </a:r>
            <a:endParaRPr sz="1195" u="sng">
              <a:solidFill>
                <a:schemeClr val="hlink"/>
              </a:solidFill>
            </a:endParaRPr>
          </a:p>
          <a:p>
            <a:pPr marL="0" lvl="0" indent="0" algn="l" rtl="0">
              <a:lnSpc>
                <a:spcPct val="100000"/>
              </a:lnSpc>
              <a:spcBef>
                <a:spcPts val="0"/>
              </a:spcBef>
              <a:spcAft>
                <a:spcPts val="0"/>
              </a:spcAft>
              <a:buClr>
                <a:schemeClr val="dk1"/>
              </a:buClr>
              <a:buSzPts val="1295"/>
              <a:buNone/>
            </a:pPr>
            <a:endParaRPr sz="1195" b="1">
              <a:solidFill>
                <a:srgbClr val="333333"/>
              </a:solidFill>
            </a:endParaRPr>
          </a:p>
          <a:p>
            <a:pPr marL="0" lvl="0" indent="0" algn="l" rtl="0">
              <a:lnSpc>
                <a:spcPct val="100000"/>
              </a:lnSpc>
              <a:spcBef>
                <a:spcPts val="0"/>
              </a:spcBef>
              <a:spcAft>
                <a:spcPts val="0"/>
              </a:spcAft>
              <a:buClr>
                <a:srgbClr val="333333"/>
              </a:buClr>
              <a:buSzPts val="1295"/>
              <a:buNone/>
            </a:pPr>
            <a:r>
              <a:rPr lang="en" sz="1195" b="1">
                <a:solidFill>
                  <a:srgbClr val="333333"/>
                </a:solidFill>
              </a:rPr>
              <a:t>Hilery Morris</a:t>
            </a:r>
            <a:endParaRPr sz="1565"/>
          </a:p>
          <a:p>
            <a:pPr marL="0" lvl="0" indent="0" algn="l" rtl="0">
              <a:lnSpc>
                <a:spcPct val="100000"/>
              </a:lnSpc>
              <a:spcBef>
                <a:spcPts val="0"/>
              </a:spcBef>
              <a:spcAft>
                <a:spcPts val="0"/>
              </a:spcAft>
              <a:buClr>
                <a:srgbClr val="333333"/>
              </a:buClr>
              <a:buSzPts val="1295"/>
              <a:buNone/>
            </a:pPr>
            <a:r>
              <a:rPr lang="en" sz="1195">
                <a:solidFill>
                  <a:srgbClr val="333333"/>
                </a:solidFill>
              </a:rPr>
              <a:t>720-471-4877 (c)</a:t>
            </a:r>
            <a:endParaRPr sz="1565"/>
          </a:p>
          <a:p>
            <a:pPr marL="0" lvl="0" indent="0" algn="l" rtl="0">
              <a:lnSpc>
                <a:spcPct val="100000"/>
              </a:lnSpc>
              <a:spcBef>
                <a:spcPts val="0"/>
              </a:spcBef>
              <a:spcAft>
                <a:spcPts val="0"/>
              </a:spcAft>
              <a:buClr>
                <a:schemeClr val="hlink"/>
              </a:buClr>
              <a:buSzPts val="1295"/>
              <a:buNone/>
            </a:pPr>
            <a:r>
              <a:rPr lang="en" sz="1195" u="sng">
                <a:solidFill>
                  <a:schemeClr val="hlink"/>
                </a:solidFill>
                <a:highlight>
                  <a:srgbClr val="FFFFFF"/>
                </a:highlight>
                <a:hlinkClick r:id="rId10"/>
              </a:rPr>
              <a:t>morris_h@cde.state.co.us</a:t>
            </a:r>
            <a:endParaRPr sz="1195" u="sng">
              <a:solidFill>
                <a:schemeClr val="hlink"/>
              </a:solidFill>
              <a:highlight>
                <a:srgbClr val="FFFFFF"/>
              </a:highlight>
            </a:endParaRPr>
          </a:p>
          <a:p>
            <a:pPr marL="0" lvl="0" indent="0" algn="l" rtl="0">
              <a:lnSpc>
                <a:spcPct val="100000"/>
              </a:lnSpc>
              <a:spcBef>
                <a:spcPts val="0"/>
              </a:spcBef>
              <a:spcAft>
                <a:spcPts val="0"/>
              </a:spcAft>
              <a:buClr>
                <a:schemeClr val="hlink"/>
              </a:buClr>
              <a:buSzPts val="1295"/>
              <a:buNone/>
            </a:pPr>
            <a:endParaRPr sz="1195" u="sng">
              <a:solidFill>
                <a:schemeClr val="hlink"/>
              </a:solidFill>
              <a:highlight>
                <a:srgbClr val="FFFFFF"/>
              </a:highlight>
            </a:endParaRPr>
          </a:p>
          <a:p>
            <a:pPr marL="0" lvl="0" indent="0" algn="l" rtl="0">
              <a:lnSpc>
                <a:spcPct val="100000"/>
              </a:lnSpc>
              <a:spcBef>
                <a:spcPts val="0"/>
              </a:spcBef>
              <a:spcAft>
                <a:spcPts val="0"/>
              </a:spcAft>
              <a:buClr>
                <a:srgbClr val="333333"/>
              </a:buClr>
              <a:buSzPts val="1295"/>
              <a:buFont typeface="Arial"/>
              <a:buNone/>
            </a:pPr>
            <a:r>
              <a:rPr lang="en" sz="1195" b="1">
                <a:solidFill>
                  <a:srgbClr val="333333"/>
                </a:solidFill>
              </a:rPr>
              <a:t>Kristina Jones</a:t>
            </a:r>
            <a:endParaRPr sz="1565"/>
          </a:p>
          <a:p>
            <a:pPr marL="0" lvl="0" indent="0" algn="l" rtl="0">
              <a:lnSpc>
                <a:spcPct val="100000"/>
              </a:lnSpc>
              <a:spcBef>
                <a:spcPts val="0"/>
              </a:spcBef>
              <a:spcAft>
                <a:spcPts val="0"/>
              </a:spcAft>
              <a:buClr>
                <a:srgbClr val="333333"/>
              </a:buClr>
              <a:buSzPts val="1295"/>
              <a:buFont typeface="Arial"/>
              <a:buNone/>
            </a:pPr>
            <a:r>
              <a:rPr lang="en" sz="1195">
                <a:solidFill>
                  <a:srgbClr val="333333"/>
                </a:solidFill>
              </a:rPr>
              <a:t>720-601-0031 (c)</a:t>
            </a:r>
            <a:endParaRPr sz="1565"/>
          </a:p>
          <a:p>
            <a:pPr marL="0" lvl="0" indent="0" algn="l" rtl="0">
              <a:lnSpc>
                <a:spcPct val="100000"/>
              </a:lnSpc>
              <a:spcBef>
                <a:spcPts val="0"/>
              </a:spcBef>
              <a:spcAft>
                <a:spcPts val="0"/>
              </a:spcAft>
              <a:buClr>
                <a:schemeClr val="hlink"/>
              </a:buClr>
              <a:buSzPts val="1295"/>
              <a:buNone/>
            </a:pPr>
            <a:r>
              <a:rPr lang="en" sz="1195" u="sng">
                <a:solidFill>
                  <a:schemeClr val="hlink"/>
                </a:solidFill>
                <a:highlight>
                  <a:schemeClr val="lt1"/>
                </a:highlight>
                <a:hlinkClick r:id="rId11"/>
              </a:rPr>
              <a:t>jones_kristina@cde.state.co.us</a:t>
            </a:r>
            <a:endParaRPr sz="1195" u="sng">
              <a:solidFill>
                <a:schemeClr val="hlink"/>
              </a:solidFill>
              <a:highlight>
                <a:schemeClr val="lt1"/>
              </a:highlight>
            </a:endParaRPr>
          </a:p>
          <a:p>
            <a:pPr marL="0" lvl="0" indent="0" algn="l" rtl="0">
              <a:lnSpc>
                <a:spcPct val="100000"/>
              </a:lnSpc>
              <a:spcBef>
                <a:spcPts val="0"/>
              </a:spcBef>
              <a:spcAft>
                <a:spcPts val="0"/>
              </a:spcAft>
              <a:buClr>
                <a:schemeClr val="hlink"/>
              </a:buClr>
              <a:buSzPts val="1295"/>
              <a:buNone/>
            </a:pPr>
            <a:endParaRPr sz="1195" u="sng">
              <a:solidFill>
                <a:schemeClr val="hlink"/>
              </a:solidFill>
              <a:highlight>
                <a:schemeClr val="lt1"/>
              </a:highlight>
            </a:endParaRPr>
          </a:p>
          <a:p>
            <a:pPr marL="0" lvl="0" indent="0" algn="l" rtl="0">
              <a:lnSpc>
                <a:spcPct val="100000"/>
              </a:lnSpc>
              <a:spcBef>
                <a:spcPts val="0"/>
              </a:spcBef>
              <a:spcAft>
                <a:spcPts val="0"/>
              </a:spcAft>
              <a:buClr>
                <a:srgbClr val="333333"/>
              </a:buClr>
              <a:buSzPts val="1295"/>
              <a:buFont typeface="Arial"/>
              <a:buNone/>
            </a:pPr>
            <a:r>
              <a:rPr lang="en" sz="1195" b="1">
                <a:solidFill>
                  <a:srgbClr val="333333"/>
                </a:solidFill>
              </a:rPr>
              <a:t>Werner Hagemann</a:t>
            </a:r>
            <a:endParaRPr sz="1565"/>
          </a:p>
          <a:p>
            <a:pPr marL="0" lvl="0" indent="0" algn="l" rtl="0">
              <a:lnSpc>
                <a:spcPct val="100000"/>
              </a:lnSpc>
              <a:spcBef>
                <a:spcPts val="0"/>
              </a:spcBef>
              <a:spcAft>
                <a:spcPts val="0"/>
              </a:spcAft>
              <a:buClr>
                <a:srgbClr val="333333"/>
              </a:buClr>
              <a:buSzPts val="1295"/>
              <a:buFont typeface="Arial"/>
              <a:buNone/>
            </a:pPr>
            <a:r>
              <a:rPr lang="en" sz="1195">
                <a:solidFill>
                  <a:srgbClr val="333333"/>
                </a:solidFill>
              </a:rPr>
              <a:t>720-262-0870 (c)</a:t>
            </a:r>
            <a:endParaRPr sz="1565"/>
          </a:p>
          <a:p>
            <a:pPr marL="0" lvl="0" indent="0" algn="l" rtl="0">
              <a:lnSpc>
                <a:spcPct val="100000"/>
              </a:lnSpc>
              <a:spcBef>
                <a:spcPts val="0"/>
              </a:spcBef>
              <a:spcAft>
                <a:spcPts val="0"/>
              </a:spcAft>
              <a:buClr>
                <a:schemeClr val="hlink"/>
              </a:buClr>
              <a:buSzPts val="1295"/>
              <a:buNone/>
            </a:pPr>
            <a:r>
              <a:rPr lang="en" sz="1195" u="sng">
                <a:solidFill>
                  <a:schemeClr val="hlink"/>
                </a:solidFill>
                <a:highlight>
                  <a:schemeClr val="lt1"/>
                </a:highlight>
                <a:hlinkClick r:id="rId12"/>
              </a:rPr>
              <a:t>hagemann_w@cde.state.co.us</a:t>
            </a:r>
            <a:endParaRPr sz="1195" u="sng">
              <a:solidFill>
                <a:schemeClr val="hlink"/>
              </a:solidFill>
              <a:highlight>
                <a:schemeClr val="lt1"/>
              </a:highlight>
            </a:endParaRPr>
          </a:p>
          <a:p>
            <a:pPr marL="0" lvl="0" indent="0" algn="l" rtl="0">
              <a:lnSpc>
                <a:spcPct val="100000"/>
              </a:lnSpc>
              <a:spcBef>
                <a:spcPts val="0"/>
              </a:spcBef>
              <a:spcAft>
                <a:spcPts val="0"/>
              </a:spcAft>
              <a:buClr>
                <a:schemeClr val="hlink"/>
              </a:buClr>
              <a:buSzPts val="1295"/>
              <a:buNone/>
            </a:pPr>
            <a:endParaRPr sz="1295" u="sng">
              <a:solidFill>
                <a:schemeClr val="hlink"/>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ctrTitle"/>
          </p:nvPr>
        </p:nvSpPr>
        <p:spPr>
          <a:xfrm>
            <a:off x="-1" y="1946787"/>
            <a:ext cx="9144600" cy="1753200"/>
          </a:xfrm>
          <a:prstGeom prst="rect">
            <a:avLst/>
          </a:prstGeom>
        </p:spPr>
        <p:txBody>
          <a:bodyPr spcFirstLastPara="1" wrap="square" lIns="68575" tIns="34275" rIns="68575" bIns="34275" anchor="t" anchorCtr="0">
            <a:normAutofit/>
          </a:bodyPr>
          <a:lstStyle/>
          <a:p>
            <a:pPr marL="0" lvl="0" indent="0" algn="ctr" rtl="0">
              <a:spcBef>
                <a:spcPts val="0"/>
              </a:spcBef>
              <a:spcAft>
                <a:spcPts val="0"/>
              </a:spcAft>
              <a:buNone/>
            </a:pPr>
            <a:r>
              <a:rPr lang="en"/>
              <a:t>Consolidated Application AFR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Accessing the Consolidated Application AFR</a:t>
            </a:r>
            <a:endParaRPr/>
          </a:p>
        </p:txBody>
      </p:sp>
      <p:sp>
        <p:nvSpPr>
          <p:cNvPr id="138" name="Google Shape;138;p23"/>
          <p:cNvSpPr txBox="1">
            <a:spLocks noGrp="1"/>
          </p:cNvSpPr>
          <p:nvPr>
            <p:ph type="body" idx="1"/>
          </p:nvPr>
        </p:nvSpPr>
        <p:spPr>
          <a:xfrm>
            <a:off x="628650" y="10249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When you go to login to the application, you will see your LEA or BOCES name and a new link that says, “View/Edit Annual Financial Report.” </a:t>
            </a:r>
            <a:endParaRPr/>
          </a:p>
          <a:p>
            <a:pPr marL="457200" lvl="0" indent="-342900" algn="l" rtl="0">
              <a:spcBef>
                <a:spcPts val="800"/>
              </a:spcBef>
              <a:spcAft>
                <a:spcPts val="0"/>
              </a:spcAft>
              <a:buSzPts val="1800"/>
              <a:buChar char="•"/>
            </a:pPr>
            <a:r>
              <a:rPr lang="en"/>
              <a:t>You will click on that link to open the AFR. </a:t>
            </a:r>
            <a:endParaRPr/>
          </a:p>
          <a:p>
            <a:pPr marL="0" lvl="0" indent="0" algn="l" rtl="0">
              <a:spcBef>
                <a:spcPts val="800"/>
              </a:spcBef>
              <a:spcAft>
                <a:spcPts val="0"/>
              </a:spcAft>
              <a:buNone/>
            </a:pPr>
            <a:endParaRPr/>
          </a:p>
        </p:txBody>
      </p:sp>
      <p:pic>
        <p:nvPicPr>
          <p:cNvPr id="139" name="Google Shape;139;p23" descr="Consolidated Application Login Page"/>
          <p:cNvPicPr preferRelativeResize="0"/>
          <p:nvPr/>
        </p:nvPicPr>
        <p:blipFill>
          <a:blip r:embed="rId3">
            <a:alphaModFix/>
          </a:blip>
          <a:stretch>
            <a:fillRect/>
          </a:stretch>
        </p:blipFill>
        <p:spPr>
          <a:xfrm>
            <a:off x="1088437" y="2488000"/>
            <a:ext cx="6967124" cy="231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980803" y="267462"/>
            <a:ext cx="5400600" cy="5604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ESEA AFR </a:t>
            </a:r>
            <a:endParaRPr/>
          </a:p>
        </p:txBody>
      </p:sp>
      <p:sp>
        <p:nvSpPr>
          <p:cNvPr id="145" name="Google Shape;145;p24"/>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457200" lvl="0" indent="-342900" algn="l" rtl="0">
              <a:spcBef>
                <a:spcPts val="800"/>
              </a:spcBef>
              <a:spcAft>
                <a:spcPts val="0"/>
              </a:spcAft>
              <a:buSzPts val="1800"/>
              <a:buChar char="•"/>
            </a:pPr>
            <a:r>
              <a:rPr lang="en"/>
              <a:t>Once inside your AFR, you will see that the format hasn’t changed from the past couple of years and each program has a tab across the top. </a:t>
            </a:r>
            <a:endParaRPr/>
          </a:p>
          <a:p>
            <a:pPr marL="457200" lvl="0" indent="-342900" algn="l" rtl="0">
              <a:spcBef>
                <a:spcPts val="800"/>
              </a:spcBef>
              <a:spcAft>
                <a:spcPts val="0"/>
              </a:spcAft>
              <a:buSzPts val="1800"/>
              <a:buChar char="•"/>
            </a:pPr>
            <a:r>
              <a:rPr lang="en"/>
              <a:t>Any amounts budgeted in your application will appear in green under the “Amount Budgeted” column. </a:t>
            </a:r>
            <a:endParaRPr/>
          </a:p>
        </p:txBody>
      </p:sp>
      <p:pic>
        <p:nvPicPr>
          <p:cNvPr id="146" name="Google Shape;146;p24" descr="ESSA Annual Financial Report Home Page"/>
          <p:cNvPicPr preferRelativeResize="0"/>
          <p:nvPr/>
        </p:nvPicPr>
        <p:blipFill>
          <a:blip r:embed="rId3">
            <a:alphaModFix/>
          </a:blip>
          <a:stretch>
            <a:fillRect/>
          </a:stretch>
        </p:blipFill>
        <p:spPr>
          <a:xfrm>
            <a:off x="976900" y="2571750"/>
            <a:ext cx="7005113" cy="2571749"/>
          </a:xfrm>
          <a:prstGeom prst="rect">
            <a:avLst/>
          </a:prstGeom>
          <a:noFill/>
          <a:ln>
            <a:noFill/>
          </a:ln>
        </p:spPr>
      </p:pic>
      <p:pic>
        <p:nvPicPr>
          <p:cNvPr id="147" name="Google Shape;147;p24">
            <a:extLst>
              <a:ext uri="{C183D7F6-B498-43B3-948B-1728B52AA6E4}">
                <adec:decorative xmlns:adec="http://schemas.microsoft.com/office/drawing/2017/decorative" val="1"/>
              </a:ext>
            </a:extLst>
          </p:cNvPr>
          <p:cNvPicPr preferRelativeResize="0"/>
          <p:nvPr/>
        </p:nvPicPr>
        <p:blipFill rotWithShape="1">
          <a:blip r:embed="rId4">
            <a:alphaModFix/>
          </a:blip>
          <a:srcRect t="50266"/>
          <a:stretch/>
        </p:blipFill>
        <p:spPr>
          <a:xfrm>
            <a:off x="1120200" y="4731750"/>
            <a:ext cx="6764776" cy="41175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5111</Words>
  <Application>Microsoft Office PowerPoint</Application>
  <PresentationFormat>On-screen Show (16:9)</PresentationFormat>
  <Paragraphs>454</Paragraphs>
  <Slides>61</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Roboto</vt:lpstr>
      <vt:lpstr>Raleway</vt:lpstr>
      <vt:lpstr>Arial</vt:lpstr>
      <vt:lpstr>Calibri</vt:lpstr>
      <vt:lpstr>1_Office Theme</vt:lpstr>
      <vt:lpstr>CDE Office Hours</vt:lpstr>
      <vt:lpstr>ESSER Office Hours</vt:lpstr>
      <vt:lpstr>Reminders</vt:lpstr>
      <vt:lpstr>Reminders</vt:lpstr>
      <vt:lpstr>Annual Financial Report (AFR)</vt:lpstr>
      <vt:lpstr>AFR Reporting Period</vt:lpstr>
      <vt:lpstr>Consolidated Application AFR</vt:lpstr>
      <vt:lpstr>Accessing the Consolidated Application AFR</vt:lpstr>
      <vt:lpstr>ESEA AFR </vt:lpstr>
      <vt:lpstr>ESEA AFR - Title IV, Part A</vt:lpstr>
      <vt:lpstr>ESEA AFR - Non-Public Schools </vt:lpstr>
      <vt:lpstr>ESEA AFR Reminder!</vt:lpstr>
      <vt:lpstr>ESSER AFRs</vt:lpstr>
      <vt:lpstr>Accessing the ESSER AFR</vt:lpstr>
      <vt:lpstr>ESSER AFR </vt:lpstr>
      <vt:lpstr>ESSER III AFR Layout</vt:lpstr>
      <vt:lpstr>ESSER AFR Reminders!</vt:lpstr>
      <vt:lpstr>Contact Us!</vt:lpstr>
      <vt:lpstr>Federal Programs Monitoring Overview</vt:lpstr>
      <vt:lpstr>Outcomes for Today’s Training</vt:lpstr>
      <vt:lpstr>Overview </vt:lpstr>
      <vt:lpstr>Process </vt:lpstr>
      <vt:lpstr>Purpose </vt:lpstr>
      <vt:lpstr>Program Monitoring </vt:lpstr>
      <vt:lpstr>Lessons from 2022-2023</vt:lpstr>
      <vt:lpstr>Program Monitoring Timeline </vt:lpstr>
      <vt:lpstr>Notification</vt:lpstr>
      <vt:lpstr>Monitoring Schedule</vt:lpstr>
      <vt:lpstr>Program Monitoring Tiers</vt:lpstr>
      <vt:lpstr>Risk Assessment - Program Indicators</vt:lpstr>
      <vt:lpstr>Notification Letters</vt:lpstr>
      <vt:lpstr>Completing the  Program Monitoring Self-Assessment  (PMSA)</vt:lpstr>
      <vt:lpstr>Getting Started</vt:lpstr>
      <vt:lpstr>Contact Information</vt:lpstr>
      <vt:lpstr>Sections of the Self-Assessment</vt:lpstr>
      <vt:lpstr>Overview of Statutory Requirements</vt:lpstr>
      <vt:lpstr>Program Requirements Document</vt:lpstr>
      <vt:lpstr>Program Requirements</vt:lpstr>
      <vt:lpstr>Self-Rating</vt:lpstr>
      <vt:lpstr>Self-Rating,continued</vt:lpstr>
      <vt:lpstr>Required Narrative</vt:lpstr>
      <vt:lpstr>Requested Support</vt:lpstr>
      <vt:lpstr>Time Commitment for the PMSA</vt:lpstr>
      <vt:lpstr>PMSA Deadline</vt:lpstr>
      <vt:lpstr>Document Review and  Additional Evidence Submission</vt:lpstr>
      <vt:lpstr>After the PMSA… </vt:lpstr>
      <vt:lpstr>Syncplicity</vt:lpstr>
      <vt:lpstr>Step 1: Receiving Access </vt:lpstr>
      <vt:lpstr>Step 2: Locating your Folder</vt:lpstr>
      <vt:lpstr>Step 3: Upload Evidence</vt:lpstr>
      <vt:lpstr>Monitoring Reports And Action Planning </vt:lpstr>
      <vt:lpstr>Report Terms to Know…</vt:lpstr>
      <vt:lpstr>Tier I</vt:lpstr>
      <vt:lpstr>Tiers II and III</vt:lpstr>
      <vt:lpstr>Corrective Action Planning (Tiers II and III only)</vt:lpstr>
      <vt:lpstr>Fiscal Monitoring</vt:lpstr>
      <vt:lpstr>Fiscal Monitoring Notifications and Training</vt:lpstr>
      <vt:lpstr>Items of Concern from 22-23 Fiscal Monitoring</vt:lpstr>
      <vt:lpstr>Risk Assessment - Fiscal Indicators</vt:lpstr>
      <vt:lpstr>What are the Fiscal tiers? </vt:lpstr>
      <vt:lpstr>CDE Monitoring Team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cp:lastModifiedBy>Patino, Yazmine</cp:lastModifiedBy>
  <cp:revision>2</cp:revision>
  <dcterms:modified xsi:type="dcterms:W3CDTF">2023-09-08T16:11:02Z</dcterms:modified>
</cp:coreProperties>
</file>