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3"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Neg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2636C4-5215-4247-848B-F2A31282A4D2}">
  <a:tblStyle styleId="{D52636C4-5215-4247-848B-F2A31282A4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08" d="100"/>
          <a:sy n="108" d="100"/>
        </p:scale>
        <p:origin x="120" y="468"/>
      </p:cViewPr>
      <p:guideLst>
        <p:guide orient="horz" pos="1620"/>
        <p:guide pos="2880"/>
      </p:guideLst>
    </p:cSldViewPr>
  </p:slideViewPr>
  <p:outlineViewPr>
    <p:cViewPr>
      <p:scale>
        <a:sx n="33" d="100"/>
        <a:sy n="33" d="100"/>
      </p:scale>
      <p:origin x="0" y="-20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5-24T17:59:47.938" idx="1">
    <p:pos x="396" y="734"/>
    <p:text>Once the calculator is posted, I recommend changing this link to go directly to the download, that way it's not redundant with the link on the next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b93bb8cb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b93bb8c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RUNTIME: </a:t>
            </a:r>
            <a:endParaRPr/>
          </a:p>
          <a:p>
            <a:pPr marL="0" lvl="0" indent="0" algn="l" rtl="0">
              <a:spcBef>
                <a:spcPts val="0"/>
              </a:spcBef>
              <a:spcAft>
                <a:spcPts val="0"/>
              </a:spcAft>
              <a:buNone/>
            </a:pPr>
            <a:r>
              <a:rPr lang="en"/>
              <a:t>Niko leads speaking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b93bb8cbc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b93bb8cb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b93bb8cbc_1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b93bb8cbc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More information on the nuances with charter schools can be found in an EDT training geared specifically to charters, found on the Schools of Choice website.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dc5e7b43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1dc5e7b4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example:</a:t>
            </a:r>
            <a:endParaRPr/>
          </a:p>
          <a:p>
            <a:pPr marL="0" lvl="0" indent="0" algn="l" rtl="0">
              <a:spcBef>
                <a:spcPts val="0"/>
              </a:spcBef>
              <a:spcAft>
                <a:spcPts val="0"/>
              </a:spcAft>
              <a:buNone/>
            </a:pPr>
            <a:r>
              <a:rPr lang="en"/>
              <a:t>[Purple and Example - Point out where we are now in the process (using 20-21 data to plan for the 22-23 school year)]</a:t>
            </a:r>
            <a:endParaRPr/>
          </a:p>
          <a:p>
            <a:pPr marL="0" lvl="0" indent="0" algn="l" rtl="0">
              <a:spcBef>
                <a:spcPts val="0"/>
              </a:spcBef>
              <a:spcAft>
                <a:spcPts val="0"/>
              </a:spcAft>
              <a:buNone/>
            </a:pPr>
            <a:r>
              <a:rPr lang="en"/>
              <a:t>[quickly Orange - Also point out that in 21-22 there is something to do for 3 data years.]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0b93bb8cbc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0b93bb8cb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would be a great time to pull up your EDT data file so you can follow along. </a:t>
            </a:r>
            <a:endParaRPr/>
          </a:p>
          <a:p>
            <a:pPr marL="0" lvl="0" indent="0" algn="l" rtl="0">
              <a:spcBef>
                <a:spcPts val="0"/>
              </a:spcBef>
              <a:spcAft>
                <a:spcPts val="0"/>
              </a:spcAft>
              <a:buNone/>
            </a:pPr>
            <a:r>
              <a:rPr lang="en"/>
              <a:t>If you want to learn more about how to read the data on these tabs, watch training #2 in the series where Tina Negley describes the fields in detail.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26d997c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26d997c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[Bubble at end]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26d997ce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126d997ce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reading your EDT District Level Data…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bd45b49d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bd45b49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 with blue box] Today’s training will focus on the questions that LEAs with med/lg gaps must answer in the consapp but those questions can help LEAs with small gaps write their plans as well.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d29a752b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d29a752b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1cda95e40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1cda95e40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3b0407cd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23b0407c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Starts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b25e00e45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b25e00e4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7bff47b8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27bff47b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e7d61d6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2e7d61d6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e7d61d6d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2e7d61d6d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e7d61d6d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e7d61d6d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shares screen]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7bff47b8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27bff47b8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2cf99709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2cf99709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[Niko resumes]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b25e00e45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1b25e00e45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b25e00e45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1b25e00e45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b25e00e45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1b25e00e4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b93bb8cbc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b93bb8cb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Would love if everyone on this list could come on camera and introduce themselves.</a:t>
            </a:r>
            <a:endParaRPr/>
          </a:p>
          <a:p>
            <a:pPr marL="0" lvl="0" indent="0" algn="l" rtl="0">
              <a:spcBef>
                <a:spcPts val="0"/>
              </a:spcBef>
              <a:spcAft>
                <a:spcPts val="0"/>
              </a:spcAft>
              <a:buClr>
                <a:schemeClr val="dk1"/>
              </a:buClr>
              <a:buSzPts val="1100"/>
              <a:buFont typeface="Arial"/>
              <a:buNone/>
            </a:pPr>
            <a:r>
              <a:rPr lang="en">
                <a:solidFill>
                  <a:schemeClr val="dk1"/>
                </a:solidFill>
              </a:rPr>
              <a:t>We have experts from several CDE teams that can support you in the EDT work we are discussing today.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23b0407cd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23b0407cd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if your LEA has been identified to have gaps and those gaps persist after running the alternative calculator, then you’ll need to build and implement an EDT plan.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23b0407cd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23b0407cd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start with what the planning process looks like.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253617eb7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253617eb7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you’re trying to identify possible root causes of your EDT gaps, I highly recommend using the Talent System Self-Assessment to narrow down the areas where supports are the most needed.</a:t>
            </a:r>
            <a:endParaRPr/>
          </a:p>
          <a:p>
            <a:pPr marL="0" lvl="0" indent="0" algn="l" rtl="0">
              <a:spcBef>
                <a:spcPts val="0"/>
              </a:spcBef>
              <a:spcAft>
                <a:spcPts val="0"/>
              </a:spcAft>
              <a:buNone/>
            </a:pPr>
            <a:r>
              <a:rPr lang="en"/>
              <a:t>[quickly review]</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253617eb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253617eb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[quickly]</a:t>
            </a:r>
            <a:endParaRPr/>
          </a:p>
          <a:p>
            <a:pPr marL="0" lvl="0" indent="0" algn="l" rtl="0">
              <a:spcBef>
                <a:spcPts val="0"/>
              </a:spcBef>
              <a:spcAft>
                <a:spcPts val="0"/>
              </a:spcAft>
              <a:buNone/>
            </a:pPr>
            <a:r>
              <a:rPr lang="en"/>
              <a:t>The Talent Self-Assessment has several evidence-based strategies that may benefit your district but there are many other steps you can take to address EDT gaps. </a:t>
            </a:r>
            <a:endParaRPr/>
          </a:p>
          <a:p>
            <a:pPr marL="0" lvl="0" indent="0" algn="l" rtl="0">
              <a:spcBef>
                <a:spcPts val="0"/>
              </a:spcBef>
              <a:spcAft>
                <a:spcPts val="0"/>
              </a:spcAft>
              <a:buNone/>
            </a:pPr>
            <a:r>
              <a:rPr lang="en"/>
              <a:t>This slide has some tools that you could use when identifying possible strategies to address EDT gaps.</a:t>
            </a:r>
            <a:endParaRPr/>
          </a:p>
          <a:p>
            <a:pPr marL="0" lvl="0" indent="0" algn="l" rtl="0">
              <a:spcBef>
                <a:spcPts val="0"/>
              </a:spcBef>
              <a:spcAft>
                <a:spcPts val="0"/>
              </a:spcAft>
              <a:buNone/>
            </a:pPr>
            <a:r>
              <a:rPr lang="en"/>
              <a:t>[review them]</a:t>
            </a:r>
            <a:endParaRPr/>
          </a:p>
          <a:p>
            <a:pPr marL="0" lvl="0" indent="0" algn="l" rtl="0">
              <a:spcBef>
                <a:spcPts val="0"/>
              </a:spcBef>
              <a:spcAft>
                <a:spcPts val="0"/>
              </a:spcAft>
              <a:buNone/>
            </a:pPr>
            <a:r>
              <a:rPr lang="en"/>
              <a:t>If you haven’t already identified strategies with our stakeholders to build your EDT plan, I recommend watching the training but for now, keep open the Strategy List for reference.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6f016cf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26f016cf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now that we’ve reviewed the planning resources available, let’s start working on building responses to the EDT Plan questions in the ConsApp.</a:t>
            </a:r>
            <a:endParaRPr/>
          </a:p>
          <a:p>
            <a:pPr marL="0" lvl="0" indent="0" algn="l" rtl="0">
              <a:spcBef>
                <a:spcPts val="0"/>
              </a:spcBef>
              <a:spcAft>
                <a:spcPts val="0"/>
              </a:spcAft>
              <a:buNone/>
            </a:pPr>
            <a:r>
              <a:rPr lang="en"/>
              <a:t>[review bullets]</a:t>
            </a:r>
            <a:endParaRPr/>
          </a:p>
          <a:p>
            <a:pPr marL="0" lvl="0" indent="0" algn="l" rtl="0">
              <a:spcBef>
                <a:spcPts val="0"/>
              </a:spcBef>
              <a:spcAft>
                <a:spcPts val="0"/>
              </a:spcAft>
              <a:buClr>
                <a:schemeClr val="dk1"/>
              </a:buClr>
              <a:buSzPts val="1100"/>
              <a:buFont typeface="Arial"/>
              <a:buNone/>
            </a:pPr>
            <a:r>
              <a:rPr lang="en">
                <a:solidFill>
                  <a:schemeClr val="dk1"/>
                </a:solidFill>
              </a:rPr>
              <a:t>Feel free to open up your 22-23 Consolidated Application and follow along as we discuss each of the sections.</a:t>
            </a:r>
            <a:endParaRPr/>
          </a:p>
          <a:p>
            <a:pPr marL="0" lvl="0" indent="0" algn="l" rtl="0">
              <a:spcBef>
                <a:spcPts val="0"/>
              </a:spcBef>
              <a:spcAft>
                <a:spcPts val="0"/>
              </a:spcAft>
              <a:buNone/>
            </a:pPr>
            <a:r>
              <a:rPr lang="en"/>
              <a:t>If you’ve selected strategies with your stakeholders to implement this coming year, you’ll want to have those ideas accessible.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6f016cfb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26f016cfb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Pulled directly from the application.</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26f016cfb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26f016cfb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Bold is the question itself, bullets are the review checks that reviewers use to determine if the response meets compliance.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26f016cfb2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26f016cfb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Green highlights indicate crucial information that makes this a compliant response.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26f016cfb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26f016cf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6f016cfb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26f016cfb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a response is included for both of this LEA’s gaps.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b93bb8cbc_1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b93bb8cbc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training # 4 of 4.</a:t>
            </a:r>
            <a:endParaRPr/>
          </a:p>
          <a:p>
            <a:pPr marL="0" lvl="0" indent="0" algn="l" rtl="0">
              <a:spcBef>
                <a:spcPts val="0"/>
              </a:spcBef>
              <a:spcAft>
                <a:spcPts val="0"/>
              </a:spcAft>
              <a:buNone/>
            </a:pPr>
            <a:r>
              <a:rPr lang="en"/>
              <a:t>[“optionally”] I highly recommend watching training 3 to help give you ideas for strategies that you can include in your EDT Plan.</a:t>
            </a:r>
            <a:endParaRPr/>
          </a:p>
          <a:p>
            <a:pPr marL="0" lvl="0" indent="0" algn="l" rtl="0">
              <a:spcBef>
                <a:spcPts val="0"/>
              </a:spcBef>
              <a:spcAft>
                <a:spcPts val="0"/>
              </a:spcAft>
              <a:buNone/>
            </a:pPr>
            <a:r>
              <a:rPr lang="en"/>
              <a:t>[end] Other data may be useful in seeing the full picture of your EDT data. Historical data can help identify if a problem is persisting or lessening. Local data can ensure accuracy in reporting as well. Putting faces to the data is also beneficial.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1725550df5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1725550df5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hope is that during these turn and talks you can begin to formulate your narrative responses, run your thinking by colleagues, and get ideas from them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[highlight stakeholder groups and root causes during this brainstorming]</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26f016cfb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26f016cfb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26f016cfb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26f016cfb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6f016cfb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26f016cfb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6f016cfb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26f016cfb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2cf997091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2cf997091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strategies and goals]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26f016cfb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26f016cfb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setting your timeline, consider that most EDT data for the state comes from Student October and Staff Interchange HR reporting. These happen in the middle of the year.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26f016cfb2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26f016cfb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26f016cfb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26f016cfb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0bd45b49d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0bd45b49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still]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b93bb8cb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b93bb8cb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23b0407cd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23b0407cd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
                <a:solidFill>
                  <a:schemeClr val="dk1"/>
                </a:solidFill>
                <a:latin typeface="Calibri"/>
                <a:ea typeface="Calibri"/>
                <a:cs typeface="Calibri"/>
                <a:sym typeface="Calibri"/>
              </a:rPr>
              <a:t>[at end] The ESEA and ESSER program requirements have been divided into four main categories.  The EDT indicator is within the Identification and Delivery category.  The following slides will provide a review of the components of the indicator.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25d1cba4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25d1cba4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read, just note as this is statute that the indicator is based off of.]</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25d1cba4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25d1cba4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DOCs are meant to be yes/no. An LEA must meet both DOCs through supporting evidence to be compliant.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25d1cba47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25d1cba47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check compliance when an LEA is monitored. LEAs must submit evidence that demonstrates compliance to syncplicity during their monitoring year. CDE staff review the evidence during that process and request further documentation if needed. </a:t>
            </a:r>
            <a:endParaRPr/>
          </a:p>
          <a:p>
            <a:pPr marL="0" lvl="0" indent="0" algn="l" rtl="0">
              <a:spcBef>
                <a:spcPts val="0"/>
              </a:spcBef>
              <a:spcAft>
                <a:spcPts val="0"/>
              </a:spcAft>
              <a:buNone/>
            </a:pPr>
            <a:r>
              <a:rPr lang="en"/>
              <a:t>Things you’ll want to consider collecting and maintaining locally to be prepared to meet this monitoring indicator are:... [bullets]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269ca9c9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269ca9c9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23b0407cd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23b0407cd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0bd45b49d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0bd45b49d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0b93bb8cbc_1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0b93bb8cbc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bd45b49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0bd45b4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1725550df5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1725550df5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Hopefully the example strategies we discussed have triggered some thoughts and drive some reflections of your LEA’s practices.</a:t>
            </a:r>
            <a:endParaRPr/>
          </a:p>
          <a:p>
            <a:pPr marL="0" lvl="0" indent="0" algn="l" rtl="0">
              <a:spcBef>
                <a:spcPts val="0"/>
              </a:spcBef>
              <a:spcAft>
                <a:spcPts val="0"/>
              </a:spcAft>
              <a:buNone/>
            </a:pPr>
            <a:r>
              <a:rPr lang="en"/>
              <a:t>If you’d like to dig deeper into some next steps in analyzing and using EDT data, visit our website where you can find many tools on moving toward and sustaining an equitable distribution of your teachers.</a:t>
            </a:r>
            <a:endParaRPr/>
          </a:p>
          <a:p>
            <a:pPr marL="0" lvl="0" indent="0" algn="l" rtl="0">
              <a:spcBef>
                <a:spcPts val="0"/>
              </a:spcBef>
              <a:spcAft>
                <a:spcPts val="0"/>
              </a:spcAft>
              <a:buNone/>
            </a:pPr>
            <a:r>
              <a:rPr lang="en"/>
              <a:t>Our archive of trainings has our previous trainings and is where we will post this recording and slidedeck.</a:t>
            </a:r>
            <a:endParaRPr/>
          </a:p>
          <a:p>
            <a:pPr marL="0" lvl="0" indent="0" algn="l" rtl="0">
              <a:spcBef>
                <a:spcPts val="0"/>
              </a:spcBef>
              <a:spcAft>
                <a:spcPts val="0"/>
              </a:spcAft>
              <a:buNone/>
            </a:pPr>
            <a:r>
              <a:rPr lang="en"/>
              <a:t>Orange arrows identify some the the resources that were linked or used in this presentation and may be a good place to start.</a:t>
            </a:r>
            <a:endParaRPr/>
          </a:p>
        </p:txBody>
      </p:sp>
      <p:sp>
        <p:nvSpPr>
          <p:cNvPr id="661" name="Google Shape;661;g11725550df5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b93bb8cbc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0b93bb8cb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end]</a:t>
            </a:r>
            <a:endParaRPr/>
          </a:p>
          <a:p>
            <a:pPr marL="457200" lvl="0" indent="-298450" algn="l" rtl="0">
              <a:spcBef>
                <a:spcPts val="0"/>
              </a:spcBef>
              <a:spcAft>
                <a:spcPts val="0"/>
              </a:spcAft>
              <a:buSzPts val="1100"/>
              <a:buChar char="●"/>
            </a:pPr>
            <a:r>
              <a:rPr lang="en"/>
              <a:t>Niko screen shares for Jamboard demo</a:t>
            </a:r>
            <a:endParaRPr/>
          </a:p>
          <a:p>
            <a:pPr marL="457200" lvl="0" indent="-298450" algn="l" rtl="0">
              <a:spcBef>
                <a:spcPts val="0"/>
              </a:spcBef>
              <a:spcAft>
                <a:spcPts val="0"/>
              </a:spcAft>
              <a:buSzPts val="1100"/>
              <a:buChar char="●"/>
            </a:pPr>
            <a:r>
              <a:rPr lang="en"/>
              <a:t>Explain jamboard and using a sticky</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1ed3b967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1ed3b967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poll] I really encourage those of you that are self rating 1 and 2 to reach out to Tina Negley and I about your EDT data and to help you build your EDT Plan.</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b93bb8cbc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b93bb8cbc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0b93bb8cbc_1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0b93bb8cbc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people for participating.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b93bb8cb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b93bb8cb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be48c6d7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be48c6d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d29a752b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d29a752b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Hopefully by the end of this training you will feel more comfortable with writing quality EDT Plans.</a:t>
            </a:r>
            <a:endParaRPr>
              <a:solidFill>
                <a:schemeClr val="dk1"/>
              </a:solidFill>
            </a:endParaRPr>
          </a:p>
          <a:p>
            <a:pPr marL="0" lvl="0" indent="0" algn="l" rtl="0">
              <a:spcBef>
                <a:spcPts val="0"/>
              </a:spcBef>
              <a:spcAft>
                <a:spcPts val="0"/>
              </a:spcAft>
              <a:buNone/>
            </a:pPr>
            <a:r>
              <a:rPr lang="en"/>
              <a:t>If you’re rating yourself 4 or 5, please add to the conversation or chat and pass some of your knowledge and ideas onto attendees that are newer to the process.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190"/>
        <p:cNvGrpSpPr/>
        <p:nvPr/>
      </p:nvGrpSpPr>
      <p:grpSpPr>
        <a:xfrm>
          <a:off x="0" y="0"/>
          <a:ext cx="0" cy="0"/>
          <a:chOff x="0" y="0"/>
          <a:chExt cx="0" cy="0"/>
        </a:xfrm>
      </p:grpSpPr>
      <p:cxnSp>
        <p:nvCxnSpPr>
          <p:cNvPr id="191" name="Google Shape;191;p3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92" name="Google Shape;192;p30"/>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4800">
                <a:solidFill>
                  <a:schemeClr val="lt1"/>
                </a:solidFill>
              </a:defRPr>
            </a:lvl1pPr>
            <a:lvl2pPr lvl="1" rtl="0">
              <a:spcBef>
                <a:spcPts val="0"/>
              </a:spcBef>
              <a:spcAft>
                <a:spcPts val="0"/>
              </a:spcAft>
              <a:buClr>
                <a:schemeClr val="lt1"/>
              </a:buClr>
              <a:buSzPts val="4800"/>
              <a:buChar char="○"/>
              <a:defRPr sz="4800">
                <a:solidFill>
                  <a:schemeClr val="lt1"/>
                </a:solidFill>
              </a:defRPr>
            </a:lvl2pPr>
            <a:lvl3pPr lvl="2" rtl="0">
              <a:spcBef>
                <a:spcPts val="0"/>
              </a:spcBef>
              <a:spcAft>
                <a:spcPts val="0"/>
              </a:spcAft>
              <a:buClr>
                <a:schemeClr val="lt1"/>
              </a:buClr>
              <a:buSzPts val="4800"/>
              <a:buChar char="■"/>
              <a:defRPr sz="4800">
                <a:solidFill>
                  <a:schemeClr val="lt1"/>
                </a:solidFill>
              </a:defRPr>
            </a:lvl3pPr>
            <a:lvl4pPr lvl="3" rtl="0">
              <a:spcBef>
                <a:spcPts val="0"/>
              </a:spcBef>
              <a:spcAft>
                <a:spcPts val="0"/>
              </a:spcAft>
              <a:buClr>
                <a:schemeClr val="lt1"/>
              </a:buClr>
              <a:buSzPts val="4800"/>
              <a:buChar char="●"/>
              <a:defRPr sz="4800">
                <a:solidFill>
                  <a:schemeClr val="lt1"/>
                </a:solidFill>
              </a:defRPr>
            </a:lvl4pPr>
            <a:lvl5pPr lvl="4" rtl="0">
              <a:spcBef>
                <a:spcPts val="0"/>
              </a:spcBef>
              <a:spcAft>
                <a:spcPts val="0"/>
              </a:spcAft>
              <a:buClr>
                <a:schemeClr val="lt1"/>
              </a:buClr>
              <a:buSzPts val="4800"/>
              <a:buChar char="○"/>
              <a:defRPr sz="4800">
                <a:solidFill>
                  <a:schemeClr val="lt1"/>
                </a:solidFill>
              </a:defRPr>
            </a:lvl5pPr>
            <a:lvl6pPr lvl="5" rtl="0">
              <a:spcBef>
                <a:spcPts val="0"/>
              </a:spcBef>
              <a:spcAft>
                <a:spcPts val="0"/>
              </a:spcAft>
              <a:buClr>
                <a:schemeClr val="lt1"/>
              </a:buClr>
              <a:buSzPts val="4800"/>
              <a:buChar char="■"/>
              <a:defRPr sz="4800">
                <a:solidFill>
                  <a:schemeClr val="lt1"/>
                </a:solidFill>
              </a:defRPr>
            </a:lvl6pPr>
            <a:lvl7pPr lvl="6" rtl="0">
              <a:spcBef>
                <a:spcPts val="0"/>
              </a:spcBef>
              <a:spcAft>
                <a:spcPts val="0"/>
              </a:spcAft>
              <a:buClr>
                <a:schemeClr val="lt1"/>
              </a:buClr>
              <a:buSzPts val="4800"/>
              <a:buChar char="●"/>
              <a:defRPr sz="4800">
                <a:solidFill>
                  <a:schemeClr val="lt1"/>
                </a:solidFill>
              </a:defRPr>
            </a:lvl7pPr>
            <a:lvl8pPr lvl="7" rtl="0">
              <a:spcBef>
                <a:spcPts val="0"/>
              </a:spcBef>
              <a:spcAft>
                <a:spcPts val="0"/>
              </a:spcAft>
              <a:buClr>
                <a:schemeClr val="lt1"/>
              </a:buClr>
              <a:buSzPts val="4800"/>
              <a:buChar char="○"/>
              <a:defRPr sz="4800">
                <a:solidFill>
                  <a:schemeClr val="lt1"/>
                </a:solidFill>
              </a:defRPr>
            </a:lvl8pPr>
            <a:lvl9pPr lvl="8" rtl="0">
              <a:spcBef>
                <a:spcPts val="0"/>
              </a:spcBef>
              <a:spcAft>
                <a:spcPts val="0"/>
              </a:spcAft>
              <a:buClr>
                <a:schemeClr val="lt1"/>
              </a:buClr>
              <a:buSzPts val="4800"/>
              <a:buChar char="■"/>
              <a:defRPr sz="4800">
                <a:solidFill>
                  <a:schemeClr val="lt1"/>
                </a:solidFill>
              </a:defRPr>
            </a:lvl9pPr>
          </a:lstStyle>
          <a:p>
            <a:endParaRPr/>
          </a:p>
        </p:txBody>
      </p:sp>
      <p:sp>
        <p:nvSpPr>
          <p:cNvPr id="193" name="Google Shape;193;p30"/>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94" name="Google Shape;1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5"/>
        <p:cNvGrpSpPr/>
        <p:nvPr/>
      </p:nvGrpSpPr>
      <p:grpSpPr>
        <a:xfrm>
          <a:off x="0" y="0"/>
          <a:ext cx="0" cy="0"/>
          <a:chOff x="0" y="0"/>
          <a:chExt cx="0" cy="0"/>
        </a:xfrm>
      </p:grpSpPr>
      <p:sp>
        <p:nvSpPr>
          <p:cNvPr id="196" name="Google Shape;196;p3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8" name="Google Shape;198;p31"/>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9" name="Google Shape;19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202" name="Google Shape;202;p32"/>
          <p:cNvSpPr txBox="1">
            <a:spLocks noGrp="1"/>
          </p:cNvSpPr>
          <p:nvPr>
            <p:ph type="body" idx="1"/>
          </p:nvPr>
        </p:nvSpPr>
        <p:spPr>
          <a:xfrm>
            <a:off x="311700" y="1389600"/>
            <a:ext cx="2808000" cy="3179400"/>
          </a:xfrm>
          <a:prstGeom prst="rect">
            <a:avLst/>
          </a:prstGeom>
        </p:spPr>
        <p:txBody>
          <a:bodyPr spcFirstLastPara="1" wrap="square" lIns="0" tIns="0" rIns="0" bIns="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03" name="Google Shape;20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06" name="Google Shape;206;p3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0" name="Google Shape;210;p34"/>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1" name="Google Shape;211;p34"/>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2" name="Google Shape;2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pic>
        <p:nvPicPr>
          <p:cNvPr id="214" name="Google Shape;214;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5" name="Google Shape;215;p3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Char char="●"/>
              <a:defRPr sz="2100">
                <a:solidFill>
                  <a:schemeClr val="dk1"/>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6" name="Google Shape;216;p3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17" name="Google Shape;217;p3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p3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9"/>
        <p:cNvGrpSpPr/>
        <p:nvPr/>
      </p:nvGrpSpPr>
      <p:grpSpPr>
        <a:xfrm>
          <a:off x="0" y="0"/>
          <a:ext cx="0" cy="0"/>
          <a:chOff x="0" y="0"/>
          <a:chExt cx="0" cy="0"/>
        </a:xfrm>
      </p:grpSpPr>
      <p:pic>
        <p:nvPicPr>
          <p:cNvPr id="220" name="Google Shape;220;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1" name="Google Shape;221;p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Char char="●"/>
              <a:defRPr sz="2100">
                <a:solidFill>
                  <a:schemeClr val="dk1"/>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22" name="Google Shape;222;p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23" name="Google Shape;223;p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24" name="Google Shape;224;p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5" name="Google Shape;225;p36"/>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hyperlink" Target="https://zoom.us/rec/play/SFsOu6zSh1tF3b_K3GRu6j5id3tBiw6DxJkucGWco2jRbVX2-IBWD9OO3UywkWMCMeIRnob7m7lJZuE.4Cq-QBft9pDY-VR-?autoplay=true&amp;startTime=1643140961000" TargetMode="External"/><Relationship Id="rId3" Type="http://schemas.openxmlformats.org/officeDocument/2006/relationships/hyperlink" Target="https://www.cde.state.co.us/cdechart/charter-school-topic-based-webinars" TargetMode="External"/><Relationship Id="rId7" Type="http://schemas.openxmlformats.org/officeDocument/2006/relationships/hyperlink" Target="https://www.cde.state.co.us/fedprograms/interpretingedtdataworkshop_012522"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zoom.us/rec/play/XXy1zKIhowIaX2CWQoA7E7TDX4VNE8IakX4YPLfS93AUWAQElrIY412n-lF2FIMTwWi5-i9w1HjkMmVM.aN2dQfggM1G7Vkro?autoplay=true&amp;startTime=1637093011000" TargetMode="External"/><Relationship Id="rId5" Type="http://schemas.openxmlformats.org/officeDocument/2006/relationships/hyperlink" Target="https://www.cde.state.co.us/fedprograms/regionalnetworkingmeetingppt11182021" TargetMode="External"/><Relationship Id="rId10" Type="http://schemas.openxmlformats.org/officeDocument/2006/relationships/hyperlink" Target="https://zoom.us/rec/play/PRTc1wkSl9DS2IHJESJrnfFybIoyqkB7DeKUKbEp47TxfBPN-vrn7UL_SqVg873aUPHcCNFS6VWOb2Ow.JGivvsUye4TB4LJi?autoplay=true&amp;startTime=1648569635000" TargetMode="External"/><Relationship Id="rId4" Type="http://schemas.openxmlformats.org/officeDocument/2006/relationships/hyperlink" Target="https://www.cde.state.co.us/fedprograms/equitabledistributionofteachers" TargetMode="External"/><Relationship Id="rId9" Type="http://schemas.openxmlformats.org/officeDocument/2006/relationships/hyperlink" Target="https://www.cde.state.co.us/fedprograms/edttraining_implementingchangesusingedtdata-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us02web.zoom.us/meeting/register/tZwpf-uqqTguHtcBqoZhVGBtqHBlFzOFIJNn"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cde.state.co.us/fedprograms/equitabledistributionofteacher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www.cde.state.co.us/fedprograms/equitabledistributionofteache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hyperlink" Target="https://www.cde.state.co.us/fedprograms/edt-talent-system-self-assessment-tool-instructions" TargetMode="External"/><Relationship Id="rId4" Type="http://schemas.openxmlformats.org/officeDocument/2006/relationships/hyperlink" Target="https://www.cde.state.co.us/fedprograms/edt-talent-system-self-assessment-too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e/2PACX-1vQ8rfjZ_W5Y1L-zhdBNNaYngGfSmRRsBUF2cWZcHfLq10zNEaM0x5DVwi5Yk7Xxz5Opm1s6BdtkUMVq/pub?output=pdf"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s://zoom.us/rec/play/PRTc1wkSl9DS2IHJESJrnfFybIoyqkB7DeKUKbEp47TxfBPN-vrn7UL_SqVg873aUPHcCNFS6VWOb2Ow.JGivvsUye4TB4LJi?autoplay=true&amp;startTime=1648569635000" TargetMode="External"/><Relationship Id="rId5" Type="http://schemas.openxmlformats.org/officeDocument/2006/relationships/hyperlink" Target="https://www.cde.state.co.us/fedprograms/edttraining_implementingchangesusingedtdata-0" TargetMode="External"/><Relationship Id="rId4" Type="http://schemas.openxmlformats.org/officeDocument/2006/relationships/hyperlink" Target="https://docs.google.com/spreadsheets/d/e/2PACX-1vQ8rfjZ_W5Y1L-zhdBNNaYngGfSmRRsBUF2cWZcHfLq10zNEaM0x5DVwi5Yk7Xxz5Opm1s6BdtkUMVq/pub?output=xls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cde.state.co.us/fedprograms/edttraining_implementingchangesusingedtdata-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www.cde.state.co.us/fedprograms/monit/index" TargetMode="External"/><Relationship Id="rId2" Type="http://schemas.openxmlformats.org/officeDocument/2006/relationships/notesSlide" Target="../notesSlides/notesSlide54.xml"/><Relationship Id="rId1" Type="http://schemas.openxmlformats.org/officeDocument/2006/relationships/slideLayout" Target="../slideLayouts/slideLayout17.xml"/><Relationship Id="rId6" Type="http://schemas.openxmlformats.org/officeDocument/2006/relationships/hyperlink" Target="mailto:giessinger_t@cde.state.co.us" TargetMode="External"/><Relationship Id="rId5" Type="http://schemas.openxmlformats.org/officeDocument/2006/relationships/hyperlink" Target="http://www.cde.state.co.us/fedprograms/monitoringwebinars" TargetMode="External"/><Relationship Id="rId4" Type="http://schemas.openxmlformats.org/officeDocument/2006/relationships/hyperlink" Target="http://www.cde.state.co.us/caresact/essermonitorschedule"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fedprograms/engaging-stakeholders-edt-template-for-leas-final-02052019-websitepptx" TargetMode="External"/><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hyperlink" Target="https://www.cde.state.co.us/fedprograms/regionalcontactspage"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www.cde.state.co.us/fedprograms/equitabledistributionofteachers" TargetMode="External"/><Relationship Id="rId2" Type="http://schemas.openxmlformats.org/officeDocument/2006/relationships/notesSlide" Target="../notesSlides/notesSlide59.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jamboard.google.com/d/1PmrHeYbwHksd0SG_FEjxzVZ6WXFVfobC1HhUSaj4ULU/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mailto:ESSAquestions@cde.state.co.us" TargetMode="External"/><Relationship Id="rId5" Type="http://schemas.openxmlformats.org/officeDocument/2006/relationships/hyperlink" Target="https://www.cde.state.co.us/fedprograms/ov/index" TargetMode="External"/><Relationship Id="rId4" Type="http://schemas.openxmlformats.org/officeDocument/2006/relationships/hyperlink" Target="mailto:negley_t@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Building an EDT Plan</a:t>
            </a:r>
            <a:endParaRPr dirty="0"/>
          </a:p>
        </p:txBody>
      </p:sp>
      <p:sp>
        <p:nvSpPr>
          <p:cNvPr id="231" name="Google Shape;231;p3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Training #4 in the EDT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EDT and Gap Sizes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EDT</a:t>
            </a:r>
            <a:endParaRPr/>
          </a:p>
        </p:txBody>
      </p:sp>
      <p:sp>
        <p:nvSpPr>
          <p:cNvPr id="308" name="Google Shape;308;p47"/>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fontScale="85000" lnSpcReduction="20000"/>
          </a:bodyPr>
          <a:lstStyle/>
          <a:p>
            <a:pPr marL="457200" lvl="0" indent="-314960" algn="l" rtl="0">
              <a:spcBef>
                <a:spcPts val="0"/>
              </a:spcBef>
              <a:spcAft>
                <a:spcPts val="0"/>
              </a:spcAft>
              <a:buSzPct val="88888"/>
              <a:buChar char="●"/>
            </a:pPr>
            <a:r>
              <a:rPr lang="en"/>
              <a:t>The Every Student Succeeds Act (ESSA) requires state education agencies (SEAs) to evaluate annually whether low-income and minority students are taught disproportionately by ineffective, out-of-field, or inexperienced teachers.</a:t>
            </a:r>
            <a:endParaRPr/>
          </a:p>
          <a:p>
            <a:pPr marL="914400" lvl="1" indent="-282575" algn="l" rtl="0">
              <a:spcBef>
                <a:spcPts val="0"/>
              </a:spcBef>
              <a:spcAft>
                <a:spcPts val="0"/>
              </a:spcAft>
              <a:buClr>
                <a:srgbClr val="000000"/>
              </a:buClr>
              <a:buSzPct val="62500"/>
              <a:buChar char="○"/>
            </a:pPr>
            <a:r>
              <a:rPr lang="en">
                <a:solidFill>
                  <a:srgbClr val="000000"/>
                </a:solidFill>
              </a:rPr>
              <a:t>Identify LEAs with gaps.</a:t>
            </a:r>
            <a:endParaRPr>
              <a:solidFill>
                <a:srgbClr val="000000"/>
              </a:solidFill>
            </a:endParaRPr>
          </a:p>
          <a:p>
            <a:pPr marL="914400" lvl="1" indent="-282575" algn="l" rtl="0">
              <a:spcBef>
                <a:spcPts val="0"/>
              </a:spcBef>
              <a:spcAft>
                <a:spcPts val="0"/>
              </a:spcAft>
              <a:buClr>
                <a:srgbClr val="000000"/>
              </a:buClr>
              <a:buSzPct val="62500"/>
              <a:buChar char="○"/>
            </a:pPr>
            <a:r>
              <a:rPr lang="en">
                <a:solidFill>
                  <a:srgbClr val="000000"/>
                </a:solidFill>
              </a:rPr>
              <a:t>LEAs with gaps must develop a plan to address the gaps.</a:t>
            </a:r>
            <a:endParaRPr>
              <a:solidFill>
                <a:srgbClr val="000000"/>
              </a:solidFill>
            </a:endParaRPr>
          </a:p>
          <a:p>
            <a:pPr marL="457200" lvl="0" indent="-314960" algn="l" rtl="0">
              <a:spcBef>
                <a:spcPts val="0"/>
              </a:spcBef>
              <a:spcAft>
                <a:spcPts val="0"/>
              </a:spcAft>
              <a:buSzPct val="88888"/>
              <a:buChar char="●"/>
            </a:pPr>
            <a:r>
              <a:rPr lang="en"/>
              <a:t>LEAs with 1,000+ students and more than 1 school per grade span receive data.</a:t>
            </a:r>
            <a:endParaRPr/>
          </a:p>
          <a:p>
            <a:pPr marL="914400" lvl="1" indent="-282575" algn="l" rtl="0">
              <a:spcBef>
                <a:spcPts val="0"/>
              </a:spcBef>
              <a:spcAft>
                <a:spcPts val="0"/>
              </a:spcAft>
              <a:buSzPct val="62500"/>
              <a:buChar char="○"/>
            </a:pPr>
            <a:r>
              <a:rPr lang="en"/>
              <a:t>This includes public charter schools. (EDT &amp; Charters Training found </a:t>
            </a:r>
            <a:r>
              <a:rPr lang="en" u="sng">
                <a:solidFill>
                  <a:schemeClr val="hlink"/>
                </a:solidFill>
                <a:hlinkClick r:id="rId3"/>
              </a:rPr>
              <a:t>HERE</a:t>
            </a:r>
            <a:r>
              <a:rPr lang="en"/>
              <a:t>)</a:t>
            </a:r>
            <a:br>
              <a:rPr lang="en"/>
            </a:br>
            <a:endParaRPr/>
          </a:p>
          <a:p>
            <a:pPr marL="457200" lvl="0" indent="-314960" algn="l" rtl="0">
              <a:spcBef>
                <a:spcPts val="0"/>
              </a:spcBef>
              <a:spcAft>
                <a:spcPts val="0"/>
              </a:spcAft>
              <a:buSzPct val="88888"/>
              <a:buChar char="●"/>
            </a:pPr>
            <a:r>
              <a:rPr lang="en"/>
              <a:t>For more information on </a:t>
            </a:r>
            <a:r>
              <a:rPr lang="en" u="sng">
                <a:solidFill>
                  <a:schemeClr val="hlink"/>
                </a:solidFill>
                <a:hlinkClick r:id="rId4"/>
              </a:rPr>
              <a:t>EDT</a:t>
            </a:r>
            <a:r>
              <a:rPr lang="en"/>
              <a:t>:</a:t>
            </a:r>
            <a:endParaRPr/>
          </a:p>
          <a:p>
            <a:pPr marL="914400" lvl="1" indent="-282575" algn="l" rtl="0">
              <a:spcBef>
                <a:spcPts val="0"/>
              </a:spcBef>
              <a:spcAft>
                <a:spcPts val="0"/>
              </a:spcAft>
              <a:buSzPct val="62500"/>
              <a:buChar char="○"/>
            </a:pPr>
            <a:r>
              <a:rPr lang="en"/>
              <a:t>EDT Series Training #1: Using Data to Inform Comparability &amp; EDT</a:t>
            </a:r>
            <a:endParaRPr/>
          </a:p>
          <a:p>
            <a:pPr marL="1371600" lvl="2" indent="-282575" algn="l" rtl="0">
              <a:spcBef>
                <a:spcPts val="0"/>
              </a:spcBef>
              <a:spcAft>
                <a:spcPts val="0"/>
              </a:spcAft>
              <a:buClr>
                <a:srgbClr val="0000FF"/>
              </a:buClr>
              <a:buSzPct val="62500"/>
              <a:buChar char="■"/>
            </a:pPr>
            <a:r>
              <a:rPr lang="en" u="sng">
                <a:solidFill>
                  <a:schemeClr val="hlink"/>
                </a:solidFill>
                <a:highlight>
                  <a:srgbClr val="FFFFFF"/>
                </a:highlight>
                <a:hlinkClick r:id="rId5"/>
              </a:rPr>
              <a:t>PowerPoint</a:t>
            </a:r>
            <a:r>
              <a:rPr lang="en">
                <a:solidFill>
                  <a:srgbClr val="0000FF"/>
                </a:solidFill>
                <a:highlight>
                  <a:srgbClr val="FFFFFF"/>
                </a:highlight>
              </a:rPr>
              <a:t> | </a:t>
            </a:r>
            <a:r>
              <a:rPr lang="en" u="sng">
                <a:solidFill>
                  <a:schemeClr val="hlink"/>
                </a:solidFill>
                <a:highlight>
                  <a:srgbClr val="FFFFFF"/>
                </a:highlight>
                <a:hlinkClick r:id="rId6"/>
              </a:rPr>
              <a:t>Recorded Webinar</a:t>
            </a:r>
            <a:endParaRPr>
              <a:solidFill>
                <a:srgbClr val="0000FF"/>
              </a:solidFill>
            </a:endParaRPr>
          </a:p>
          <a:p>
            <a:pPr marL="914400" lvl="1" indent="-282575" algn="l" rtl="0">
              <a:spcBef>
                <a:spcPts val="0"/>
              </a:spcBef>
              <a:spcAft>
                <a:spcPts val="0"/>
              </a:spcAft>
              <a:buClr>
                <a:srgbClr val="000000"/>
              </a:buClr>
              <a:buSzPct val="62500"/>
              <a:buChar char="○"/>
            </a:pPr>
            <a:r>
              <a:rPr lang="en">
                <a:solidFill>
                  <a:srgbClr val="000000"/>
                </a:solidFill>
              </a:rPr>
              <a:t>EDT Series Training #2: Interpreting EDT Data Workshop</a:t>
            </a:r>
            <a:endParaRPr>
              <a:solidFill>
                <a:srgbClr val="000000"/>
              </a:solidFill>
            </a:endParaRPr>
          </a:p>
          <a:p>
            <a:pPr marL="1371600" lvl="2" indent="-282575" algn="l" rtl="0">
              <a:spcBef>
                <a:spcPts val="0"/>
              </a:spcBef>
              <a:spcAft>
                <a:spcPts val="0"/>
              </a:spcAft>
              <a:buClr>
                <a:srgbClr val="0000FF"/>
              </a:buClr>
              <a:buSzPct val="62500"/>
              <a:buChar char="■"/>
            </a:pPr>
            <a:r>
              <a:rPr lang="en" u="sng">
                <a:solidFill>
                  <a:schemeClr val="hlink"/>
                </a:solidFill>
                <a:hlinkClick r:id="rId7"/>
              </a:rPr>
              <a:t>PowerPoint</a:t>
            </a:r>
            <a:r>
              <a:rPr lang="en">
                <a:solidFill>
                  <a:srgbClr val="0000FF"/>
                </a:solidFill>
              </a:rPr>
              <a:t> | </a:t>
            </a:r>
            <a:r>
              <a:rPr lang="en" u="sng">
                <a:solidFill>
                  <a:schemeClr val="hlink"/>
                </a:solidFill>
                <a:hlinkClick r:id="rId8"/>
              </a:rPr>
              <a:t>Recorded Webinar</a:t>
            </a:r>
            <a:endParaRPr>
              <a:solidFill>
                <a:srgbClr val="0000FF"/>
              </a:solidFill>
            </a:endParaRPr>
          </a:p>
          <a:p>
            <a:pPr marL="914400" lvl="1" indent="-282575" algn="l" rtl="0">
              <a:spcBef>
                <a:spcPts val="0"/>
              </a:spcBef>
              <a:spcAft>
                <a:spcPts val="0"/>
              </a:spcAft>
              <a:buSzPct val="62500"/>
              <a:buChar char="○"/>
            </a:pPr>
            <a:r>
              <a:rPr lang="en"/>
              <a:t>EDT Series Training #3: Implementing Changes Using EDT Data Workshop</a:t>
            </a:r>
            <a:endParaRPr/>
          </a:p>
          <a:p>
            <a:pPr marL="1371600" lvl="2" indent="-282575" algn="l" rtl="0">
              <a:spcBef>
                <a:spcPts val="0"/>
              </a:spcBef>
              <a:spcAft>
                <a:spcPts val="0"/>
              </a:spcAft>
              <a:buClr>
                <a:srgbClr val="0000FF"/>
              </a:buClr>
              <a:buSzPct val="62500"/>
              <a:buChar char="■"/>
            </a:pPr>
            <a:r>
              <a:rPr lang="en" u="sng">
                <a:solidFill>
                  <a:schemeClr val="hlink"/>
                </a:solidFill>
                <a:hlinkClick r:id="rId9"/>
              </a:rPr>
              <a:t>PowerPoint</a:t>
            </a:r>
            <a:r>
              <a:rPr lang="en">
                <a:solidFill>
                  <a:srgbClr val="0000FF"/>
                </a:solidFill>
              </a:rPr>
              <a:t> | </a:t>
            </a:r>
            <a:r>
              <a:rPr lang="en" u="sng">
                <a:solidFill>
                  <a:schemeClr val="hlink"/>
                </a:solidFill>
                <a:hlinkClick r:id="rId10"/>
              </a:rPr>
              <a:t>Recorded Webinar</a:t>
            </a:r>
            <a:endParaRPr>
              <a:solidFill>
                <a:srgbClr val="0000FF"/>
              </a:solidFill>
            </a:endParaRPr>
          </a:p>
        </p:txBody>
      </p:sp>
      <p:sp>
        <p:nvSpPr>
          <p:cNvPr id="309" name="Google Shape;309;p4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Aligning Data Years</a:t>
            </a:r>
            <a:endParaRPr dirty="0"/>
          </a:p>
        </p:txBody>
      </p:sp>
      <p:sp>
        <p:nvSpPr>
          <p:cNvPr id="315" name="Google Shape;315;p48"/>
          <p:cNvSpPr txBox="1">
            <a:spLocks noGrp="1"/>
          </p:cNvSpPr>
          <p:nvPr>
            <p:ph type="body" idx="1"/>
          </p:nvPr>
        </p:nvSpPr>
        <p:spPr>
          <a:xfrm>
            <a:off x="433800" y="3168025"/>
            <a:ext cx="8276400" cy="11814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200"/>
              </a:spcAft>
              <a:buNone/>
            </a:pPr>
            <a:r>
              <a:rPr lang="en" b="1"/>
              <a:t>Example: </a:t>
            </a:r>
            <a:r>
              <a:rPr lang="en"/>
              <a:t>Using 20-21 HR data that was finalized in March 2021, LEAs should spend 21-22 reviewing that data and planning with stakeholders to identify strategies to address gaps. Those plans are submitted (if med/large gaps) by June 30, 2022 to the 22-23 ConsApp and after approval, will be implemented over the course of that 22-23 school year.</a:t>
            </a:r>
            <a:endParaRPr/>
          </a:p>
        </p:txBody>
      </p:sp>
      <p:sp>
        <p:nvSpPr>
          <p:cNvPr id="316" name="Google Shape;316;p4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graphicFrame>
        <p:nvGraphicFramePr>
          <p:cNvPr id="317" name="Google Shape;317;p48"/>
          <p:cNvGraphicFramePr/>
          <p:nvPr>
            <p:extLst>
              <p:ext uri="{D42A27DB-BD31-4B8C-83A1-F6EECF244321}">
                <p14:modId xmlns:p14="http://schemas.microsoft.com/office/powerpoint/2010/main" val="4240234627"/>
              </p:ext>
            </p:extLst>
          </p:nvPr>
        </p:nvGraphicFramePr>
        <p:xfrm>
          <a:off x="657800" y="978875"/>
          <a:ext cx="7828400" cy="2011555"/>
        </p:xfrm>
        <a:graphic>
          <a:graphicData uri="http://schemas.openxmlformats.org/drawingml/2006/table">
            <a:tbl>
              <a:tblPr firstRow="1">
                <a:noFill/>
                <a:tableStyleId>{D52636C4-5215-4247-848B-F2A31282A4D2}</a:tableStyleId>
              </a:tblPr>
              <a:tblGrid>
                <a:gridCol w="1886300">
                  <a:extLst>
                    <a:ext uri="{9D8B030D-6E8A-4147-A177-3AD203B41FA5}">
                      <a16:colId xmlns:a16="http://schemas.microsoft.com/office/drawing/2014/main" val="20000"/>
                    </a:ext>
                  </a:extLst>
                </a:gridCol>
                <a:gridCol w="1245075">
                  <a:extLst>
                    <a:ext uri="{9D8B030D-6E8A-4147-A177-3AD203B41FA5}">
                      <a16:colId xmlns:a16="http://schemas.microsoft.com/office/drawing/2014/main" val="20001"/>
                    </a:ext>
                  </a:extLst>
                </a:gridCol>
                <a:gridCol w="1565675">
                  <a:extLst>
                    <a:ext uri="{9D8B030D-6E8A-4147-A177-3AD203B41FA5}">
                      <a16:colId xmlns:a16="http://schemas.microsoft.com/office/drawing/2014/main" val="20002"/>
                    </a:ext>
                  </a:extLst>
                </a:gridCol>
                <a:gridCol w="1565675">
                  <a:extLst>
                    <a:ext uri="{9D8B030D-6E8A-4147-A177-3AD203B41FA5}">
                      <a16:colId xmlns:a16="http://schemas.microsoft.com/office/drawing/2014/main" val="20003"/>
                    </a:ext>
                  </a:extLst>
                </a:gridCol>
                <a:gridCol w="1565675">
                  <a:extLst>
                    <a:ext uri="{9D8B030D-6E8A-4147-A177-3AD203B41FA5}">
                      <a16:colId xmlns:a16="http://schemas.microsoft.com/office/drawing/2014/main" val="20004"/>
                    </a:ext>
                  </a:extLst>
                </a:gridCol>
              </a:tblGrid>
              <a:tr h="396200">
                <a:tc>
                  <a:txBody>
                    <a:bodyPr/>
                    <a:lstStyle/>
                    <a:p>
                      <a:pPr marL="0" lvl="0" indent="0" algn="l" rtl="0">
                        <a:spcBef>
                          <a:spcPts val="0"/>
                        </a:spcBef>
                        <a:spcAft>
                          <a:spcPts val="0"/>
                        </a:spcAft>
                        <a:buNone/>
                      </a:pPr>
                      <a:r>
                        <a:rPr lang="en" b="1">
                          <a:solidFill>
                            <a:schemeClr val="lt1"/>
                          </a:solidFill>
                        </a:rPr>
                        <a:t>Data Year</a:t>
                      </a:r>
                      <a:endParaRPr b="1">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b="1"/>
                        <a:t>19-20</a:t>
                      </a:r>
                      <a:endParaRPr b="1"/>
                    </a:p>
                  </a:txBody>
                  <a:tcPr marL="91425" marR="91425" marT="91425" marB="91425"/>
                </a:tc>
                <a:tc>
                  <a:txBody>
                    <a:bodyPr/>
                    <a:lstStyle/>
                    <a:p>
                      <a:pPr marL="0" lvl="0" indent="0" algn="ctr" rtl="0">
                        <a:spcBef>
                          <a:spcPts val="0"/>
                        </a:spcBef>
                        <a:spcAft>
                          <a:spcPts val="0"/>
                        </a:spcAft>
                        <a:buNone/>
                      </a:pPr>
                      <a:r>
                        <a:rPr lang="en" b="1"/>
                        <a:t>20-21</a:t>
                      </a:r>
                      <a:endParaRPr b="1"/>
                    </a:p>
                  </a:txBody>
                  <a:tcPr marL="91425" marR="91425" marT="91425" marB="91425"/>
                </a:tc>
                <a:tc>
                  <a:txBody>
                    <a:bodyPr/>
                    <a:lstStyle/>
                    <a:p>
                      <a:pPr marL="0" lvl="0" indent="0" algn="ctr" rtl="0">
                        <a:spcBef>
                          <a:spcPts val="0"/>
                        </a:spcBef>
                        <a:spcAft>
                          <a:spcPts val="0"/>
                        </a:spcAft>
                        <a:buNone/>
                      </a:pPr>
                      <a:r>
                        <a:rPr lang="en" b="1"/>
                        <a:t>21-22</a:t>
                      </a:r>
                      <a:endParaRPr b="1"/>
                    </a:p>
                  </a:txBody>
                  <a:tcPr marL="91425" marR="91425" marT="91425" marB="91425"/>
                </a:tc>
                <a:tc>
                  <a:txBody>
                    <a:bodyPr/>
                    <a:lstStyle/>
                    <a:p>
                      <a:pPr marL="0" lvl="0" indent="0" algn="ctr" rtl="0">
                        <a:spcBef>
                          <a:spcPts val="0"/>
                        </a:spcBef>
                        <a:spcAft>
                          <a:spcPts val="0"/>
                        </a:spcAft>
                        <a:buNone/>
                      </a:pPr>
                      <a:r>
                        <a:rPr lang="en" b="1"/>
                        <a:t>22-23</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solidFill>
                            <a:schemeClr val="lt1"/>
                          </a:solidFill>
                        </a:rPr>
                        <a:t>Planning Year</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20-21</a:t>
                      </a:r>
                      <a:endParaRPr/>
                    </a:p>
                  </a:txBody>
                  <a:tcPr marL="91425" marR="91425" marT="91425" marB="91425"/>
                </a:tc>
                <a:tc>
                  <a:txBody>
                    <a:bodyPr/>
                    <a:lstStyle/>
                    <a:p>
                      <a:pPr marL="0" lvl="0" indent="0" algn="ctr" rtl="0">
                        <a:spcBef>
                          <a:spcPts val="0"/>
                        </a:spcBef>
                        <a:spcAft>
                          <a:spcPts val="0"/>
                        </a:spcAft>
                        <a:buNone/>
                      </a:pPr>
                      <a:r>
                        <a:rPr lang="en"/>
                        <a:t>21-22</a:t>
                      </a:r>
                      <a:endParaRPr/>
                    </a:p>
                  </a:txBody>
                  <a:tcPr marL="91425" marR="91425" marT="91425" marB="91425"/>
                </a:tc>
                <a:tc>
                  <a:txBody>
                    <a:bodyPr/>
                    <a:lstStyle/>
                    <a:p>
                      <a:pPr marL="0" lvl="0" indent="0" algn="ctr" rtl="0">
                        <a:spcBef>
                          <a:spcPts val="0"/>
                        </a:spcBef>
                        <a:spcAft>
                          <a:spcPts val="0"/>
                        </a:spcAft>
                        <a:buNone/>
                      </a:pPr>
                      <a:r>
                        <a:rPr lang="en"/>
                        <a:t>22-23</a:t>
                      </a:r>
                      <a:endParaRPr/>
                    </a:p>
                  </a:txBody>
                  <a:tcPr marL="91425" marR="91425" marT="91425" marB="91425"/>
                </a:tc>
                <a:tc>
                  <a:txBody>
                    <a:bodyPr/>
                    <a:lstStyle/>
                    <a:p>
                      <a:pPr marL="0" lvl="0" indent="0" algn="ctr" rtl="0">
                        <a:spcBef>
                          <a:spcPts val="0"/>
                        </a:spcBef>
                        <a:spcAft>
                          <a:spcPts val="0"/>
                        </a:spcAft>
                        <a:buNone/>
                      </a:pPr>
                      <a:r>
                        <a:rPr lang="en"/>
                        <a:t>23-24</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lt1"/>
                          </a:solidFill>
                        </a:rPr>
                        <a:t>EDT Plan Due Date</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6/30/21</a:t>
                      </a:r>
                      <a:endParaRPr/>
                    </a:p>
                  </a:txBody>
                  <a:tcPr marL="91425" marR="91425" marT="91425" marB="91425"/>
                </a:tc>
                <a:tc>
                  <a:txBody>
                    <a:bodyPr/>
                    <a:lstStyle/>
                    <a:p>
                      <a:pPr marL="0" lvl="0" indent="0" algn="ctr" rtl="0">
                        <a:spcBef>
                          <a:spcPts val="0"/>
                        </a:spcBef>
                        <a:spcAft>
                          <a:spcPts val="0"/>
                        </a:spcAft>
                        <a:buNone/>
                      </a:pPr>
                      <a:r>
                        <a:rPr lang="en"/>
                        <a:t>6/30/22</a:t>
                      </a:r>
                      <a:endParaRPr/>
                    </a:p>
                  </a:txBody>
                  <a:tcPr marL="91425" marR="91425" marT="91425" marB="91425"/>
                </a:tc>
                <a:tc>
                  <a:txBody>
                    <a:bodyPr/>
                    <a:lstStyle/>
                    <a:p>
                      <a:pPr marL="0" lvl="0" indent="0" algn="ctr" rtl="0">
                        <a:spcBef>
                          <a:spcPts val="0"/>
                        </a:spcBef>
                        <a:spcAft>
                          <a:spcPts val="0"/>
                        </a:spcAft>
                        <a:buNone/>
                      </a:pPr>
                      <a:r>
                        <a:rPr lang="en"/>
                        <a:t>6/30/23</a:t>
                      </a:r>
                      <a:endParaRPr/>
                    </a:p>
                  </a:txBody>
                  <a:tcPr marL="91425" marR="91425" marT="91425" marB="91425"/>
                </a:tc>
                <a:tc>
                  <a:txBody>
                    <a:bodyPr/>
                    <a:lstStyle/>
                    <a:p>
                      <a:pPr marL="0" lvl="0" indent="0" algn="ctr" rtl="0">
                        <a:spcBef>
                          <a:spcPts val="0"/>
                        </a:spcBef>
                        <a:spcAft>
                          <a:spcPts val="0"/>
                        </a:spcAft>
                        <a:buNone/>
                      </a:pPr>
                      <a:r>
                        <a:rPr lang="en"/>
                        <a:t>6/30/24</a:t>
                      </a:r>
                      <a:endParaRPr/>
                    </a:p>
                  </a:txBody>
                  <a:tcPr marL="91425" marR="91425" marT="91425" marB="91425"/>
                </a:tc>
                <a:extLst>
                  <a:ext uri="{0D108BD9-81ED-4DB2-BD59-A6C34878D82A}">
                    <a16:rowId xmlns:a16="http://schemas.microsoft.com/office/drawing/2014/main" val="10002"/>
                  </a:ext>
                </a:extLst>
              </a:tr>
              <a:tr h="822925">
                <a:tc>
                  <a:txBody>
                    <a:bodyPr/>
                    <a:lstStyle/>
                    <a:p>
                      <a:pPr marL="0" lvl="0" indent="0" algn="l" rtl="0">
                        <a:spcBef>
                          <a:spcPts val="0"/>
                        </a:spcBef>
                        <a:spcAft>
                          <a:spcPts val="0"/>
                        </a:spcAft>
                        <a:buNone/>
                      </a:pPr>
                      <a:r>
                        <a:rPr lang="en">
                          <a:solidFill>
                            <a:schemeClr val="lt1"/>
                          </a:solidFill>
                        </a:rPr>
                        <a:t>Implementation Year (Also ConsApp Year)</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21-22</a:t>
                      </a:r>
                      <a:endParaRPr/>
                    </a:p>
                  </a:txBody>
                  <a:tcPr marL="91425" marR="91425" marT="91425" marB="91425"/>
                </a:tc>
                <a:tc>
                  <a:txBody>
                    <a:bodyPr/>
                    <a:lstStyle/>
                    <a:p>
                      <a:pPr marL="0" lvl="0" indent="0" algn="ctr" rtl="0">
                        <a:spcBef>
                          <a:spcPts val="0"/>
                        </a:spcBef>
                        <a:spcAft>
                          <a:spcPts val="0"/>
                        </a:spcAft>
                        <a:buNone/>
                      </a:pPr>
                      <a:r>
                        <a:rPr lang="en"/>
                        <a:t>22-23</a:t>
                      </a:r>
                      <a:endParaRPr/>
                    </a:p>
                  </a:txBody>
                  <a:tcPr marL="91425" marR="91425" marT="91425" marB="91425"/>
                </a:tc>
                <a:tc>
                  <a:txBody>
                    <a:bodyPr/>
                    <a:lstStyle/>
                    <a:p>
                      <a:pPr marL="0" lvl="0" indent="0" algn="ctr" rtl="0">
                        <a:spcBef>
                          <a:spcPts val="0"/>
                        </a:spcBef>
                        <a:spcAft>
                          <a:spcPts val="0"/>
                        </a:spcAft>
                        <a:buNone/>
                      </a:pPr>
                      <a:r>
                        <a:rPr lang="en"/>
                        <a:t>23-24</a:t>
                      </a:r>
                      <a:endParaRPr/>
                    </a:p>
                  </a:txBody>
                  <a:tcPr marL="91425" marR="91425" marT="91425" marB="91425"/>
                </a:tc>
                <a:tc>
                  <a:txBody>
                    <a:bodyPr/>
                    <a:lstStyle/>
                    <a:p>
                      <a:pPr marL="0" lvl="0" indent="0" algn="ctr" rtl="0">
                        <a:spcBef>
                          <a:spcPts val="0"/>
                        </a:spcBef>
                        <a:spcAft>
                          <a:spcPts val="0"/>
                        </a:spcAft>
                        <a:buNone/>
                      </a:pPr>
                      <a:r>
                        <a:rPr lang="en" dirty="0"/>
                        <a:t>24-25</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318" name="Google Shape;318;p48" descr="Data year 20-21."/>
          <p:cNvSpPr/>
          <p:nvPr/>
        </p:nvSpPr>
        <p:spPr>
          <a:xfrm>
            <a:off x="3891600" y="1006838"/>
            <a:ext cx="1360800" cy="1910100"/>
          </a:xfrm>
          <a:prstGeom prst="roundRect">
            <a:avLst>
              <a:gd name="adj" fmla="val 16667"/>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descr="Implementation year 21-22"/>
          <p:cNvSpPr/>
          <p:nvPr/>
        </p:nvSpPr>
        <p:spPr>
          <a:xfrm>
            <a:off x="2893200" y="2240313"/>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8" descr="Data year 21-22"/>
          <p:cNvSpPr/>
          <p:nvPr/>
        </p:nvSpPr>
        <p:spPr>
          <a:xfrm>
            <a:off x="5799525" y="1006838"/>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8" descr="Planning year 21-22"/>
          <p:cNvSpPr/>
          <p:nvPr/>
        </p:nvSpPr>
        <p:spPr>
          <a:xfrm>
            <a:off x="4250550" y="1442813"/>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1000"/>
                                        <p:tgtEl>
                                          <p:spTgt spid="3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318"/>
                                        </p:tgtEl>
                                        <p:attrNameLst>
                                          <p:attrName>ppt_x</p:attrName>
                                        </p:attrNameLst>
                                      </p:cBhvr>
                                      <p:tavLst>
                                        <p:tav tm="0">
                                          <p:val>
                                            <p:strVal val="#ppt_x"/>
                                          </p:val>
                                        </p:tav>
                                        <p:tav tm="100000">
                                          <p:val>
                                            <p:strVal val="#ppt_x+1"/>
                                          </p:val>
                                        </p:tav>
                                      </p:tavLst>
                                    </p:anim>
                                    <p:set>
                                      <p:cBhvr>
                                        <p:cTn id="12" dur="1" fill="hold">
                                          <p:stCondLst>
                                            <p:cond delay="1000"/>
                                          </p:stCondLst>
                                        </p:cTn>
                                        <p:tgtEl>
                                          <p:spTgt spid="3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 calcmode="lin" valueType="num">
                                      <p:cBhvr additive="base">
                                        <p:cTn id="17" dur="1000"/>
                                        <p:tgtEl>
                                          <p:spTgt spid="319"/>
                                        </p:tgtEl>
                                        <p:attrNameLst>
                                          <p:attrName>ppt_x</p:attrName>
                                        </p:attrNameLst>
                                      </p:cBhvr>
                                      <p:tavLst>
                                        <p:tav tm="0">
                                          <p:val>
                                            <p:strVal val="#ppt_x-1"/>
                                          </p:val>
                                        </p:tav>
                                        <p:tav tm="100000">
                                          <p:val>
                                            <p:strVal val="#ppt_x"/>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321"/>
                                        </p:tgtEl>
                                        <p:attrNameLst>
                                          <p:attrName>style.visibility</p:attrName>
                                        </p:attrNameLst>
                                      </p:cBhvr>
                                      <p:to>
                                        <p:strVal val="visible"/>
                                      </p:to>
                                    </p:set>
                                    <p:anim calcmode="lin" valueType="num">
                                      <p:cBhvr additive="base">
                                        <p:cTn id="21" dur="1000"/>
                                        <p:tgtEl>
                                          <p:spTgt spid="321"/>
                                        </p:tgtEl>
                                        <p:attrNameLst>
                                          <p:attrName>ppt_x</p:attrName>
                                        </p:attrNameLst>
                                      </p:cBhvr>
                                      <p:tavLst>
                                        <p:tav tm="0">
                                          <p:val>
                                            <p:strVal val="#ppt_x-1"/>
                                          </p:val>
                                        </p:tav>
                                        <p:tav tm="100000">
                                          <p:val>
                                            <p:strVal val="#ppt_x"/>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20"/>
                                        </p:tgtEl>
                                        <p:attrNameLst>
                                          <p:attrName>style.visibility</p:attrName>
                                        </p:attrNameLst>
                                      </p:cBhvr>
                                      <p:to>
                                        <p:strVal val="visible"/>
                                      </p:to>
                                    </p:set>
                                    <p:anim calcmode="lin" valueType="num">
                                      <p:cBhvr additive="base">
                                        <p:cTn id="25" dur="1000"/>
                                        <p:tgtEl>
                                          <p:spTgt spid="3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Your Data</a:t>
            </a:r>
            <a:endParaRPr/>
          </a:p>
        </p:txBody>
      </p:sp>
      <p:sp>
        <p:nvSpPr>
          <p:cNvPr id="327" name="Google Shape;327;p49"/>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Annual EDT files are sent out via Syncplicity to ConsApp Authorized Reps’ emails.</a:t>
            </a:r>
            <a:endParaRPr/>
          </a:p>
          <a:p>
            <a:pPr marL="457200" lvl="0" indent="-330200" algn="l" rtl="0">
              <a:spcBef>
                <a:spcPts val="0"/>
              </a:spcBef>
              <a:spcAft>
                <a:spcPts val="0"/>
              </a:spcAft>
              <a:buSzPts val="1600"/>
              <a:buChar char="●"/>
            </a:pPr>
            <a:r>
              <a:rPr lang="en"/>
              <a:t>If you or your colleagues need access, please email </a:t>
            </a:r>
            <a:r>
              <a:rPr lang="en" u="sng">
                <a:solidFill>
                  <a:schemeClr val="hlink"/>
                </a:solidFill>
                <a:hlinkClick r:id="rId3"/>
              </a:rPr>
              <a:t>kaloudis_n@cde.state.co.us</a:t>
            </a:r>
            <a:r>
              <a:rPr lang="en"/>
              <a:t>.</a:t>
            </a:r>
            <a:endParaRPr/>
          </a:p>
          <a:p>
            <a:pPr marL="457200" lvl="0" indent="-330200" algn="l" rtl="0">
              <a:spcBef>
                <a:spcPts val="0"/>
              </a:spcBef>
              <a:spcAft>
                <a:spcPts val="0"/>
              </a:spcAft>
              <a:buSzPts val="1600"/>
              <a:buChar char="●"/>
            </a:pPr>
            <a:r>
              <a:rPr lang="en"/>
              <a:t>The EDT Analysis excel data file is broken down into two tabs:</a:t>
            </a:r>
            <a:endParaRPr/>
          </a:p>
          <a:p>
            <a:pPr marL="914400" lvl="1" indent="-292100" algn="l" rtl="0">
              <a:spcBef>
                <a:spcPts val="0"/>
              </a:spcBef>
              <a:spcAft>
                <a:spcPts val="0"/>
              </a:spcAft>
              <a:buSzPts val="1000"/>
              <a:buChar char="○"/>
            </a:pPr>
            <a:r>
              <a:rPr lang="en"/>
              <a:t>District Level</a:t>
            </a:r>
            <a:endParaRPr/>
          </a:p>
          <a:p>
            <a:pPr marL="914400" lvl="1" indent="-292100" algn="l" rtl="0">
              <a:spcBef>
                <a:spcPts val="0"/>
              </a:spcBef>
              <a:spcAft>
                <a:spcPts val="0"/>
              </a:spcAft>
              <a:buSzPts val="1000"/>
              <a:buChar char="○"/>
            </a:pPr>
            <a:r>
              <a:rPr lang="en"/>
              <a:t>School Level</a:t>
            </a:r>
            <a:endParaRPr/>
          </a:p>
        </p:txBody>
      </p:sp>
      <p:sp>
        <p:nvSpPr>
          <p:cNvPr id="328" name="Google Shape;328;p4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pic>
        <p:nvPicPr>
          <p:cNvPr id="329" name="Google Shape;329;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63700" y="3420875"/>
            <a:ext cx="2736750" cy="684200"/>
          </a:xfrm>
          <a:prstGeom prst="rect">
            <a:avLst/>
          </a:prstGeom>
          <a:noFill/>
          <a:ln>
            <a:noFill/>
          </a:ln>
        </p:spPr>
      </p:pic>
      <p:pic>
        <p:nvPicPr>
          <p:cNvPr id="330" name="Google Shape;330;p49">
            <a:extLst>
              <a:ext uri="{C183D7F6-B498-43B3-948B-1728B52AA6E4}">
                <adec:decorative xmlns:adec="http://schemas.microsoft.com/office/drawing/2017/decorative" val="1"/>
              </a:ext>
            </a:extLst>
          </p:cNvPr>
          <p:cNvPicPr preferRelativeResize="0"/>
          <p:nvPr/>
        </p:nvPicPr>
        <p:blipFill rotWithShape="1">
          <a:blip r:embed="rId5">
            <a:alphaModFix/>
          </a:blip>
          <a:srcRect b="8517"/>
          <a:stretch/>
        </p:blipFill>
        <p:spPr>
          <a:xfrm>
            <a:off x="4285375" y="2137225"/>
            <a:ext cx="3953399" cy="227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Establishing Your Baseline</a:t>
            </a:r>
            <a:endParaRPr/>
          </a:p>
        </p:txBody>
      </p:sp>
      <p:sp>
        <p:nvSpPr>
          <p:cNvPr id="336" name="Google Shape;336;p5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Open your 20-21 EDT Data File District tab.</a:t>
            </a:r>
            <a:endParaRPr/>
          </a:p>
          <a:p>
            <a:pPr marL="914400" lvl="1" indent="-292100" algn="l" rtl="0">
              <a:spcBef>
                <a:spcPts val="0"/>
              </a:spcBef>
              <a:spcAft>
                <a:spcPts val="0"/>
              </a:spcAft>
              <a:buSzPts val="1000"/>
              <a:buChar char="○"/>
            </a:pPr>
            <a:r>
              <a:rPr lang="en"/>
              <a:t>Does your district have any gaps?</a:t>
            </a:r>
            <a:endParaRPr/>
          </a:p>
          <a:p>
            <a:pPr marL="914400" lvl="1" indent="-292100" algn="l" rtl="0">
              <a:spcBef>
                <a:spcPts val="0"/>
              </a:spcBef>
              <a:spcAft>
                <a:spcPts val="0"/>
              </a:spcAft>
              <a:buSzPts val="1000"/>
              <a:buChar char="○"/>
            </a:pPr>
            <a:r>
              <a:rPr lang="en"/>
              <a:t>For which indicators?</a:t>
            </a:r>
            <a:endParaRPr/>
          </a:p>
          <a:p>
            <a:pPr marL="914400" lvl="1" indent="-292100" algn="l" rtl="0">
              <a:spcBef>
                <a:spcPts val="0"/>
              </a:spcBef>
              <a:spcAft>
                <a:spcPts val="0"/>
              </a:spcAft>
              <a:buSzPts val="1000"/>
              <a:buChar char="○"/>
            </a:pPr>
            <a:r>
              <a:rPr lang="en"/>
              <a:t>How large are the gaps?</a:t>
            </a:r>
            <a:endParaRPr/>
          </a:p>
        </p:txBody>
      </p:sp>
      <p:sp>
        <p:nvSpPr>
          <p:cNvPr id="337" name="Google Shape;337;p5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14</a:t>
            </a:fld>
            <a:endParaRPr/>
          </a:p>
        </p:txBody>
      </p:sp>
      <p:pic>
        <p:nvPicPr>
          <p:cNvPr id="338" name="Google Shape;338;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450" y="2979770"/>
            <a:ext cx="8961098" cy="1505619"/>
          </a:xfrm>
          <a:prstGeom prst="rect">
            <a:avLst/>
          </a:prstGeom>
          <a:noFill/>
          <a:ln w="9525" cap="flat" cmpd="sng">
            <a:solidFill>
              <a:schemeClr val="dk1"/>
            </a:solidFill>
            <a:prstDash val="solid"/>
            <a:round/>
            <a:headEnd type="none" w="sm" len="sm"/>
            <a:tailEnd type="none" w="sm" len="sm"/>
          </a:ln>
        </p:spPr>
      </p:pic>
      <p:sp>
        <p:nvSpPr>
          <p:cNvPr id="339" name="Google Shape;339;p50">
            <a:extLst>
              <a:ext uri="{C183D7F6-B498-43B3-948B-1728B52AA6E4}">
                <adec:decorative xmlns:adec="http://schemas.microsoft.com/office/drawing/2017/decorative" val="1"/>
              </a:ext>
            </a:extLst>
          </p:cNvPr>
          <p:cNvSpPr/>
          <p:nvPr/>
        </p:nvSpPr>
        <p:spPr>
          <a:xfrm>
            <a:off x="7889775" y="2388050"/>
            <a:ext cx="347100" cy="572700"/>
          </a:xfrm>
          <a:prstGeom prst="down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0">
            <a:extLst>
              <a:ext uri="{C183D7F6-B498-43B3-948B-1728B52AA6E4}">
                <adec:decorative xmlns:adec="http://schemas.microsoft.com/office/drawing/2017/decorative" val="1"/>
              </a:ext>
            </a:extLst>
          </p:cNvPr>
          <p:cNvSpPr/>
          <p:nvPr/>
        </p:nvSpPr>
        <p:spPr>
          <a:xfrm>
            <a:off x="2274100" y="2388050"/>
            <a:ext cx="347100" cy="572700"/>
          </a:xfrm>
          <a:prstGeom prst="down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0"/>
          <p:cNvSpPr/>
          <p:nvPr/>
        </p:nvSpPr>
        <p:spPr>
          <a:xfrm>
            <a:off x="5556975" y="1056250"/>
            <a:ext cx="2332800" cy="1396200"/>
          </a:xfrm>
          <a:prstGeom prst="cloudCallout">
            <a:avLst>
              <a:gd name="adj1" fmla="val -20833"/>
              <a:gd name="adj2" fmla="val 625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No effectiveness analyses were provided on 20-21 data due to the accountability hold.</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347" name="Google Shape;347;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Q1: Does your district have gaps?</a:t>
            </a:r>
            <a:endParaRPr b="1"/>
          </a:p>
          <a:p>
            <a:pPr marL="0" lvl="0" indent="0" algn="l" rtl="0">
              <a:spcBef>
                <a:spcPts val="1200"/>
              </a:spcBef>
              <a:spcAft>
                <a:spcPts val="0"/>
              </a:spcAft>
              <a:buNone/>
            </a:pPr>
            <a:r>
              <a:rPr lang="en" b="1"/>
              <a:t>Q2: Which indicator(s) does your district have gaps for? (select all that apply)</a:t>
            </a:r>
            <a:endParaRPr b="1"/>
          </a:p>
          <a:p>
            <a:pPr marL="0" lvl="0" indent="0" algn="l" rtl="0">
              <a:spcBef>
                <a:spcPts val="1200"/>
              </a:spcBef>
              <a:spcAft>
                <a:spcPts val="1200"/>
              </a:spcAft>
              <a:buNone/>
            </a:pPr>
            <a:r>
              <a:rPr lang="en" b="1"/>
              <a:t>Q3: What size gap(s) does your district have? (select all that apply)</a:t>
            </a:r>
            <a:endParaRPr b="1"/>
          </a:p>
        </p:txBody>
      </p:sp>
      <p:sp>
        <p:nvSpPr>
          <p:cNvPr id="348" name="Google Shape;348;p5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descr="LEAs with medium or large gaps must develop a plan to address the gaps, and submit the plan to CDE by answering the 5 questions in the Consolidated Application."/>
          <p:cNvSpPr/>
          <p:nvPr/>
        </p:nvSpPr>
        <p:spPr>
          <a:xfrm>
            <a:off x="189600" y="2316900"/>
            <a:ext cx="8764800" cy="9000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Small vs Medium/Large Gap</a:t>
            </a:r>
            <a:endParaRPr/>
          </a:p>
        </p:txBody>
      </p:sp>
      <p:sp>
        <p:nvSpPr>
          <p:cNvPr id="355" name="Google Shape;355;p52"/>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Gap sizes are used to identify what next steps a district needs to take.</a:t>
            </a:r>
            <a:endParaRPr/>
          </a:p>
          <a:p>
            <a:pPr marL="457200" lvl="0" indent="-330200" algn="l" rtl="0">
              <a:spcBef>
                <a:spcPts val="0"/>
              </a:spcBef>
              <a:spcAft>
                <a:spcPts val="0"/>
              </a:spcAft>
              <a:buSzPts val="1600"/>
              <a:buChar char="●"/>
            </a:pPr>
            <a:r>
              <a:rPr lang="en"/>
              <a:t>LEAs with small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Maintain the plan locally for monitoring.</a:t>
            </a:r>
            <a:endParaRPr/>
          </a:p>
          <a:p>
            <a:pPr marL="457200" lvl="0" indent="-330200" algn="l" rtl="0">
              <a:spcBef>
                <a:spcPts val="0"/>
              </a:spcBef>
              <a:spcAft>
                <a:spcPts val="0"/>
              </a:spcAft>
              <a:buSzPts val="1600"/>
              <a:buChar char="●"/>
            </a:pPr>
            <a:r>
              <a:rPr lang="en"/>
              <a:t>LEAs with medium or large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Submit the plan to CDE by answering the 5 questions in the Consolidated Application.</a:t>
            </a:r>
            <a:endParaRPr/>
          </a:p>
        </p:txBody>
      </p:sp>
      <p:sp>
        <p:nvSpPr>
          <p:cNvPr id="356" name="Google Shape;356;p5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animEffect transition="in" filter="fade">
                                      <p:cBhvr>
                                        <p:cTn id="12"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362" name="Google Shape;362;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Districts with identified _______ gaps must create an EDT Plan to address those disparities. (select all that apply)</a:t>
            </a: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b="1"/>
              <a:t>Q: Districts with identified _______ gaps must submit their EDT Plan to CDE through the Consolidated Application. (select all that apply)</a:t>
            </a:r>
            <a:endParaRPr b="1"/>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63" name="Google Shape;363;p5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 calcmode="lin" valueType="num">
                                      <p:cBhvr additive="base">
                                        <p:cTn id="7" dur="1000"/>
                                        <p:tgtEl>
                                          <p:spTgt spid="36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62">
                                            <p:txEl>
                                              <p:pRg st="1" end="1"/>
                                            </p:txEl>
                                          </p:spTgt>
                                        </p:tgtEl>
                                        <p:attrNameLst>
                                          <p:attrName>style.visibility</p:attrName>
                                        </p:attrNameLst>
                                      </p:cBhvr>
                                      <p:to>
                                        <p:strVal val="visible"/>
                                      </p:to>
                                    </p:set>
                                    <p:anim calcmode="lin" valueType="num">
                                      <p:cBhvr additive="base">
                                        <p:cTn id="12" dur="1000"/>
                                        <p:tgtEl>
                                          <p:spTgt spid="36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2">
                                            <p:txEl>
                                              <p:pRg st="2" end="2"/>
                                            </p:txEl>
                                          </p:spTgt>
                                        </p:tgtEl>
                                        <p:attrNameLst>
                                          <p:attrName>style.visibility</p:attrName>
                                        </p:attrNameLst>
                                      </p:cBhvr>
                                      <p:to>
                                        <p:strVal val="visible"/>
                                      </p:to>
                                    </p:set>
                                    <p:anim calcmode="lin" valueType="num">
                                      <p:cBhvr additive="base">
                                        <p:cTn id="17" dur="1000"/>
                                        <p:tgtEl>
                                          <p:spTgt spid="36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62">
                                            <p:txEl>
                                              <p:pRg st="3" end="3"/>
                                            </p:txEl>
                                          </p:spTgt>
                                        </p:tgtEl>
                                        <p:attrNameLst>
                                          <p:attrName>style.visibility</p:attrName>
                                        </p:attrNameLst>
                                      </p:cBhvr>
                                      <p:to>
                                        <p:strVal val="visible"/>
                                      </p:to>
                                    </p:set>
                                    <p:anim calcmode="lin" valueType="num">
                                      <p:cBhvr additive="base">
                                        <p:cTn id="22" dur="1000"/>
                                        <p:tgtEl>
                                          <p:spTgt spid="36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2">
                                            <p:txEl>
                                              <p:pRg st="4" end="4"/>
                                            </p:txEl>
                                          </p:spTgt>
                                        </p:tgtEl>
                                        <p:attrNameLst>
                                          <p:attrName>style.visibility</p:attrName>
                                        </p:attrNameLst>
                                      </p:cBhvr>
                                      <p:to>
                                        <p:strVal val="visible"/>
                                      </p:to>
                                    </p:set>
                                    <p:anim calcmode="lin" valueType="num">
                                      <p:cBhvr additive="base">
                                        <p:cTn id="27" dur="1000"/>
                                        <p:tgtEl>
                                          <p:spTgt spid="36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62">
                                            <p:txEl>
                                              <p:pRg st="5" end="5"/>
                                            </p:txEl>
                                          </p:spTgt>
                                        </p:tgtEl>
                                        <p:attrNameLst>
                                          <p:attrName>style.visibility</p:attrName>
                                        </p:attrNameLst>
                                      </p:cBhvr>
                                      <p:to>
                                        <p:strVal val="visible"/>
                                      </p:to>
                                    </p:set>
                                    <p:anim calcmode="lin" valueType="num">
                                      <p:cBhvr additive="base">
                                        <p:cTn id="32" dur="1000"/>
                                        <p:tgtEl>
                                          <p:spTgt spid="362">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369" name="Google Shape;36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Districts with identified _______ gaps must create an EDT Plan to address those disparities. (select all that apply)</a:t>
            </a:r>
            <a:endParaRPr b="1"/>
          </a:p>
          <a:p>
            <a:pPr marL="0" lvl="0" indent="0" algn="l" rtl="0">
              <a:spcBef>
                <a:spcPts val="1200"/>
              </a:spcBef>
              <a:spcAft>
                <a:spcPts val="0"/>
              </a:spcAft>
              <a:buNone/>
            </a:pPr>
            <a:r>
              <a:rPr lang="en"/>
              <a:t>A: Small, Medium, Large</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Q: Districts with identified _______ gaps must submit their EDT Plan to CDE through the Consolidated Application. (select all that apply)</a:t>
            </a:r>
            <a:endParaRPr b="1"/>
          </a:p>
          <a:p>
            <a:pPr marL="0" lvl="0" indent="0" algn="l" rtl="0">
              <a:spcBef>
                <a:spcPts val="1200"/>
              </a:spcBef>
              <a:spcAft>
                <a:spcPts val="0"/>
              </a:spcAft>
              <a:buNone/>
            </a:pPr>
            <a:r>
              <a:rPr lang="en"/>
              <a:t>A: Medium, Large</a:t>
            </a:r>
            <a:endParaRPr/>
          </a:p>
          <a:p>
            <a:pPr marL="0" lvl="0" indent="0" algn="l" rtl="0">
              <a:spcBef>
                <a:spcPts val="1200"/>
              </a:spcBef>
              <a:spcAft>
                <a:spcPts val="1200"/>
              </a:spcAft>
              <a:buNone/>
            </a:pPr>
            <a:endParaRPr/>
          </a:p>
        </p:txBody>
      </p:sp>
      <p:sp>
        <p:nvSpPr>
          <p:cNvPr id="370" name="Google Shape;370;p5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EDT Alternative Calculator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4832400" y="1152475"/>
            <a:ext cx="3999900" cy="25674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Clr>
                <a:schemeClr val="dk1"/>
              </a:buClr>
              <a:buSzPts val="1100"/>
              <a:buFont typeface="Arial"/>
              <a:buNone/>
            </a:pPr>
            <a:r>
              <a:rPr lang="en" b="1"/>
              <a:t>Date: Tuesday, May 31, 2022</a:t>
            </a:r>
            <a:endParaRPr b="1"/>
          </a:p>
          <a:p>
            <a:pPr marL="0" lvl="0" indent="0" algn="l" rtl="0">
              <a:spcBef>
                <a:spcPts val="1200"/>
              </a:spcBef>
              <a:spcAft>
                <a:spcPts val="0"/>
              </a:spcAft>
              <a:buClr>
                <a:schemeClr val="dk1"/>
              </a:buClr>
              <a:buSzPts val="1100"/>
              <a:buFont typeface="Arial"/>
              <a:buNone/>
            </a:pPr>
            <a:r>
              <a:rPr lang="en" b="1"/>
              <a:t>Time: 10am-12pm</a:t>
            </a:r>
            <a:endParaRPr b="1"/>
          </a:p>
          <a:p>
            <a:pPr marL="0" lvl="0" indent="0" algn="l" rtl="0">
              <a:spcBef>
                <a:spcPts val="12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1200"/>
              </a:spcBef>
              <a:spcAft>
                <a:spcPts val="0"/>
              </a:spcAft>
              <a:buNone/>
            </a:pPr>
            <a:r>
              <a:rPr lang="en" u="sng"/>
              <a:t>Agenda</a:t>
            </a:r>
            <a:endParaRPr/>
          </a:p>
          <a:p>
            <a:pPr marL="457200" lvl="0" indent="-317500" algn="l" rtl="0">
              <a:spcBef>
                <a:spcPts val="1200"/>
              </a:spcBef>
              <a:spcAft>
                <a:spcPts val="0"/>
              </a:spcAft>
              <a:buSzPts val="1400"/>
              <a:buChar char="●"/>
            </a:pPr>
            <a:r>
              <a:rPr lang="en"/>
              <a:t>Small vs Med/Large Gaps</a:t>
            </a:r>
            <a:endParaRPr/>
          </a:p>
          <a:p>
            <a:pPr marL="457200" lvl="0" indent="-317500" algn="l" rtl="0">
              <a:spcBef>
                <a:spcPts val="0"/>
              </a:spcBef>
              <a:spcAft>
                <a:spcPts val="0"/>
              </a:spcAft>
              <a:buSzPts val="1400"/>
              <a:buChar char="●"/>
            </a:pPr>
            <a:r>
              <a:rPr lang="en"/>
              <a:t>Alternative Calculator Assurance</a:t>
            </a:r>
            <a:endParaRPr/>
          </a:p>
          <a:p>
            <a:pPr marL="457200" lvl="0" indent="-317500" algn="l" rtl="0">
              <a:spcBef>
                <a:spcPts val="0"/>
              </a:spcBef>
              <a:spcAft>
                <a:spcPts val="0"/>
              </a:spcAft>
              <a:buSzPts val="1400"/>
              <a:buChar char="●"/>
            </a:pPr>
            <a:r>
              <a:rPr lang="en"/>
              <a:t>Walkthrough of the EDT Plan Narrative Question</a:t>
            </a:r>
            <a:endParaRPr/>
          </a:p>
          <a:p>
            <a:pPr marL="457200" lvl="0" indent="-317500" algn="l" rtl="0">
              <a:spcBef>
                <a:spcPts val="0"/>
              </a:spcBef>
              <a:spcAft>
                <a:spcPts val="0"/>
              </a:spcAft>
              <a:buSzPts val="1400"/>
              <a:buChar char="●"/>
            </a:pPr>
            <a:r>
              <a:rPr lang="en"/>
              <a:t>EDT Monitoring Indicators</a:t>
            </a:r>
            <a:endParaRPr/>
          </a:p>
        </p:txBody>
      </p:sp>
      <p:sp>
        <p:nvSpPr>
          <p:cNvPr id="237" name="Google Shape;237;p3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238" name="Google Shape;238;p38"/>
          <p:cNvSpPr txBox="1">
            <a:spLocks noGrp="1"/>
          </p:cNvSpPr>
          <p:nvPr>
            <p:ph type="body" idx="1"/>
          </p:nvPr>
        </p:nvSpPr>
        <p:spPr>
          <a:xfrm>
            <a:off x="311700" y="1152475"/>
            <a:ext cx="3999900" cy="33939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u="sng"/>
              <a:t>Equitable Distribution of Teachers Series Training #4: Building an EDT Plan</a:t>
            </a:r>
            <a:endParaRPr b="1" u="sng"/>
          </a:p>
          <a:p>
            <a:pPr marL="0" lvl="0" indent="0" algn="l" rtl="0">
              <a:spcBef>
                <a:spcPts val="1200"/>
              </a:spcBef>
              <a:spcAft>
                <a:spcPts val="0"/>
              </a:spcAft>
              <a:buNone/>
            </a:pPr>
            <a:r>
              <a:rPr lang="en"/>
              <a:t>This training helps LEAs build an EDT plan that addresses gaps and adequately answers the EDT question of the Consolidated Application. </a:t>
            </a:r>
            <a:endParaRPr/>
          </a:p>
          <a:p>
            <a:pPr marL="0" lvl="0" indent="0" algn="l" rtl="0">
              <a:spcBef>
                <a:spcPts val="1200"/>
              </a:spcBef>
              <a:spcAft>
                <a:spcPts val="0"/>
              </a:spcAft>
              <a:buNone/>
            </a:pPr>
            <a:r>
              <a:rPr lang="en" b="1"/>
              <a:t>Target Audience:</a:t>
            </a:r>
            <a:r>
              <a:rPr lang="en"/>
              <a:t> LEAs with medium or large EDT gaps (district leadership, HR, hiring managers, principals); LEAs with small gaps also welcome.</a:t>
            </a:r>
            <a:endParaRPr/>
          </a:p>
          <a:p>
            <a:pPr marL="0" lvl="0" indent="0" algn="l" rtl="0">
              <a:spcBef>
                <a:spcPts val="1200"/>
              </a:spcBef>
              <a:spcAft>
                <a:spcPts val="1200"/>
              </a:spcAft>
              <a:buNone/>
            </a:pPr>
            <a:r>
              <a:rPr lang="en" b="1"/>
              <a:t>Prep:</a:t>
            </a:r>
            <a:r>
              <a:rPr lang="en"/>
              <a:t> LEAs will need access to their 20-21 EDT data from Syncplicity. </a:t>
            </a:r>
            <a:r>
              <a:rPr lang="en" i="1"/>
              <a:t>Recommended to watch the recording of at least training #3 of the </a:t>
            </a:r>
            <a:r>
              <a:rPr lang="en" i="1" u="sng">
                <a:solidFill>
                  <a:schemeClr val="hlink"/>
                </a:solidFill>
                <a:hlinkClick r:id="rId4"/>
              </a:rPr>
              <a:t>EDT Training Series</a:t>
            </a:r>
            <a:r>
              <a:rPr lang="en" i="1"/>
              <a:t> and come to the training with some possible strategies to address gaps ready.</a:t>
            </a:r>
            <a:endParaRPr i="1"/>
          </a:p>
        </p:txBody>
      </p:sp>
      <p:sp>
        <p:nvSpPr>
          <p:cNvPr id="239" name="Google Shape;239;p38"/>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a:t>
            </a:r>
            <a:endParaRPr/>
          </a:p>
        </p:txBody>
      </p:sp>
      <p:sp>
        <p:nvSpPr>
          <p:cNvPr id="240" name="Google Shape;240;p38"/>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Contact Wilson_S@cde.state.co.us for any logistics questions or Kaloudis_N@cde.state.co.us with questions about the training.</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81" name="Google Shape;381;p56"/>
          <p:cNvSpPr txBox="1">
            <a:spLocks noGrp="1"/>
          </p:cNvSpPr>
          <p:nvPr>
            <p:ph type="body" idx="4294967295"/>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Statutory intent of EDT can be met through analyses conducted at many levels.</a:t>
            </a:r>
            <a:endParaRPr/>
          </a:p>
          <a:p>
            <a:pPr marL="914400" lvl="1" indent="-317500" algn="l" rtl="0">
              <a:spcBef>
                <a:spcPts val="0"/>
              </a:spcBef>
              <a:spcAft>
                <a:spcPts val="0"/>
              </a:spcAft>
              <a:buSzPts val="1400"/>
              <a:buChar char="○"/>
            </a:pPr>
            <a:r>
              <a:rPr lang="en"/>
              <a:t>The requirement to address identified gaps resides with the LEA, which can work with schools to develop plans.</a:t>
            </a:r>
            <a:endParaRPr/>
          </a:p>
          <a:p>
            <a:pPr marL="457200" lvl="0" indent="-342900" algn="l" rtl="0">
              <a:spcBef>
                <a:spcPts val="0"/>
              </a:spcBef>
              <a:spcAft>
                <a:spcPts val="0"/>
              </a:spcAft>
              <a:buSzPts val="1800"/>
              <a:buChar char="●"/>
            </a:pPr>
            <a:r>
              <a:rPr lang="en"/>
              <a:t>CDE is able to calculate EDT at the school-level to create district-level aggregations.</a:t>
            </a:r>
            <a:endParaRPr/>
          </a:p>
          <a:p>
            <a:pPr marL="457200" lvl="0" indent="-342900" algn="l" rtl="0">
              <a:spcBef>
                <a:spcPts val="0"/>
              </a:spcBef>
              <a:spcAft>
                <a:spcPts val="0"/>
              </a:spcAft>
              <a:buSzPts val="1800"/>
              <a:buChar char="●"/>
            </a:pPr>
            <a:r>
              <a:rPr lang="en"/>
              <a:t>Optionally, LEAs that have identified gaps </a:t>
            </a:r>
            <a:r>
              <a:rPr lang="en" b="1" i="1"/>
              <a:t>can </a:t>
            </a:r>
            <a:r>
              <a:rPr lang="en"/>
              <a:t>use local data and the </a:t>
            </a:r>
            <a:r>
              <a:rPr lang="en" u="sng">
                <a:solidFill>
                  <a:schemeClr val="hlink"/>
                </a:solidFill>
                <a:hlinkClick r:id="rId3"/>
              </a:rPr>
              <a:t>EDT Alternative Calculator</a:t>
            </a:r>
            <a:r>
              <a:rPr lang="en"/>
              <a:t> to demonstrate compliance at the student/teacher level </a:t>
            </a:r>
            <a:r>
              <a:rPr lang="en">
                <a:solidFill>
                  <a:srgbClr val="6AA84F"/>
                </a:solidFill>
              </a:rPr>
              <a:t>i</a:t>
            </a:r>
            <a:r>
              <a:rPr lang="en"/>
              <a:t>f that data will demonstrate that there are no gaps.</a:t>
            </a:r>
            <a:endParaRPr/>
          </a:p>
        </p:txBody>
      </p:sp>
      <p:sp>
        <p:nvSpPr>
          <p:cNvPr id="382" name="Google Shape;382;p5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Getting Started</a:t>
            </a:r>
            <a:endParaRPr/>
          </a:p>
        </p:txBody>
      </p:sp>
      <p:sp>
        <p:nvSpPr>
          <p:cNvPr id="388" name="Google Shape;388;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Guidance around the calculator can be found on the </a:t>
            </a:r>
            <a:r>
              <a:rPr lang="en" u="sng">
                <a:solidFill>
                  <a:schemeClr val="hlink"/>
                </a:solidFill>
                <a:hlinkClick r:id="rId3"/>
              </a:rPr>
              <a:t>EDT Website</a:t>
            </a:r>
            <a:r>
              <a:rPr lang="en"/>
              <a:t> under the “Alternative Calculators for EDT Data Analyses” section.</a:t>
            </a:r>
            <a:endParaRPr/>
          </a:p>
          <a:p>
            <a:pPr marL="457200" lvl="0" indent="-330200" algn="l" rtl="0">
              <a:spcBef>
                <a:spcPts val="0"/>
              </a:spcBef>
              <a:spcAft>
                <a:spcPts val="0"/>
              </a:spcAft>
              <a:buSzPts val="1600"/>
              <a:buChar char="●"/>
            </a:pPr>
            <a:r>
              <a:rPr lang="en"/>
              <a:t>Download the calculator and follow the directions on the Instructions tab.</a:t>
            </a:r>
            <a:endParaRPr/>
          </a:p>
          <a:p>
            <a:pPr marL="914400" lvl="1" indent="-292100" algn="l" rtl="0">
              <a:spcBef>
                <a:spcPts val="0"/>
              </a:spcBef>
              <a:spcAft>
                <a:spcPts val="0"/>
              </a:spcAft>
              <a:buSzPts val="1000"/>
              <a:buChar char="○"/>
            </a:pPr>
            <a:r>
              <a:rPr lang="en"/>
              <a:t>This will require a series of data extractions from your student information system, HR information system, and/or teacher evaluation system.</a:t>
            </a:r>
            <a:endParaRPr/>
          </a:p>
          <a:p>
            <a:pPr marL="914400" lvl="1" indent="-292100" algn="l" rtl="0">
              <a:spcBef>
                <a:spcPts val="0"/>
              </a:spcBef>
              <a:spcAft>
                <a:spcPts val="0"/>
              </a:spcAft>
              <a:buSzPts val="1000"/>
              <a:buChar char="○"/>
            </a:pPr>
            <a:r>
              <a:rPr lang="en"/>
              <a:t>Data will be copied into various tabs of the calculator.</a:t>
            </a:r>
            <a:endParaRPr/>
          </a:p>
          <a:p>
            <a:pPr marL="457200" lvl="0" indent="-330200" algn="l" rtl="0">
              <a:spcBef>
                <a:spcPts val="0"/>
              </a:spcBef>
              <a:spcAft>
                <a:spcPts val="0"/>
              </a:spcAft>
              <a:buSzPts val="1600"/>
              <a:buChar char="●"/>
            </a:pPr>
            <a:r>
              <a:rPr lang="en"/>
              <a:t>Data quality checks will be performed on the data. Make corrections, as needed.</a:t>
            </a:r>
            <a:endParaRPr/>
          </a:p>
          <a:p>
            <a:pPr marL="457200" lvl="0" indent="-330200" algn="l" rtl="0">
              <a:spcBef>
                <a:spcPts val="0"/>
              </a:spcBef>
              <a:spcAft>
                <a:spcPts val="0"/>
              </a:spcAft>
              <a:buSzPts val="1600"/>
              <a:buChar char="●"/>
            </a:pPr>
            <a:r>
              <a:rPr lang="en"/>
              <a:t>Run the EDT analysis and review the calculated results. </a:t>
            </a:r>
            <a:endParaRPr/>
          </a:p>
          <a:p>
            <a:pPr marL="457200" lvl="0" indent="-330200" algn="l" rtl="0">
              <a:spcBef>
                <a:spcPts val="0"/>
              </a:spcBef>
              <a:spcAft>
                <a:spcPts val="0"/>
              </a:spcAft>
              <a:buSzPts val="1600"/>
              <a:buChar char="●"/>
            </a:pPr>
            <a:r>
              <a:rPr lang="en"/>
              <a:t>Use those results to take next steps (use flowchart on guidance website).</a:t>
            </a:r>
            <a:endParaRPr/>
          </a:p>
        </p:txBody>
      </p:sp>
      <p:sp>
        <p:nvSpPr>
          <p:cNvPr id="389" name="Google Shape;389;p5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21</a:t>
            </a:fld>
            <a:endParaRPr/>
          </a:p>
        </p:txBody>
      </p:sp>
      <p:sp>
        <p:nvSpPr>
          <p:cNvPr id="390" name="Google Shape;390;p57"/>
          <p:cNvSpPr/>
          <p:nvPr/>
        </p:nvSpPr>
        <p:spPr>
          <a:xfrm>
            <a:off x="6113425" y="1491625"/>
            <a:ext cx="2917200" cy="28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AA84F"/>
                </a:solidFill>
              </a:rPr>
              <a:t>Reminder: Using the alternative calculator is optional! </a:t>
            </a:r>
            <a:endParaRPr sz="800" b="1">
              <a:solidFill>
                <a:srgbClr val="6AA84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Downloading the Calculator</a:t>
            </a:r>
            <a:endParaRPr/>
          </a:p>
        </p:txBody>
      </p:sp>
      <p:sp>
        <p:nvSpPr>
          <p:cNvPr id="396" name="Google Shape;396;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The calculator will be available on the </a:t>
            </a:r>
            <a:r>
              <a:rPr lang="en" u="sng">
                <a:solidFill>
                  <a:schemeClr val="hlink"/>
                </a:solidFill>
                <a:hlinkClick r:id="rId3"/>
              </a:rPr>
              <a:t>EDT Website</a:t>
            </a:r>
            <a:r>
              <a:rPr lang="en"/>
              <a:t> (about halfway down the page):</a:t>
            </a:r>
            <a:endParaRPr/>
          </a:p>
          <a:p>
            <a:pPr marL="0" lvl="0" indent="0" algn="l" rtl="0">
              <a:spcBef>
                <a:spcPts val="1200"/>
              </a:spcBef>
              <a:spcAft>
                <a:spcPts val="1200"/>
              </a:spcAft>
              <a:buNone/>
            </a:pPr>
            <a:endParaRPr/>
          </a:p>
        </p:txBody>
      </p:sp>
      <p:sp>
        <p:nvSpPr>
          <p:cNvPr id="397" name="Google Shape;397;p5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22</a:t>
            </a:fld>
            <a:endParaRPr/>
          </a:p>
        </p:txBody>
      </p:sp>
      <p:pic>
        <p:nvPicPr>
          <p:cNvPr id="398" name="Google Shape;398;p58">
            <a:extLst>
              <a:ext uri="{C183D7F6-B498-43B3-948B-1728B52AA6E4}">
                <adec:decorative xmlns:adec="http://schemas.microsoft.com/office/drawing/2017/decorative" val="1"/>
              </a:ext>
            </a:extLst>
          </p:cNvPr>
          <p:cNvPicPr preferRelativeResize="0"/>
          <p:nvPr/>
        </p:nvPicPr>
        <p:blipFill rotWithShape="1">
          <a:blip r:embed="rId4">
            <a:alphaModFix/>
          </a:blip>
          <a:srcRect t="11684"/>
          <a:stretch/>
        </p:blipFill>
        <p:spPr>
          <a:xfrm>
            <a:off x="161925" y="1526749"/>
            <a:ext cx="8820150" cy="2935725"/>
          </a:xfrm>
          <a:prstGeom prst="rect">
            <a:avLst/>
          </a:prstGeom>
          <a:noFill/>
          <a:ln>
            <a:noFill/>
          </a:ln>
        </p:spPr>
      </p:pic>
      <p:sp>
        <p:nvSpPr>
          <p:cNvPr id="399" name="Google Shape;399;p58">
            <a:extLst>
              <a:ext uri="{C183D7F6-B498-43B3-948B-1728B52AA6E4}">
                <adec:decorative xmlns:adec="http://schemas.microsoft.com/office/drawing/2017/decorative" val="1"/>
              </a:ext>
            </a:extLst>
          </p:cNvPr>
          <p:cNvSpPr/>
          <p:nvPr/>
        </p:nvSpPr>
        <p:spPr>
          <a:xfrm>
            <a:off x="4307600" y="2736900"/>
            <a:ext cx="1732500" cy="281400"/>
          </a:xfrm>
          <a:prstGeom prst="left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Data Needed for Calculator</a:t>
            </a:r>
            <a:endParaRPr/>
          </a:p>
        </p:txBody>
      </p:sp>
      <p:sp>
        <p:nvSpPr>
          <p:cNvPr id="405" name="Google Shape;405;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Student Interchange Data</a:t>
            </a:r>
            <a:endParaRPr/>
          </a:p>
          <a:p>
            <a:pPr marL="914400" lvl="1" indent="-292100" algn="l" rtl="0">
              <a:spcBef>
                <a:spcPts val="0"/>
              </a:spcBef>
              <a:spcAft>
                <a:spcPts val="0"/>
              </a:spcAft>
              <a:buSzPts val="1000"/>
              <a:buChar char="○"/>
            </a:pPr>
            <a:r>
              <a:rPr lang="en"/>
              <a:t>SASID</a:t>
            </a:r>
            <a:endParaRPr/>
          </a:p>
          <a:p>
            <a:pPr marL="914400" lvl="1" indent="-292100" algn="l" rtl="0">
              <a:spcBef>
                <a:spcPts val="0"/>
              </a:spcBef>
              <a:spcAft>
                <a:spcPts val="0"/>
              </a:spcAft>
              <a:buSzPts val="1000"/>
              <a:buChar char="○"/>
            </a:pPr>
            <a:r>
              <a:rPr lang="en"/>
              <a:t>Grade</a:t>
            </a:r>
            <a:endParaRPr/>
          </a:p>
          <a:p>
            <a:pPr marL="914400" lvl="1" indent="-292100" algn="l" rtl="0">
              <a:spcBef>
                <a:spcPts val="0"/>
              </a:spcBef>
              <a:spcAft>
                <a:spcPts val="0"/>
              </a:spcAft>
              <a:buSzPts val="1000"/>
              <a:buChar char="○"/>
            </a:pPr>
            <a:r>
              <a:rPr lang="en"/>
              <a:t>Free/Reduced Meal Status</a:t>
            </a:r>
            <a:endParaRPr/>
          </a:p>
          <a:p>
            <a:pPr marL="914400" lvl="1" indent="-292100" algn="l" rtl="0">
              <a:spcBef>
                <a:spcPts val="0"/>
              </a:spcBef>
              <a:spcAft>
                <a:spcPts val="0"/>
              </a:spcAft>
              <a:buSzPts val="1000"/>
              <a:buChar char="○"/>
            </a:pPr>
            <a:r>
              <a:rPr lang="en"/>
              <a:t>Race/Ethnicity</a:t>
            </a:r>
            <a:endParaRPr/>
          </a:p>
          <a:p>
            <a:pPr marL="457200" lvl="0" indent="-330200" algn="l" rtl="0">
              <a:spcBef>
                <a:spcPts val="0"/>
              </a:spcBef>
              <a:spcAft>
                <a:spcPts val="0"/>
              </a:spcAft>
              <a:buSzPts val="1600"/>
              <a:buChar char="●"/>
            </a:pPr>
            <a:r>
              <a:rPr lang="en"/>
              <a:t>Staff Interchange Data</a:t>
            </a:r>
            <a:endParaRPr/>
          </a:p>
          <a:p>
            <a:pPr marL="914400" lvl="1" indent="-292100" algn="l" rtl="0">
              <a:spcBef>
                <a:spcPts val="0"/>
              </a:spcBef>
              <a:spcAft>
                <a:spcPts val="0"/>
              </a:spcAft>
              <a:buSzPts val="1000"/>
              <a:buChar char="○"/>
            </a:pPr>
            <a:r>
              <a:rPr lang="en"/>
              <a:t>EDID</a:t>
            </a:r>
            <a:endParaRPr/>
          </a:p>
          <a:p>
            <a:pPr marL="914400" lvl="1" indent="-292100" algn="l" rtl="0">
              <a:spcBef>
                <a:spcPts val="0"/>
              </a:spcBef>
              <a:spcAft>
                <a:spcPts val="0"/>
              </a:spcAft>
              <a:buSzPts val="1000"/>
              <a:buChar char="○"/>
            </a:pPr>
            <a:r>
              <a:rPr lang="en"/>
              <a:t>Overall Performance Evaluation Rating (Effectiveness)</a:t>
            </a:r>
            <a:endParaRPr/>
          </a:p>
          <a:p>
            <a:pPr marL="914400" lvl="1" indent="-292100" algn="l" rtl="0">
              <a:spcBef>
                <a:spcPts val="0"/>
              </a:spcBef>
              <a:spcAft>
                <a:spcPts val="0"/>
              </a:spcAft>
              <a:buSzPts val="1000"/>
              <a:buChar char="○"/>
            </a:pPr>
            <a:r>
              <a:rPr lang="en"/>
              <a:t>Years of Prior Teaching Experience (Experience)</a:t>
            </a:r>
            <a:endParaRPr/>
          </a:p>
          <a:p>
            <a:pPr marL="914400" lvl="1" indent="-292100" algn="l" rtl="0">
              <a:spcBef>
                <a:spcPts val="0"/>
              </a:spcBef>
              <a:spcAft>
                <a:spcPts val="0"/>
              </a:spcAft>
              <a:buSzPts val="1000"/>
              <a:buChar char="○"/>
            </a:pPr>
            <a:r>
              <a:rPr lang="en"/>
              <a:t>Subject Area (In-Field)</a:t>
            </a:r>
            <a:endParaRPr/>
          </a:p>
          <a:p>
            <a:pPr marL="914400" lvl="1" indent="-292100" algn="l" rtl="0">
              <a:spcBef>
                <a:spcPts val="0"/>
              </a:spcBef>
              <a:spcAft>
                <a:spcPts val="0"/>
              </a:spcAft>
              <a:buSzPts val="1000"/>
              <a:buChar char="○"/>
            </a:pPr>
            <a:r>
              <a:rPr lang="en"/>
              <a:t>In-Field Status (In-Field)</a:t>
            </a:r>
            <a:endParaRPr/>
          </a:p>
          <a:p>
            <a:pPr marL="457200" lvl="0" indent="-330200" algn="l" rtl="0">
              <a:spcBef>
                <a:spcPts val="0"/>
              </a:spcBef>
              <a:spcAft>
                <a:spcPts val="0"/>
              </a:spcAft>
              <a:buSzPts val="1600"/>
              <a:buChar char="●"/>
            </a:pPr>
            <a:r>
              <a:rPr lang="en"/>
              <a:t>Teacher-Student Data Link</a:t>
            </a:r>
            <a:endParaRPr/>
          </a:p>
        </p:txBody>
      </p:sp>
      <p:sp>
        <p:nvSpPr>
          <p:cNvPr id="406" name="Google Shape;406;p5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Demonstration of EDT Alternative Calculator</a:t>
            </a:r>
            <a:endParaRPr/>
          </a:p>
        </p:txBody>
      </p:sp>
      <p:sp>
        <p:nvSpPr>
          <p:cNvPr id="412" name="Google Shape;412;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EDT Alternative Calculator Results</a:t>
            </a:r>
            <a:endParaRPr/>
          </a:p>
        </p:txBody>
      </p:sp>
      <p:sp>
        <p:nvSpPr>
          <p:cNvPr id="418" name="Google Shape;418;p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a:t>Understanding the results:</a:t>
            </a:r>
            <a:endParaRPr/>
          </a:p>
          <a:p>
            <a:pPr marL="457200" lvl="0" indent="-330200" algn="l" rtl="0">
              <a:spcBef>
                <a:spcPts val="1200"/>
              </a:spcBef>
              <a:spcAft>
                <a:spcPts val="0"/>
              </a:spcAft>
              <a:buSzPts val="1600"/>
              <a:buChar char="●"/>
            </a:pPr>
            <a:r>
              <a:rPr lang="en"/>
              <a:t>Make sure to review the results of each indicator (Effectiveness, Experience, In-Field), separately for students experiencing poverty and minority students.</a:t>
            </a:r>
            <a:endParaRPr/>
          </a:p>
          <a:p>
            <a:pPr marL="914400" lvl="1" indent="-292100" algn="l" rtl="0">
              <a:spcBef>
                <a:spcPts val="0"/>
              </a:spcBef>
              <a:spcAft>
                <a:spcPts val="0"/>
              </a:spcAft>
              <a:buSzPts val="1000"/>
              <a:buChar char="○"/>
            </a:pPr>
            <a:r>
              <a:rPr lang="en"/>
              <a:t>Compare these results with CDE’s analyses (results available in the “Resources” sidebar of the </a:t>
            </a:r>
            <a:r>
              <a:rPr lang="en" u="sng">
                <a:solidFill>
                  <a:schemeClr val="hlink"/>
                </a:solidFill>
                <a:hlinkClick r:id="rId3"/>
              </a:rPr>
              <a:t>EDT Website</a:t>
            </a:r>
            <a:r>
              <a:rPr lang="en"/>
              <a:t> or your Syncplicity folder).</a:t>
            </a:r>
            <a:endParaRPr/>
          </a:p>
          <a:p>
            <a:pPr marL="457200" lvl="0" indent="-330200" algn="l" rtl="0">
              <a:spcBef>
                <a:spcPts val="0"/>
              </a:spcBef>
              <a:spcAft>
                <a:spcPts val="0"/>
              </a:spcAft>
              <a:buSzPts val="1600"/>
              <a:buChar char="●"/>
            </a:pPr>
            <a:r>
              <a:rPr lang="en"/>
              <a:t>If the LEA was previously identified with a medium or large gap based on CDE’s analyses, but is able to demonstrate no gap or a small gap based on local data evaluated using the EDT Alternative Calculator, the LEA can leverage the EDT Alternative Calculator Assurance in the Consolidated Application for that specific indicator.</a:t>
            </a:r>
            <a:endParaRPr/>
          </a:p>
          <a:p>
            <a:pPr marL="914400" lvl="1" indent="-292100" algn="l" rtl="0">
              <a:spcBef>
                <a:spcPts val="0"/>
              </a:spcBef>
              <a:spcAft>
                <a:spcPts val="0"/>
              </a:spcAft>
              <a:buSzPts val="1000"/>
              <a:buChar char="○"/>
            </a:pPr>
            <a:r>
              <a:rPr lang="en"/>
              <a:t>Any remaining medium or large gaps must be addressed in the Consolidated Application Narrative.</a:t>
            </a:r>
            <a:endParaRPr/>
          </a:p>
        </p:txBody>
      </p:sp>
      <p:sp>
        <p:nvSpPr>
          <p:cNvPr id="419" name="Google Shape;419;p6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2"/>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26</a:t>
            </a:fld>
            <a:endParaRPr/>
          </a:p>
        </p:txBody>
      </p:sp>
      <p:pic>
        <p:nvPicPr>
          <p:cNvPr id="425" name="Google Shape;425;p62" descr="Chart indicating methods for demonstrating compliance."/>
          <p:cNvPicPr preferRelativeResize="0"/>
          <p:nvPr/>
        </p:nvPicPr>
        <p:blipFill>
          <a:blip r:embed="rId3">
            <a:alphaModFix/>
          </a:blip>
          <a:stretch>
            <a:fillRect/>
          </a:stretch>
        </p:blipFill>
        <p:spPr>
          <a:xfrm>
            <a:off x="1421151" y="45925"/>
            <a:ext cx="6301701" cy="4457149"/>
          </a:xfrm>
          <a:prstGeom prst="rect">
            <a:avLst/>
          </a:prstGeom>
          <a:noFill/>
          <a:ln>
            <a:noFill/>
          </a:ln>
        </p:spPr>
      </p:pic>
      <p:sp>
        <p:nvSpPr>
          <p:cNvPr id="426" name="Google Shape;426;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427" name="Google Shape;427;p62"/>
          <p:cNvSpPr/>
          <p:nvPr/>
        </p:nvSpPr>
        <p:spPr>
          <a:xfrm>
            <a:off x="6243850" y="2049449"/>
            <a:ext cx="2861622" cy="2222694"/>
          </a:xfrm>
          <a:prstGeom prst="irregularSeal2">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View this chart in detail on </a:t>
            </a:r>
            <a:r>
              <a:rPr lang="en" b="1" u="sng" dirty="0">
                <a:solidFill>
                  <a:schemeClr val="hlink"/>
                </a:solidFill>
                <a:hlinkClick r:id="rId4"/>
              </a:rPr>
              <a:t>our website</a:t>
            </a:r>
            <a:r>
              <a:rPr lang="en" b="1" dirty="0"/>
              <a:t>.</a:t>
            </a:r>
            <a:endParaRPr b="1" dirty="0"/>
          </a:p>
        </p:txBody>
      </p:sp>
      <p:sp>
        <p:nvSpPr>
          <p:cNvPr id="2" name="Title 1">
            <a:extLst>
              <a:ext uri="{FF2B5EF4-FFF2-40B4-BE49-F238E27FC236}">
                <a16:creationId xmlns:a16="http://schemas.microsoft.com/office/drawing/2014/main" id="{DDDCC509-2531-474A-7940-7DE120AC8D64}"/>
              </a:ext>
            </a:extLst>
          </p:cNvPr>
          <p:cNvSpPr>
            <a:spLocks noGrp="1"/>
          </p:cNvSpPr>
          <p:nvPr>
            <p:ph type="title" idx="4294967295"/>
          </p:nvPr>
        </p:nvSpPr>
        <p:spPr>
          <a:xfrm>
            <a:off x="213075" y="-572700"/>
            <a:ext cx="8520600" cy="572700"/>
          </a:xfrm>
        </p:spPr>
        <p:txBody>
          <a:bodyPr spcFirstLastPara="1" wrap="square" lIns="0" tIns="0" rIns="0" bIns="0" anchor="b" anchorCtr="0">
            <a:noAutofit/>
          </a:bodyPr>
          <a:lstStyle/>
          <a:p>
            <a:r>
              <a:rPr lang="en-US" dirty="0"/>
              <a:t>Demonstrating Compliance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Optional EDT Alternative Calculator Assurance</a:t>
            </a:r>
            <a:endParaRPr/>
          </a:p>
        </p:txBody>
      </p:sp>
      <p:pic>
        <p:nvPicPr>
          <p:cNvPr id="433" name="Google Shape;433;p63" descr="Image of Consolidated Application, Alternative Calculator assurance."/>
          <p:cNvPicPr preferRelativeResize="0"/>
          <p:nvPr/>
        </p:nvPicPr>
        <p:blipFill>
          <a:blip r:embed="rId3">
            <a:alphaModFix/>
          </a:blip>
          <a:stretch>
            <a:fillRect/>
          </a:stretch>
        </p:blipFill>
        <p:spPr>
          <a:xfrm>
            <a:off x="1114175" y="973375"/>
            <a:ext cx="6958402" cy="3708426"/>
          </a:xfrm>
          <a:prstGeom prst="rect">
            <a:avLst/>
          </a:prstGeom>
          <a:noFill/>
          <a:ln>
            <a:noFill/>
          </a:ln>
        </p:spPr>
      </p:pic>
      <p:sp>
        <p:nvSpPr>
          <p:cNvPr id="434" name="Google Shape;434;p63" descr="Please note that ALL content will be cleared if you switch the data year."/>
          <p:cNvSpPr/>
          <p:nvPr/>
        </p:nvSpPr>
        <p:spPr>
          <a:xfrm rot="5400000">
            <a:off x="849186" y="1527398"/>
            <a:ext cx="280500" cy="1255500"/>
          </a:xfrm>
          <a:prstGeom prst="upArrow">
            <a:avLst>
              <a:gd name="adj1" fmla="val 50000"/>
              <a:gd name="adj2" fmla="val 50000"/>
            </a:avLst>
          </a:prstGeom>
          <a:solidFill>
            <a:srgbClr val="CC3300"/>
          </a:solidFill>
          <a:ln w="12700" cap="flat" cmpd="sng">
            <a:solidFill>
              <a:srgbClr val="CC33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35" name="Google Shape;435;p6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Alternative Calculator DOES Demonstrate Compliance</a:t>
            </a:r>
            <a:endParaRPr/>
          </a:p>
        </p:txBody>
      </p:sp>
      <p:sp>
        <p:nvSpPr>
          <p:cNvPr id="441" name="Google Shape;441;p64"/>
          <p:cNvSpPr txBox="1">
            <a:spLocks noGrp="1"/>
          </p:cNvSpPr>
          <p:nvPr>
            <p:ph type="body" idx="4294967295"/>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Select the assurance checkbox.</a:t>
            </a:r>
            <a:endParaRPr/>
          </a:p>
          <a:p>
            <a:pPr marL="457200" lvl="0" indent="-342900" algn="l" rtl="0">
              <a:spcBef>
                <a:spcPts val="0"/>
              </a:spcBef>
              <a:spcAft>
                <a:spcPts val="0"/>
              </a:spcAft>
              <a:buSzPts val="1800"/>
              <a:buChar char="●"/>
            </a:pPr>
            <a:r>
              <a:rPr lang="en"/>
              <a:t>Add the following information in the General Comments box:</a:t>
            </a:r>
            <a:endParaRPr/>
          </a:p>
          <a:p>
            <a:pPr marL="914400" lvl="1" indent="-317500" algn="l" rtl="0">
              <a:spcBef>
                <a:spcPts val="0"/>
              </a:spcBef>
              <a:spcAft>
                <a:spcPts val="0"/>
              </a:spcAft>
              <a:buSzPts val="1400"/>
              <a:buChar char="○"/>
            </a:pPr>
            <a:r>
              <a:rPr lang="en"/>
              <a:t>Which identified indicator(s) were met through the Alternative Calculator data.</a:t>
            </a:r>
            <a:endParaRPr/>
          </a:p>
          <a:p>
            <a:pPr marL="914400" lvl="1" indent="-317500" algn="l" rtl="0">
              <a:spcBef>
                <a:spcPts val="0"/>
              </a:spcBef>
              <a:spcAft>
                <a:spcPts val="0"/>
              </a:spcAft>
              <a:buSzPts val="1400"/>
              <a:buChar char="○"/>
            </a:pPr>
            <a:r>
              <a:rPr lang="en"/>
              <a:t>The data year used in the Alternative Calculator.</a:t>
            </a:r>
            <a:endParaRPr/>
          </a:p>
          <a:p>
            <a:pPr marL="457200" lvl="0" indent="-342900" algn="l" rtl="0">
              <a:spcBef>
                <a:spcPts val="0"/>
              </a:spcBef>
              <a:spcAft>
                <a:spcPts val="0"/>
              </a:spcAft>
              <a:buSzPts val="1800"/>
              <a:buChar char="●"/>
            </a:pPr>
            <a:r>
              <a:rPr lang="en"/>
              <a:t>Maintain a completed copy of the Alternative Calculator on file locally for monitoring purposes.</a:t>
            </a:r>
            <a:endParaRPr/>
          </a:p>
        </p:txBody>
      </p:sp>
      <p:pic>
        <p:nvPicPr>
          <p:cNvPr id="442" name="Google Shape;442;p64" descr="Image depicting Consolidated Application Title I, Part A Narrative Question 5 - Alternative Calculator Assurance."/>
          <p:cNvPicPr preferRelativeResize="0"/>
          <p:nvPr/>
        </p:nvPicPr>
        <p:blipFill rotWithShape="1">
          <a:blip r:embed="rId3">
            <a:alphaModFix/>
          </a:blip>
          <a:srcRect b="46655"/>
          <a:stretch/>
        </p:blipFill>
        <p:spPr>
          <a:xfrm>
            <a:off x="1170938" y="2936875"/>
            <a:ext cx="6802122" cy="1749550"/>
          </a:xfrm>
          <a:prstGeom prst="rect">
            <a:avLst/>
          </a:prstGeom>
          <a:noFill/>
          <a:ln>
            <a:noFill/>
          </a:ln>
        </p:spPr>
      </p:pic>
      <p:sp>
        <p:nvSpPr>
          <p:cNvPr id="443" name="Google Shape;443;p6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Alternative Calculator DOES NOT Demonstrate Compliance</a:t>
            </a:r>
            <a:endParaRPr/>
          </a:p>
        </p:txBody>
      </p:sp>
      <p:sp>
        <p:nvSpPr>
          <p:cNvPr id="449" name="Google Shape;449;p65"/>
          <p:cNvSpPr txBox="1">
            <a:spLocks noGrp="1"/>
          </p:cNvSpPr>
          <p:nvPr>
            <p:ph type="body" idx="4294967295"/>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Do not select the assurance checkbox.</a:t>
            </a:r>
            <a:endParaRPr/>
          </a:p>
          <a:p>
            <a:pPr marL="457200" lvl="0" indent="-342900" algn="l" rtl="0">
              <a:spcBef>
                <a:spcPts val="0"/>
              </a:spcBef>
              <a:spcAft>
                <a:spcPts val="0"/>
              </a:spcAft>
              <a:buSzPts val="1800"/>
              <a:buChar char="●"/>
            </a:pPr>
            <a:r>
              <a:rPr lang="en"/>
              <a:t>An LEA with small gaps will create and implement an EDT Plan locally, and maintain on file for monitoring.</a:t>
            </a:r>
            <a:endParaRPr/>
          </a:p>
          <a:p>
            <a:pPr marL="457200" lvl="0" indent="-342900" algn="l" rtl="0">
              <a:spcBef>
                <a:spcPts val="0"/>
              </a:spcBef>
              <a:spcAft>
                <a:spcPts val="0"/>
              </a:spcAft>
              <a:buSzPts val="1800"/>
              <a:buChar char="●"/>
            </a:pPr>
            <a:r>
              <a:rPr lang="en"/>
              <a:t>An LEA with medium/large gaps will develop an EDT plan, submit the plan by answering the 6 EDT questions, then implement the plan after approval.</a:t>
            </a:r>
            <a:endParaRPr/>
          </a:p>
        </p:txBody>
      </p:sp>
      <p:pic>
        <p:nvPicPr>
          <p:cNvPr id="450" name="Google Shape;450;p65" descr="Alternative Calculator Assurance."/>
          <p:cNvPicPr preferRelativeResize="0"/>
          <p:nvPr/>
        </p:nvPicPr>
        <p:blipFill rotWithShape="1">
          <a:blip r:embed="rId3">
            <a:alphaModFix/>
          </a:blip>
          <a:srcRect l="901" b="51697"/>
          <a:stretch/>
        </p:blipFill>
        <p:spPr>
          <a:xfrm>
            <a:off x="1124338" y="2770525"/>
            <a:ext cx="6895323" cy="1791250"/>
          </a:xfrm>
          <a:prstGeom prst="rect">
            <a:avLst/>
          </a:prstGeom>
          <a:noFill/>
          <a:ln>
            <a:noFill/>
          </a:ln>
        </p:spPr>
      </p:pic>
      <p:sp>
        <p:nvSpPr>
          <p:cNvPr id="451" name="Google Shape;451;p6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a:t>
            </a:r>
            <a:endParaRPr/>
          </a:p>
        </p:txBody>
      </p:sp>
      <p:sp>
        <p:nvSpPr>
          <p:cNvPr id="246" name="Google Shape;246;p39"/>
          <p:cNvSpPr txBox="1">
            <a:spLocks noGrp="1"/>
          </p:cNvSpPr>
          <p:nvPr>
            <p:ph type="body" idx="1"/>
          </p:nvPr>
        </p:nvSpPr>
        <p:spPr>
          <a:xfrm>
            <a:off x="213075" y="1143000"/>
            <a:ext cx="6196500" cy="18360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Niko Kaloudis - ESEA Title I &amp; II Specialist</a:t>
            </a:r>
            <a:endParaRPr/>
          </a:p>
          <a:p>
            <a:pPr marL="457200" lvl="0" indent="-330200" algn="l" rtl="0">
              <a:spcBef>
                <a:spcPts val="0"/>
              </a:spcBef>
              <a:spcAft>
                <a:spcPts val="0"/>
              </a:spcAft>
              <a:buSzPts val="1600"/>
              <a:buChar char="●"/>
            </a:pPr>
            <a:r>
              <a:rPr lang="en"/>
              <a:t>Tina Negley - DARE Coordinator</a:t>
            </a:r>
            <a:endParaRPr/>
          </a:p>
        </p:txBody>
      </p:sp>
      <p:sp>
        <p:nvSpPr>
          <p:cNvPr id="247" name="Google Shape;247;p3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48" name="Google Shape;248;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09575" y="1915075"/>
            <a:ext cx="2505050" cy="2469000"/>
          </a:xfrm>
          <a:prstGeom prst="rect">
            <a:avLst/>
          </a:prstGeom>
          <a:noFill/>
          <a:ln>
            <a:noFill/>
          </a:ln>
        </p:spPr>
      </p:pic>
      <p:sp>
        <p:nvSpPr>
          <p:cNvPr id="249" name="Google Shape;249;p39">
            <a:extLst>
              <a:ext uri="{C183D7F6-B498-43B3-948B-1728B52AA6E4}">
                <adec:decorative xmlns:adec="http://schemas.microsoft.com/office/drawing/2017/decorative" val="1"/>
              </a:ext>
            </a:extLst>
          </p:cNvPr>
          <p:cNvSpPr/>
          <p:nvPr/>
        </p:nvSpPr>
        <p:spPr>
          <a:xfrm>
            <a:off x="5478450" y="3709425"/>
            <a:ext cx="1038000" cy="5145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p:cNvSpPr/>
          <p:nvPr/>
        </p:nvSpPr>
        <p:spPr>
          <a:xfrm>
            <a:off x="2984900" y="3122850"/>
            <a:ext cx="2406600" cy="138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change your name to your preferred name by right clicking your image. Consider including your LEA and any preferred pronouns.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EDT Planning in the Consolidated Application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EDT Planning</a:t>
            </a:r>
            <a:endParaRPr/>
          </a:p>
        </p:txBody>
      </p:sp>
      <p:sp>
        <p:nvSpPr>
          <p:cNvPr id="462" name="Google Shape;462;p6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LEAs have one planning year to work with stakeholders, identify strategies, and develop an EDT Plan.</a:t>
            </a:r>
            <a:endParaRPr/>
          </a:p>
          <a:p>
            <a:pPr marL="457200" lvl="0" indent="-330200" algn="l" rtl="0">
              <a:spcBef>
                <a:spcPts val="0"/>
              </a:spcBef>
              <a:spcAft>
                <a:spcPts val="0"/>
              </a:spcAft>
              <a:buSzPts val="1600"/>
              <a:buChar char="●"/>
            </a:pPr>
            <a:r>
              <a:rPr lang="en"/>
              <a:t>LEAs with medium/large gaps are required to submit their EDT Plan to CDE at the end of the planning year through the Consolidated Application for the implementation year.</a:t>
            </a:r>
            <a:endParaRPr/>
          </a:p>
          <a:p>
            <a:pPr marL="914400" lvl="1" indent="-292100" algn="l" rtl="0">
              <a:spcBef>
                <a:spcPts val="0"/>
              </a:spcBef>
              <a:spcAft>
                <a:spcPts val="0"/>
              </a:spcAft>
              <a:buSzPts val="1000"/>
              <a:buChar char="○"/>
            </a:pPr>
            <a:r>
              <a:rPr lang="en"/>
              <a:t>20-21 EDT data was used for planning in 21-22 and will be implemented in 22-23.</a:t>
            </a:r>
            <a:endParaRPr/>
          </a:p>
          <a:p>
            <a:pPr marL="457200" lvl="0" indent="-330200" algn="l" rtl="0">
              <a:spcBef>
                <a:spcPts val="0"/>
              </a:spcBef>
              <a:spcAft>
                <a:spcPts val="0"/>
              </a:spcAft>
              <a:buSzPts val="1600"/>
              <a:buChar char="●"/>
            </a:pPr>
            <a:r>
              <a:rPr lang="en"/>
              <a:t>Plans should be reviewed annually and updated based off any changes in EDT data.</a:t>
            </a:r>
            <a:endParaRPr/>
          </a:p>
        </p:txBody>
      </p:sp>
      <p:sp>
        <p:nvSpPr>
          <p:cNvPr id="463" name="Google Shape;463;p6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EDT Plan Resources: Talent System Self-Assessment</a:t>
            </a:r>
            <a:endParaRPr/>
          </a:p>
        </p:txBody>
      </p:sp>
      <p:sp>
        <p:nvSpPr>
          <p:cNvPr id="469" name="Google Shape;469;p68"/>
          <p:cNvSpPr txBox="1">
            <a:spLocks noGrp="1"/>
          </p:cNvSpPr>
          <p:nvPr>
            <p:ph type="body" idx="1"/>
          </p:nvPr>
        </p:nvSpPr>
        <p:spPr>
          <a:xfrm>
            <a:off x="5070375" y="1143000"/>
            <a:ext cx="3907500" cy="3191700"/>
          </a:xfrm>
          <a:prstGeom prst="rect">
            <a:avLst/>
          </a:prstGeom>
        </p:spPr>
        <p:txBody>
          <a:bodyPr spcFirstLastPara="1" wrap="square" lIns="0" tIns="0" rIns="0" bIns="0" anchor="t" anchorCtr="0">
            <a:normAutofit fontScale="85000" lnSpcReduction="10000"/>
          </a:bodyPr>
          <a:lstStyle/>
          <a:p>
            <a:pPr marL="457200" lvl="0" indent="-322580" algn="l" rtl="0">
              <a:spcBef>
                <a:spcPts val="0"/>
              </a:spcBef>
              <a:spcAft>
                <a:spcPts val="0"/>
              </a:spcAft>
              <a:buSzPct val="88888"/>
              <a:buChar char="●"/>
            </a:pPr>
            <a:r>
              <a:rPr lang="en"/>
              <a:t>Help districts increase equitable access to quality teachers through the use of evidence-based practices – especially districts with identified gaps.</a:t>
            </a:r>
            <a:endParaRPr/>
          </a:p>
          <a:p>
            <a:pPr marL="914400" lvl="1" indent="-287337" algn="l" rtl="0">
              <a:spcBef>
                <a:spcPts val="0"/>
              </a:spcBef>
              <a:spcAft>
                <a:spcPts val="0"/>
              </a:spcAft>
              <a:buSzPct val="62500"/>
              <a:buChar char="○"/>
            </a:pPr>
            <a:r>
              <a:rPr lang="en"/>
              <a:t>Intentional Supports for Teachers </a:t>
            </a:r>
            <a:endParaRPr/>
          </a:p>
          <a:p>
            <a:pPr marL="914400" lvl="1" indent="-287337" algn="l" rtl="0">
              <a:spcBef>
                <a:spcPts val="0"/>
              </a:spcBef>
              <a:spcAft>
                <a:spcPts val="0"/>
              </a:spcAft>
              <a:buSzPct val="62500"/>
              <a:buChar char="○"/>
            </a:pPr>
            <a:r>
              <a:rPr lang="en"/>
              <a:t>Recruitment and Hiring</a:t>
            </a:r>
            <a:endParaRPr/>
          </a:p>
          <a:p>
            <a:pPr marL="914400" lvl="1" indent="-287337" algn="l" rtl="0">
              <a:spcBef>
                <a:spcPts val="0"/>
              </a:spcBef>
              <a:spcAft>
                <a:spcPts val="0"/>
              </a:spcAft>
              <a:buSzPct val="62500"/>
              <a:buChar char="○"/>
            </a:pPr>
            <a:r>
              <a:rPr lang="en"/>
              <a:t>Teacher Preparation and Costs to Entering the Classroom</a:t>
            </a:r>
            <a:endParaRPr/>
          </a:p>
          <a:p>
            <a:pPr marL="914400" lvl="1" indent="-287337" algn="l" rtl="0">
              <a:spcBef>
                <a:spcPts val="0"/>
              </a:spcBef>
              <a:spcAft>
                <a:spcPts val="0"/>
              </a:spcAft>
              <a:buSzPct val="62500"/>
              <a:buChar char="○"/>
            </a:pPr>
            <a:r>
              <a:rPr lang="en"/>
              <a:t>Compensation</a:t>
            </a:r>
            <a:endParaRPr/>
          </a:p>
          <a:p>
            <a:pPr marL="914400" lvl="1" indent="-287337" algn="l" rtl="0">
              <a:spcBef>
                <a:spcPts val="0"/>
              </a:spcBef>
              <a:spcAft>
                <a:spcPts val="0"/>
              </a:spcAft>
              <a:buSzPct val="62500"/>
              <a:buChar char="○"/>
            </a:pPr>
            <a:r>
              <a:rPr lang="en"/>
              <a:t>Induction for New Teachers</a:t>
            </a:r>
            <a:endParaRPr/>
          </a:p>
          <a:p>
            <a:pPr marL="457200" lvl="0" indent="-322580" algn="l" rtl="0">
              <a:spcBef>
                <a:spcPts val="0"/>
              </a:spcBef>
              <a:spcAft>
                <a:spcPts val="0"/>
              </a:spcAft>
              <a:buSzPct val="88888"/>
              <a:buChar char="●"/>
            </a:pPr>
            <a:r>
              <a:rPr lang="en"/>
              <a:t>VERY useful tool with links to resources.</a:t>
            </a:r>
            <a:endParaRPr/>
          </a:p>
          <a:p>
            <a:pPr marL="457200" lvl="0" indent="-322580" algn="l" rtl="0">
              <a:spcBef>
                <a:spcPts val="0"/>
              </a:spcBef>
              <a:spcAft>
                <a:spcPts val="0"/>
              </a:spcAft>
              <a:buSzPct val="88888"/>
              <a:buChar char="●"/>
            </a:pPr>
            <a:r>
              <a:rPr lang="en"/>
              <a:t>Can help with focusing efforts on high-need, high-impact areas.</a:t>
            </a:r>
            <a:endParaRPr/>
          </a:p>
        </p:txBody>
      </p:sp>
      <p:sp>
        <p:nvSpPr>
          <p:cNvPr id="470" name="Google Shape;470;p6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32</a:t>
            </a:fld>
            <a:endParaRPr/>
          </a:p>
        </p:txBody>
      </p:sp>
      <p:pic>
        <p:nvPicPr>
          <p:cNvPr id="471" name="Google Shape;471;p6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4300" y="1028750"/>
            <a:ext cx="4956074" cy="2720312"/>
          </a:xfrm>
          <a:prstGeom prst="rect">
            <a:avLst/>
          </a:prstGeom>
          <a:noFill/>
          <a:ln>
            <a:noFill/>
          </a:ln>
        </p:spPr>
      </p:pic>
      <p:sp>
        <p:nvSpPr>
          <p:cNvPr id="472" name="Google Shape;472;p68"/>
          <p:cNvSpPr/>
          <p:nvPr/>
        </p:nvSpPr>
        <p:spPr>
          <a:xfrm>
            <a:off x="743475" y="3976500"/>
            <a:ext cx="3412800" cy="422100"/>
          </a:xfrm>
          <a:prstGeom prst="roundRect">
            <a:avLst>
              <a:gd name="adj" fmla="val 16667"/>
            </a:avLst>
          </a:prstGeom>
          <a:solidFill>
            <a:srgbClr val="E7E6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a:t>Links to the </a:t>
            </a:r>
            <a:r>
              <a:rPr lang="en" sz="15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Tool</a:t>
            </a:r>
            <a:r>
              <a:rPr lang="en"/>
              <a:t> &amp; </a:t>
            </a:r>
            <a:r>
              <a:rPr lang="en" sz="15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Instructions</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EDT Plan Resources</a:t>
            </a:r>
            <a:endParaRPr/>
          </a:p>
        </p:txBody>
      </p:sp>
      <p:sp>
        <p:nvSpPr>
          <p:cNvPr id="478" name="Google Shape;478;p6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LEAs should leverage Title II, Part A and ESSER allocations to fund activities in their EDT Plans.</a:t>
            </a:r>
            <a:endParaRPr/>
          </a:p>
          <a:p>
            <a:pPr marL="457200" lvl="0" indent="-330200" algn="l" rtl="0">
              <a:spcBef>
                <a:spcPts val="0"/>
              </a:spcBef>
              <a:spcAft>
                <a:spcPts val="0"/>
              </a:spcAft>
              <a:buSzPts val="1600"/>
              <a:buChar char="●"/>
            </a:pPr>
            <a:r>
              <a:rPr lang="en"/>
              <a:t>EDT Strategies List (</a:t>
            </a:r>
            <a:r>
              <a:rPr lang="en" u="sng">
                <a:solidFill>
                  <a:schemeClr val="hlink"/>
                </a:solidFill>
                <a:hlinkClick r:id="rId3"/>
              </a:rPr>
              <a:t>pdf</a:t>
            </a:r>
            <a:r>
              <a:rPr lang="en"/>
              <a:t>|</a:t>
            </a:r>
            <a:r>
              <a:rPr lang="en" u="sng">
                <a:solidFill>
                  <a:schemeClr val="hlink"/>
                </a:solidFill>
                <a:hlinkClick r:id="rId4"/>
              </a:rPr>
              <a:t>excel</a:t>
            </a:r>
            <a:r>
              <a:rPr lang="en"/>
              <a:t>)</a:t>
            </a:r>
            <a:endParaRPr/>
          </a:p>
          <a:p>
            <a:pPr marL="457200" lvl="0" indent="-330200" algn="l" rtl="0">
              <a:spcBef>
                <a:spcPts val="0"/>
              </a:spcBef>
              <a:spcAft>
                <a:spcPts val="0"/>
              </a:spcAft>
              <a:buSzPts val="1600"/>
              <a:buChar char="●"/>
            </a:pPr>
            <a:r>
              <a:rPr lang="en"/>
              <a:t>EDT Series Training #3: Implementing Changes Using EDT Data Workshop</a:t>
            </a:r>
            <a:endParaRPr/>
          </a:p>
          <a:p>
            <a:pPr marL="914400" lvl="1" indent="-292100" algn="l" rtl="0">
              <a:spcBef>
                <a:spcPts val="0"/>
              </a:spcBef>
              <a:spcAft>
                <a:spcPts val="0"/>
              </a:spcAft>
              <a:buClr>
                <a:srgbClr val="0000FF"/>
              </a:buClr>
              <a:buSzPts val="1000"/>
              <a:buChar char="○"/>
            </a:pPr>
            <a:r>
              <a:rPr lang="en" u="sng">
                <a:solidFill>
                  <a:schemeClr val="hlink"/>
                </a:solidFill>
                <a:hlinkClick r:id="rId5"/>
              </a:rPr>
              <a:t>PowerPoint</a:t>
            </a:r>
            <a:r>
              <a:rPr lang="en">
                <a:solidFill>
                  <a:srgbClr val="0000FF"/>
                </a:solidFill>
              </a:rPr>
              <a:t> | </a:t>
            </a:r>
            <a:r>
              <a:rPr lang="en" u="sng">
                <a:solidFill>
                  <a:schemeClr val="hlink"/>
                </a:solidFill>
                <a:hlinkClick r:id="rId6"/>
              </a:rPr>
              <a:t>Recorded Webinar</a:t>
            </a:r>
            <a:endParaRPr/>
          </a:p>
        </p:txBody>
      </p:sp>
      <p:sp>
        <p:nvSpPr>
          <p:cNvPr id="479" name="Google Shape;479;p6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Building Your EDT Plan in the Consolidated Application</a:t>
            </a:r>
            <a:endParaRPr/>
          </a:p>
        </p:txBody>
      </p:sp>
      <p:sp>
        <p:nvSpPr>
          <p:cNvPr id="485" name="Google Shape;485;p70"/>
          <p:cNvSpPr txBox="1">
            <a:spLocks noGrp="1"/>
          </p:cNvSpPr>
          <p:nvPr>
            <p:ph type="body" idx="1"/>
          </p:nvPr>
        </p:nvSpPr>
        <p:spPr>
          <a:xfrm>
            <a:off x="2362125" y="1143000"/>
            <a:ext cx="6615900" cy="33153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Only LEAs with medium/large gap(s) must respond to Title I, Part A Narrative Question 5.</a:t>
            </a:r>
            <a:endParaRPr/>
          </a:p>
          <a:p>
            <a:pPr marL="457200" lvl="0" indent="-330200" algn="l" rtl="0">
              <a:spcBef>
                <a:spcPts val="0"/>
              </a:spcBef>
              <a:spcAft>
                <a:spcPts val="0"/>
              </a:spcAft>
              <a:buSzPts val="1600"/>
              <a:buChar char="●"/>
            </a:pPr>
            <a:r>
              <a:rPr lang="en"/>
              <a:t>LEAs with small gaps can use these questions to build an EDT Plan to implement loca</a:t>
            </a:r>
            <a:r>
              <a:rPr lang="en">
                <a:solidFill>
                  <a:srgbClr val="000000"/>
                </a:solidFill>
              </a:rPr>
              <a:t>lly but are not required to submit their plans to CDE unless requested during monitoring (keep plans on file).</a:t>
            </a:r>
            <a:endParaRPr>
              <a:solidFill>
                <a:srgbClr val="000000"/>
              </a:solidFill>
            </a:endParaRPr>
          </a:p>
          <a:p>
            <a:pPr marL="457200" lvl="0" indent="-330200" algn="l" rtl="0">
              <a:spcBef>
                <a:spcPts val="0"/>
              </a:spcBef>
              <a:spcAft>
                <a:spcPts val="0"/>
              </a:spcAft>
              <a:buSzPts val="1600"/>
              <a:buChar char="●"/>
            </a:pPr>
            <a:r>
              <a:rPr lang="en"/>
              <a:t>Title I, Part A Narrative Question 5 is broken down into 6 sections:</a:t>
            </a:r>
            <a:endParaRPr/>
          </a:p>
          <a:p>
            <a:pPr marL="914400" lvl="1" indent="-292100" algn="l" rtl="0">
              <a:spcBef>
                <a:spcPts val="0"/>
              </a:spcBef>
              <a:spcAft>
                <a:spcPts val="0"/>
              </a:spcAft>
              <a:buSzPts val="1000"/>
              <a:buChar char="○"/>
            </a:pPr>
            <a:r>
              <a:rPr lang="en"/>
              <a:t>5.1 Stakeholder Engagement</a:t>
            </a:r>
            <a:endParaRPr/>
          </a:p>
          <a:p>
            <a:pPr marL="914400" lvl="1" indent="-292100" algn="l" rtl="0">
              <a:spcBef>
                <a:spcPts val="0"/>
              </a:spcBef>
              <a:spcAft>
                <a:spcPts val="0"/>
              </a:spcAft>
              <a:buSzPts val="1000"/>
              <a:buChar char="○"/>
            </a:pPr>
            <a:r>
              <a:rPr lang="en"/>
              <a:t>5.2 Root Causes</a:t>
            </a:r>
            <a:endParaRPr/>
          </a:p>
          <a:p>
            <a:pPr marL="914400" lvl="1" indent="-292100" algn="l" rtl="0">
              <a:spcBef>
                <a:spcPts val="0"/>
              </a:spcBef>
              <a:spcAft>
                <a:spcPts val="0"/>
              </a:spcAft>
              <a:buSzPts val="1000"/>
              <a:buChar char="○"/>
            </a:pPr>
            <a:r>
              <a:rPr lang="en"/>
              <a:t>5.3 Key Strategies</a:t>
            </a:r>
            <a:endParaRPr/>
          </a:p>
          <a:p>
            <a:pPr marL="914400" lvl="1" indent="-292100" algn="l" rtl="0">
              <a:spcBef>
                <a:spcPts val="0"/>
              </a:spcBef>
              <a:spcAft>
                <a:spcPts val="0"/>
              </a:spcAft>
              <a:buSzPts val="1000"/>
              <a:buChar char="○"/>
            </a:pPr>
            <a:r>
              <a:rPr lang="en"/>
              <a:t>5.4 Goal(s)</a:t>
            </a:r>
            <a:endParaRPr/>
          </a:p>
          <a:p>
            <a:pPr marL="914400" lvl="1" indent="-292100" algn="l" rtl="0">
              <a:spcBef>
                <a:spcPts val="0"/>
              </a:spcBef>
              <a:spcAft>
                <a:spcPts val="0"/>
              </a:spcAft>
              <a:buSzPts val="1000"/>
              <a:buChar char="○"/>
            </a:pPr>
            <a:r>
              <a:rPr lang="en"/>
              <a:t>5.5 Timeline</a:t>
            </a:r>
            <a:endParaRPr/>
          </a:p>
          <a:p>
            <a:pPr marL="914400" lvl="1" indent="-292100" algn="l" rtl="0">
              <a:spcBef>
                <a:spcPts val="0"/>
              </a:spcBef>
              <a:spcAft>
                <a:spcPts val="0"/>
              </a:spcAft>
              <a:buSzPts val="1000"/>
              <a:buChar char="○"/>
            </a:pPr>
            <a:r>
              <a:rPr lang="en"/>
              <a:t>5.6 Funding Source(s)</a:t>
            </a:r>
            <a:endParaRPr/>
          </a:p>
        </p:txBody>
      </p:sp>
      <p:sp>
        <p:nvSpPr>
          <p:cNvPr id="486" name="Google Shape;486;p7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34</a:t>
            </a:fld>
            <a:endParaRPr/>
          </a:p>
        </p:txBody>
      </p:sp>
      <p:pic>
        <p:nvPicPr>
          <p:cNvPr id="487" name="Google Shape;487;p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3065" y="1143000"/>
            <a:ext cx="1863733" cy="3191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Response Guidance</a:t>
            </a:r>
            <a:endParaRPr/>
          </a:p>
        </p:txBody>
      </p:sp>
      <p:sp>
        <p:nvSpPr>
          <p:cNvPr id="493" name="Google Shape;493;p71"/>
          <p:cNvSpPr txBox="1">
            <a:spLocks noGrp="1"/>
          </p:cNvSpPr>
          <p:nvPr>
            <p:ph type="body" idx="1"/>
          </p:nvPr>
        </p:nvSpPr>
        <p:spPr>
          <a:xfrm>
            <a:off x="457200" y="1143000"/>
            <a:ext cx="8520600" cy="2037300"/>
          </a:xfrm>
          <a:prstGeom prst="rect">
            <a:avLst/>
          </a:prstGeom>
          <a:solidFill>
            <a:srgbClr val="D9D9D9"/>
          </a:solidFill>
        </p:spPr>
        <p:txBody>
          <a:bodyPr spcFirstLastPara="1" wrap="square" lIns="0" tIns="0" rIns="0" bIns="0" anchor="t" anchorCtr="0">
            <a:normAutofit fontScale="92500" lnSpcReduction="10000"/>
          </a:bodyPr>
          <a:lstStyle/>
          <a:p>
            <a:pPr marL="457200" lvl="0" indent="-322580" algn="l" rtl="0">
              <a:spcBef>
                <a:spcPts val="0"/>
              </a:spcBef>
              <a:spcAft>
                <a:spcPts val="0"/>
              </a:spcAft>
              <a:buSzPct val="88888"/>
              <a:buChar char="●"/>
            </a:pPr>
            <a:r>
              <a:rPr lang="en"/>
              <a:t>Clearly identify which of the 6 EDT indicators the LEA has constructed an EDT Plan around.</a:t>
            </a:r>
            <a:endParaRPr/>
          </a:p>
          <a:p>
            <a:pPr marL="914400" lvl="1" indent="-287337" algn="l" rtl="0">
              <a:spcBef>
                <a:spcPts val="0"/>
              </a:spcBef>
              <a:spcAft>
                <a:spcPts val="0"/>
              </a:spcAft>
              <a:buSzPct val="62500"/>
              <a:buChar char="○"/>
            </a:pPr>
            <a:r>
              <a:rPr lang="en"/>
              <a:t>Minority - Effectiveness</a:t>
            </a:r>
            <a:endParaRPr/>
          </a:p>
          <a:p>
            <a:pPr marL="914400" lvl="1" indent="-287337" algn="l" rtl="0">
              <a:spcBef>
                <a:spcPts val="0"/>
              </a:spcBef>
              <a:spcAft>
                <a:spcPts val="0"/>
              </a:spcAft>
              <a:buSzPct val="62500"/>
              <a:buChar char="○"/>
            </a:pPr>
            <a:r>
              <a:rPr lang="en"/>
              <a:t>Minority - In-Field</a:t>
            </a:r>
            <a:endParaRPr/>
          </a:p>
          <a:p>
            <a:pPr marL="914400" lvl="1" indent="-287337" algn="l" rtl="0">
              <a:spcBef>
                <a:spcPts val="0"/>
              </a:spcBef>
              <a:spcAft>
                <a:spcPts val="0"/>
              </a:spcAft>
              <a:buSzPct val="62500"/>
              <a:buChar char="○"/>
            </a:pPr>
            <a:r>
              <a:rPr lang="en"/>
              <a:t>Minority - Experience</a:t>
            </a:r>
            <a:endParaRPr/>
          </a:p>
          <a:p>
            <a:pPr marL="914400" lvl="1" indent="-287337" algn="l" rtl="0">
              <a:spcBef>
                <a:spcPts val="0"/>
              </a:spcBef>
              <a:spcAft>
                <a:spcPts val="0"/>
              </a:spcAft>
              <a:buSzPct val="62500"/>
              <a:buChar char="○"/>
            </a:pPr>
            <a:r>
              <a:rPr lang="en"/>
              <a:t>Poverty - Effectiveness</a:t>
            </a:r>
            <a:endParaRPr/>
          </a:p>
          <a:p>
            <a:pPr marL="914400" lvl="1" indent="-287337" algn="l" rtl="0">
              <a:spcBef>
                <a:spcPts val="0"/>
              </a:spcBef>
              <a:spcAft>
                <a:spcPts val="0"/>
              </a:spcAft>
              <a:buSzPct val="62500"/>
              <a:buChar char="○"/>
            </a:pPr>
            <a:r>
              <a:rPr lang="en"/>
              <a:t>Poverty - In-Field</a:t>
            </a:r>
            <a:endParaRPr/>
          </a:p>
          <a:p>
            <a:pPr marL="914400" lvl="1" indent="-287337" algn="l" rtl="0">
              <a:spcBef>
                <a:spcPts val="0"/>
              </a:spcBef>
              <a:spcAft>
                <a:spcPts val="0"/>
              </a:spcAft>
              <a:buSzPct val="62500"/>
              <a:buChar char="○"/>
            </a:pPr>
            <a:r>
              <a:rPr lang="en"/>
              <a:t>Poverty - Experience</a:t>
            </a:r>
            <a:endParaRPr/>
          </a:p>
          <a:p>
            <a:pPr marL="457200" lvl="0" indent="-322580" algn="l" rtl="0">
              <a:spcBef>
                <a:spcPts val="0"/>
              </a:spcBef>
              <a:spcAft>
                <a:spcPts val="0"/>
              </a:spcAft>
              <a:buSzPct val="88888"/>
              <a:buChar char="●"/>
            </a:pPr>
            <a:r>
              <a:rPr lang="en"/>
              <a:t>All medium/large gaps must be addressed in each of the EDT plan responses.</a:t>
            </a:r>
            <a:endParaRPr/>
          </a:p>
        </p:txBody>
      </p:sp>
      <p:sp>
        <p:nvSpPr>
          <p:cNvPr id="494" name="Google Shape;494;p7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35</a:t>
            </a:fld>
            <a:endParaRPr/>
          </a:p>
        </p:txBody>
      </p:sp>
      <p:sp>
        <p:nvSpPr>
          <p:cNvPr id="495" name="Google Shape;495;p71"/>
          <p:cNvSpPr txBox="1">
            <a:spLocks noGrp="1"/>
          </p:cNvSpPr>
          <p:nvPr>
            <p:ph type="body" idx="1"/>
          </p:nvPr>
        </p:nvSpPr>
        <p:spPr>
          <a:xfrm>
            <a:off x="457200" y="3261975"/>
            <a:ext cx="8520600" cy="1195800"/>
          </a:xfrm>
          <a:prstGeom prst="rect">
            <a:avLst/>
          </a:prstGeom>
          <a:noFill/>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a:t>
            </a:r>
            <a:r>
              <a:rPr lang="en">
                <a:solidFill>
                  <a:srgbClr val="000000"/>
                </a:solidFill>
              </a:rPr>
              <a:t>mall gaps do not need to be included in the EDT Plan you submit in the ConsApp. Please keep plans for small gaps on file to submit during monitoring.</a:t>
            </a:r>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5.1 Stakeholder Engagement</a:t>
            </a:r>
            <a:endParaRPr/>
          </a:p>
        </p:txBody>
      </p:sp>
      <p:sp>
        <p:nvSpPr>
          <p:cNvPr id="501" name="Google Shape;501;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What stakeholders were engaged in reviewing and discussing EDT results?</a:t>
            </a:r>
            <a:endParaRPr b="1"/>
          </a:p>
          <a:p>
            <a:pPr marL="457200" lvl="0" indent="-330200" algn="l" rtl="0">
              <a:spcBef>
                <a:spcPts val="1200"/>
              </a:spcBef>
              <a:spcAft>
                <a:spcPts val="0"/>
              </a:spcAft>
              <a:buSzPts val="1600"/>
              <a:buChar char="●"/>
            </a:pPr>
            <a:r>
              <a:rPr lang="en"/>
              <a:t>Response must include at least 3 stakeholder groups involved from the following:</a:t>
            </a:r>
            <a:endParaRPr/>
          </a:p>
          <a:p>
            <a:pPr marL="914400" lvl="1" indent="-292100" algn="l" rtl="0">
              <a:spcBef>
                <a:spcPts val="0"/>
              </a:spcBef>
              <a:spcAft>
                <a:spcPts val="0"/>
              </a:spcAft>
              <a:buSzPts val="1000"/>
              <a:buChar char="○"/>
            </a:pPr>
            <a:r>
              <a:rPr lang="en"/>
              <a:t>teachers, principals, instructional leaders, principal supervisors, instructional coaches, district administration, federal program coordinators, human resource staff, parents.</a:t>
            </a:r>
            <a:endParaRPr/>
          </a:p>
        </p:txBody>
      </p:sp>
      <p:sp>
        <p:nvSpPr>
          <p:cNvPr id="502" name="Google Shape;502;p7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36</a:t>
            </a:fld>
            <a:endParaRPr/>
          </a:p>
        </p:txBody>
      </p:sp>
      <p:pic>
        <p:nvPicPr>
          <p:cNvPr id="503" name="Google Shape;503;p72">
            <a:extLst>
              <a:ext uri="{C183D7F6-B498-43B3-948B-1728B52AA6E4}">
                <adec:decorative xmlns:adec="http://schemas.microsoft.com/office/drawing/2017/decorative" val="1"/>
              </a:ext>
            </a:extLst>
          </p:cNvPr>
          <p:cNvPicPr preferRelativeResize="0"/>
          <p:nvPr/>
        </p:nvPicPr>
        <p:blipFill rotWithShape="1">
          <a:blip r:embed="rId3">
            <a:alphaModFix/>
          </a:blip>
          <a:srcRect r="43301"/>
          <a:stretch/>
        </p:blipFill>
        <p:spPr>
          <a:xfrm>
            <a:off x="286325" y="2571750"/>
            <a:ext cx="3671001" cy="1817275"/>
          </a:xfrm>
          <a:prstGeom prst="rect">
            <a:avLst/>
          </a:prstGeom>
          <a:noFill/>
          <a:ln>
            <a:noFill/>
          </a:ln>
        </p:spPr>
      </p:pic>
      <p:sp>
        <p:nvSpPr>
          <p:cNvPr id="504" name="Google Shape;504;p72">
            <a:extLst>
              <a:ext uri="{C183D7F6-B498-43B3-948B-1728B52AA6E4}">
                <adec:decorative xmlns:adec="http://schemas.microsoft.com/office/drawing/2017/decorative" val="1"/>
              </a:ext>
            </a:extLst>
          </p:cNvPr>
          <p:cNvSpPr/>
          <p:nvPr/>
        </p:nvSpPr>
        <p:spPr>
          <a:xfrm>
            <a:off x="807825" y="3057475"/>
            <a:ext cx="3170100" cy="15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2">
            <a:extLst>
              <a:ext uri="{C183D7F6-B498-43B3-948B-1728B52AA6E4}">
                <adec:decorative xmlns:adec="http://schemas.microsoft.com/office/drawing/2017/decorative" val="1"/>
              </a:ext>
            </a:extLst>
          </p:cNvPr>
          <p:cNvSpPr/>
          <p:nvPr/>
        </p:nvSpPr>
        <p:spPr>
          <a:xfrm>
            <a:off x="807825" y="3649575"/>
            <a:ext cx="3170100" cy="281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2"/>
          <p:cNvSpPr/>
          <p:nvPr/>
        </p:nvSpPr>
        <p:spPr>
          <a:xfrm>
            <a:off x="4499275" y="2914288"/>
            <a:ext cx="4100400" cy="1132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Copies of previous narrative responses may be in your application. </a:t>
            </a:r>
            <a:endParaRPr/>
          </a:p>
          <a:p>
            <a:pPr marL="0" lvl="0" indent="0" algn="ctr" rtl="0">
              <a:spcBef>
                <a:spcPts val="0"/>
              </a:spcBef>
              <a:spcAft>
                <a:spcPts val="0"/>
              </a:spcAft>
              <a:buNone/>
            </a:pPr>
            <a:endParaRPr/>
          </a:p>
          <a:p>
            <a:pPr marL="0" lvl="0" indent="0" algn="ctr" rtl="0">
              <a:spcBef>
                <a:spcPts val="0"/>
              </a:spcBef>
              <a:spcAft>
                <a:spcPts val="0"/>
              </a:spcAft>
              <a:buNone/>
            </a:pPr>
            <a:r>
              <a:rPr lang="en"/>
              <a:t>Check the box below the response to add or update a response.</a:t>
            </a:r>
            <a:endParaRPr/>
          </a:p>
        </p:txBody>
      </p:sp>
      <p:sp>
        <p:nvSpPr>
          <p:cNvPr id="507" name="Google Shape;507;p72">
            <a:extLst>
              <a:ext uri="{C183D7F6-B498-43B3-948B-1728B52AA6E4}">
                <adec:decorative xmlns:adec="http://schemas.microsoft.com/office/drawing/2017/decorative" val="1"/>
              </a:ext>
            </a:extLst>
          </p:cNvPr>
          <p:cNvSpPr/>
          <p:nvPr/>
        </p:nvSpPr>
        <p:spPr>
          <a:xfrm>
            <a:off x="3824400" y="4090250"/>
            <a:ext cx="593100" cy="1533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Sample Response</a:t>
            </a:r>
            <a:endParaRPr/>
          </a:p>
        </p:txBody>
      </p:sp>
      <p:sp>
        <p:nvSpPr>
          <p:cNvPr id="513" name="Google Shape;513;p73"/>
          <p:cNvSpPr txBox="1">
            <a:spLocks noGrp="1"/>
          </p:cNvSpPr>
          <p:nvPr>
            <p:ph type="body" idx="1"/>
          </p:nvPr>
        </p:nvSpPr>
        <p:spPr>
          <a:xfrm>
            <a:off x="457200" y="1143000"/>
            <a:ext cx="8520600" cy="3191700"/>
          </a:xfrm>
          <a:prstGeom prst="rect">
            <a:avLst/>
          </a:prstGeom>
          <a:ln w="9525" cap="flat" cmpd="sng">
            <a:solidFill>
              <a:srgbClr val="D9EAD3"/>
            </a:solidFill>
            <a:prstDash val="solid"/>
            <a:round/>
            <a:headEnd type="none" w="sm" len="sm"/>
            <a:tailEnd type="none" w="sm" len="sm"/>
          </a:ln>
        </p:spPr>
        <p:txBody>
          <a:bodyPr spcFirstLastPara="1" wrap="square" lIns="0" tIns="0" rIns="0" bIns="0" anchor="t" anchorCtr="0">
            <a:normAutofit/>
          </a:bodyPr>
          <a:lstStyle/>
          <a:p>
            <a:pPr marL="0" lvl="0" indent="0" algn="l" rtl="0">
              <a:spcBef>
                <a:spcPts val="0"/>
              </a:spcBef>
              <a:spcAft>
                <a:spcPts val="0"/>
              </a:spcAft>
              <a:buNone/>
            </a:pPr>
            <a:r>
              <a:rPr lang="en" b="1"/>
              <a:t>What stakeholders were engaged in reviewing and discussing EDT results?</a:t>
            </a:r>
            <a:endParaRPr b="1"/>
          </a:p>
          <a:p>
            <a:pPr marL="0" lvl="0" indent="0" algn="l" rtl="0">
              <a:spcBef>
                <a:spcPts val="1200"/>
              </a:spcBef>
              <a:spcAft>
                <a:spcPts val="1200"/>
              </a:spcAft>
              <a:buClr>
                <a:schemeClr val="dk1"/>
              </a:buClr>
              <a:buSzPts val="1100"/>
              <a:buFont typeface="Arial"/>
              <a:buNone/>
            </a:pPr>
            <a:r>
              <a:rPr lang="en"/>
              <a:t>After discussing the data at district leadership team meetings (</a:t>
            </a:r>
            <a:r>
              <a:rPr lang="en">
                <a:highlight>
                  <a:srgbClr val="D9EAD3"/>
                </a:highlight>
              </a:rPr>
              <a:t>principals, district-level administrators, and HR director</a:t>
            </a:r>
            <a:r>
              <a:rPr lang="en"/>
              <a:t>), District ABC presented and discussed EDT data with </a:t>
            </a:r>
            <a:r>
              <a:rPr lang="en">
                <a:highlight>
                  <a:srgbClr val="D9EAD3"/>
                </a:highlight>
              </a:rPr>
              <a:t>parents, community members, and teachers</a:t>
            </a:r>
            <a:r>
              <a:rPr lang="en"/>
              <a:t> at our September DAC meeting. They then identified strategies to address our medium EDT gap in Poverty - In-Field and our large gap in Poverty - Experience. </a:t>
            </a:r>
            <a:r>
              <a:rPr lang="en">
                <a:highlight>
                  <a:srgbClr val="D9EAD3"/>
                </a:highlight>
              </a:rPr>
              <a:t>Teachers and principals</a:t>
            </a:r>
            <a:r>
              <a:rPr lang="en"/>
              <a:t> at schools with low % effective, in-field, and/or experienced measures also </a:t>
            </a:r>
            <a:r>
              <a:rPr lang="en">
                <a:highlight>
                  <a:srgbClr val="D9EAD3"/>
                </a:highlight>
              </a:rPr>
              <a:t>met with district leaders</a:t>
            </a:r>
            <a:r>
              <a:rPr lang="en"/>
              <a:t> to engage in identifying strategies to address EDT gaps.</a:t>
            </a:r>
            <a:endParaRPr/>
          </a:p>
        </p:txBody>
      </p:sp>
      <p:sp>
        <p:nvSpPr>
          <p:cNvPr id="514" name="Google Shape;514;p7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5.2 Root Causes</a:t>
            </a:r>
            <a:endParaRPr/>
          </a:p>
        </p:txBody>
      </p:sp>
      <p:sp>
        <p:nvSpPr>
          <p:cNvPr id="520" name="Google Shape;520;p7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What root cause(s) of EDT disparities were identified?</a:t>
            </a:r>
            <a:endParaRPr b="1"/>
          </a:p>
          <a:p>
            <a:pPr marL="0" lvl="0" indent="0" algn="l" rtl="0">
              <a:spcBef>
                <a:spcPts val="1200"/>
              </a:spcBef>
              <a:spcAft>
                <a:spcPts val="0"/>
              </a:spcAft>
              <a:buNone/>
            </a:pPr>
            <a:r>
              <a:rPr lang="en"/>
              <a:t>Response must: </a:t>
            </a:r>
            <a:endParaRPr/>
          </a:p>
          <a:p>
            <a:pPr marL="457200" lvl="0" indent="-330200" algn="l" rtl="0">
              <a:spcBef>
                <a:spcPts val="1200"/>
              </a:spcBef>
              <a:spcAft>
                <a:spcPts val="0"/>
              </a:spcAft>
              <a:buSzPts val="1600"/>
              <a:buChar char="●"/>
            </a:pPr>
            <a:r>
              <a:rPr lang="en"/>
              <a:t>Identify root causes.</a:t>
            </a:r>
            <a:endParaRPr/>
          </a:p>
          <a:p>
            <a:pPr marL="457200" lvl="0" indent="-330200" algn="l" rtl="0">
              <a:spcBef>
                <a:spcPts val="0"/>
              </a:spcBef>
              <a:spcAft>
                <a:spcPts val="0"/>
              </a:spcAft>
              <a:buSzPts val="1600"/>
              <a:buChar char="●"/>
            </a:pPr>
            <a:r>
              <a:rPr lang="en"/>
              <a:t>Describe how root causes </a:t>
            </a:r>
            <a:endParaRPr/>
          </a:p>
          <a:p>
            <a:pPr marL="914400" lvl="1" indent="-292100" algn="l" rtl="0">
              <a:spcBef>
                <a:spcPts val="0"/>
              </a:spcBef>
              <a:spcAft>
                <a:spcPts val="0"/>
              </a:spcAft>
              <a:buSzPts val="1000"/>
              <a:buChar char="○"/>
            </a:pPr>
            <a:r>
              <a:rPr lang="en"/>
              <a:t>were informed by stakeholder engagement.</a:t>
            </a:r>
            <a:endParaRPr/>
          </a:p>
          <a:p>
            <a:pPr marL="914400" lvl="1" indent="-292100" algn="l" rtl="0">
              <a:spcBef>
                <a:spcPts val="0"/>
              </a:spcBef>
              <a:spcAft>
                <a:spcPts val="0"/>
              </a:spcAft>
              <a:buSzPts val="1000"/>
              <a:buChar char="○"/>
            </a:pPr>
            <a:r>
              <a:rPr lang="en"/>
              <a:t>grounded in local evidence (e.g., TLCC survey data, turnover rates, evaluation data, other CNA data) or a strong rationale based on local evidence.</a:t>
            </a:r>
            <a:endParaRPr/>
          </a:p>
        </p:txBody>
      </p:sp>
      <p:sp>
        <p:nvSpPr>
          <p:cNvPr id="521" name="Google Shape;521;p7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Sample Responses</a:t>
            </a:r>
            <a:endParaRPr/>
          </a:p>
        </p:txBody>
      </p:sp>
      <p:sp>
        <p:nvSpPr>
          <p:cNvPr id="527" name="Google Shape;527;p75"/>
          <p:cNvSpPr txBox="1">
            <a:spLocks noGrp="1"/>
          </p:cNvSpPr>
          <p:nvPr>
            <p:ph type="body" idx="1"/>
          </p:nvPr>
        </p:nvSpPr>
        <p:spPr>
          <a:xfrm>
            <a:off x="461400" y="1132475"/>
            <a:ext cx="8520600" cy="3191700"/>
          </a:xfrm>
          <a:prstGeom prst="rect">
            <a:avLst/>
          </a:prstGeom>
          <a:ln w="9525" cap="flat" cmpd="sng">
            <a:solidFill>
              <a:srgbClr val="D9EAD3"/>
            </a:solidFill>
            <a:prstDash val="solid"/>
            <a:round/>
            <a:headEnd type="none" w="sm" len="sm"/>
            <a:tailEnd type="none" w="sm" len="sm"/>
          </a:ln>
        </p:spPr>
        <p:txBody>
          <a:bodyPr spcFirstLastPara="1" wrap="square" lIns="0" tIns="0" rIns="0" bIns="0" anchor="t" anchorCtr="0">
            <a:normAutofit lnSpcReduction="10000"/>
          </a:bodyPr>
          <a:lstStyle/>
          <a:p>
            <a:pPr marL="0" lvl="0" indent="0" algn="l" rtl="0">
              <a:spcBef>
                <a:spcPts val="0"/>
              </a:spcBef>
              <a:spcAft>
                <a:spcPts val="0"/>
              </a:spcAft>
              <a:buNone/>
            </a:pPr>
            <a:r>
              <a:rPr lang="en" b="1"/>
              <a:t>What root cause(s) of EDT disparities were identified?</a:t>
            </a:r>
            <a:endParaRPr b="1"/>
          </a:p>
          <a:p>
            <a:pPr marL="0" lvl="0" indent="0" algn="l" rtl="0">
              <a:spcBef>
                <a:spcPts val="1200"/>
              </a:spcBef>
              <a:spcAft>
                <a:spcPts val="0"/>
              </a:spcAft>
              <a:buNone/>
            </a:pPr>
            <a:r>
              <a:rPr lang="en"/>
              <a:t>Through our needs assessment, we noted that District ABC’s medium EDT gap in Poverty - In-Field is being caused by </a:t>
            </a:r>
            <a:r>
              <a:rPr lang="en">
                <a:highlight>
                  <a:srgbClr val="D9EAD3"/>
                </a:highlight>
              </a:rPr>
              <a:t>systemic hiring issues</a:t>
            </a:r>
            <a:r>
              <a:rPr lang="en"/>
              <a:t>. </a:t>
            </a:r>
            <a:r>
              <a:rPr lang="en">
                <a:highlight>
                  <a:srgbClr val="D9EAD3"/>
                </a:highlight>
              </a:rPr>
              <a:t>Hiring managers were unclear</a:t>
            </a:r>
            <a:r>
              <a:rPr lang="en"/>
              <a:t> of the various ways to prove in-field status at some schools. Our HR forms also make it </a:t>
            </a:r>
            <a:r>
              <a:rPr lang="en">
                <a:highlight>
                  <a:srgbClr val="D9EAD3"/>
                </a:highlight>
              </a:rPr>
              <a:t>difficult to accurately collect data</a:t>
            </a:r>
            <a:r>
              <a:rPr lang="en"/>
              <a:t> on the qualifications of applicants and hired staff. </a:t>
            </a:r>
            <a:endParaRPr/>
          </a:p>
          <a:p>
            <a:pPr marL="0" lvl="0" indent="0" algn="l" rtl="0">
              <a:spcBef>
                <a:spcPts val="1200"/>
              </a:spcBef>
              <a:spcAft>
                <a:spcPts val="1200"/>
              </a:spcAft>
              <a:buClr>
                <a:schemeClr val="dk1"/>
              </a:buClr>
              <a:buSzPts val="1100"/>
              <a:buFont typeface="Arial"/>
              <a:buNone/>
            </a:pPr>
            <a:r>
              <a:rPr lang="en"/>
              <a:t>Our large gap in Poverty - Experience can be largely attributed to many of our more experienced staff teaching more than 5 years </a:t>
            </a:r>
            <a:r>
              <a:rPr lang="en">
                <a:highlight>
                  <a:srgbClr val="D9EAD3"/>
                </a:highlight>
              </a:rPr>
              <a:t>leaving the district to work in neighboring districts that pay more</a:t>
            </a:r>
            <a:r>
              <a:rPr lang="en"/>
              <a:t> for their experience as their career progresses. Additionally, at our Title I schools, </a:t>
            </a:r>
            <a:r>
              <a:rPr lang="en">
                <a:highlight>
                  <a:srgbClr val="D9EAD3"/>
                </a:highlight>
              </a:rPr>
              <a:t>most of the applicants in the past 3 years have been early career educators</a:t>
            </a:r>
            <a:r>
              <a:rPr lang="en"/>
              <a:t>.</a:t>
            </a:r>
            <a:endParaRPr/>
          </a:p>
        </p:txBody>
      </p:sp>
      <p:sp>
        <p:nvSpPr>
          <p:cNvPr id="528" name="Google Shape;528;p7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Prework</a:t>
            </a:r>
            <a:endParaRPr/>
          </a:p>
        </p:txBody>
      </p:sp>
      <p:sp>
        <p:nvSpPr>
          <p:cNvPr id="256" name="Google Shape;256;p4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a:t>To get the most out of this training, you may:</a:t>
            </a:r>
            <a:endParaRPr/>
          </a:p>
          <a:p>
            <a:pPr marL="457200" lvl="0" indent="-322580" algn="l" rtl="0">
              <a:spcBef>
                <a:spcPts val="1200"/>
              </a:spcBef>
              <a:spcAft>
                <a:spcPts val="0"/>
              </a:spcAft>
              <a:buSzPct val="88888"/>
              <a:buChar char="●"/>
            </a:pPr>
            <a:r>
              <a:rPr lang="en"/>
              <a:t>Need to refer to knowledge reviewed in the previous three EDT Series trainings</a:t>
            </a:r>
            <a:endParaRPr/>
          </a:p>
          <a:p>
            <a:pPr marL="914400" lvl="1" indent="-287337" algn="l" rtl="0">
              <a:spcBef>
                <a:spcPts val="0"/>
              </a:spcBef>
              <a:spcAft>
                <a:spcPts val="0"/>
              </a:spcAft>
              <a:buSzPct val="62500"/>
              <a:buChar char="○"/>
            </a:pPr>
            <a:r>
              <a:rPr lang="en"/>
              <a:t>Recordings found on the </a:t>
            </a:r>
            <a:r>
              <a:rPr lang="en" u="sng">
                <a:solidFill>
                  <a:schemeClr val="hlink"/>
                </a:solidFill>
                <a:hlinkClick r:id="rId3"/>
              </a:rPr>
              <a:t>EDT website</a:t>
            </a:r>
            <a:r>
              <a:rPr lang="en"/>
              <a:t>.</a:t>
            </a:r>
            <a:endParaRPr/>
          </a:p>
          <a:p>
            <a:pPr marL="457200" lvl="0" indent="-322580" algn="l" rtl="0">
              <a:spcBef>
                <a:spcPts val="0"/>
              </a:spcBef>
              <a:spcAft>
                <a:spcPts val="0"/>
              </a:spcAft>
              <a:buSzPct val="88888"/>
              <a:buChar char="●"/>
            </a:pPr>
            <a:r>
              <a:rPr lang="en"/>
              <a:t>Need access to your LEA’s 20-21 EDT Data file (from Syncplicity).</a:t>
            </a:r>
            <a:endParaRPr/>
          </a:p>
          <a:p>
            <a:pPr marL="914400" lvl="1" indent="-287337" algn="l" rtl="0">
              <a:spcBef>
                <a:spcPts val="0"/>
              </a:spcBef>
              <a:spcAft>
                <a:spcPts val="0"/>
              </a:spcAft>
              <a:buSzPct val="62500"/>
              <a:buChar char="○"/>
            </a:pPr>
            <a:r>
              <a:rPr lang="en"/>
              <a:t>Use the chat feature if you don’t have access to your LEA’s Syncplicity folder.</a:t>
            </a:r>
            <a:endParaRPr/>
          </a:p>
          <a:p>
            <a:pPr marL="914400" lvl="1" indent="-287337" algn="l" rtl="0">
              <a:spcBef>
                <a:spcPts val="0"/>
              </a:spcBef>
              <a:spcAft>
                <a:spcPts val="0"/>
              </a:spcAft>
              <a:buSzPct val="62500"/>
              <a:buChar char="○"/>
            </a:pPr>
            <a:r>
              <a:rPr lang="en"/>
              <a:t>Excel file found in Syncplicity.</a:t>
            </a:r>
            <a:endParaRPr/>
          </a:p>
          <a:p>
            <a:pPr marL="914400" lvl="1" indent="-287337" algn="l" rtl="0">
              <a:spcBef>
                <a:spcPts val="0"/>
              </a:spcBef>
              <a:spcAft>
                <a:spcPts val="0"/>
              </a:spcAft>
              <a:buSzPct val="62500"/>
              <a:buChar char="○"/>
            </a:pPr>
            <a:r>
              <a:rPr lang="en"/>
              <a:t>Access comes from an email from Syncplicity itself (check junk/spam)</a:t>
            </a:r>
            <a:endParaRPr/>
          </a:p>
          <a:p>
            <a:pPr marL="0" lvl="0" indent="0" algn="l" rtl="0">
              <a:spcBef>
                <a:spcPts val="1200"/>
              </a:spcBef>
              <a:spcAft>
                <a:spcPts val="0"/>
              </a:spcAft>
              <a:buNone/>
            </a:pPr>
            <a:r>
              <a:rPr lang="en"/>
              <a:t>Optionally,</a:t>
            </a:r>
            <a:endParaRPr/>
          </a:p>
          <a:p>
            <a:pPr marL="457200" lvl="0" indent="-322580" algn="l" rtl="0">
              <a:spcBef>
                <a:spcPts val="1200"/>
              </a:spcBef>
              <a:spcAft>
                <a:spcPts val="0"/>
              </a:spcAft>
              <a:buSzPct val="88888"/>
              <a:buChar char="●"/>
            </a:pPr>
            <a:r>
              <a:rPr lang="en"/>
              <a:t>A list of strategies the LEA will leverage to address EDT gaps (See </a:t>
            </a:r>
            <a:r>
              <a:rPr lang="en" u="sng">
                <a:solidFill>
                  <a:schemeClr val="hlink"/>
                </a:solidFill>
                <a:hlinkClick r:id="rId4"/>
              </a:rPr>
              <a:t>EDT Training #3</a:t>
            </a:r>
            <a:r>
              <a:rPr lang="en"/>
              <a:t> for ideas).</a:t>
            </a:r>
            <a:endParaRPr/>
          </a:p>
          <a:p>
            <a:pPr marL="457200" lvl="0" indent="-322580" algn="l" rtl="0">
              <a:spcBef>
                <a:spcPts val="0"/>
              </a:spcBef>
              <a:spcAft>
                <a:spcPts val="0"/>
              </a:spcAft>
              <a:buSzPct val="88888"/>
              <a:buChar char="●"/>
            </a:pPr>
            <a:r>
              <a:rPr lang="en"/>
              <a:t>Access to local HR data pertaining to the experience, in-field status, and effectiveness of employees in 20-21 and 21-22.</a:t>
            </a:r>
            <a:endParaRPr/>
          </a:p>
        </p:txBody>
      </p:sp>
      <p:sp>
        <p:nvSpPr>
          <p:cNvPr id="257" name="Google Shape;257;p4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(5 min)</a:t>
            </a:r>
            <a:endParaRPr/>
          </a:p>
        </p:txBody>
      </p:sp>
      <p:sp>
        <p:nvSpPr>
          <p:cNvPr id="534" name="Google Shape;534;p76"/>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85000" lnSpcReduction="10000"/>
          </a:bodyPr>
          <a:lstStyle/>
          <a:p>
            <a:pPr marL="0" lvl="0" indent="0" algn="l" rtl="0">
              <a:spcBef>
                <a:spcPts val="0"/>
              </a:spcBef>
              <a:spcAft>
                <a:spcPts val="0"/>
              </a:spcAft>
              <a:buNone/>
            </a:pPr>
            <a:r>
              <a:rPr lang="en" b="1"/>
              <a:t>Brainstorm key points that you will consider including in your responses to 5.1 and 5.2. Consider discussing your previous responses to these questions or what you may include for the coming year’s EDT Plan.</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1 minute - Person #1</a:t>
            </a:r>
            <a:endParaRPr/>
          </a:p>
          <a:p>
            <a:pPr marL="0" lvl="0" indent="0" algn="l" rtl="0">
              <a:spcBef>
                <a:spcPts val="1200"/>
              </a:spcBef>
              <a:spcAft>
                <a:spcPts val="0"/>
              </a:spcAft>
              <a:buNone/>
            </a:pPr>
            <a:r>
              <a:rPr lang="en"/>
              <a:t>1 minute - Person #2</a:t>
            </a:r>
            <a:endParaRPr/>
          </a:p>
          <a:p>
            <a:pPr marL="0" lvl="0" indent="0" algn="l" rtl="0">
              <a:spcBef>
                <a:spcPts val="1200"/>
              </a:spcBef>
              <a:spcAft>
                <a:spcPts val="0"/>
              </a:spcAft>
              <a:buNone/>
            </a:pPr>
            <a:r>
              <a:rPr lang="en"/>
              <a:t>1 minute - Person #3</a:t>
            </a:r>
            <a:endParaRPr/>
          </a:p>
          <a:p>
            <a:pPr marL="0" lvl="0" indent="0" algn="l" rtl="0">
              <a:spcBef>
                <a:spcPts val="1200"/>
              </a:spcBef>
              <a:spcAft>
                <a:spcPts val="1200"/>
              </a:spcAft>
              <a:buNone/>
            </a:pPr>
            <a:r>
              <a:rPr lang="en"/>
              <a:t>1 minute - Prepare to share out.</a:t>
            </a:r>
            <a:endParaRPr/>
          </a:p>
        </p:txBody>
      </p:sp>
      <p:sp>
        <p:nvSpPr>
          <p:cNvPr id="535" name="Google Shape;535;p7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40</a:t>
            </a:fld>
            <a:endParaRPr/>
          </a:p>
        </p:txBody>
      </p:sp>
      <p:pic>
        <p:nvPicPr>
          <p:cNvPr id="536" name="Google Shape;536;p76">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537" name="Google Shape;537;p76"/>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5.3 Key Strategies</a:t>
            </a:r>
            <a:endParaRPr/>
          </a:p>
        </p:txBody>
      </p:sp>
      <p:sp>
        <p:nvSpPr>
          <p:cNvPr id="543" name="Google Shape;543;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Describe key strategies the district will implement to address Equitable Distribution of Teachers disparities.</a:t>
            </a:r>
            <a:endParaRPr b="1"/>
          </a:p>
          <a:p>
            <a:pPr marL="0" lvl="0" indent="0" algn="l" rtl="0">
              <a:spcBef>
                <a:spcPts val="1200"/>
              </a:spcBef>
              <a:spcAft>
                <a:spcPts val="0"/>
              </a:spcAft>
              <a:buNone/>
            </a:pPr>
            <a:r>
              <a:rPr lang="en"/>
              <a:t>Strategies described must:</a:t>
            </a:r>
            <a:endParaRPr/>
          </a:p>
          <a:p>
            <a:pPr marL="457200" lvl="0" indent="-330200" algn="l" rtl="0">
              <a:spcBef>
                <a:spcPts val="1200"/>
              </a:spcBef>
              <a:spcAft>
                <a:spcPts val="0"/>
              </a:spcAft>
              <a:buSzPts val="1600"/>
              <a:buChar char="●"/>
            </a:pPr>
            <a:r>
              <a:rPr lang="en"/>
              <a:t>Address identified EDT gaps.</a:t>
            </a:r>
            <a:endParaRPr/>
          </a:p>
          <a:p>
            <a:pPr marL="457200" lvl="0" indent="-330200" algn="l" rtl="0">
              <a:spcBef>
                <a:spcPts val="0"/>
              </a:spcBef>
              <a:spcAft>
                <a:spcPts val="0"/>
              </a:spcAft>
              <a:buSzPts val="1600"/>
              <a:buChar char="●"/>
            </a:pPr>
            <a:r>
              <a:rPr lang="en"/>
              <a:t>Address identified root causes of gaps.</a:t>
            </a:r>
            <a:endParaRPr/>
          </a:p>
          <a:p>
            <a:pPr marL="457200" lvl="0" indent="-330200" algn="l" rtl="0">
              <a:spcBef>
                <a:spcPts val="0"/>
              </a:spcBef>
              <a:spcAft>
                <a:spcPts val="0"/>
              </a:spcAft>
              <a:buSzPts val="1600"/>
              <a:buChar char="●"/>
            </a:pPr>
            <a:r>
              <a:rPr lang="en"/>
              <a:t>Be informed by evidence, where possible.</a:t>
            </a:r>
            <a:endParaRPr/>
          </a:p>
          <a:p>
            <a:pPr marL="0" lvl="0" indent="0" algn="l" rtl="0">
              <a:spcBef>
                <a:spcPts val="1200"/>
              </a:spcBef>
              <a:spcAft>
                <a:spcPts val="1200"/>
              </a:spcAft>
              <a:buNone/>
            </a:pPr>
            <a:endParaRPr/>
          </a:p>
        </p:txBody>
      </p:sp>
      <p:sp>
        <p:nvSpPr>
          <p:cNvPr id="544" name="Google Shape;544;p7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Sample Responses</a:t>
            </a:r>
            <a:endParaRPr/>
          </a:p>
        </p:txBody>
      </p:sp>
      <p:sp>
        <p:nvSpPr>
          <p:cNvPr id="550" name="Google Shape;550;p78"/>
          <p:cNvSpPr txBox="1">
            <a:spLocks noGrp="1"/>
          </p:cNvSpPr>
          <p:nvPr>
            <p:ph type="body" idx="1"/>
          </p:nvPr>
        </p:nvSpPr>
        <p:spPr>
          <a:xfrm>
            <a:off x="457200" y="1143000"/>
            <a:ext cx="8520600" cy="3191700"/>
          </a:xfrm>
          <a:prstGeom prst="rect">
            <a:avLst/>
          </a:prstGeom>
          <a:ln w="9525" cap="flat" cmpd="sng">
            <a:solidFill>
              <a:srgbClr val="D9EAD3"/>
            </a:solidFill>
            <a:prstDash val="solid"/>
            <a:round/>
            <a:headEnd type="none" w="sm" len="sm"/>
            <a:tailEnd type="none" w="sm" len="sm"/>
          </a:ln>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b="1"/>
              <a:t>Describe key strategies the district will implement to address Equitable Distribution of Teachers disparities.</a:t>
            </a:r>
            <a:endParaRPr b="1"/>
          </a:p>
          <a:p>
            <a:pPr marL="0" lvl="0" indent="0" algn="l" rtl="0">
              <a:spcBef>
                <a:spcPts val="1200"/>
              </a:spcBef>
              <a:spcAft>
                <a:spcPts val="0"/>
              </a:spcAft>
              <a:buNone/>
            </a:pPr>
            <a:r>
              <a:rPr lang="en"/>
              <a:t>To address District ABC’s medium EDT gap in Poverty - In-Field we will </a:t>
            </a:r>
            <a:r>
              <a:rPr lang="en">
                <a:highlight>
                  <a:srgbClr val="D9EAD3"/>
                </a:highlight>
              </a:rPr>
              <a:t>adapt our application and hiring process</a:t>
            </a:r>
            <a:r>
              <a:rPr lang="en"/>
              <a:t> to include clear language aligned to the 4 ways an applicant can be deemed “in-field” and </a:t>
            </a:r>
            <a:r>
              <a:rPr lang="en">
                <a:highlight>
                  <a:srgbClr val="D9EAD3"/>
                </a:highlight>
              </a:rPr>
              <a:t>create clear HR hiring paperwork for principals</a:t>
            </a:r>
            <a:r>
              <a:rPr lang="en"/>
              <a:t> to increase our data accuracy. We will also more </a:t>
            </a:r>
            <a:r>
              <a:rPr lang="en">
                <a:highlight>
                  <a:srgbClr val="D9EAD3"/>
                </a:highlight>
              </a:rPr>
              <a:t>accurately track in-field status</a:t>
            </a:r>
            <a:r>
              <a:rPr lang="en"/>
              <a:t> and support staff towards becoming “in-field” by </a:t>
            </a:r>
            <a:r>
              <a:rPr lang="en">
                <a:highlight>
                  <a:srgbClr val="D9EAD3"/>
                </a:highlight>
              </a:rPr>
              <a:t>offering to pay for additional college credits or PRAXIS exams</a:t>
            </a:r>
            <a:r>
              <a:rPr lang="en"/>
              <a:t>.</a:t>
            </a:r>
            <a:endParaRPr/>
          </a:p>
          <a:p>
            <a:pPr marL="0" lvl="0" indent="0" algn="l" rtl="0">
              <a:spcBef>
                <a:spcPts val="1200"/>
              </a:spcBef>
              <a:spcAft>
                <a:spcPts val="1200"/>
              </a:spcAft>
              <a:buNone/>
            </a:pPr>
            <a:r>
              <a:rPr lang="en"/>
              <a:t>To address our large gap in Poverty - Experience, our school board is </a:t>
            </a:r>
            <a:r>
              <a:rPr lang="en">
                <a:highlight>
                  <a:srgbClr val="D9EAD3"/>
                </a:highlight>
              </a:rPr>
              <a:t>increasing the annual step rate for our staff after reaching 5 years</a:t>
            </a:r>
            <a:r>
              <a:rPr lang="en"/>
              <a:t> of experience. We will also be incentivizing our experienced teachers to transfer to our Title I schools by offering an </a:t>
            </a:r>
            <a:r>
              <a:rPr lang="en">
                <a:highlight>
                  <a:srgbClr val="D9EAD3"/>
                </a:highlight>
              </a:rPr>
              <a:t>annual incentive stipend</a:t>
            </a:r>
            <a:r>
              <a:rPr lang="en"/>
              <a:t> of $3,000 to teach at our highest poverty Title I school in District ABC.</a:t>
            </a:r>
            <a:endParaRPr/>
          </a:p>
        </p:txBody>
      </p:sp>
      <p:sp>
        <p:nvSpPr>
          <p:cNvPr id="551" name="Google Shape;551;p7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5.4 Goal(s)</a:t>
            </a:r>
            <a:endParaRPr/>
          </a:p>
        </p:txBody>
      </p:sp>
      <p:sp>
        <p:nvSpPr>
          <p:cNvPr id="557" name="Google Shape;557;p7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Identify the goal(s) for addressing the EDT disparities.</a:t>
            </a:r>
            <a:endParaRPr b="1"/>
          </a:p>
          <a:p>
            <a:pPr marL="457200" lvl="0" indent="-330200" algn="l" rtl="0">
              <a:spcBef>
                <a:spcPts val="1200"/>
              </a:spcBef>
              <a:spcAft>
                <a:spcPts val="0"/>
              </a:spcAft>
              <a:buSzPts val="1600"/>
              <a:buChar char="●"/>
            </a:pPr>
            <a:r>
              <a:rPr lang="en"/>
              <a:t>Goals must be clearly defined and measurable.</a:t>
            </a:r>
            <a:endParaRPr/>
          </a:p>
        </p:txBody>
      </p:sp>
      <p:sp>
        <p:nvSpPr>
          <p:cNvPr id="558" name="Google Shape;558;p7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Sample Response</a:t>
            </a:r>
            <a:endParaRPr/>
          </a:p>
        </p:txBody>
      </p:sp>
      <p:sp>
        <p:nvSpPr>
          <p:cNvPr id="564" name="Google Shape;564;p80"/>
          <p:cNvSpPr txBox="1">
            <a:spLocks noGrp="1"/>
          </p:cNvSpPr>
          <p:nvPr>
            <p:ph type="body" idx="1"/>
          </p:nvPr>
        </p:nvSpPr>
        <p:spPr>
          <a:xfrm>
            <a:off x="457200" y="1143000"/>
            <a:ext cx="8520600" cy="3191700"/>
          </a:xfrm>
          <a:prstGeom prst="rect">
            <a:avLst/>
          </a:prstGeom>
          <a:ln w="9525" cap="flat" cmpd="sng">
            <a:solidFill>
              <a:srgbClr val="D9EAD3"/>
            </a:solidFill>
            <a:prstDash val="solid"/>
            <a:round/>
            <a:headEnd type="none" w="sm" len="sm"/>
            <a:tailEnd type="none" w="sm" len="sm"/>
          </a:ln>
        </p:spPr>
        <p:txBody>
          <a:bodyPr spcFirstLastPara="1" wrap="square" lIns="0" tIns="0" rIns="0" bIns="0" anchor="t" anchorCtr="0">
            <a:normAutofit lnSpcReduction="10000"/>
          </a:bodyPr>
          <a:lstStyle/>
          <a:p>
            <a:pPr marL="0" lvl="0" indent="0" algn="l" rtl="0">
              <a:spcBef>
                <a:spcPts val="0"/>
              </a:spcBef>
              <a:spcAft>
                <a:spcPts val="0"/>
              </a:spcAft>
              <a:buNone/>
            </a:pPr>
            <a:r>
              <a:rPr lang="en" b="1"/>
              <a:t>Identify the goal(s) for addressing the EDT disparities.</a:t>
            </a:r>
            <a:endParaRPr b="1"/>
          </a:p>
          <a:p>
            <a:pPr marL="0" lvl="0" indent="0" algn="l" rtl="0">
              <a:spcBef>
                <a:spcPts val="1200"/>
              </a:spcBef>
              <a:spcAft>
                <a:spcPts val="0"/>
              </a:spcAft>
              <a:buNone/>
            </a:pPr>
            <a:r>
              <a:rPr lang="en"/>
              <a:t>District ABC‘s goal around Poverty - In-Field is to </a:t>
            </a:r>
            <a:r>
              <a:rPr lang="en">
                <a:highlight>
                  <a:srgbClr val="D9EAD3"/>
                </a:highlight>
              </a:rPr>
              <a:t>review the in-field status of all our our staff </a:t>
            </a:r>
            <a:r>
              <a:rPr lang="en"/>
              <a:t>by October 202x to ensure 100% accuracy. We will then have </a:t>
            </a:r>
            <a:r>
              <a:rPr lang="en">
                <a:highlight>
                  <a:srgbClr val="D9EAD3"/>
                </a:highlight>
              </a:rPr>
              <a:t>plans built for at least 30% of out-of-field teachers</a:t>
            </a:r>
            <a:r>
              <a:rPr lang="en"/>
              <a:t> that outline how the district will support them in becoming “in-field” by December 202x.</a:t>
            </a:r>
            <a:endParaRPr/>
          </a:p>
          <a:p>
            <a:pPr marL="0" lvl="0" indent="0" algn="l" rtl="0">
              <a:spcBef>
                <a:spcPts val="1200"/>
              </a:spcBef>
              <a:spcAft>
                <a:spcPts val="1200"/>
              </a:spcAft>
              <a:buClr>
                <a:schemeClr val="dk1"/>
              </a:buClr>
              <a:buSzPts val="1100"/>
              <a:buFont typeface="Arial"/>
              <a:buNone/>
            </a:pPr>
            <a:r>
              <a:rPr lang="en"/>
              <a:t>The district’s goal around Poverty - Experience is to </a:t>
            </a:r>
            <a:r>
              <a:rPr lang="en">
                <a:highlight>
                  <a:srgbClr val="D9EAD3"/>
                </a:highlight>
              </a:rPr>
              <a:t>retain 80% of our staff with 5+ years of teaching experience</a:t>
            </a:r>
            <a:r>
              <a:rPr lang="en"/>
              <a:t> by the start of next school year. We are also aiming to </a:t>
            </a:r>
            <a:r>
              <a:rPr lang="en">
                <a:highlight>
                  <a:srgbClr val="D9EAD3"/>
                </a:highlight>
              </a:rPr>
              <a:t>have 1 teacher from each non-Title I school transfer into a vacant position</a:t>
            </a:r>
            <a:r>
              <a:rPr lang="en"/>
              <a:t> at one of our highest poverty Title I schools each year until gaps no longer exist.</a:t>
            </a:r>
            <a:endParaRPr/>
          </a:p>
        </p:txBody>
      </p:sp>
      <p:sp>
        <p:nvSpPr>
          <p:cNvPr id="565" name="Google Shape;565;p8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(8 min)</a:t>
            </a:r>
            <a:endParaRPr/>
          </a:p>
        </p:txBody>
      </p:sp>
      <p:sp>
        <p:nvSpPr>
          <p:cNvPr id="571" name="Google Shape;571;p81"/>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85000" lnSpcReduction="10000"/>
          </a:bodyPr>
          <a:lstStyle/>
          <a:p>
            <a:pPr marL="0" lvl="0" indent="0" algn="l" rtl="0">
              <a:spcBef>
                <a:spcPts val="0"/>
              </a:spcBef>
              <a:spcAft>
                <a:spcPts val="0"/>
              </a:spcAft>
              <a:buNone/>
            </a:pPr>
            <a:r>
              <a:rPr lang="en" b="1"/>
              <a:t>Brainstorm key points that you will consider including in your responses to 5.3 and 5.4. Consider discussing your previous responses to these questions or what you may include for the coming year’s EDT Plan.</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2 minutes - Person #1</a:t>
            </a:r>
            <a:endParaRPr/>
          </a:p>
          <a:p>
            <a:pPr marL="0" lvl="0" indent="0" algn="l" rtl="0">
              <a:spcBef>
                <a:spcPts val="1200"/>
              </a:spcBef>
              <a:spcAft>
                <a:spcPts val="0"/>
              </a:spcAft>
              <a:buNone/>
            </a:pPr>
            <a:r>
              <a:rPr lang="en"/>
              <a:t>2 minutes - Person #2</a:t>
            </a:r>
            <a:endParaRPr/>
          </a:p>
          <a:p>
            <a:pPr marL="0" lvl="0" indent="0" algn="l" rtl="0">
              <a:spcBef>
                <a:spcPts val="1200"/>
              </a:spcBef>
              <a:spcAft>
                <a:spcPts val="0"/>
              </a:spcAft>
              <a:buNone/>
            </a:pPr>
            <a:r>
              <a:rPr lang="en"/>
              <a:t>2 minutes - Person #3</a:t>
            </a:r>
            <a:endParaRPr/>
          </a:p>
          <a:p>
            <a:pPr marL="0" lvl="0" indent="0" algn="l" rtl="0">
              <a:spcBef>
                <a:spcPts val="1200"/>
              </a:spcBef>
              <a:spcAft>
                <a:spcPts val="1200"/>
              </a:spcAft>
              <a:buNone/>
            </a:pPr>
            <a:r>
              <a:rPr lang="en"/>
              <a:t>1 minute - Prepare to share out.</a:t>
            </a:r>
            <a:endParaRPr/>
          </a:p>
        </p:txBody>
      </p:sp>
      <p:sp>
        <p:nvSpPr>
          <p:cNvPr id="572" name="Google Shape;572;p8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45</a:t>
            </a:fld>
            <a:endParaRPr/>
          </a:p>
        </p:txBody>
      </p:sp>
      <p:pic>
        <p:nvPicPr>
          <p:cNvPr id="573" name="Google Shape;573;p81">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574" name="Google Shape;574;p81"/>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5.5 Timeline</a:t>
            </a:r>
            <a:endParaRPr/>
          </a:p>
        </p:txBody>
      </p:sp>
      <p:sp>
        <p:nvSpPr>
          <p:cNvPr id="580" name="Google Shape;580;p8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What is the timeline for implementing the strategies described?</a:t>
            </a:r>
            <a:endParaRPr b="1"/>
          </a:p>
          <a:p>
            <a:pPr marL="457200" lvl="0" indent="-330200" algn="l" rtl="0">
              <a:spcBef>
                <a:spcPts val="1200"/>
              </a:spcBef>
              <a:spcAft>
                <a:spcPts val="0"/>
              </a:spcAft>
              <a:buSzPts val="1600"/>
              <a:buChar char="●"/>
            </a:pPr>
            <a:r>
              <a:rPr lang="en"/>
              <a:t>Timeline must be clearly defined and, at minimum, outline initiatives for the upcoming school year.</a:t>
            </a:r>
            <a:endParaRPr/>
          </a:p>
        </p:txBody>
      </p:sp>
      <p:sp>
        <p:nvSpPr>
          <p:cNvPr id="581" name="Google Shape;581;p8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Sample Response</a:t>
            </a:r>
            <a:endParaRPr/>
          </a:p>
        </p:txBody>
      </p:sp>
      <p:sp>
        <p:nvSpPr>
          <p:cNvPr id="587" name="Google Shape;587;p83"/>
          <p:cNvSpPr txBox="1">
            <a:spLocks noGrp="1"/>
          </p:cNvSpPr>
          <p:nvPr>
            <p:ph type="body" idx="1"/>
          </p:nvPr>
        </p:nvSpPr>
        <p:spPr>
          <a:xfrm>
            <a:off x="457200" y="1143000"/>
            <a:ext cx="8520600" cy="3191700"/>
          </a:xfrm>
          <a:prstGeom prst="rect">
            <a:avLst/>
          </a:prstGeom>
          <a:ln w="9525" cap="flat" cmpd="sng">
            <a:solidFill>
              <a:srgbClr val="D9EAD3"/>
            </a:solidFill>
            <a:prstDash val="solid"/>
            <a:round/>
            <a:headEnd type="none" w="sm" len="sm"/>
            <a:tailEnd type="none" w="sm" len="sm"/>
          </a:ln>
        </p:spPr>
        <p:txBody>
          <a:bodyPr spcFirstLastPara="1" wrap="square" lIns="0" tIns="0" rIns="0" bIns="0" anchor="t" anchorCtr="0">
            <a:normAutofit/>
          </a:bodyPr>
          <a:lstStyle/>
          <a:p>
            <a:pPr marL="0" lvl="0" indent="0" algn="l" rtl="0">
              <a:spcBef>
                <a:spcPts val="0"/>
              </a:spcBef>
              <a:spcAft>
                <a:spcPts val="0"/>
              </a:spcAft>
              <a:buNone/>
            </a:pPr>
            <a:r>
              <a:rPr lang="en" b="1"/>
              <a:t>What is the timeline for implementing the strategies described?</a:t>
            </a:r>
            <a:endParaRPr b="1"/>
          </a:p>
          <a:p>
            <a:pPr marL="0" lvl="0" indent="0" algn="l" rtl="0">
              <a:spcBef>
                <a:spcPts val="1200"/>
              </a:spcBef>
              <a:spcAft>
                <a:spcPts val="1200"/>
              </a:spcAft>
              <a:buNone/>
            </a:pPr>
            <a:r>
              <a:rPr lang="en"/>
              <a:t>We will implement the strategies noted above in </a:t>
            </a:r>
            <a:r>
              <a:rPr lang="en">
                <a:highlight>
                  <a:srgbClr val="D9EAD3"/>
                </a:highlight>
              </a:rPr>
              <a:t>the coming 2x-2x school year,</a:t>
            </a:r>
            <a:r>
              <a:rPr lang="en"/>
              <a:t> monitoring our progress towards reaching our goals in September, January, and May.</a:t>
            </a:r>
            <a:endParaRPr/>
          </a:p>
        </p:txBody>
      </p:sp>
      <p:sp>
        <p:nvSpPr>
          <p:cNvPr id="588" name="Google Shape;588;p8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5.6 Funding Source(s)</a:t>
            </a:r>
            <a:endParaRPr/>
          </a:p>
        </p:txBody>
      </p:sp>
      <p:sp>
        <p:nvSpPr>
          <p:cNvPr id="594" name="Google Shape;594;p8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Select the funding source(s) used to support these activities.</a:t>
            </a:r>
            <a:endParaRPr b="1"/>
          </a:p>
          <a:p>
            <a:pPr marL="0" lvl="0" indent="0" algn="l" rtl="0">
              <a:spcBef>
                <a:spcPts val="1200"/>
              </a:spcBef>
              <a:spcAft>
                <a:spcPts val="0"/>
              </a:spcAft>
              <a:buNone/>
            </a:pPr>
            <a:r>
              <a:rPr lang="en"/>
              <a:t>Title I, Part A; Title I, Part D; Title II, Part A; Title III, Part A; Title IV, Part A; Title V, Part B; State/Local Funds</a:t>
            </a:r>
            <a:endParaRPr/>
          </a:p>
          <a:p>
            <a:pPr marL="457200" lvl="0" indent="-330200" algn="l" rtl="0">
              <a:spcBef>
                <a:spcPts val="1200"/>
              </a:spcBef>
              <a:spcAft>
                <a:spcPts val="0"/>
              </a:spcAft>
              <a:buSzPts val="1600"/>
              <a:buChar char="●"/>
            </a:pPr>
            <a:r>
              <a:rPr lang="en"/>
              <a:t>At least one Title Program funding source is identified. If not, an explanation is provided.</a:t>
            </a:r>
            <a:endParaRPr/>
          </a:p>
          <a:p>
            <a:pPr marL="914400" lvl="1" indent="-292100" algn="l" rtl="0">
              <a:spcBef>
                <a:spcPts val="0"/>
              </a:spcBef>
              <a:spcAft>
                <a:spcPts val="0"/>
              </a:spcAft>
              <a:buSzPts val="1000"/>
              <a:buChar char="○"/>
            </a:pPr>
            <a:r>
              <a:rPr lang="en"/>
              <a:t>Reviewers will check that the budgets for any selected Title funds include activities described in the EDT Plan.</a:t>
            </a:r>
            <a:endParaRPr/>
          </a:p>
        </p:txBody>
      </p:sp>
      <p:sp>
        <p:nvSpPr>
          <p:cNvPr id="595" name="Google Shape;595;p8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EDT Monitoring Indicators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263" name="Google Shape;263;p41"/>
          <p:cNvSpPr txBox="1">
            <a:spLocks noGrp="1"/>
          </p:cNvSpPr>
          <p:nvPr>
            <p:ph type="body" idx="1"/>
          </p:nvPr>
        </p:nvSpPr>
        <p:spPr>
          <a:xfrm>
            <a:off x="3572900" y="1143000"/>
            <a:ext cx="54048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Training Norms</a:t>
            </a:r>
            <a:endParaRPr/>
          </a:p>
          <a:p>
            <a:pPr marL="457200" lvl="0" indent="-330200" algn="l" rtl="0">
              <a:spcBef>
                <a:spcPts val="0"/>
              </a:spcBef>
              <a:spcAft>
                <a:spcPts val="0"/>
              </a:spcAft>
              <a:buSzPts val="1600"/>
              <a:buChar char="●"/>
            </a:pPr>
            <a:r>
              <a:rPr lang="en"/>
              <a:t>Grounding the Work</a:t>
            </a:r>
            <a:endParaRPr/>
          </a:p>
          <a:p>
            <a:pPr marL="457200" lvl="0" indent="-330200" algn="l" rtl="0">
              <a:spcBef>
                <a:spcPts val="0"/>
              </a:spcBef>
              <a:spcAft>
                <a:spcPts val="0"/>
              </a:spcAft>
              <a:buSzPts val="1600"/>
              <a:buChar char="●"/>
            </a:pPr>
            <a:r>
              <a:rPr lang="en"/>
              <a:t>Review EDT &amp; Gap Sizes</a:t>
            </a:r>
            <a:endParaRPr/>
          </a:p>
          <a:p>
            <a:pPr marL="457200" lvl="0" indent="-330200" algn="l" rtl="0">
              <a:spcBef>
                <a:spcPts val="0"/>
              </a:spcBef>
              <a:spcAft>
                <a:spcPts val="0"/>
              </a:spcAft>
              <a:buSzPts val="1600"/>
              <a:buChar char="●"/>
            </a:pPr>
            <a:r>
              <a:rPr lang="en"/>
              <a:t>Alternative Calculator Assurance</a:t>
            </a:r>
            <a:endParaRPr/>
          </a:p>
          <a:p>
            <a:pPr marL="457200" lvl="0" indent="-330200" algn="l" rtl="0">
              <a:spcBef>
                <a:spcPts val="0"/>
              </a:spcBef>
              <a:spcAft>
                <a:spcPts val="0"/>
              </a:spcAft>
              <a:buSzPts val="1600"/>
              <a:buChar char="●"/>
            </a:pPr>
            <a:r>
              <a:rPr lang="en"/>
              <a:t>Walkthrough of the EDT Plan Narrative Question</a:t>
            </a:r>
            <a:endParaRPr/>
          </a:p>
          <a:p>
            <a:pPr marL="457200" lvl="0" indent="-330200" algn="l" rtl="0">
              <a:spcBef>
                <a:spcPts val="0"/>
              </a:spcBef>
              <a:spcAft>
                <a:spcPts val="0"/>
              </a:spcAft>
              <a:buSzPts val="1600"/>
              <a:buChar char="●"/>
            </a:pPr>
            <a:r>
              <a:rPr lang="en"/>
              <a:t>EDT Monitoring Indicators</a:t>
            </a:r>
            <a:endParaRPr/>
          </a:p>
          <a:p>
            <a:pPr marL="457200" lvl="0" indent="-330200" algn="l" rtl="0">
              <a:spcBef>
                <a:spcPts val="0"/>
              </a:spcBef>
              <a:spcAft>
                <a:spcPts val="0"/>
              </a:spcAft>
              <a:buSzPts val="1600"/>
              <a:buChar char="●"/>
            </a:pPr>
            <a:r>
              <a:rPr lang="en"/>
              <a:t>Next Steps</a:t>
            </a:r>
            <a:endParaRPr/>
          </a:p>
          <a:p>
            <a:pPr marL="0" lvl="0" indent="0" algn="l" rtl="0">
              <a:spcBef>
                <a:spcPts val="1200"/>
              </a:spcBef>
              <a:spcAft>
                <a:spcPts val="1200"/>
              </a:spcAft>
              <a:buNone/>
            </a:pPr>
            <a:endParaRPr/>
          </a:p>
        </p:txBody>
      </p:sp>
      <p:sp>
        <p:nvSpPr>
          <p:cNvPr id="264" name="Google Shape;264;p4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pic>
        <p:nvPicPr>
          <p:cNvPr id="265" name="Google Shape;265;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1388" y="1867300"/>
            <a:ext cx="2619375" cy="17430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Preparing for Monitoring</a:t>
            </a:r>
            <a:endParaRPr/>
          </a:p>
        </p:txBody>
      </p:sp>
      <p:sp>
        <p:nvSpPr>
          <p:cNvPr id="606" name="Google Shape;606;p8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Clr>
                <a:srgbClr val="333333"/>
              </a:buClr>
              <a:buSzPts val="1600"/>
              <a:buChar char="●"/>
            </a:pPr>
            <a:r>
              <a:rPr lang="en">
                <a:solidFill>
                  <a:srgbClr val="333333"/>
                </a:solidFill>
                <a:highlight>
                  <a:srgbClr val="FFFFFF"/>
                </a:highlight>
              </a:rPr>
              <a:t>CDE’s vision for monitoring: </a:t>
            </a:r>
            <a:endParaRPr>
              <a:solidFill>
                <a:srgbClr val="333333"/>
              </a:solidFill>
              <a:highlight>
                <a:srgbClr val="FFFFFF"/>
              </a:highlight>
            </a:endParaRPr>
          </a:p>
          <a:p>
            <a:pPr marL="914400" lvl="1" indent="-292100" algn="l" rtl="0">
              <a:spcBef>
                <a:spcPts val="0"/>
              </a:spcBef>
              <a:spcAft>
                <a:spcPts val="0"/>
              </a:spcAft>
              <a:buClr>
                <a:srgbClr val="333333"/>
              </a:buClr>
              <a:buSzPts val="1000"/>
              <a:buChar char="○"/>
            </a:pPr>
            <a:r>
              <a:rPr lang="en">
                <a:solidFill>
                  <a:srgbClr val="333333"/>
                </a:solidFill>
                <a:highlight>
                  <a:srgbClr val="FFFFFF"/>
                </a:highlight>
              </a:rPr>
              <a:t>Build awareness of the requirements associated with accepting federal funds.</a:t>
            </a:r>
            <a:endParaRPr>
              <a:solidFill>
                <a:srgbClr val="333333"/>
              </a:solidFill>
              <a:highlight>
                <a:srgbClr val="FFFFFF"/>
              </a:highlight>
            </a:endParaRPr>
          </a:p>
          <a:p>
            <a:pPr marL="914400" lvl="1" indent="-292100" algn="l" rtl="0">
              <a:spcBef>
                <a:spcPts val="0"/>
              </a:spcBef>
              <a:spcAft>
                <a:spcPts val="0"/>
              </a:spcAft>
              <a:buClr>
                <a:srgbClr val="333333"/>
              </a:buClr>
              <a:buSzPts val="1000"/>
              <a:buChar char="○"/>
            </a:pPr>
            <a:r>
              <a:rPr lang="en">
                <a:solidFill>
                  <a:srgbClr val="333333"/>
                </a:solidFill>
                <a:highlight>
                  <a:srgbClr val="FFFFFF"/>
                </a:highlight>
              </a:rPr>
              <a:t>Build capacity to self-assess against the requirements of the grants.</a:t>
            </a:r>
            <a:endParaRPr>
              <a:solidFill>
                <a:srgbClr val="333333"/>
              </a:solidFill>
              <a:highlight>
                <a:srgbClr val="FFFFFF"/>
              </a:highlight>
            </a:endParaRPr>
          </a:p>
          <a:p>
            <a:pPr marL="914400" lvl="1" indent="-292100" algn="l" rtl="0">
              <a:spcBef>
                <a:spcPts val="0"/>
              </a:spcBef>
              <a:spcAft>
                <a:spcPts val="0"/>
              </a:spcAft>
              <a:buClr>
                <a:srgbClr val="333333"/>
              </a:buClr>
              <a:buSzPts val="1000"/>
              <a:buChar char="○"/>
            </a:pPr>
            <a:r>
              <a:rPr lang="en">
                <a:solidFill>
                  <a:srgbClr val="333333"/>
                </a:solidFill>
                <a:highlight>
                  <a:srgbClr val="FFFFFF"/>
                </a:highlight>
              </a:rPr>
              <a:t>Enhance understanding of how to utilize grant funding to improve services for students.</a:t>
            </a:r>
            <a:endParaRPr>
              <a:solidFill>
                <a:srgbClr val="333333"/>
              </a:solidFill>
              <a:highlight>
                <a:srgbClr val="FFFFFF"/>
              </a:highlight>
            </a:endParaRPr>
          </a:p>
          <a:p>
            <a:pPr marL="0" lvl="0" indent="0" algn="l" rtl="0">
              <a:spcBef>
                <a:spcPts val="1200"/>
              </a:spcBef>
              <a:spcAft>
                <a:spcPts val="0"/>
              </a:spcAft>
              <a:buNone/>
            </a:pPr>
            <a:endParaRPr sz="600">
              <a:solidFill>
                <a:srgbClr val="333333"/>
              </a:solidFill>
              <a:highlight>
                <a:srgbClr val="FFFFFF"/>
              </a:highlight>
            </a:endParaRPr>
          </a:p>
          <a:p>
            <a:pPr marL="457200" lvl="0" indent="-330200" algn="l" rtl="0">
              <a:spcBef>
                <a:spcPts val="1200"/>
              </a:spcBef>
              <a:spcAft>
                <a:spcPts val="0"/>
              </a:spcAft>
              <a:buSzPts val="1600"/>
              <a:buChar char="●"/>
            </a:pPr>
            <a:r>
              <a:rPr lang="en">
                <a:solidFill>
                  <a:srgbClr val="333333"/>
                </a:solidFill>
                <a:highlight>
                  <a:srgbClr val="FFFFFF"/>
                </a:highlight>
              </a:rPr>
              <a:t>Criteria for demonstrating compliance for the Equitable Distribution of Teachers:</a:t>
            </a:r>
            <a:endParaRPr>
              <a:solidFill>
                <a:srgbClr val="333333"/>
              </a:solidFill>
              <a:highlight>
                <a:srgbClr val="FFFFFF"/>
              </a:highlight>
            </a:endParaRPr>
          </a:p>
          <a:p>
            <a:pPr marL="914400" lvl="1" indent="-292100" algn="l" rtl="0">
              <a:spcBef>
                <a:spcPts val="0"/>
              </a:spcBef>
              <a:spcAft>
                <a:spcPts val="0"/>
              </a:spcAft>
              <a:buSzPts val="1000"/>
              <a:buChar char="○"/>
            </a:pPr>
            <a:r>
              <a:rPr lang="en"/>
              <a:t>ID 1.8 Equitable Access to Effective, In-Field, and Experienced Teachers (EDT) </a:t>
            </a:r>
            <a:endParaRPr/>
          </a:p>
        </p:txBody>
      </p:sp>
      <p:sp>
        <p:nvSpPr>
          <p:cNvPr id="607" name="Google Shape;607;p8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 1.8 Statutory Language</a:t>
            </a:r>
            <a:endParaRPr/>
          </a:p>
        </p:txBody>
      </p:sp>
      <p:sp>
        <p:nvSpPr>
          <p:cNvPr id="613" name="Google Shape;613;p8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ESEA SEC. 1112. [20 U.S.C. 6312] LOCAL EDUCATIONAL AGENCY PLANS. </a:t>
            </a:r>
            <a:endParaRPr/>
          </a:p>
          <a:p>
            <a:pPr marL="0" lvl="0" indent="0" algn="l" rtl="0">
              <a:spcBef>
                <a:spcPts val="1200"/>
              </a:spcBef>
              <a:spcAft>
                <a:spcPts val="0"/>
              </a:spcAft>
              <a:buNone/>
            </a:pPr>
            <a:r>
              <a:rPr lang="en"/>
              <a:t>(b) PLAN PROVISIONS.—To ensure that all children receive a high-quality education, and to close the achievement gap between children meeting the challenging State academic standards and those children who are not meeting such standards, each local educational agency plan shall describe— </a:t>
            </a:r>
            <a:endParaRPr/>
          </a:p>
          <a:p>
            <a:pPr marL="0" lvl="0" indent="0" algn="l" rtl="0">
              <a:spcBef>
                <a:spcPts val="1200"/>
              </a:spcBef>
              <a:spcAft>
                <a:spcPts val="1200"/>
              </a:spcAft>
              <a:buNone/>
            </a:pPr>
            <a:r>
              <a:rPr lang="en"/>
              <a:t>(2) how the local educational agency will identify and address, as required under State plans as described in section 1111(g)(1)(B), any disparities that result in low-income students and minority students being taught at higher rates than other students by ineffective, inexperienced, or out-of-field teachers;</a:t>
            </a:r>
            <a:endParaRPr/>
          </a:p>
        </p:txBody>
      </p:sp>
      <p:sp>
        <p:nvSpPr>
          <p:cNvPr id="614" name="Google Shape;614;p8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 1.8 Demonstration of Compliance</a:t>
            </a:r>
            <a:endParaRPr/>
          </a:p>
        </p:txBody>
      </p:sp>
      <p:sp>
        <p:nvSpPr>
          <p:cNvPr id="620" name="Google Shape;620;p8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If any disparities have been identified by the State, the LEA has a plan for addressing the disparity or the LEA can demonstrate that there are no gaps using an alternative calculator.</a:t>
            </a:r>
            <a:endParaRPr/>
          </a:p>
          <a:p>
            <a:pPr marL="457200" lvl="0" indent="-330200" algn="l" rtl="0">
              <a:spcBef>
                <a:spcPts val="0"/>
              </a:spcBef>
              <a:spcAft>
                <a:spcPts val="0"/>
              </a:spcAft>
              <a:buSzPts val="1600"/>
              <a:buChar char="❏"/>
            </a:pPr>
            <a:r>
              <a:rPr lang="en"/>
              <a:t>Strategies in plan are aligned to identified disparity.</a:t>
            </a:r>
            <a:endParaRPr/>
          </a:p>
          <a:p>
            <a:pPr marL="0" lvl="0" indent="0" algn="l" rtl="0">
              <a:spcBef>
                <a:spcPts val="1200"/>
              </a:spcBef>
              <a:spcAft>
                <a:spcPts val="1200"/>
              </a:spcAft>
              <a:buNone/>
            </a:pPr>
            <a:endParaRPr/>
          </a:p>
        </p:txBody>
      </p:sp>
      <p:sp>
        <p:nvSpPr>
          <p:cNvPr id="621" name="Google Shape;621;p8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 1.8 Examples of Evidence</a:t>
            </a:r>
            <a:endParaRPr/>
          </a:p>
        </p:txBody>
      </p:sp>
      <p:sp>
        <p:nvSpPr>
          <p:cNvPr id="627" name="Google Shape;627;p8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Plan for addressing the disparity aligned to reasons for identification</a:t>
            </a:r>
            <a:endParaRPr/>
          </a:p>
          <a:p>
            <a:pPr marL="914400" lvl="1" indent="-292100" algn="l" rtl="0">
              <a:spcBef>
                <a:spcPts val="0"/>
              </a:spcBef>
              <a:spcAft>
                <a:spcPts val="0"/>
              </a:spcAft>
              <a:buSzPts val="1000"/>
              <a:buChar char="○"/>
            </a:pPr>
            <a:r>
              <a:rPr lang="en"/>
              <a:t>Professional development related to teacher effectiveness or in-field status</a:t>
            </a:r>
            <a:endParaRPr/>
          </a:p>
          <a:p>
            <a:pPr marL="914400" lvl="1" indent="-292100" algn="l" rtl="0">
              <a:spcBef>
                <a:spcPts val="0"/>
              </a:spcBef>
              <a:spcAft>
                <a:spcPts val="0"/>
              </a:spcAft>
              <a:buSzPts val="1000"/>
              <a:buChar char="○"/>
            </a:pPr>
            <a:r>
              <a:rPr lang="en"/>
              <a:t>Strategies related to the recruitment, retention, and professional growth of teachers</a:t>
            </a:r>
            <a:endParaRPr/>
          </a:p>
          <a:p>
            <a:pPr marL="914400" lvl="1" indent="-292100" algn="l" rtl="0">
              <a:spcBef>
                <a:spcPts val="0"/>
              </a:spcBef>
              <a:spcAft>
                <a:spcPts val="0"/>
              </a:spcAft>
              <a:buSzPts val="1000"/>
              <a:buChar char="○"/>
            </a:pPr>
            <a:r>
              <a:rPr lang="en"/>
              <a:t>Job fair materials</a:t>
            </a:r>
            <a:endParaRPr/>
          </a:p>
          <a:p>
            <a:pPr marL="457200" lvl="0" indent="-330200" algn="l" rtl="0">
              <a:spcBef>
                <a:spcPts val="0"/>
              </a:spcBef>
              <a:spcAft>
                <a:spcPts val="0"/>
              </a:spcAft>
              <a:buSzPts val="1600"/>
              <a:buChar char="●"/>
            </a:pPr>
            <a:r>
              <a:rPr lang="en"/>
              <a:t>Alternative calculator(s) with student/teacher level data showing the equitable distribution of teachers for appropriate EDT indicator(s)</a:t>
            </a:r>
            <a:endParaRPr/>
          </a:p>
          <a:p>
            <a:pPr marL="457200" lvl="0" indent="-330200" algn="l" rtl="0">
              <a:spcBef>
                <a:spcPts val="0"/>
              </a:spcBef>
              <a:spcAft>
                <a:spcPts val="0"/>
              </a:spcAft>
              <a:buSzPts val="1600"/>
              <a:buChar char="●"/>
            </a:pPr>
            <a:r>
              <a:rPr lang="en"/>
              <a:t>Local EDT analyses completed by the LEA</a:t>
            </a:r>
            <a:endParaRPr/>
          </a:p>
          <a:p>
            <a:pPr marL="457200" lvl="0" indent="-330200" algn="l" rtl="0">
              <a:spcBef>
                <a:spcPts val="0"/>
              </a:spcBef>
              <a:spcAft>
                <a:spcPts val="0"/>
              </a:spcAft>
              <a:buSzPts val="1600"/>
              <a:buChar char="●"/>
            </a:pPr>
            <a:r>
              <a:rPr lang="en"/>
              <a:t>Hiring and staffing plans for upcoming years to address the equitable distribution of teachers across the district</a:t>
            </a:r>
            <a:endParaRPr/>
          </a:p>
          <a:p>
            <a:pPr marL="457200" lvl="0" indent="-330200" algn="l" rtl="0">
              <a:spcBef>
                <a:spcPts val="0"/>
              </a:spcBef>
              <a:spcAft>
                <a:spcPts val="0"/>
              </a:spcAft>
              <a:buSzPts val="1600"/>
              <a:buChar char="●"/>
            </a:pPr>
            <a:r>
              <a:rPr lang="en"/>
              <a:t>Scheduled courses and assessments to support increasing the number of in-field staff</a:t>
            </a:r>
            <a:endParaRPr/>
          </a:p>
        </p:txBody>
      </p:sp>
      <p:sp>
        <p:nvSpPr>
          <p:cNvPr id="628" name="Google Shape;628;p8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Monitoring Resources</a:t>
            </a:r>
            <a:endParaRPr/>
          </a:p>
        </p:txBody>
      </p:sp>
      <p:sp>
        <p:nvSpPr>
          <p:cNvPr id="634" name="Google Shape;634;p9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u="sng">
                <a:solidFill>
                  <a:schemeClr val="hlink"/>
                </a:solidFill>
                <a:hlinkClick r:id="rId3"/>
              </a:rPr>
              <a:t>Federal Programs Monitoring</a:t>
            </a:r>
            <a:r>
              <a:rPr lang="en"/>
              <a:t> </a:t>
            </a:r>
            <a:endParaRPr/>
          </a:p>
          <a:p>
            <a:pPr marL="457200" lvl="0" indent="-342900" algn="l" rtl="0">
              <a:spcBef>
                <a:spcPts val="0"/>
              </a:spcBef>
              <a:spcAft>
                <a:spcPts val="0"/>
              </a:spcAft>
              <a:buSzPts val="1800"/>
              <a:buChar char="●"/>
            </a:pPr>
            <a:r>
              <a:rPr lang="en" u="sng">
                <a:solidFill>
                  <a:schemeClr val="hlink"/>
                </a:solidFill>
                <a:hlinkClick r:id="rId4"/>
              </a:rPr>
              <a:t>ESEA &amp; ESSER </a:t>
            </a:r>
            <a:r>
              <a:rPr lang="en" u="sng">
                <a:solidFill>
                  <a:schemeClr val="hlink"/>
                </a:solidFill>
                <a:hlinkClick r:id="rId4"/>
              </a:rPr>
              <a:t>Monitoring</a:t>
            </a:r>
            <a:r>
              <a:rPr lang="en" u="sng">
                <a:solidFill>
                  <a:schemeClr val="hlink"/>
                </a:solidFill>
                <a:hlinkClick r:id="rId4"/>
              </a:rPr>
              <a:t> Schedule </a:t>
            </a:r>
            <a:endParaRPr/>
          </a:p>
          <a:p>
            <a:pPr marL="457200" lvl="0" indent="-342900" algn="l" rtl="0">
              <a:spcBef>
                <a:spcPts val="0"/>
              </a:spcBef>
              <a:spcAft>
                <a:spcPts val="0"/>
              </a:spcAft>
              <a:buSzPts val="1800"/>
              <a:buChar char="●"/>
            </a:pPr>
            <a:r>
              <a:rPr lang="en" u="sng">
                <a:solidFill>
                  <a:schemeClr val="hlink"/>
                </a:solidFill>
                <a:hlinkClick r:id="rId5"/>
              </a:rPr>
              <a:t>Monitoring Training Center</a:t>
            </a:r>
            <a:endParaRPr/>
          </a:p>
          <a:p>
            <a:pPr marL="457200" lvl="0" indent="-342900" algn="l" rtl="0">
              <a:lnSpc>
                <a:spcPct val="100000"/>
              </a:lnSpc>
              <a:spcBef>
                <a:spcPts val="0"/>
              </a:spcBef>
              <a:spcAft>
                <a:spcPts val="0"/>
              </a:spcAft>
              <a:buSzPts val="1800"/>
              <a:buChar char="●"/>
            </a:pPr>
            <a:r>
              <a:rPr lang="en"/>
              <a:t>For questions regarding Monitoring, contact:</a:t>
            </a:r>
            <a:endParaRPr/>
          </a:p>
          <a:p>
            <a:pPr marL="914400" lvl="0" indent="0" algn="l" rtl="0">
              <a:lnSpc>
                <a:spcPct val="100000"/>
              </a:lnSpc>
              <a:spcBef>
                <a:spcPts val="0"/>
              </a:spcBef>
              <a:spcAft>
                <a:spcPts val="0"/>
              </a:spcAft>
              <a:buNone/>
            </a:pPr>
            <a:r>
              <a:rPr lang="en" b="1">
                <a:solidFill>
                  <a:srgbClr val="333333"/>
                </a:solidFill>
                <a:highlight>
                  <a:srgbClr val="FFFFFF"/>
                </a:highlight>
              </a:rPr>
              <a:t>Tammy Giessinger</a:t>
            </a:r>
            <a:endParaRPr b="1">
              <a:solidFill>
                <a:srgbClr val="333333"/>
              </a:solidFill>
              <a:highlight>
                <a:srgbClr val="FFFFFF"/>
              </a:highlight>
            </a:endParaRPr>
          </a:p>
          <a:p>
            <a:pPr marL="914400" lvl="0" indent="0" algn="l" rtl="0">
              <a:lnSpc>
                <a:spcPct val="100000"/>
              </a:lnSpc>
              <a:spcBef>
                <a:spcPts val="0"/>
              </a:spcBef>
              <a:spcAft>
                <a:spcPts val="0"/>
              </a:spcAft>
              <a:buNone/>
            </a:pPr>
            <a:r>
              <a:rPr lang="en">
                <a:solidFill>
                  <a:srgbClr val="333333"/>
                </a:solidFill>
                <a:highlight>
                  <a:srgbClr val="FFFFFF"/>
                </a:highlight>
              </a:rPr>
              <a:t>Federal Programs Monitoring Lead</a:t>
            </a:r>
            <a:endParaRPr>
              <a:solidFill>
                <a:srgbClr val="333333"/>
              </a:solidFill>
              <a:highlight>
                <a:srgbClr val="FFFFFF"/>
              </a:highlight>
            </a:endParaRPr>
          </a:p>
          <a:p>
            <a:pPr marL="914400" lvl="0" indent="0" algn="l" rtl="0">
              <a:lnSpc>
                <a:spcPct val="100000"/>
              </a:lnSpc>
              <a:spcBef>
                <a:spcPts val="0"/>
              </a:spcBef>
              <a:spcAft>
                <a:spcPts val="0"/>
              </a:spcAft>
              <a:buNone/>
            </a:pPr>
            <a:r>
              <a:rPr lang="en">
                <a:solidFill>
                  <a:srgbClr val="333333"/>
                </a:solidFill>
                <a:highlight>
                  <a:srgbClr val="FFFFFF"/>
                </a:highlight>
              </a:rPr>
              <a:t>(c)720-827-5291</a:t>
            </a:r>
            <a:endParaRPr>
              <a:solidFill>
                <a:srgbClr val="333333"/>
              </a:solidFill>
              <a:highlight>
                <a:srgbClr val="FFFFFF"/>
              </a:highlight>
            </a:endParaRPr>
          </a:p>
          <a:p>
            <a:pPr marL="914400" lvl="0" indent="0" algn="l" rtl="0">
              <a:lnSpc>
                <a:spcPct val="100000"/>
              </a:lnSpc>
              <a:spcBef>
                <a:spcPts val="0"/>
              </a:spcBef>
              <a:spcAft>
                <a:spcPts val="0"/>
              </a:spcAft>
              <a:buNone/>
            </a:pPr>
            <a:r>
              <a:rPr lang="en" u="sng">
                <a:solidFill>
                  <a:schemeClr val="hlink"/>
                </a:solidFill>
                <a:hlinkClick r:id="rId6"/>
              </a:rPr>
              <a:t>giessinger_t@cde.state.co.us</a:t>
            </a:r>
            <a:endParaRPr/>
          </a:p>
        </p:txBody>
      </p:sp>
      <p:sp>
        <p:nvSpPr>
          <p:cNvPr id="635" name="Google Shape;635;p9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1"/>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Steps</a:t>
            </a:r>
            <a:endParaRPr/>
          </a:p>
        </p:txBody>
      </p:sp>
      <p:sp>
        <p:nvSpPr>
          <p:cNvPr id="646" name="Google Shape;646;p9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Reflect on internal systems/procedures for annually reviewing EDT data, implementing strategies, and writing an EDT Plan. </a:t>
            </a:r>
            <a:endParaRPr/>
          </a:p>
          <a:p>
            <a:pPr marL="457200" lvl="0" indent="-330200" algn="l" rtl="0">
              <a:spcBef>
                <a:spcPts val="0"/>
              </a:spcBef>
              <a:spcAft>
                <a:spcPts val="0"/>
              </a:spcAft>
              <a:buSzPts val="1600"/>
              <a:buChar char="●"/>
            </a:pPr>
            <a:r>
              <a:rPr lang="en"/>
              <a:t>Consider if your LEA may benefit from using the EDT Alternative Calculator.</a:t>
            </a:r>
            <a:endParaRPr/>
          </a:p>
          <a:p>
            <a:pPr marL="457200" lvl="0" indent="-330200" algn="l" rtl="0">
              <a:spcBef>
                <a:spcPts val="0"/>
              </a:spcBef>
              <a:spcAft>
                <a:spcPts val="0"/>
              </a:spcAft>
              <a:buSzPts val="1600"/>
              <a:buChar char="●"/>
            </a:pPr>
            <a:r>
              <a:rPr lang="en"/>
              <a:t>Draft the LEA’s EDT Plan and have conversations with key stakeholder groups (superintendent/leadership, school board, DAC, union, etc.) about conclusions that can be drawn from the data and what strategies will be implemented.</a:t>
            </a:r>
            <a:endParaRPr/>
          </a:p>
          <a:p>
            <a:pPr marL="914400" lvl="1" indent="-292100" algn="l" rtl="0">
              <a:spcBef>
                <a:spcPts val="0"/>
              </a:spcBef>
              <a:spcAft>
                <a:spcPts val="0"/>
              </a:spcAft>
              <a:buSzPts val="1000"/>
              <a:buChar char="○"/>
            </a:pPr>
            <a:r>
              <a:rPr lang="en" u="sng">
                <a:solidFill>
                  <a:schemeClr val="hlink"/>
                </a:solidFill>
                <a:hlinkClick r:id="rId3"/>
              </a:rPr>
              <a:t>EDT Stakeholder PPT Template</a:t>
            </a:r>
            <a:endParaRPr/>
          </a:p>
          <a:p>
            <a:pPr marL="457200" lvl="0" indent="-330200" algn="l" rtl="0">
              <a:spcBef>
                <a:spcPts val="0"/>
              </a:spcBef>
              <a:spcAft>
                <a:spcPts val="0"/>
              </a:spcAft>
              <a:buSzPts val="1600"/>
              <a:buChar char="●"/>
            </a:pPr>
            <a:r>
              <a:rPr lang="en"/>
              <a:t>Work with ESEA Team and your </a:t>
            </a:r>
            <a:r>
              <a:rPr lang="en" u="sng">
                <a:solidFill>
                  <a:schemeClr val="hlink"/>
                </a:solidFill>
                <a:hlinkClick r:id="rId4"/>
              </a:rPr>
              <a:t>Regional Contact</a:t>
            </a:r>
            <a:r>
              <a:rPr lang="en"/>
              <a:t> to build EDT Plan &amp; narrative responses.</a:t>
            </a:r>
            <a:endParaRPr/>
          </a:p>
          <a:p>
            <a:pPr marL="457200" lvl="0" indent="-330200" algn="l" rtl="0">
              <a:spcBef>
                <a:spcPts val="0"/>
              </a:spcBef>
              <a:spcAft>
                <a:spcPts val="0"/>
              </a:spcAft>
              <a:buSzPts val="1600"/>
              <a:buChar char="●"/>
            </a:pPr>
            <a:r>
              <a:rPr lang="en"/>
              <a:t>Med/Lg Gaps - Enter plan into ConsApp by June 30th.</a:t>
            </a:r>
            <a:endParaRPr/>
          </a:p>
        </p:txBody>
      </p:sp>
      <p:sp>
        <p:nvSpPr>
          <p:cNvPr id="647" name="Google Shape;647;p9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and Parking Lot</a:t>
            </a:r>
            <a:endParaRPr/>
          </a:p>
          <a:p>
            <a:pPr marL="0" lvl="0" indent="0" algn="ctr" rtl="0">
              <a:spcBef>
                <a:spcPts val="0"/>
              </a:spcBef>
              <a:spcAft>
                <a:spcPts val="0"/>
              </a:spcAft>
              <a:buNone/>
            </a:pPr>
            <a:r>
              <a:rPr lang="en" sz="1900"/>
              <a:t>Any unanswered questions will be collected and responded to via email.</a:t>
            </a:r>
            <a:endParaRPr sz="19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4"/>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Closing</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664" name="Google Shape;664;p95"/>
          <p:cNvSpPr txBox="1">
            <a:spLocks noGrp="1"/>
          </p:cNvSpPr>
          <p:nvPr>
            <p:ph type="body" idx="4294967295"/>
          </p:nvPr>
        </p:nvSpPr>
        <p:spPr>
          <a:xfrm>
            <a:off x="628650" y="1165856"/>
            <a:ext cx="3927000" cy="3263400"/>
          </a:xfrm>
          <a:prstGeom prst="rect">
            <a:avLst/>
          </a:prstGeom>
        </p:spPr>
        <p:txBody>
          <a:bodyPr spcFirstLastPara="1" wrap="square" lIns="0" tIns="0" rIns="0" bIns="0" anchor="t" anchorCtr="0">
            <a:normAutofit/>
          </a:bodyPr>
          <a:lstStyle/>
          <a:p>
            <a:pPr marL="342900" lvl="0" indent="-279400" algn="l" rtl="0">
              <a:spcBef>
                <a:spcPts val="0"/>
              </a:spcBef>
              <a:spcAft>
                <a:spcPts val="0"/>
              </a:spcAft>
              <a:buSzPts val="1800"/>
              <a:buChar char="●"/>
            </a:pPr>
            <a:r>
              <a:rPr lang="en"/>
              <a:t>Visit the </a:t>
            </a:r>
            <a:r>
              <a:rPr lang="en" u="sng">
                <a:solidFill>
                  <a:schemeClr val="hlink"/>
                </a:solidFill>
                <a:hlinkClick r:id="rId3"/>
              </a:rPr>
              <a:t>Equitable Distribution of Teachers (EDT) Webpage</a:t>
            </a:r>
            <a:r>
              <a:rPr lang="en"/>
              <a:t> for more information regarding.</a:t>
            </a:r>
            <a:endParaRPr/>
          </a:p>
          <a:p>
            <a:pPr marL="685800" lvl="1" indent="-266700" algn="l" rtl="0">
              <a:spcBef>
                <a:spcPts val="0"/>
              </a:spcBef>
              <a:spcAft>
                <a:spcPts val="0"/>
              </a:spcAft>
              <a:buSzPts val="1600"/>
              <a:buChar char="○"/>
            </a:pPr>
            <a:r>
              <a:rPr lang="en" sz="1600"/>
              <a:t>Archive of Trainings</a:t>
            </a:r>
            <a:endParaRPr sz="1600"/>
          </a:p>
        </p:txBody>
      </p:sp>
      <p:pic>
        <p:nvPicPr>
          <p:cNvPr id="665" name="Google Shape;665;p9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23938" y="158147"/>
            <a:ext cx="3348470" cy="4827206"/>
          </a:xfrm>
          <a:prstGeom prst="rect">
            <a:avLst/>
          </a:prstGeom>
          <a:noFill/>
          <a:ln>
            <a:noFill/>
          </a:ln>
        </p:spPr>
      </p:pic>
      <p:sp>
        <p:nvSpPr>
          <p:cNvPr id="666" name="Google Shape;666;p95">
            <a:extLst>
              <a:ext uri="{C183D7F6-B498-43B3-948B-1728B52AA6E4}">
                <adec:decorative xmlns:adec="http://schemas.microsoft.com/office/drawing/2017/decorative" val="1"/>
              </a:ext>
            </a:extLst>
          </p:cNvPr>
          <p:cNvSpPr/>
          <p:nvPr/>
        </p:nvSpPr>
        <p:spPr>
          <a:xfrm>
            <a:off x="6826488" y="1238813"/>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7" name="Google Shape;667;p95">
            <a:extLst>
              <a:ext uri="{C183D7F6-B498-43B3-948B-1728B52AA6E4}">
                <adec:decorative xmlns:adec="http://schemas.microsoft.com/office/drawing/2017/decorative" val="1"/>
              </a:ext>
            </a:extLst>
          </p:cNvPr>
          <p:cNvSpPr/>
          <p:nvPr/>
        </p:nvSpPr>
        <p:spPr>
          <a:xfrm>
            <a:off x="7563775" y="1449219"/>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8" name="Google Shape;668;p95">
            <a:extLst>
              <a:ext uri="{C183D7F6-B498-43B3-948B-1728B52AA6E4}">
                <adec:decorative xmlns:adec="http://schemas.microsoft.com/office/drawing/2017/decorative" val="1"/>
              </a:ext>
            </a:extLst>
          </p:cNvPr>
          <p:cNvSpPr/>
          <p:nvPr/>
        </p:nvSpPr>
        <p:spPr>
          <a:xfrm>
            <a:off x="7972406" y="4035188"/>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9" name="Google Shape;669;p9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Training Norms</a:t>
            </a:r>
            <a:endParaRPr/>
          </a:p>
        </p:txBody>
      </p:sp>
      <p:sp>
        <p:nvSpPr>
          <p:cNvPr id="271" name="Google Shape;271;p42"/>
          <p:cNvSpPr txBox="1">
            <a:spLocks noGrp="1"/>
          </p:cNvSpPr>
          <p:nvPr>
            <p:ph type="body" idx="1"/>
          </p:nvPr>
        </p:nvSpPr>
        <p:spPr>
          <a:xfrm>
            <a:off x="457200" y="1143000"/>
            <a:ext cx="54123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Char char="●"/>
            </a:pPr>
            <a:r>
              <a:rPr lang="en"/>
              <a:t>Participate fully.</a:t>
            </a:r>
            <a:endParaRPr/>
          </a:p>
          <a:p>
            <a:pPr marL="457200" lvl="0" indent="-317500" algn="l" rtl="0">
              <a:spcBef>
                <a:spcPts val="0"/>
              </a:spcBef>
              <a:spcAft>
                <a:spcPts val="0"/>
              </a:spcAft>
              <a:buSzPts val="1400"/>
              <a:buChar char="●"/>
            </a:pPr>
            <a:r>
              <a:rPr lang="en"/>
              <a:t>Lean into discomfort; have a growth mindset.</a:t>
            </a:r>
            <a:endParaRPr/>
          </a:p>
          <a:p>
            <a:pPr marL="457200" lvl="0" indent="-317500" algn="l" rtl="0">
              <a:spcBef>
                <a:spcPts val="0"/>
              </a:spcBef>
              <a:spcAft>
                <a:spcPts val="0"/>
              </a:spcAft>
              <a:buSzPts val="1400"/>
              <a:buChar char="●"/>
            </a:pPr>
            <a:r>
              <a:rPr lang="en"/>
              <a:t>Share the space with others in breakout rooms; invite people into the conversation.</a:t>
            </a:r>
            <a:endParaRPr/>
          </a:p>
          <a:p>
            <a:pPr marL="457200" lvl="0" indent="-317500" algn="l" rtl="0">
              <a:spcBef>
                <a:spcPts val="0"/>
              </a:spcBef>
              <a:spcAft>
                <a:spcPts val="0"/>
              </a:spcAft>
              <a:buSzPts val="1400"/>
              <a:buChar char="●"/>
            </a:pPr>
            <a:r>
              <a:rPr lang="en"/>
              <a:t>Come on camera when speaking in large group and when in breakouts (whenever possible).</a:t>
            </a:r>
            <a:endParaRPr/>
          </a:p>
          <a:p>
            <a:pPr marL="457200" lvl="0" indent="-317500" algn="l" rtl="0">
              <a:spcBef>
                <a:spcPts val="0"/>
              </a:spcBef>
              <a:spcAft>
                <a:spcPts val="0"/>
              </a:spcAft>
              <a:buSzPts val="1400"/>
              <a:buChar char="●"/>
            </a:pPr>
            <a:r>
              <a:rPr lang="en"/>
              <a:t>Enter questions into the chat at any time or come off mute during question pauses.</a:t>
            </a:r>
            <a:endParaRPr/>
          </a:p>
          <a:p>
            <a:pPr marL="457200" lvl="0" indent="-317500" algn="l" rtl="0">
              <a:spcBef>
                <a:spcPts val="0"/>
              </a:spcBef>
              <a:spcAft>
                <a:spcPts val="0"/>
              </a:spcAft>
              <a:buSzPts val="1400"/>
              <a:buChar char="●"/>
            </a:pPr>
            <a:r>
              <a:rPr lang="en"/>
              <a:t>Use the </a:t>
            </a:r>
            <a:r>
              <a:rPr lang="en" u="sng">
                <a:solidFill>
                  <a:schemeClr val="hlink"/>
                </a:solidFill>
                <a:hlinkClick r:id="rId3"/>
              </a:rPr>
              <a:t>Jamboard Parking Lot</a:t>
            </a:r>
            <a:r>
              <a:rPr lang="en"/>
              <a:t> for one-off questions (answered later).</a:t>
            </a:r>
            <a:endParaRPr/>
          </a:p>
          <a:p>
            <a:pPr marL="0" lvl="0" indent="0" algn="l" rtl="0">
              <a:spcBef>
                <a:spcPts val="1200"/>
              </a:spcBef>
              <a:spcAft>
                <a:spcPts val="1200"/>
              </a:spcAft>
              <a:buNone/>
            </a:pPr>
            <a:endParaRPr/>
          </a:p>
        </p:txBody>
      </p:sp>
      <p:sp>
        <p:nvSpPr>
          <p:cNvPr id="272" name="Google Shape;272;p4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a:t>
            </a:fld>
            <a:endParaRPr/>
          </a:p>
        </p:txBody>
      </p:sp>
      <p:pic>
        <p:nvPicPr>
          <p:cNvPr id="273" name="Google Shape;273;p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68000" y="2616738"/>
            <a:ext cx="2969700" cy="1787269"/>
          </a:xfrm>
          <a:prstGeom prst="rect">
            <a:avLst/>
          </a:prstGeom>
          <a:noFill/>
          <a:ln>
            <a:noFill/>
          </a:ln>
        </p:spPr>
      </p:pic>
      <p:pic>
        <p:nvPicPr>
          <p:cNvPr id="274" name="Google Shape;274;p4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03538" y="1064150"/>
            <a:ext cx="1104900" cy="11811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675" name="Google Shape;675;p9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Clr>
                <a:schemeClr val="dk1"/>
              </a:buClr>
              <a:buSzPts val="1100"/>
              <a:buFont typeface="Arial"/>
              <a:buNone/>
            </a:pPr>
            <a:r>
              <a:rPr lang="en" b="1"/>
              <a:t>Q: How comfortable are you with building an EDT Plan that addresses identified EDT gaps?</a:t>
            </a:r>
            <a:endParaRPr b="1"/>
          </a:p>
          <a:p>
            <a:pPr marL="457200" lvl="0" indent="0" algn="l" rtl="0">
              <a:spcBef>
                <a:spcPts val="1200"/>
              </a:spcBef>
              <a:spcAft>
                <a:spcPts val="0"/>
              </a:spcAft>
              <a:buClr>
                <a:schemeClr val="dk1"/>
              </a:buClr>
              <a:buSzPts val="1100"/>
              <a:buFont typeface="Arial"/>
              <a:buNone/>
            </a:pPr>
            <a:r>
              <a:rPr lang="en" b="1"/>
              <a:t>1: Not Comfortable - I don’t know what needs to be in an EDT Plan.</a:t>
            </a:r>
            <a:endParaRPr b="1"/>
          </a:p>
          <a:p>
            <a:pPr marL="457200" lvl="0" indent="0" algn="l" rtl="0">
              <a:spcBef>
                <a:spcPts val="1200"/>
              </a:spcBef>
              <a:spcAft>
                <a:spcPts val="0"/>
              </a:spcAft>
              <a:buClr>
                <a:schemeClr val="dk1"/>
              </a:buClr>
              <a:buSzPts val="1100"/>
              <a:buFont typeface="Arial"/>
              <a:buNone/>
            </a:pPr>
            <a:r>
              <a:rPr lang="en" b="1"/>
              <a:t>2: Slightly Comfortable</a:t>
            </a:r>
            <a:endParaRPr b="1"/>
          </a:p>
          <a:p>
            <a:pPr marL="457200" lvl="0" indent="0" algn="l" rtl="0">
              <a:spcBef>
                <a:spcPts val="1200"/>
              </a:spcBef>
              <a:spcAft>
                <a:spcPts val="0"/>
              </a:spcAft>
              <a:buClr>
                <a:schemeClr val="dk1"/>
              </a:buClr>
              <a:buSzPts val="1100"/>
              <a:buFont typeface="Arial"/>
              <a:buNone/>
            </a:pPr>
            <a:r>
              <a:rPr lang="en" b="1"/>
              <a:t>3: Somewhat Comfortable</a:t>
            </a:r>
            <a:endParaRPr b="1"/>
          </a:p>
          <a:p>
            <a:pPr marL="457200" lvl="0" indent="0" algn="l" rtl="0">
              <a:spcBef>
                <a:spcPts val="1200"/>
              </a:spcBef>
              <a:spcAft>
                <a:spcPts val="0"/>
              </a:spcAft>
              <a:buClr>
                <a:schemeClr val="dk1"/>
              </a:buClr>
              <a:buSzPts val="1100"/>
              <a:buFont typeface="Arial"/>
              <a:buNone/>
            </a:pPr>
            <a:r>
              <a:rPr lang="en" b="1"/>
              <a:t>4: Comfortable</a:t>
            </a:r>
            <a:endParaRPr b="1"/>
          </a:p>
          <a:p>
            <a:pPr marL="914400" lvl="0" indent="-457200" algn="l" rtl="0">
              <a:spcBef>
                <a:spcPts val="1200"/>
              </a:spcBef>
              <a:spcAft>
                <a:spcPts val="1200"/>
              </a:spcAft>
              <a:buClr>
                <a:schemeClr val="dk1"/>
              </a:buClr>
              <a:buSzPts val="1100"/>
              <a:buFont typeface="Arial"/>
              <a:buNone/>
            </a:pPr>
            <a:r>
              <a:rPr lang="en" b="1"/>
              <a:t>5: Very Comfortable - I can write an EDT Plan to address EDT gaps that meet monitoring requirements.</a:t>
            </a:r>
            <a:endParaRPr b="1"/>
          </a:p>
        </p:txBody>
      </p:sp>
      <p:sp>
        <p:nvSpPr>
          <p:cNvPr id="676" name="Google Shape;676;p9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680"/>
        <p:cNvGrpSpPr/>
        <p:nvPr/>
      </p:nvGrpSpPr>
      <p:grpSpPr>
        <a:xfrm>
          <a:off x="0" y="0"/>
          <a:ext cx="0" cy="0"/>
          <a:chOff x="0" y="0"/>
          <a:chExt cx="0" cy="0"/>
        </a:xfrm>
      </p:grpSpPr>
      <p:sp>
        <p:nvSpPr>
          <p:cNvPr id="681" name="Google Shape;681;p9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Survey</a:t>
            </a:r>
            <a:endParaRPr/>
          </a:p>
        </p:txBody>
      </p:sp>
      <p:sp>
        <p:nvSpPr>
          <p:cNvPr id="682" name="Google Shape;682;p97"/>
          <p:cNvSpPr txBox="1">
            <a:spLocks noGrp="1"/>
          </p:cNvSpPr>
          <p:nvPr>
            <p:ph type="body" idx="1"/>
          </p:nvPr>
        </p:nvSpPr>
        <p:spPr>
          <a:xfrm>
            <a:off x="3517775" y="1143000"/>
            <a:ext cx="521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With the remaining time, please make sure you complete the training evaluation survey.</a:t>
            </a:r>
            <a:endParaRPr/>
          </a:p>
          <a:p>
            <a:pPr marL="0" lvl="0" indent="0" algn="l" rtl="0">
              <a:spcBef>
                <a:spcPts val="1200"/>
              </a:spcBef>
              <a:spcAft>
                <a:spcPts val="1200"/>
              </a:spcAft>
              <a:buNone/>
            </a:pPr>
            <a:r>
              <a:rPr lang="en"/>
              <a:t>Your feedback is appreciated!</a:t>
            </a:r>
            <a:endParaRPr/>
          </a:p>
        </p:txBody>
      </p:sp>
      <p:sp>
        <p:nvSpPr>
          <p:cNvPr id="683" name="Google Shape;683;p9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61</a:t>
            </a:fld>
            <a:endParaRPr/>
          </a:p>
        </p:txBody>
      </p:sp>
      <p:pic>
        <p:nvPicPr>
          <p:cNvPr id="684" name="Google Shape;684;p9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8338" y="1667275"/>
            <a:ext cx="2143125" cy="21431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Information</a:t>
            </a:r>
            <a:endParaRPr/>
          </a:p>
        </p:txBody>
      </p:sp>
      <p:sp>
        <p:nvSpPr>
          <p:cNvPr id="690" name="Google Shape;690;p98"/>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For questions about EDT programmatic requirements:</a:t>
            </a:r>
            <a:br>
              <a:rPr lang="en"/>
            </a:br>
            <a:r>
              <a:rPr lang="en"/>
              <a:t>	Niko Kaloudis</a:t>
            </a:r>
            <a:br>
              <a:rPr lang="en"/>
            </a:br>
            <a:r>
              <a:rPr lang="en"/>
              <a:t>	</a:t>
            </a:r>
            <a:r>
              <a:rPr lang="en" u="sng">
                <a:solidFill>
                  <a:schemeClr val="hlink"/>
                </a:solidFill>
                <a:hlinkClick r:id="rId3"/>
              </a:rPr>
              <a:t>k</a:t>
            </a:r>
            <a:r>
              <a:rPr lang="en" u="sng">
                <a:solidFill>
                  <a:schemeClr val="hlink"/>
                </a:solidFill>
                <a:hlinkClick r:id="rId3"/>
              </a:rPr>
              <a:t>aloudis_n@cde.state.co.us</a:t>
            </a:r>
            <a:r>
              <a:rPr lang="en"/>
              <a:t> (720) 284-4356</a:t>
            </a:r>
            <a:endParaRPr/>
          </a:p>
          <a:p>
            <a:pPr marL="0" lvl="0" indent="0" algn="l" rtl="0">
              <a:spcBef>
                <a:spcPts val="1200"/>
              </a:spcBef>
              <a:spcAft>
                <a:spcPts val="1200"/>
              </a:spcAft>
              <a:buNone/>
            </a:pPr>
            <a:r>
              <a:rPr lang="en"/>
              <a:t>For questions about EDT data calculations:</a:t>
            </a:r>
            <a:br>
              <a:rPr lang="en"/>
            </a:br>
            <a:r>
              <a:rPr lang="en"/>
              <a:t>	Tina Negley</a:t>
            </a:r>
            <a:br>
              <a:rPr lang="en"/>
            </a:br>
            <a:r>
              <a:rPr lang="en"/>
              <a:t>	</a:t>
            </a:r>
            <a:r>
              <a:rPr lang="en" u="sng">
                <a:solidFill>
                  <a:schemeClr val="hlink"/>
                </a:solidFill>
                <a:hlinkClick r:id="rId4"/>
              </a:rPr>
              <a:t>negley_t@cde.state.co.us</a:t>
            </a:r>
            <a:r>
              <a:rPr lang="en"/>
              <a:t> (303) 866-5243</a:t>
            </a:r>
            <a:endParaRPr b="1"/>
          </a:p>
        </p:txBody>
      </p:sp>
      <p:sp>
        <p:nvSpPr>
          <p:cNvPr id="691" name="Google Shape;691;p9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62</a:t>
            </a:fld>
            <a:endParaRPr/>
          </a:p>
        </p:txBody>
      </p:sp>
      <p:sp>
        <p:nvSpPr>
          <p:cNvPr id="692" name="Google Shape;692;p98"/>
          <p:cNvSpPr/>
          <p:nvPr/>
        </p:nvSpPr>
        <p:spPr>
          <a:xfrm>
            <a:off x="392700" y="3343275"/>
            <a:ext cx="8358600" cy="1103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en" sz="1800" b="1">
                <a:solidFill>
                  <a:schemeClr val="dk1"/>
                </a:solidFill>
                <a:latin typeface="Calibri"/>
                <a:ea typeface="Calibri"/>
                <a:cs typeface="Calibri"/>
                <a:sym typeface="Calibri"/>
              </a:rPr>
              <a:t>If reviewing this slide deck after the live presentation, feel free to contact the above staff, visit our unit </a:t>
            </a:r>
            <a:r>
              <a:rPr lang="en" sz="1800" b="1"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Contacts Page</a:t>
            </a:r>
            <a:r>
              <a:rPr lang="en" sz="1800" b="1">
                <a:solidFill>
                  <a:schemeClr val="dk1"/>
                </a:solidFill>
                <a:latin typeface="Calibri"/>
                <a:ea typeface="Calibri"/>
                <a:cs typeface="Calibri"/>
                <a:sym typeface="Calibri"/>
              </a:rPr>
              <a:t>, or send questions to </a:t>
            </a:r>
            <a:r>
              <a:rPr lang="en" sz="1800" b="1" u="sng">
                <a:solidFill>
                  <a:schemeClr val="hlink"/>
                </a:solidFill>
                <a:latin typeface="Calibri"/>
                <a:ea typeface="Calibri"/>
                <a:cs typeface="Calibri"/>
                <a:sym typeface="Calibri"/>
                <a:hlinkClick r:id="rId6"/>
              </a:rPr>
              <a:t>ESSAquestions@cde.state.co.us</a:t>
            </a:r>
            <a:r>
              <a:rPr lang="en" sz="1800" b="1">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Objectives</a:t>
            </a:r>
            <a:endParaRPr/>
          </a:p>
        </p:txBody>
      </p:sp>
      <p:sp>
        <p:nvSpPr>
          <p:cNvPr id="280" name="Google Shape;280;p4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LEA staff will be able to:</a:t>
            </a:r>
            <a:endParaRPr/>
          </a:p>
          <a:p>
            <a:pPr marL="457200" lvl="0" indent="-330200" algn="l" rtl="0">
              <a:spcBef>
                <a:spcPts val="1200"/>
              </a:spcBef>
              <a:spcAft>
                <a:spcPts val="0"/>
              </a:spcAft>
              <a:buSzPts val="1600"/>
              <a:buChar char="●"/>
            </a:pPr>
            <a:r>
              <a:rPr lang="en"/>
              <a:t>Determine if using the EDT Alternative Calculator is a viable option for the LEA.</a:t>
            </a:r>
            <a:endParaRPr/>
          </a:p>
          <a:p>
            <a:pPr marL="457200" lvl="0" indent="-330200" algn="l" rtl="0">
              <a:spcBef>
                <a:spcPts val="0"/>
              </a:spcBef>
              <a:spcAft>
                <a:spcPts val="0"/>
              </a:spcAft>
              <a:buSzPts val="1600"/>
              <a:buChar char="●"/>
            </a:pPr>
            <a:r>
              <a:rPr lang="en"/>
              <a:t>Access and complete the EDT Alternative Calculator.</a:t>
            </a:r>
            <a:endParaRPr/>
          </a:p>
          <a:p>
            <a:pPr marL="457200" lvl="0" indent="-330200" algn="l" rtl="0">
              <a:spcBef>
                <a:spcPts val="0"/>
              </a:spcBef>
              <a:spcAft>
                <a:spcPts val="0"/>
              </a:spcAft>
              <a:buSzPts val="1600"/>
              <a:buChar char="●"/>
            </a:pPr>
            <a:r>
              <a:rPr lang="en"/>
              <a:t>Build an EDT Plan in the Consolidated Application that meets requirements.</a:t>
            </a:r>
            <a:endParaRPr/>
          </a:p>
          <a:p>
            <a:pPr marL="457200" lvl="0" indent="-330200" algn="l" rtl="0">
              <a:spcBef>
                <a:spcPts val="0"/>
              </a:spcBef>
              <a:spcAft>
                <a:spcPts val="0"/>
              </a:spcAft>
              <a:buSzPts val="1600"/>
              <a:buChar char="●"/>
            </a:pPr>
            <a:r>
              <a:rPr lang="en"/>
              <a:t>Prepare evidence for EDT Plan monitoring.</a:t>
            </a:r>
            <a:endParaRPr/>
          </a:p>
        </p:txBody>
      </p:sp>
      <p:sp>
        <p:nvSpPr>
          <p:cNvPr id="281" name="Google Shape;281;p4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282" name="Google Shape;282;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77946" y="2955800"/>
            <a:ext cx="1399850" cy="141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Grounding the Work</a:t>
            </a:r>
            <a:endParaRPr/>
          </a:p>
        </p:txBody>
      </p:sp>
      <p:sp>
        <p:nvSpPr>
          <p:cNvPr id="288" name="Google Shape;288;p44"/>
          <p:cNvSpPr txBox="1">
            <a:spLocks noGrp="1"/>
          </p:cNvSpPr>
          <p:nvPr>
            <p:ph type="body" idx="1"/>
          </p:nvPr>
        </p:nvSpPr>
        <p:spPr>
          <a:xfrm>
            <a:off x="311700" y="2171700"/>
            <a:ext cx="8520600" cy="2292000"/>
          </a:xfrm>
          <a:prstGeom prst="rect">
            <a:avLst/>
          </a:prstGeom>
        </p:spPr>
        <p:txBody>
          <a:bodyPr spcFirstLastPara="1" wrap="square" lIns="0" tIns="0" rIns="0" bIns="0" anchor="t" anchorCtr="0">
            <a:normAutofit lnSpcReduction="10000"/>
          </a:bodyPr>
          <a:lstStyle/>
          <a:p>
            <a:pPr marL="2743200" lvl="0" indent="0" algn="l" rtl="0">
              <a:spcBef>
                <a:spcPts val="0"/>
              </a:spcBef>
              <a:spcAft>
                <a:spcPts val="0"/>
              </a:spcAft>
              <a:buNone/>
            </a:pPr>
            <a:r>
              <a:rPr lang="en"/>
              <a:t>Why talk about EDT now?</a:t>
            </a:r>
            <a:endParaRPr/>
          </a:p>
          <a:p>
            <a:pPr marL="457200" lvl="0" indent="-330200" algn="l" rtl="0">
              <a:spcBef>
                <a:spcPts val="1200"/>
              </a:spcBef>
              <a:spcAft>
                <a:spcPts val="0"/>
              </a:spcAft>
              <a:buSzPts val="1600"/>
              <a:buChar char="●"/>
            </a:pPr>
            <a:r>
              <a:rPr lang="en"/>
              <a:t>Annual requirement for LEAs with Title I schools, over 1,000 students, and more than 1 school per grade span to address disparities. (ESSA)</a:t>
            </a:r>
            <a:endParaRPr/>
          </a:p>
          <a:p>
            <a:pPr marL="457200" lvl="0" indent="-330200" algn="l" rtl="0">
              <a:spcBef>
                <a:spcPts val="0"/>
              </a:spcBef>
              <a:spcAft>
                <a:spcPts val="0"/>
              </a:spcAft>
              <a:buSzPts val="1600"/>
              <a:buChar char="●"/>
            </a:pPr>
            <a:r>
              <a:rPr lang="en"/>
              <a:t>22-23 Consolidated Application opens in mid-April and due by June 30th.</a:t>
            </a:r>
            <a:endParaRPr/>
          </a:p>
          <a:p>
            <a:pPr marL="457200" lvl="0" indent="-330200" algn="l" rtl="0">
              <a:spcBef>
                <a:spcPts val="0"/>
              </a:spcBef>
              <a:spcAft>
                <a:spcPts val="0"/>
              </a:spcAft>
              <a:buSzPts val="1600"/>
              <a:buChar char="●"/>
            </a:pPr>
            <a:r>
              <a:rPr lang="en"/>
              <a:t>Pandemic has heavily impacted the teacher workforce; more so for minority students and students of poverty.</a:t>
            </a:r>
            <a:endParaRPr/>
          </a:p>
          <a:p>
            <a:pPr marL="457200" lvl="0" indent="-330200" algn="l" rtl="0">
              <a:spcBef>
                <a:spcPts val="0"/>
              </a:spcBef>
              <a:spcAft>
                <a:spcPts val="0"/>
              </a:spcAft>
              <a:buSzPts val="1600"/>
              <a:buChar char="●"/>
            </a:pPr>
            <a:r>
              <a:rPr lang="en"/>
              <a:t>A strong EDT Plan can help LEAs address the impacts of COVID on their teaching force.</a:t>
            </a:r>
            <a:endParaRPr/>
          </a:p>
        </p:txBody>
      </p:sp>
      <p:sp>
        <p:nvSpPr>
          <p:cNvPr id="289" name="Google Shape;289;p4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8</a:t>
            </a:fld>
            <a:endParaRPr/>
          </a:p>
        </p:txBody>
      </p:sp>
      <p:pic>
        <p:nvPicPr>
          <p:cNvPr id="290" name="Google Shape;290;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8600" y="1314924"/>
            <a:ext cx="2678900" cy="133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296" name="Google Shape;296;p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b="1"/>
              <a:t>Q: How comfortable are you with building an EDT Plan that addresses identified EDT gaps?</a:t>
            </a:r>
            <a:endParaRPr b="1"/>
          </a:p>
          <a:p>
            <a:pPr marL="457200" lvl="0" indent="0" algn="l" rtl="0">
              <a:spcBef>
                <a:spcPts val="1200"/>
              </a:spcBef>
              <a:spcAft>
                <a:spcPts val="0"/>
              </a:spcAft>
              <a:buNone/>
            </a:pPr>
            <a:r>
              <a:rPr lang="en" b="1"/>
              <a:t>1: Not Comfortable - I don’t know what needs to be in an EDT Plan.</a:t>
            </a:r>
            <a:endParaRPr b="1"/>
          </a:p>
          <a:p>
            <a:pPr marL="457200" lvl="0" indent="0" algn="l" rtl="0">
              <a:spcBef>
                <a:spcPts val="1200"/>
              </a:spcBef>
              <a:spcAft>
                <a:spcPts val="0"/>
              </a:spcAft>
              <a:buNone/>
            </a:pPr>
            <a:r>
              <a:rPr lang="en" b="1"/>
              <a:t>2: Slightly Comfortable</a:t>
            </a:r>
            <a:endParaRPr b="1"/>
          </a:p>
          <a:p>
            <a:pPr marL="457200" lvl="0" indent="0" algn="l" rtl="0">
              <a:spcBef>
                <a:spcPts val="1200"/>
              </a:spcBef>
              <a:spcAft>
                <a:spcPts val="0"/>
              </a:spcAft>
              <a:buNone/>
            </a:pPr>
            <a:r>
              <a:rPr lang="en" b="1"/>
              <a:t>3: Somewhat Comfortable</a:t>
            </a:r>
            <a:endParaRPr b="1"/>
          </a:p>
          <a:p>
            <a:pPr marL="457200" lvl="0" indent="0" algn="l" rtl="0">
              <a:spcBef>
                <a:spcPts val="1200"/>
              </a:spcBef>
              <a:spcAft>
                <a:spcPts val="0"/>
              </a:spcAft>
              <a:buNone/>
            </a:pPr>
            <a:r>
              <a:rPr lang="en" b="1"/>
              <a:t>4: Comfortable</a:t>
            </a:r>
            <a:endParaRPr b="1"/>
          </a:p>
          <a:p>
            <a:pPr marL="914400" lvl="0" indent="-457200" algn="l" rtl="0">
              <a:spcBef>
                <a:spcPts val="1200"/>
              </a:spcBef>
              <a:spcAft>
                <a:spcPts val="1200"/>
              </a:spcAft>
              <a:buNone/>
            </a:pPr>
            <a:r>
              <a:rPr lang="en" b="1"/>
              <a:t>5: Very Comfortable - I’ve written EDT Plans to address EDT gaps before that meet monitoring requirements.</a:t>
            </a:r>
            <a:endParaRPr b="1"/>
          </a:p>
        </p:txBody>
      </p:sp>
      <p:sp>
        <p:nvSpPr>
          <p:cNvPr id="297" name="Google Shape;297;p4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5097</Words>
  <Application>Microsoft Office PowerPoint</Application>
  <PresentationFormat>On-screen Show (16:9)</PresentationFormat>
  <Paragraphs>470</Paragraphs>
  <Slides>62</Slides>
  <Notes>62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Rockwell</vt:lpstr>
      <vt:lpstr>Simple Light</vt:lpstr>
      <vt:lpstr>Building an EDT Plan</vt:lpstr>
      <vt:lpstr>Upcoming Training</vt:lpstr>
      <vt:lpstr>Introductions</vt:lpstr>
      <vt:lpstr>Prework</vt:lpstr>
      <vt:lpstr>Agenda</vt:lpstr>
      <vt:lpstr>Training Norms</vt:lpstr>
      <vt:lpstr>Objectives</vt:lpstr>
      <vt:lpstr>Grounding the Work</vt:lpstr>
      <vt:lpstr>Poll Question</vt:lpstr>
      <vt:lpstr>Review EDT and Gap Sizes</vt:lpstr>
      <vt:lpstr>Overview of EDT</vt:lpstr>
      <vt:lpstr>Aligning Data Years</vt:lpstr>
      <vt:lpstr>Accessing Your Data</vt:lpstr>
      <vt:lpstr>Establishing Your Baseline</vt:lpstr>
      <vt:lpstr>Poll Questions</vt:lpstr>
      <vt:lpstr>Small vs Medium/Large Gap</vt:lpstr>
      <vt:lpstr>Poll Questions</vt:lpstr>
      <vt:lpstr>Poll Questions</vt:lpstr>
      <vt:lpstr>Optional EDT Alternative Calculator</vt:lpstr>
      <vt:lpstr>Background</vt:lpstr>
      <vt:lpstr>Getting Started</vt:lpstr>
      <vt:lpstr>Downloading the Calculator</vt:lpstr>
      <vt:lpstr>Data Needed for Calculator</vt:lpstr>
      <vt:lpstr>Demonstration of EDT Alternative Calculator</vt:lpstr>
      <vt:lpstr>EDT Alternative Calculator Results</vt:lpstr>
      <vt:lpstr>Demonstrating Compliance</vt:lpstr>
      <vt:lpstr>Optional EDT Alternative Calculator Assurance</vt:lpstr>
      <vt:lpstr>Alternative Calculator DOES Demonstrate Compliance</vt:lpstr>
      <vt:lpstr>Alternative Calculator DOES NOT Demonstrate Compliance</vt:lpstr>
      <vt:lpstr>EDT Planning in the Consolidated Application</vt:lpstr>
      <vt:lpstr>EDT Planning</vt:lpstr>
      <vt:lpstr>EDT Plan Resources: Talent System Self-Assessment</vt:lpstr>
      <vt:lpstr>EDT Plan Resources</vt:lpstr>
      <vt:lpstr>Building Your EDT Plan in the Consolidated Application</vt:lpstr>
      <vt:lpstr>Response Guidance</vt:lpstr>
      <vt:lpstr>5.1 Stakeholder Engagement</vt:lpstr>
      <vt:lpstr>Sample Response</vt:lpstr>
      <vt:lpstr>5.2 Root Causes</vt:lpstr>
      <vt:lpstr>Sample Responses</vt:lpstr>
      <vt:lpstr>Turn &amp; Talk (5 min)</vt:lpstr>
      <vt:lpstr>5.3 Key Strategies</vt:lpstr>
      <vt:lpstr>Sample Responses</vt:lpstr>
      <vt:lpstr>5.4 Goal(s)</vt:lpstr>
      <vt:lpstr>Sample Response</vt:lpstr>
      <vt:lpstr>Turn &amp; Talk (8 min)</vt:lpstr>
      <vt:lpstr>5.5 Timeline</vt:lpstr>
      <vt:lpstr>Sample Response</vt:lpstr>
      <vt:lpstr>5.6 Funding Source(s)</vt:lpstr>
      <vt:lpstr>EDT Monitoring Indicators</vt:lpstr>
      <vt:lpstr>Preparing for Monitoring</vt:lpstr>
      <vt:lpstr>ID 1.8 Statutory Language</vt:lpstr>
      <vt:lpstr>ID 1.8 Demonstration of Compliance</vt:lpstr>
      <vt:lpstr>ID 1.8 Examples of Evidence</vt:lpstr>
      <vt:lpstr>Monitoring Resources</vt:lpstr>
      <vt:lpstr>Next Steps</vt:lpstr>
      <vt:lpstr>Next Steps</vt:lpstr>
      <vt:lpstr>Questions and Parking Lot Any unanswered questions will be collected and responded to via email.</vt:lpstr>
      <vt:lpstr>Closing</vt:lpstr>
      <vt:lpstr>Resources</vt:lpstr>
      <vt:lpstr>Poll Question</vt:lpstr>
      <vt:lpstr>Survey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EDT Plan</dc:title>
  <dc:creator>Owen, Emily</dc:creator>
  <cp:lastModifiedBy>Owen, Emily</cp:lastModifiedBy>
  <cp:revision>2</cp:revision>
  <dcterms:modified xsi:type="dcterms:W3CDTF">2022-05-31T22:51:09Z</dcterms:modified>
</cp:coreProperties>
</file>