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3"/>
  </p:notesMasterIdLst>
  <p:sldIdLst>
    <p:sldId id="257" r:id="rId5"/>
    <p:sldId id="260" r:id="rId6"/>
    <p:sldId id="262" r:id="rId7"/>
    <p:sldId id="261" r:id="rId8"/>
    <p:sldId id="283" r:id="rId9"/>
    <p:sldId id="263" r:id="rId10"/>
    <p:sldId id="285" r:id="rId11"/>
    <p:sldId id="284" r:id="rId12"/>
    <p:sldId id="286" r:id="rId13"/>
    <p:sldId id="265" r:id="rId14"/>
    <p:sldId id="289" r:id="rId15"/>
    <p:sldId id="266" r:id="rId16"/>
    <p:sldId id="293" r:id="rId17"/>
    <p:sldId id="294" r:id="rId18"/>
    <p:sldId id="297" r:id="rId19"/>
    <p:sldId id="264" r:id="rId20"/>
    <p:sldId id="288" r:id="rId21"/>
    <p:sldId id="267" r:id="rId22"/>
    <p:sldId id="268" r:id="rId23"/>
    <p:sldId id="311" r:id="rId24"/>
    <p:sldId id="320" r:id="rId25"/>
    <p:sldId id="312" r:id="rId26"/>
    <p:sldId id="313" r:id="rId27"/>
    <p:sldId id="305" r:id="rId28"/>
    <p:sldId id="314" r:id="rId29"/>
    <p:sldId id="316" r:id="rId30"/>
    <p:sldId id="319" r:id="rId31"/>
    <p:sldId id="310" r:id="rId32"/>
  </p:sldIdLst>
  <p:sldSz cx="9144000" cy="5143500" type="screen16x9"/>
  <p:notesSz cx="6858000" cy="9144000"/>
  <p:embeddedFontLst>
    <p:embeddedFont>
      <p:font typeface="Roboto" panose="02000000000000000000" pitchFamily="2" charset="0"/>
      <p:regular r:id="rId34"/>
      <p:bold r:id="rId35"/>
      <p:italic r:id="rId36"/>
      <p:boldItalic r:id="rId37"/>
    </p:embeddedFont>
    <p:embeddedFont>
      <p:font typeface="Roboto Medium" panose="02000000000000000000" pitchFamily="2" charset="0"/>
      <p:regular r:id="rId38"/>
      <p:bold r:id="rId39"/>
      <p:italic r:id="rId40"/>
      <p:boldItalic r:id="rId41"/>
    </p:embeddedFont>
    <p:embeddedFont>
      <p:font typeface="Rockwell" panose="02060603020205020403" pitchFamily="18" charset="0"/>
      <p:regular r:id="rId42"/>
      <p:bold r:id="rId43"/>
      <p:italic r:id="rId44"/>
      <p:boldItalic r:id="rId45"/>
    </p:embeddedFont>
    <p:embeddedFont>
      <p:font typeface="Trebuchet MS" panose="020B0603020202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26" autoAdjust="0"/>
    <p:restoredTop sz="86364" autoAdjust="0"/>
  </p:normalViewPr>
  <p:slideViewPr>
    <p:cSldViewPr snapToGrid="0">
      <p:cViewPr>
        <p:scale>
          <a:sx n="71" d="100"/>
          <a:sy n="71" d="100"/>
        </p:scale>
        <p:origin x="36" y="3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63"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8EB94-6832-428B-92CC-E80AA278608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77BB4E6-1094-4D28-8F8B-6785F2C03C6A}">
      <dgm:prSet phldrT="[Text]"/>
      <dgm:spPr/>
      <dgm:t>
        <a:bodyPr/>
        <a:lstStyle/>
        <a:p>
          <a:r>
            <a:rPr lang="en-US" dirty="0"/>
            <a:t>Data Components of the READ Act</a:t>
          </a:r>
        </a:p>
      </dgm:t>
    </dgm:pt>
    <dgm:pt modelId="{35C738EF-6B62-41FE-8A0F-414CBD26CB28}" type="parTrans" cxnId="{CD1D6A7D-6631-462C-BC1A-4D101580203C}">
      <dgm:prSet/>
      <dgm:spPr/>
      <dgm:t>
        <a:bodyPr/>
        <a:lstStyle/>
        <a:p>
          <a:endParaRPr lang="en-US"/>
        </a:p>
      </dgm:t>
    </dgm:pt>
    <dgm:pt modelId="{A1DE2538-2416-4CE4-9B14-2E54352E6673}" type="sibTrans" cxnId="{CD1D6A7D-6631-462C-BC1A-4D101580203C}">
      <dgm:prSet/>
      <dgm:spPr/>
      <dgm:t>
        <a:bodyPr/>
        <a:lstStyle/>
        <a:p>
          <a:endParaRPr lang="en-US"/>
        </a:p>
      </dgm:t>
    </dgm:pt>
    <dgm:pt modelId="{DD325010-4EC6-4005-906C-7BEB76159CDC}">
      <dgm:prSet phldrT="[Text]"/>
      <dgm:spPr/>
      <dgm:t>
        <a:bodyPr/>
        <a:lstStyle/>
        <a:p>
          <a:r>
            <a:rPr lang="en-US" dirty="0"/>
            <a:t>Components Collected through Data Pipeline</a:t>
          </a:r>
        </a:p>
      </dgm:t>
    </dgm:pt>
    <dgm:pt modelId="{8785B31C-743C-4E6A-B1E9-A95DAF113C8E}" type="parTrans" cxnId="{5A9861C9-95C2-4225-B4D3-5F0465E94BFB}">
      <dgm:prSet/>
      <dgm:spPr/>
      <dgm:t>
        <a:bodyPr/>
        <a:lstStyle/>
        <a:p>
          <a:endParaRPr lang="en-US"/>
        </a:p>
      </dgm:t>
    </dgm:pt>
    <dgm:pt modelId="{86418705-A11E-4499-9313-0E539276D510}" type="sibTrans" cxnId="{5A9861C9-95C2-4225-B4D3-5F0465E94BFB}">
      <dgm:prSet/>
      <dgm:spPr/>
      <dgm:t>
        <a:bodyPr/>
        <a:lstStyle/>
        <a:p>
          <a:endParaRPr lang="en-US"/>
        </a:p>
      </dgm:t>
    </dgm:pt>
    <dgm:pt modelId="{6ED45621-4975-49DC-8821-F9F81B637A72}">
      <dgm:prSet phldrT="[Text]"/>
      <dgm:spPr/>
      <dgm:t>
        <a:bodyPr/>
        <a:lstStyle/>
        <a:p>
          <a:r>
            <a:rPr lang="en-US" dirty="0"/>
            <a:t>Spring READ Assessment</a:t>
          </a:r>
        </a:p>
        <a:p>
          <a:r>
            <a:rPr lang="en-US" dirty="0"/>
            <a:t>(Spring)</a:t>
          </a:r>
        </a:p>
      </dgm:t>
    </dgm:pt>
    <dgm:pt modelId="{46817C3C-D103-4DE2-BF57-58061E91EECD}" type="parTrans" cxnId="{DE626D90-2E9D-4F8E-B933-F554522001A1}">
      <dgm:prSet/>
      <dgm:spPr/>
      <dgm:t>
        <a:bodyPr/>
        <a:lstStyle/>
        <a:p>
          <a:endParaRPr lang="en-US"/>
        </a:p>
      </dgm:t>
    </dgm:pt>
    <dgm:pt modelId="{D6A73E6D-0778-4076-AF6D-830A3DCEF08E}" type="sibTrans" cxnId="{DE626D90-2E9D-4F8E-B933-F554522001A1}">
      <dgm:prSet/>
      <dgm:spPr/>
      <dgm:t>
        <a:bodyPr/>
        <a:lstStyle/>
        <a:p>
          <a:endParaRPr lang="en-US"/>
        </a:p>
      </dgm:t>
    </dgm:pt>
    <dgm:pt modelId="{396E47B0-80DD-4BE1-BA1B-41547430C129}">
      <dgm:prSet phldrT="[Text]"/>
      <dgm:spPr/>
      <dgm:t>
        <a:bodyPr/>
        <a:lstStyle/>
        <a:p>
          <a:r>
            <a:rPr lang="en-US" dirty="0"/>
            <a:t>READ Literacy Programs and Assessment</a:t>
          </a:r>
        </a:p>
        <a:p>
          <a:r>
            <a:rPr lang="en-US" dirty="0"/>
            <a:t>(Spring)</a:t>
          </a:r>
        </a:p>
      </dgm:t>
    </dgm:pt>
    <dgm:pt modelId="{01661E6A-5E81-47F2-B79F-EAA2E5792E57}" type="parTrans" cxnId="{66524BA8-2DD7-49BE-91FE-86ED2007B125}">
      <dgm:prSet/>
      <dgm:spPr/>
      <dgm:t>
        <a:bodyPr/>
        <a:lstStyle/>
        <a:p>
          <a:endParaRPr lang="en-US"/>
        </a:p>
      </dgm:t>
    </dgm:pt>
    <dgm:pt modelId="{D6304FC5-D3FB-4F8E-A85D-EC6489E92980}" type="sibTrans" cxnId="{66524BA8-2DD7-49BE-91FE-86ED2007B125}">
      <dgm:prSet/>
      <dgm:spPr/>
      <dgm:t>
        <a:bodyPr/>
        <a:lstStyle/>
        <a:p>
          <a:endParaRPr lang="en-US"/>
        </a:p>
      </dgm:t>
    </dgm:pt>
    <dgm:pt modelId="{710C7B9E-1D64-4C22-83C4-AC190BA1B6E2}">
      <dgm:prSet phldrT="[Text]"/>
      <dgm:spPr/>
      <dgm:t>
        <a:bodyPr/>
        <a:lstStyle/>
        <a:p>
          <a:r>
            <a:rPr lang="en-US" dirty="0"/>
            <a:t>Components Collected through GAINS</a:t>
          </a:r>
        </a:p>
      </dgm:t>
    </dgm:pt>
    <dgm:pt modelId="{44729D09-1558-4267-8A48-417F6FBE4DD1}" type="parTrans" cxnId="{B7427DAA-9811-4783-96A9-9000DA3EC3C5}">
      <dgm:prSet/>
      <dgm:spPr/>
      <dgm:t>
        <a:bodyPr/>
        <a:lstStyle/>
        <a:p>
          <a:endParaRPr lang="en-US"/>
        </a:p>
      </dgm:t>
    </dgm:pt>
    <dgm:pt modelId="{B488A4AC-3E67-451C-8C4C-DA74370FDF77}" type="sibTrans" cxnId="{B7427DAA-9811-4783-96A9-9000DA3EC3C5}">
      <dgm:prSet/>
      <dgm:spPr/>
      <dgm:t>
        <a:bodyPr/>
        <a:lstStyle/>
        <a:p>
          <a:endParaRPr lang="en-US"/>
        </a:p>
      </dgm:t>
    </dgm:pt>
    <dgm:pt modelId="{0E4EFF01-F891-47A1-AED4-DB4DF3A3A57E}">
      <dgm:prSet phldrT="[Text]"/>
      <dgm:spPr/>
      <dgm:t>
        <a:bodyPr/>
        <a:lstStyle/>
        <a:p>
          <a:r>
            <a:rPr lang="en-US" dirty="0"/>
            <a:t>READ Budgets</a:t>
          </a:r>
        </a:p>
        <a:p>
          <a:r>
            <a:rPr lang="en-US" dirty="0"/>
            <a:t>(Spring)</a:t>
          </a:r>
        </a:p>
      </dgm:t>
    </dgm:pt>
    <dgm:pt modelId="{57FA7CAE-CB01-4A12-A844-016FCA87EA38}" type="parTrans" cxnId="{3495F86E-E485-4310-A03B-482918D2AF12}">
      <dgm:prSet/>
      <dgm:spPr/>
      <dgm:t>
        <a:bodyPr/>
        <a:lstStyle/>
        <a:p>
          <a:endParaRPr lang="en-US"/>
        </a:p>
      </dgm:t>
    </dgm:pt>
    <dgm:pt modelId="{DBEEFE7C-8FDF-44DF-B778-53FECAA5A4A6}" type="sibTrans" cxnId="{3495F86E-E485-4310-A03B-482918D2AF12}">
      <dgm:prSet/>
      <dgm:spPr/>
      <dgm:t>
        <a:bodyPr/>
        <a:lstStyle/>
        <a:p>
          <a:endParaRPr lang="en-US"/>
        </a:p>
      </dgm:t>
    </dgm:pt>
    <dgm:pt modelId="{8EC04C9A-2529-4439-8E8B-F0068BA18B87}">
      <dgm:prSet phldrT="[Text]"/>
      <dgm:spPr/>
      <dgm:t>
        <a:bodyPr/>
        <a:lstStyle/>
        <a:p>
          <a:r>
            <a:rPr lang="en-US" dirty="0"/>
            <a:t>READ Training</a:t>
          </a:r>
        </a:p>
        <a:p>
          <a:r>
            <a:rPr lang="en-US" dirty="0"/>
            <a:t>(Fall)</a:t>
          </a:r>
        </a:p>
      </dgm:t>
    </dgm:pt>
    <dgm:pt modelId="{8CE5DF8A-2536-4468-8FA2-AFFF3579D0F0}" type="parTrans" cxnId="{C1DFED37-5EBB-457E-AAB5-872A9A01CFD2}">
      <dgm:prSet/>
      <dgm:spPr/>
      <dgm:t>
        <a:bodyPr/>
        <a:lstStyle/>
        <a:p>
          <a:endParaRPr lang="en-US"/>
        </a:p>
      </dgm:t>
    </dgm:pt>
    <dgm:pt modelId="{B39B4C87-DC09-4D40-9D99-FB4091277DFB}" type="sibTrans" cxnId="{C1DFED37-5EBB-457E-AAB5-872A9A01CFD2}">
      <dgm:prSet/>
      <dgm:spPr/>
      <dgm:t>
        <a:bodyPr/>
        <a:lstStyle/>
        <a:p>
          <a:endParaRPr lang="en-US"/>
        </a:p>
      </dgm:t>
    </dgm:pt>
    <dgm:pt modelId="{0C02AA38-22E3-4C94-A8D0-9B15F3C3948F}" type="pres">
      <dgm:prSet presAssocID="{A278EB94-6832-428B-92CC-E80AA2786084}" presName="hierChild1" presStyleCnt="0">
        <dgm:presLayoutVars>
          <dgm:chPref val="1"/>
          <dgm:dir/>
          <dgm:animOne val="branch"/>
          <dgm:animLvl val="lvl"/>
          <dgm:resizeHandles/>
        </dgm:presLayoutVars>
      </dgm:prSet>
      <dgm:spPr/>
    </dgm:pt>
    <dgm:pt modelId="{929F67B3-0201-4975-9D63-C94AACFB7FCC}" type="pres">
      <dgm:prSet presAssocID="{277BB4E6-1094-4D28-8F8B-6785F2C03C6A}" presName="hierRoot1" presStyleCnt="0"/>
      <dgm:spPr/>
    </dgm:pt>
    <dgm:pt modelId="{15B9730F-CDAC-44D7-9B2B-3C455FA6562A}" type="pres">
      <dgm:prSet presAssocID="{277BB4E6-1094-4D28-8F8B-6785F2C03C6A}" presName="composite" presStyleCnt="0"/>
      <dgm:spPr/>
    </dgm:pt>
    <dgm:pt modelId="{4FF731CF-1F2A-42A8-9FCC-385EAD5AB05B}" type="pres">
      <dgm:prSet presAssocID="{277BB4E6-1094-4D28-8F8B-6785F2C03C6A}" presName="background" presStyleLbl="node0" presStyleIdx="0" presStyleCnt="1"/>
      <dgm:spPr/>
    </dgm:pt>
    <dgm:pt modelId="{D2629D56-940F-486B-90BC-AD312F469F49}" type="pres">
      <dgm:prSet presAssocID="{277BB4E6-1094-4D28-8F8B-6785F2C03C6A}" presName="text" presStyleLbl="fgAcc0" presStyleIdx="0" presStyleCnt="1">
        <dgm:presLayoutVars>
          <dgm:chPref val="3"/>
        </dgm:presLayoutVars>
      </dgm:prSet>
      <dgm:spPr/>
    </dgm:pt>
    <dgm:pt modelId="{D93A8D87-BA40-424C-B9AE-7C97E9AFA90A}" type="pres">
      <dgm:prSet presAssocID="{277BB4E6-1094-4D28-8F8B-6785F2C03C6A}" presName="hierChild2" presStyleCnt="0"/>
      <dgm:spPr/>
    </dgm:pt>
    <dgm:pt modelId="{E41F6B70-9DF1-4F27-AD29-21140CF02DE5}" type="pres">
      <dgm:prSet presAssocID="{8785B31C-743C-4E6A-B1E9-A95DAF113C8E}" presName="Name10" presStyleLbl="parChTrans1D2" presStyleIdx="0" presStyleCnt="2"/>
      <dgm:spPr/>
    </dgm:pt>
    <dgm:pt modelId="{625AF5D8-CDCA-4878-87D7-D5F0C022FBD6}" type="pres">
      <dgm:prSet presAssocID="{DD325010-4EC6-4005-906C-7BEB76159CDC}" presName="hierRoot2" presStyleCnt="0"/>
      <dgm:spPr/>
    </dgm:pt>
    <dgm:pt modelId="{BE7DABF7-1DEE-453E-9033-37A73424671B}" type="pres">
      <dgm:prSet presAssocID="{DD325010-4EC6-4005-906C-7BEB76159CDC}" presName="composite2" presStyleCnt="0"/>
      <dgm:spPr/>
    </dgm:pt>
    <dgm:pt modelId="{67138C77-C082-40BC-A757-F630C6770E84}" type="pres">
      <dgm:prSet presAssocID="{DD325010-4EC6-4005-906C-7BEB76159CDC}" presName="background2" presStyleLbl="node2" presStyleIdx="0" presStyleCnt="2"/>
      <dgm:spPr/>
    </dgm:pt>
    <dgm:pt modelId="{03439247-16F5-4E86-8832-6B680FD120E5}" type="pres">
      <dgm:prSet presAssocID="{DD325010-4EC6-4005-906C-7BEB76159CDC}" presName="text2" presStyleLbl="fgAcc2" presStyleIdx="0" presStyleCnt="2">
        <dgm:presLayoutVars>
          <dgm:chPref val="3"/>
        </dgm:presLayoutVars>
      </dgm:prSet>
      <dgm:spPr/>
    </dgm:pt>
    <dgm:pt modelId="{A5C9AD71-785F-46D4-81D9-505B73691827}" type="pres">
      <dgm:prSet presAssocID="{DD325010-4EC6-4005-906C-7BEB76159CDC}" presName="hierChild3" presStyleCnt="0"/>
      <dgm:spPr/>
    </dgm:pt>
    <dgm:pt modelId="{8E872FF4-5B17-4A99-8404-3D3E9499904C}" type="pres">
      <dgm:prSet presAssocID="{46817C3C-D103-4DE2-BF57-58061E91EECD}" presName="Name17" presStyleLbl="parChTrans1D3" presStyleIdx="0" presStyleCnt="4"/>
      <dgm:spPr/>
    </dgm:pt>
    <dgm:pt modelId="{C168C18F-D3B1-4AB9-A503-64D866BB71E6}" type="pres">
      <dgm:prSet presAssocID="{6ED45621-4975-49DC-8821-F9F81B637A72}" presName="hierRoot3" presStyleCnt="0"/>
      <dgm:spPr/>
    </dgm:pt>
    <dgm:pt modelId="{87D58425-DBB7-4D3F-8729-F7AD9F4120F6}" type="pres">
      <dgm:prSet presAssocID="{6ED45621-4975-49DC-8821-F9F81B637A72}" presName="composite3" presStyleCnt="0"/>
      <dgm:spPr/>
    </dgm:pt>
    <dgm:pt modelId="{E9D0C659-382D-480D-8DD4-77F39C68FCB6}" type="pres">
      <dgm:prSet presAssocID="{6ED45621-4975-49DC-8821-F9F81B637A72}" presName="background3" presStyleLbl="node3" presStyleIdx="0" presStyleCnt="4"/>
      <dgm:spPr/>
    </dgm:pt>
    <dgm:pt modelId="{83A9D0D1-0FEA-4BE5-83D6-07FFE0EFDD45}" type="pres">
      <dgm:prSet presAssocID="{6ED45621-4975-49DC-8821-F9F81B637A72}" presName="text3" presStyleLbl="fgAcc3" presStyleIdx="0" presStyleCnt="4">
        <dgm:presLayoutVars>
          <dgm:chPref val="3"/>
        </dgm:presLayoutVars>
      </dgm:prSet>
      <dgm:spPr/>
    </dgm:pt>
    <dgm:pt modelId="{2B493345-A9C6-4721-876A-ABF5B5FCEFE9}" type="pres">
      <dgm:prSet presAssocID="{6ED45621-4975-49DC-8821-F9F81B637A72}" presName="hierChild4" presStyleCnt="0"/>
      <dgm:spPr/>
    </dgm:pt>
    <dgm:pt modelId="{1FFEF543-9D34-405B-990B-604B41BD2A7B}" type="pres">
      <dgm:prSet presAssocID="{01661E6A-5E81-47F2-B79F-EAA2E5792E57}" presName="Name17" presStyleLbl="parChTrans1D3" presStyleIdx="1" presStyleCnt="4"/>
      <dgm:spPr/>
    </dgm:pt>
    <dgm:pt modelId="{762764C4-573C-4996-BC3A-D3B197F18F47}" type="pres">
      <dgm:prSet presAssocID="{396E47B0-80DD-4BE1-BA1B-41547430C129}" presName="hierRoot3" presStyleCnt="0"/>
      <dgm:spPr/>
    </dgm:pt>
    <dgm:pt modelId="{9F4DC17A-3323-4AB6-A524-2D1573F0FFF8}" type="pres">
      <dgm:prSet presAssocID="{396E47B0-80DD-4BE1-BA1B-41547430C129}" presName="composite3" presStyleCnt="0"/>
      <dgm:spPr/>
    </dgm:pt>
    <dgm:pt modelId="{1F07CA9B-C5C6-449A-AD7B-130E6980D1D5}" type="pres">
      <dgm:prSet presAssocID="{396E47B0-80DD-4BE1-BA1B-41547430C129}" presName="background3" presStyleLbl="node3" presStyleIdx="1" presStyleCnt="4"/>
      <dgm:spPr/>
    </dgm:pt>
    <dgm:pt modelId="{5AFED94F-015B-411E-A92D-57246B031242}" type="pres">
      <dgm:prSet presAssocID="{396E47B0-80DD-4BE1-BA1B-41547430C129}" presName="text3" presStyleLbl="fgAcc3" presStyleIdx="1" presStyleCnt="4">
        <dgm:presLayoutVars>
          <dgm:chPref val="3"/>
        </dgm:presLayoutVars>
      </dgm:prSet>
      <dgm:spPr/>
    </dgm:pt>
    <dgm:pt modelId="{46751E29-C95C-4336-8886-F2BE0EBDEF6C}" type="pres">
      <dgm:prSet presAssocID="{396E47B0-80DD-4BE1-BA1B-41547430C129}" presName="hierChild4" presStyleCnt="0"/>
      <dgm:spPr/>
    </dgm:pt>
    <dgm:pt modelId="{DDEA0773-24CF-4645-BFE2-6D05E109C45D}" type="pres">
      <dgm:prSet presAssocID="{8CE5DF8A-2536-4468-8FA2-AFFF3579D0F0}" presName="Name17" presStyleLbl="parChTrans1D3" presStyleIdx="2" presStyleCnt="4"/>
      <dgm:spPr/>
    </dgm:pt>
    <dgm:pt modelId="{BF1843DD-4AEE-4FF6-AC53-C530279099BC}" type="pres">
      <dgm:prSet presAssocID="{8EC04C9A-2529-4439-8E8B-F0068BA18B87}" presName="hierRoot3" presStyleCnt="0"/>
      <dgm:spPr/>
    </dgm:pt>
    <dgm:pt modelId="{199C16B9-3CB1-4868-9D61-73B18288DD2E}" type="pres">
      <dgm:prSet presAssocID="{8EC04C9A-2529-4439-8E8B-F0068BA18B87}" presName="composite3" presStyleCnt="0"/>
      <dgm:spPr/>
    </dgm:pt>
    <dgm:pt modelId="{F3F49332-0514-4894-B39A-6EFD5DD84490}" type="pres">
      <dgm:prSet presAssocID="{8EC04C9A-2529-4439-8E8B-F0068BA18B87}" presName="background3" presStyleLbl="node3" presStyleIdx="2" presStyleCnt="4"/>
      <dgm:spPr/>
    </dgm:pt>
    <dgm:pt modelId="{D5B21601-7268-41B2-8558-2FDD83ECEC0A}" type="pres">
      <dgm:prSet presAssocID="{8EC04C9A-2529-4439-8E8B-F0068BA18B87}" presName="text3" presStyleLbl="fgAcc3" presStyleIdx="2" presStyleCnt="4">
        <dgm:presLayoutVars>
          <dgm:chPref val="3"/>
        </dgm:presLayoutVars>
      </dgm:prSet>
      <dgm:spPr/>
    </dgm:pt>
    <dgm:pt modelId="{4B4F0F70-958B-4DFA-8290-6BCF1D647CF3}" type="pres">
      <dgm:prSet presAssocID="{8EC04C9A-2529-4439-8E8B-F0068BA18B87}" presName="hierChild4" presStyleCnt="0"/>
      <dgm:spPr/>
    </dgm:pt>
    <dgm:pt modelId="{0E5BAAD4-CCD2-4649-8F8F-29D81B22585C}" type="pres">
      <dgm:prSet presAssocID="{44729D09-1558-4267-8A48-417F6FBE4DD1}" presName="Name10" presStyleLbl="parChTrans1D2" presStyleIdx="1" presStyleCnt="2"/>
      <dgm:spPr/>
    </dgm:pt>
    <dgm:pt modelId="{A5FF6884-DA58-4B0B-AAB7-C1D928976C1F}" type="pres">
      <dgm:prSet presAssocID="{710C7B9E-1D64-4C22-83C4-AC190BA1B6E2}" presName="hierRoot2" presStyleCnt="0"/>
      <dgm:spPr/>
    </dgm:pt>
    <dgm:pt modelId="{18DE4507-5B46-4BAC-8287-0CE273E6E94E}" type="pres">
      <dgm:prSet presAssocID="{710C7B9E-1D64-4C22-83C4-AC190BA1B6E2}" presName="composite2" presStyleCnt="0"/>
      <dgm:spPr/>
    </dgm:pt>
    <dgm:pt modelId="{CC0B9CA1-8943-4222-8EDA-B02D927E3C04}" type="pres">
      <dgm:prSet presAssocID="{710C7B9E-1D64-4C22-83C4-AC190BA1B6E2}" presName="background2" presStyleLbl="node2" presStyleIdx="1" presStyleCnt="2"/>
      <dgm:spPr/>
    </dgm:pt>
    <dgm:pt modelId="{298E062F-FCAB-4901-9B52-9EA1CBEE4399}" type="pres">
      <dgm:prSet presAssocID="{710C7B9E-1D64-4C22-83C4-AC190BA1B6E2}" presName="text2" presStyleLbl="fgAcc2" presStyleIdx="1" presStyleCnt="2">
        <dgm:presLayoutVars>
          <dgm:chPref val="3"/>
        </dgm:presLayoutVars>
      </dgm:prSet>
      <dgm:spPr/>
    </dgm:pt>
    <dgm:pt modelId="{5CE6D924-6BE1-456D-B23D-E5F0B0A3751A}" type="pres">
      <dgm:prSet presAssocID="{710C7B9E-1D64-4C22-83C4-AC190BA1B6E2}" presName="hierChild3" presStyleCnt="0"/>
      <dgm:spPr/>
    </dgm:pt>
    <dgm:pt modelId="{5374DF72-4EFD-44C2-A8BA-120D290A77A5}" type="pres">
      <dgm:prSet presAssocID="{57FA7CAE-CB01-4A12-A844-016FCA87EA38}" presName="Name17" presStyleLbl="parChTrans1D3" presStyleIdx="3" presStyleCnt="4"/>
      <dgm:spPr/>
    </dgm:pt>
    <dgm:pt modelId="{3E9DEB0F-5FEC-44DA-828F-72CB4385A3D3}" type="pres">
      <dgm:prSet presAssocID="{0E4EFF01-F891-47A1-AED4-DB4DF3A3A57E}" presName="hierRoot3" presStyleCnt="0"/>
      <dgm:spPr/>
    </dgm:pt>
    <dgm:pt modelId="{BB1033DB-20D2-4208-BA6E-E050A568C306}" type="pres">
      <dgm:prSet presAssocID="{0E4EFF01-F891-47A1-AED4-DB4DF3A3A57E}" presName="composite3" presStyleCnt="0"/>
      <dgm:spPr/>
    </dgm:pt>
    <dgm:pt modelId="{9AE74562-12B0-4F7F-B110-64BCB3784524}" type="pres">
      <dgm:prSet presAssocID="{0E4EFF01-F891-47A1-AED4-DB4DF3A3A57E}" presName="background3" presStyleLbl="node3" presStyleIdx="3" presStyleCnt="4"/>
      <dgm:spPr/>
    </dgm:pt>
    <dgm:pt modelId="{E0FA7C59-AE02-42EE-AC59-DB5632CD1F4F}" type="pres">
      <dgm:prSet presAssocID="{0E4EFF01-F891-47A1-AED4-DB4DF3A3A57E}" presName="text3" presStyleLbl="fgAcc3" presStyleIdx="3" presStyleCnt="4">
        <dgm:presLayoutVars>
          <dgm:chPref val="3"/>
        </dgm:presLayoutVars>
      </dgm:prSet>
      <dgm:spPr/>
    </dgm:pt>
    <dgm:pt modelId="{B4E71C66-FF43-477F-8942-D5CA8CD96510}" type="pres">
      <dgm:prSet presAssocID="{0E4EFF01-F891-47A1-AED4-DB4DF3A3A57E}" presName="hierChild4" presStyleCnt="0"/>
      <dgm:spPr/>
    </dgm:pt>
  </dgm:ptLst>
  <dgm:cxnLst>
    <dgm:cxn modelId="{CF912601-53A2-42FB-963A-D46C5D53DE4F}" type="presOf" srcId="{46817C3C-D103-4DE2-BF57-58061E91EECD}" destId="{8E872FF4-5B17-4A99-8404-3D3E9499904C}" srcOrd="0" destOrd="0" presId="urn:microsoft.com/office/officeart/2005/8/layout/hierarchy1"/>
    <dgm:cxn modelId="{2713C911-013C-446B-BA32-C6781FF7DB4B}" type="presOf" srcId="{57FA7CAE-CB01-4A12-A844-016FCA87EA38}" destId="{5374DF72-4EFD-44C2-A8BA-120D290A77A5}" srcOrd="0" destOrd="0" presId="urn:microsoft.com/office/officeart/2005/8/layout/hierarchy1"/>
    <dgm:cxn modelId="{F5136A13-BAAC-41D5-BD6F-396BCB2CE66E}" type="presOf" srcId="{277BB4E6-1094-4D28-8F8B-6785F2C03C6A}" destId="{D2629D56-940F-486B-90BC-AD312F469F49}" srcOrd="0" destOrd="0" presId="urn:microsoft.com/office/officeart/2005/8/layout/hierarchy1"/>
    <dgm:cxn modelId="{C1DFED37-5EBB-457E-AAB5-872A9A01CFD2}" srcId="{DD325010-4EC6-4005-906C-7BEB76159CDC}" destId="{8EC04C9A-2529-4439-8E8B-F0068BA18B87}" srcOrd="2" destOrd="0" parTransId="{8CE5DF8A-2536-4468-8FA2-AFFF3579D0F0}" sibTransId="{B39B4C87-DC09-4D40-9D99-FB4091277DFB}"/>
    <dgm:cxn modelId="{0CAF6C5E-9693-4ACF-8D3A-EDDDE2934FAD}" type="presOf" srcId="{44729D09-1558-4267-8A48-417F6FBE4DD1}" destId="{0E5BAAD4-CCD2-4649-8F8F-29D81B22585C}" srcOrd="0" destOrd="0" presId="urn:microsoft.com/office/officeart/2005/8/layout/hierarchy1"/>
    <dgm:cxn modelId="{2C316A61-D26E-4AFF-B1A2-595535624CDB}" type="presOf" srcId="{6ED45621-4975-49DC-8821-F9F81B637A72}" destId="{83A9D0D1-0FEA-4BE5-83D6-07FFE0EFDD45}" srcOrd="0" destOrd="0" presId="urn:microsoft.com/office/officeart/2005/8/layout/hierarchy1"/>
    <dgm:cxn modelId="{C693E861-D343-45B5-BF32-F6BE6900252A}" type="presOf" srcId="{DD325010-4EC6-4005-906C-7BEB76159CDC}" destId="{03439247-16F5-4E86-8832-6B680FD120E5}" srcOrd="0" destOrd="0" presId="urn:microsoft.com/office/officeart/2005/8/layout/hierarchy1"/>
    <dgm:cxn modelId="{4104E964-F6B6-428B-94FB-246597CD8830}" type="presOf" srcId="{01661E6A-5E81-47F2-B79F-EAA2E5792E57}" destId="{1FFEF543-9D34-405B-990B-604B41BD2A7B}" srcOrd="0" destOrd="0" presId="urn:microsoft.com/office/officeart/2005/8/layout/hierarchy1"/>
    <dgm:cxn modelId="{C298E266-6905-4CA5-99AC-0853DA5FD99B}" type="presOf" srcId="{8EC04C9A-2529-4439-8E8B-F0068BA18B87}" destId="{D5B21601-7268-41B2-8558-2FDD83ECEC0A}" srcOrd="0" destOrd="0" presId="urn:microsoft.com/office/officeart/2005/8/layout/hierarchy1"/>
    <dgm:cxn modelId="{F94E0A49-815B-4CC9-A435-3E9F199CCC73}" type="presOf" srcId="{0E4EFF01-F891-47A1-AED4-DB4DF3A3A57E}" destId="{E0FA7C59-AE02-42EE-AC59-DB5632CD1F4F}" srcOrd="0" destOrd="0" presId="urn:microsoft.com/office/officeart/2005/8/layout/hierarchy1"/>
    <dgm:cxn modelId="{3495F86E-E485-4310-A03B-482918D2AF12}" srcId="{710C7B9E-1D64-4C22-83C4-AC190BA1B6E2}" destId="{0E4EFF01-F891-47A1-AED4-DB4DF3A3A57E}" srcOrd="0" destOrd="0" parTransId="{57FA7CAE-CB01-4A12-A844-016FCA87EA38}" sibTransId="{DBEEFE7C-8FDF-44DF-B778-53FECAA5A4A6}"/>
    <dgm:cxn modelId="{CD1D6A7D-6631-462C-BC1A-4D101580203C}" srcId="{A278EB94-6832-428B-92CC-E80AA2786084}" destId="{277BB4E6-1094-4D28-8F8B-6785F2C03C6A}" srcOrd="0" destOrd="0" parTransId="{35C738EF-6B62-41FE-8A0F-414CBD26CB28}" sibTransId="{A1DE2538-2416-4CE4-9B14-2E54352E6673}"/>
    <dgm:cxn modelId="{DE626D90-2E9D-4F8E-B933-F554522001A1}" srcId="{DD325010-4EC6-4005-906C-7BEB76159CDC}" destId="{6ED45621-4975-49DC-8821-F9F81B637A72}" srcOrd="0" destOrd="0" parTransId="{46817C3C-D103-4DE2-BF57-58061E91EECD}" sibTransId="{D6A73E6D-0778-4076-AF6D-830A3DCEF08E}"/>
    <dgm:cxn modelId="{2A15DA98-0DB7-4360-91B3-C4DEDEE8670F}" type="presOf" srcId="{396E47B0-80DD-4BE1-BA1B-41547430C129}" destId="{5AFED94F-015B-411E-A92D-57246B031242}" srcOrd="0" destOrd="0" presId="urn:microsoft.com/office/officeart/2005/8/layout/hierarchy1"/>
    <dgm:cxn modelId="{66524BA8-2DD7-49BE-91FE-86ED2007B125}" srcId="{DD325010-4EC6-4005-906C-7BEB76159CDC}" destId="{396E47B0-80DD-4BE1-BA1B-41547430C129}" srcOrd="1" destOrd="0" parTransId="{01661E6A-5E81-47F2-B79F-EAA2E5792E57}" sibTransId="{D6304FC5-D3FB-4F8E-A85D-EC6489E92980}"/>
    <dgm:cxn modelId="{B7427DAA-9811-4783-96A9-9000DA3EC3C5}" srcId="{277BB4E6-1094-4D28-8F8B-6785F2C03C6A}" destId="{710C7B9E-1D64-4C22-83C4-AC190BA1B6E2}" srcOrd="1" destOrd="0" parTransId="{44729D09-1558-4267-8A48-417F6FBE4DD1}" sibTransId="{B488A4AC-3E67-451C-8C4C-DA74370FDF77}"/>
    <dgm:cxn modelId="{F333DBB6-94B2-479E-9A48-32DA2626EFB0}" type="presOf" srcId="{8CE5DF8A-2536-4468-8FA2-AFFF3579D0F0}" destId="{DDEA0773-24CF-4645-BFE2-6D05E109C45D}" srcOrd="0" destOrd="0" presId="urn:microsoft.com/office/officeart/2005/8/layout/hierarchy1"/>
    <dgm:cxn modelId="{A0DE3DBB-9779-4B60-95C6-E53959272C08}" type="presOf" srcId="{710C7B9E-1D64-4C22-83C4-AC190BA1B6E2}" destId="{298E062F-FCAB-4901-9B52-9EA1CBEE4399}" srcOrd="0" destOrd="0" presId="urn:microsoft.com/office/officeart/2005/8/layout/hierarchy1"/>
    <dgm:cxn modelId="{5A9861C9-95C2-4225-B4D3-5F0465E94BFB}" srcId="{277BB4E6-1094-4D28-8F8B-6785F2C03C6A}" destId="{DD325010-4EC6-4005-906C-7BEB76159CDC}" srcOrd="0" destOrd="0" parTransId="{8785B31C-743C-4E6A-B1E9-A95DAF113C8E}" sibTransId="{86418705-A11E-4499-9313-0E539276D510}"/>
    <dgm:cxn modelId="{3D0249CD-52BE-4B65-80BA-78C1C297D850}" type="presOf" srcId="{8785B31C-743C-4E6A-B1E9-A95DAF113C8E}" destId="{E41F6B70-9DF1-4F27-AD29-21140CF02DE5}" srcOrd="0" destOrd="0" presId="urn:microsoft.com/office/officeart/2005/8/layout/hierarchy1"/>
    <dgm:cxn modelId="{078357F2-8402-4A8B-B92D-115467F6B207}" type="presOf" srcId="{A278EB94-6832-428B-92CC-E80AA2786084}" destId="{0C02AA38-22E3-4C94-A8D0-9B15F3C3948F}" srcOrd="0" destOrd="0" presId="urn:microsoft.com/office/officeart/2005/8/layout/hierarchy1"/>
    <dgm:cxn modelId="{0CAE5A18-50C5-4A37-B21B-E1AD5CFBF897}" type="presParOf" srcId="{0C02AA38-22E3-4C94-A8D0-9B15F3C3948F}" destId="{929F67B3-0201-4975-9D63-C94AACFB7FCC}" srcOrd="0" destOrd="0" presId="urn:microsoft.com/office/officeart/2005/8/layout/hierarchy1"/>
    <dgm:cxn modelId="{2B25EF4D-6B50-4E49-A2FE-48681E420F53}" type="presParOf" srcId="{929F67B3-0201-4975-9D63-C94AACFB7FCC}" destId="{15B9730F-CDAC-44D7-9B2B-3C455FA6562A}" srcOrd="0" destOrd="0" presId="urn:microsoft.com/office/officeart/2005/8/layout/hierarchy1"/>
    <dgm:cxn modelId="{71101395-7CE3-4465-BD69-2503ECEA8DC6}" type="presParOf" srcId="{15B9730F-CDAC-44D7-9B2B-3C455FA6562A}" destId="{4FF731CF-1F2A-42A8-9FCC-385EAD5AB05B}" srcOrd="0" destOrd="0" presId="urn:microsoft.com/office/officeart/2005/8/layout/hierarchy1"/>
    <dgm:cxn modelId="{48426B47-5163-40B8-9D54-176A74FD96B9}" type="presParOf" srcId="{15B9730F-CDAC-44D7-9B2B-3C455FA6562A}" destId="{D2629D56-940F-486B-90BC-AD312F469F49}" srcOrd="1" destOrd="0" presId="urn:microsoft.com/office/officeart/2005/8/layout/hierarchy1"/>
    <dgm:cxn modelId="{87826B68-1498-40F2-B4F9-5F8FBD5D5130}" type="presParOf" srcId="{929F67B3-0201-4975-9D63-C94AACFB7FCC}" destId="{D93A8D87-BA40-424C-B9AE-7C97E9AFA90A}" srcOrd="1" destOrd="0" presId="urn:microsoft.com/office/officeart/2005/8/layout/hierarchy1"/>
    <dgm:cxn modelId="{C3BBDCE4-A7B7-4D89-B147-F8F191476EB0}" type="presParOf" srcId="{D93A8D87-BA40-424C-B9AE-7C97E9AFA90A}" destId="{E41F6B70-9DF1-4F27-AD29-21140CF02DE5}" srcOrd="0" destOrd="0" presId="urn:microsoft.com/office/officeart/2005/8/layout/hierarchy1"/>
    <dgm:cxn modelId="{362B105C-C18C-4EDD-BD84-52A1DA2EB87F}" type="presParOf" srcId="{D93A8D87-BA40-424C-B9AE-7C97E9AFA90A}" destId="{625AF5D8-CDCA-4878-87D7-D5F0C022FBD6}" srcOrd="1" destOrd="0" presId="urn:microsoft.com/office/officeart/2005/8/layout/hierarchy1"/>
    <dgm:cxn modelId="{3F57D77E-198E-43D5-9985-4EEB9713E36D}" type="presParOf" srcId="{625AF5D8-CDCA-4878-87D7-D5F0C022FBD6}" destId="{BE7DABF7-1DEE-453E-9033-37A73424671B}" srcOrd="0" destOrd="0" presId="urn:microsoft.com/office/officeart/2005/8/layout/hierarchy1"/>
    <dgm:cxn modelId="{C6E677B9-11CF-447D-9A71-C03DCCF3544A}" type="presParOf" srcId="{BE7DABF7-1DEE-453E-9033-37A73424671B}" destId="{67138C77-C082-40BC-A757-F630C6770E84}" srcOrd="0" destOrd="0" presId="urn:microsoft.com/office/officeart/2005/8/layout/hierarchy1"/>
    <dgm:cxn modelId="{39A8AC4F-EBE8-4360-ABC6-1B7700DDCE6D}" type="presParOf" srcId="{BE7DABF7-1DEE-453E-9033-37A73424671B}" destId="{03439247-16F5-4E86-8832-6B680FD120E5}" srcOrd="1" destOrd="0" presId="urn:microsoft.com/office/officeart/2005/8/layout/hierarchy1"/>
    <dgm:cxn modelId="{83A2377A-3B8B-4299-8904-AB5E42F44C56}" type="presParOf" srcId="{625AF5D8-CDCA-4878-87D7-D5F0C022FBD6}" destId="{A5C9AD71-785F-46D4-81D9-505B73691827}" srcOrd="1" destOrd="0" presId="urn:microsoft.com/office/officeart/2005/8/layout/hierarchy1"/>
    <dgm:cxn modelId="{12250000-1AF4-4E20-BCDF-AD1EACC0CF02}" type="presParOf" srcId="{A5C9AD71-785F-46D4-81D9-505B73691827}" destId="{8E872FF4-5B17-4A99-8404-3D3E9499904C}" srcOrd="0" destOrd="0" presId="urn:microsoft.com/office/officeart/2005/8/layout/hierarchy1"/>
    <dgm:cxn modelId="{F8B366C4-A84B-4DD0-85E4-BDB69BECB255}" type="presParOf" srcId="{A5C9AD71-785F-46D4-81D9-505B73691827}" destId="{C168C18F-D3B1-4AB9-A503-64D866BB71E6}" srcOrd="1" destOrd="0" presId="urn:microsoft.com/office/officeart/2005/8/layout/hierarchy1"/>
    <dgm:cxn modelId="{042180C5-CD5B-432E-A288-198354127E92}" type="presParOf" srcId="{C168C18F-D3B1-4AB9-A503-64D866BB71E6}" destId="{87D58425-DBB7-4D3F-8729-F7AD9F4120F6}" srcOrd="0" destOrd="0" presId="urn:microsoft.com/office/officeart/2005/8/layout/hierarchy1"/>
    <dgm:cxn modelId="{CAE1CE2B-553E-4A56-B5CF-6F19CC0F3418}" type="presParOf" srcId="{87D58425-DBB7-4D3F-8729-F7AD9F4120F6}" destId="{E9D0C659-382D-480D-8DD4-77F39C68FCB6}" srcOrd="0" destOrd="0" presId="urn:microsoft.com/office/officeart/2005/8/layout/hierarchy1"/>
    <dgm:cxn modelId="{07B21594-4415-4CBF-A681-BEC2F2B8E49B}" type="presParOf" srcId="{87D58425-DBB7-4D3F-8729-F7AD9F4120F6}" destId="{83A9D0D1-0FEA-4BE5-83D6-07FFE0EFDD45}" srcOrd="1" destOrd="0" presId="urn:microsoft.com/office/officeart/2005/8/layout/hierarchy1"/>
    <dgm:cxn modelId="{9F7B8823-0210-4450-8005-847FCA1C7D5C}" type="presParOf" srcId="{C168C18F-D3B1-4AB9-A503-64D866BB71E6}" destId="{2B493345-A9C6-4721-876A-ABF5B5FCEFE9}" srcOrd="1" destOrd="0" presId="urn:microsoft.com/office/officeart/2005/8/layout/hierarchy1"/>
    <dgm:cxn modelId="{8AEA76C3-333D-4153-8658-84CBB33CF0E3}" type="presParOf" srcId="{A5C9AD71-785F-46D4-81D9-505B73691827}" destId="{1FFEF543-9D34-405B-990B-604B41BD2A7B}" srcOrd="2" destOrd="0" presId="urn:microsoft.com/office/officeart/2005/8/layout/hierarchy1"/>
    <dgm:cxn modelId="{9689CA21-6D3B-4699-98C0-DF1A2F90B290}" type="presParOf" srcId="{A5C9AD71-785F-46D4-81D9-505B73691827}" destId="{762764C4-573C-4996-BC3A-D3B197F18F47}" srcOrd="3" destOrd="0" presId="urn:microsoft.com/office/officeart/2005/8/layout/hierarchy1"/>
    <dgm:cxn modelId="{F1323758-7438-4242-8395-BF7EE42B233C}" type="presParOf" srcId="{762764C4-573C-4996-BC3A-D3B197F18F47}" destId="{9F4DC17A-3323-4AB6-A524-2D1573F0FFF8}" srcOrd="0" destOrd="0" presId="urn:microsoft.com/office/officeart/2005/8/layout/hierarchy1"/>
    <dgm:cxn modelId="{BC69D2DB-37C0-4137-8DAB-6D92628F63CB}" type="presParOf" srcId="{9F4DC17A-3323-4AB6-A524-2D1573F0FFF8}" destId="{1F07CA9B-C5C6-449A-AD7B-130E6980D1D5}" srcOrd="0" destOrd="0" presId="urn:microsoft.com/office/officeart/2005/8/layout/hierarchy1"/>
    <dgm:cxn modelId="{D14A6EF0-EB6C-42D5-9539-F79FF02CE58F}" type="presParOf" srcId="{9F4DC17A-3323-4AB6-A524-2D1573F0FFF8}" destId="{5AFED94F-015B-411E-A92D-57246B031242}" srcOrd="1" destOrd="0" presId="urn:microsoft.com/office/officeart/2005/8/layout/hierarchy1"/>
    <dgm:cxn modelId="{CA0D295E-B30D-4A99-B238-7630549F4292}" type="presParOf" srcId="{762764C4-573C-4996-BC3A-D3B197F18F47}" destId="{46751E29-C95C-4336-8886-F2BE0EBDEF6C}" srcOrd="1" destOrd="0" presId="urn:microsoft.com/office/officeart/2005/8/layout/hierarchy1"/>
    <dgm:cxn modelId="{EEFFE669-16ED-4FF5-86FD-1E5692C390DE}" type="presParOf" srcId="{A5C9AD71-785F-46D4-81D9-505B73691827}" destId="{DDEA0773-24CF-4645-BFE2-6D05E109C45D}" srcOrd="4" destOrd="0" presId="urn:microsoft.com/office/officeart/2005/8/layout/hierarchy1"/>
    <dgm:cxn modelId="{154BFA90-676B-41F9-9058-CB39234CBFE8}" type="presParOf" srcId="{A5C9AD71-785F-46D4-81D9-505B73691827}" destId="{BF1843DD-4AEE-4FF6-AC53-C530279099BC}" srcOrd="5" destOrd="0" presId="urn:microsoft.com/office/officeart/2005/8/layout/hierarchy1"/>
    <dgm:cxn modelId="{298589B8-E10A-42C9-9A38-814ABF58AC17}" type="presParOf" srcId="{BF1843DD-4AEE-4FF6-AC53-C530279099BC}" destId="{199C16B9-3CB1-4868-9D61-73B18288DD2E}" srcOrd="0" destOrd="0" presId="urn:microsoft.com/office/officeart/2005/8/layout/hierarchy1"/>
    <dgm:cxn modelId="{EA8A3A99-81D8-4B43-BA6D-3424D8B449F9}" type="presParOf" srcId="{199C16B9-3CB1-4868-9D61-73B18288DD2E}" destId="{F3F49332-0514-4894-B39A-6EFD5DD84490}" srcOrd="0" destOrd="0" presId="urn:microsoft.com/office/officeart/2005/8/layout/hierarchy1"/>
    <dgm:cxn modelId="{FF54B6BB-E401-4D02-B43B-AE858D0F6AA0}" type="presParOf" srcId="{199C16B9-3CB1-4868-9D61-73B18288DD2E}" destId="{D5B21601-7268-41B2-8558-2FDD83ECEC0A}" srcOrd="1" destOrd="0" presId="urn:microsoft.com/office/officeart/2005/8/layout/hierarchy1"/>
    <dgm:cxn modelId="{AA3247D4-FA60-41C3-B563-FE25D6B66C24}" type="presParOf" srcId="{BF1843DD-4AEE-4FF6-AC53-C530279099BC}" destId="{4B4F0F70-958B-4DFA-8290-6BCF1D647CF3}" srcOrd="1" destOrd="0" presId="urn:microsoft.com/office/officeart/2005/8/layout/hierarchy1"/>
    <dgm:cxn modelId="{AA4B469E-7A83-446B-AF0E-0B3A118385A3}" type="presParOf" srcId="{D93A8D87-BA40-424C-B9AE-7C97E9AFA90A}" destId="{0E5BAAD4-CCD2-4649-8F8F-29D81B22585C}" srcOrd="2" destOrd="0" presId="urn:microsoft.com/office/officeart/2005/8/layout/hierarchy1"/>
    <dgm:cxn modelId="{A9D83939-FB12-42D2-8BA4-CA4A567C3CDE}" type="presParOf" srcId="{D93A8D87-BA40-424C-B9AE-7C97E9AFA90A}" destId="{A5FF6884-DA58-4B0B-AAB7-C1D928976C1F}" srcOrd="3" destOrd="0" presId="urn:microsoft.com/office/officeart/2005/8/layout/hierarchy1"/>
    <dgm:cxn modelId="{E17F924D-599C-4AF2-8197-1FDBA15FD27A}" type="presParOf" srcId="{A5FF6884-DA58-4B0B-AAB7-C1D928976C1F}" destId="{18DE4507-5B46-4BAC-8287-0CE273E6E94E}" srcOrd="0" destOrd="0" presId="urn:microsoft.com/office/officeart/2005/8/layout/hierarchy1"/>
    <dgm:cxn modelId="{79CE202D-EC12-4341-A55A-D9A4B474AB5F}" type="presParOf" srcId="{18DE4507-5B46-4BAC-8287-0CE273E6E94E}" destId="{CC0B9CA1-8943-4222-8EDA-B02D927E3C04}" srcOrd="0" destOrd="0" presId="urn:microsoft.com/office/officeart/2005/8/layout/hierarchy1"/>
    <dgm:cxn modelId="{61F8302A-C8EB-4633-8289-E88E909A1104}" type="presParOf" srcId="{18DE4507-5B46-4BAC-8287-0CE273E6E94E}" destId="{298E062F-FCAB-4901-9B52-9EA1CBEE4399}" srcOrd="1" destOrd="0" presId="urn:microsoft.com/office/officeart/2005/8/layout/hierarchy1"/>
    <dgm:cxn modelId="{EB539D27-8170-4C65-90C8-62742EBBBCB2}" type="presParOf" srcId="{A5FF6884-DA58-4B0B-AAB7-C1D928976C1F}" destId="{5CE6D924-6BE1-456D-B23D-E5F0B0A3751A}" srcOrd="1" destOrd="0" presId="urn:microsoft.com/office/officeart/2005/8/layout/hierarchy1"/>
    <dgm:cxn modelId="{2FD4F523-808E-49A1-82CD-C7146E525532}" type="presParOf" srcId="{5CE6D924-6BE1-456D-B23D-E5F0B0A3751A}" destId="{5374DF72-4EFD-44C2-A8BA-120D290A77A5}" srcOrd="0" destOrd="0" presId="urn:microsoft.com/office/officeart/2005/8/layout/hierarchy1"/>
    <dgm:cxn modelId="{E252051F-B98F-4B4A-A431-92F2E7F77EC9}" type="presParOf" srcId="{5CE6D924-6BE1-456D-B23D-E5F0B0A3751A}" destId="{3E9DEB0F-5FEC-44DA-828F-72CB4385A3D3}" srcOrd="1" destOrd="0" presId="urn:microsoft.com/office/officeart/2005/8/layout/hierarchy1"/>
    <dgm:cxn modelId="{B7F92B5E-1C7A-468D-8847-D41DEF07C9F7}" type="presParOf" srcId="{3E9DEB0F-5FEC-44DA-828F-72CB4385A3D3}" destId="{BB1033DB-20D2-4208-BA6E-E050A568C306}" srcOrd="0" destOrd="0" presId="urn:microsoft.com/office/officeart/2005/8/layout/hierarchy1"/>
    <dgm:cxn modelId="{982F3BE4-440F-4863-8284-E0E10C2D6E2D}" type="presParOf" srcId="{BB1033DB-20D2-4208-BA6E-E050A568C306}" destId="{9AE74562-12B0-4F7F-B110-64BCB3784524}" srcOrd="0" destOrd="0" presId="urn:microsoft.com/office/officeart/2005/8/layout/hierarchy1"/>
    <dgm:cxn modelId="{A5FBCF2B-A44A-4A9B-9DD8-DE68DFB72DF3}" type="presParOf" srcId="{BB1033DB-20D2-4208-BA6E-E050A568C306}" destId="{E0FA7C59-AE02-42EE-AC59-DB5632CD1F4F}" srcOrd="1" destOrd="0" presId="urn:microsoft.com/office/officeart/2005/8/layout/hierarchy1"/>
    <dgm:cxn modelId="{62F03C34-B494-4368-BE7A-66BE005FECEF}" type="presParOf" srcId="{3E9DEB0F-5FEC-44DA-828F-72CB4385A3D3}" destId="{B4E71C66-FF43-477F-8942-D5CA8CD9651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4DF72-4EFD-44C2-A8BA-120D290A77A5}">
      <dsp:nvSpPr>
        <dsp:cNvPr id="0" name=""/>
        <dsp:cNvSpPr/>
      </dsp:nvSpPr>
      <dsp:spPr>
        <a:xfrm>
          <a:off x="6500061" y="2519089"/>
          <a:ext cx="91440" cy="456741"/>
        </a:xfrm>
        <a:custGeom>
          <a:avLst/>
          <a:gdLst/>
          <a:ahLst/>
          <a:cxnLst/>
          <a:rect l="0" t="0" r="0" b="0"/>
          <a:pathLst>
            <a:path>
              <a:moveTo>
                <a:pt x="45720" y="0"/>
              </a:moveTo>
              <a:lnTo>
                <a:pt x="4572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BAAD4-CCD2-4649-8F8F-29D81B22585C}">
      <dsp:nvSpPr>
        <dsp:cNvPr id="0" name=""/>
        <dsp:cNvSpPr/>
      </dsp:nvSpPr>
      <dsp:spPr>
        <a:xfrm>
          <a:off x="4626330" y="1065105"/>
          <a:ext cx="1919450" cy="456741"/>
        </a:xfrm>
        <a:custGeom>
          <a:avLst/>
          <a:gdLst/>
          <a:ahLst/>
          <a:cxnLst/>
          <a:rect l="0" t="0" r="0" b="0"/>
          <a:pathLst>
            <a:path>
              <a:moveTo>
                <a:pt x="0" y="0"/>
              </a:moveTo>
              <a:lnTo>
                <a:pt x="0" y="311256"/>
              </a:lnTo>
              <a:lnTo>
                <a:pt x="1919450" y="311256"/>
              </a:lnTo>
              <a:lnTo>
                <a:pt x="1919450" y="456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A0773-24CF-4645-BFE2-6D05E109C45D}">
      <dsp:nvSpPr>
        <dsp:cNvPr id="0" name=""/>
        <dsp:cNvSpPr/>
      </dsp:nvSpPr>
      <dsp:spPr>
        <a:xfrm>
          <a:off x="2706879" y="2519089"/>
          <a:ext cx="1919450" cy="456741"/>
        </a:xfrm>
        <a:custGeom>
          <a:avLst/>
          <a:gdLst/>
          <a:ahLst/>
          <a:cxnLst/>
          <a:rect l="0" t="0" r="0" b="0"/>
          <a:pathLst>
            <a:path>
              <a:moveTo>
                <a:pt x="0" y="0"/>
              </a:moveTo>
              <a:lnTo>
                <a:pt x="0" y="311256"/>
              </a:lnTo>
              <a:lnTo>
                <a:pt x="1919450" y="311256"/>
              </a:lnTo>
              <a:lnTo>
                <a:pt x="191945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FEF543-9D34-405B-990B-604B41BD2A7B}">
      <dsp:nvSpPr>
        <dsp:cNvPr id="0" name=""/>
        <dsp:cNvSpPr/>
      </dsp:nvSpPr>
      <dsp:spPr>
        <a:xfrm>
          <a:off x="2661159" y="2519089"/>
          <a:ext cx="91440" cy="456741"/>
        </a:xfrm>
        <a:custGeom>
          <a:avLst/>
          <a:gdLst/>
          <a:ahLst/>
          <a:cxnLst/>
          <a:rect l="0" t="0" r="0" b="0"/>
          <a:pathLst>
            <a:path>
              <a:moveTo>
                <a:pt x="45720" y="0"/>
              </a:moveTo>
              <a:lnTo>
                <a:pt x="4572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872FF4-5B17-4A99-8404-3D3E9499904C}">
      <dsp:nvSpPr>
        <dsp:cNvPr id="0" name=""/>
        <dsp:cNvSpPr/>
      </dsp:nvSpPr>
      <dsp:spPr>
        <a:xfrm>
          <a:off x="787429" y="2519089"/>
          <a:ext cx="1919450" cy="456741"/>
        </a:xfrm>
        <a:custGeom>
          <a:avLst/>
          <a:gdLst/>
          <a:ahLst/>
          <a:cxnLst/>
          <a:rect l="0" t="0" r="0" b="0"/>
          <a:pathLst>
            <a:path>
              <a:moveTo>
                <a:pt x="1919450" y="0"/>
              </a:moveTo>
              <a:lnTo>
                <a:pt x="1919450" y="311256"/>
              </a:lnTo>
              <a:lnTo>
                <a:pt x="0" y="311256"/>
              </a:lnTo>
              <a:lnTo>
                <a:pt x="0" y="456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1F6B70-9DF1-4F27-AD29-21140CF02DE5}">
      <dsp:nvSpPr>
        <dsp:cNvPr id="0" name=""/>
        <dsp:cNvSpPr/>
      </dsp:nvSpPr>
      <dsp:spPr>
        <a:xfrm>
          <a:off x="2706879" y="1065105"/>
          <a:ext cx="1919450" cy="456741"/>
        </a:xfrm>
        <a:custGeom>
          <a:avLst/>
          <a:gdLst/>
          <a:ahLst/>
          <a:cxnLst/>
          <a:rect l="0" t="0" r="0" b="0"/>
          <a:pathLst>
            <a:path>
              <a:moveTo>
                <a:pt x="1919450" y="0"/>
              </a:moveTo>
              <a:lnTo>
                <a:pt x="1919450" y="311256"/>
              </a:lnTo>
              <a:lnTo>
                <a:pt x="0" y="311256"/>
              </a:lnTo>
              <a:lnTo>
                <a:pt x="0" y="456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731CF-1F2A-42A8-9FCC-385EAD5AB05B}">
      <dsp:nvSpPr>
        <dsp:cNvPr id="0" name=""/>
        <dsp:cNvSpPr/>
      </dsp:nvSpPr>
      <dsp:spPr>
        <a:xfrm>
          <a:off x="3841100" y="67863"/>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29D56-940F-486B-90BC-AD312F469F49}">
      <dsp:nvSpPr>
        <dsp:cNvPr id="0" name=""/>
        <dsp:cNvSpPr/>
      </dsp:nvSpPr>
      <dsp:spPr>
        <a:xfrm>
          <a:off x="4015596" y="233634"/>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Data Components of the READ Act</a:t>
          </a:r>
        </a:p>
      </dsp:txBody>
      <dsp:txXfrm>
        <a:off x="4044804" y="262842"/>
        <a:ext cx="1512043" cy="938825"/>
      </dsp:txXfrm>
    </dsp:sp>
    <dsp:sp modelId="{67138C77-C082-40BC-A757-F630C6770E84}">
      <dsp:nvSpPr>
        <dsp:cNvPr id="0" name=""/>
        <dsp:cNvSpPr/>
      </dsp:nvSpPr>
      <dsp:spPr>
        <a:xfrm>
          <a:off x="1921650" y="1521847"/>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39247-16F5-4E86-8832-6B680FD120E5}">
      <dsp:nvSpPr>
        <dsp:cNvPr id="0" name=""/>
        <dsp:cNvSpPr/>
      </dsp:nvSpPr>
      <dsp:spPr>
        <a:xfrm>
          <a:off x="2096145" y="1687618"/>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Components Collected through Data Pipeline</a:t>
          </a:r>
        </a:p>
      </dsp:txBody>
      <dsp:txXfrm>
        <a:off x="2125353" y="1716826"/>
        <a:ext cx="1512043" cy="938825"/>
      </dsp:txXfrm>
    </dsp:sp>
    <dsp:sp modelId="{E9D0C659-382D-480D-8DD4-77F39C68FCB6}">
      <dsp:nvSpPr>
        <dsp:cNvPr id="0" name=""/>
        <dsp:cNvSpPr/>
      </dsp:nvSpPr>
      <dsp:spPr>
        <a:xfrm>
          <a:off x="2199"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A9D0D1-0FEA-4BE5-83D6-07FFE0EFDD45}">
      <dsp:nvSpPr>
        <dsp:cNvPr id="0" name=""/>
        <dsp:cNvSpPr/>
      </dsp:nvSpPr>
      <dsp:spPr>
        <a:xfrm>
          <a:off x="176695"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Spring READ Assessment</a:t>
          </a:r>
        </a:p>
        <a:p>
          <a:pPr marL="0" lvl="0" indent="0" algn="ctr" defTabSz="622300">
            <a:lnSpc>
              <a:spcPct val="90000"/>
            </a:lnSpc>
            <a:spcBef>
              <a:spcPct val="0"/>
            </a:spcBef>
            <a:spcAft>
              <a:spcPct val="35000"/>
            </a:spcAft>
            <a:buNone/>
          </a:pPr>
          <a:r>
            <a:rPr lang="en-US" sz="1400" kern="1200" dirty="0"/>
            <a:t>(Spring)</a:t>
          </a:r>
        </a:p>
      </dsp:txBody>
      <dsp:txXfrm>
        <a:off x="205903" y="3170810"/>
        <a:ext cx="1512043" cy="938825"/>
      </dsp:txXfrm>
    </dsp:sp>
    <dsp:sp modelId="{1F07CA9B-C5C6-449A-AD7B-130E6980D1D5}">
      <dsp:nvSpPr>
        <dsp:cNvPr id="0" name=""/>
        <dsp:cNvSpPr/>
      </dsp:nvSpPr>
      <dsp:spPr>
        <a:xfrm>
          <a:off x="1921650"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ED94F-015B-411E-A92D-57246B031242}">
      <dsp:nvSpPr>
        <dsp:cNvPr id="0" name=""/>
        <dsp:cNvSpPr/>
      </dsp:nvSpPr>
      <dsp:spPr>
        <a:xfrm>
          <a:off x="2096145"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Literacy Programs and Assessment</a:t>
          </a:r>
        </a:p>
        <a:p>
          <a:pPr marL="0" lvl="0" indent="0" algn="ctr" defTabSz="622300">
            <a:lnSpc>
              <a:spcPct val="90000"/>
            </a:lnSpc>
            <a:spcBef>
              <a:spcPct val="0"/>
            </a:spcBef>
            <a:spcAft>
              <a:spcPct val="35000"/>
            </a:spcAft>
            <a:buNone/>
          </a:pPr>
          <a:r>
            <a:rPr lang="en-US" sz="1400" kern="1200" dirty="0"/>
            <a:t>(Spring)</a:t>
          </a:r>
        </a:p>
      </dsp:txBody>
      <dsp:txXfrm>
        <a:off x="2125353" y="3170810"/>
        <a:ext cx="1512043" cy="938825"/>
      </dsp:txXfrm>
    </dsp:sp>
    <dsp:sp modelId="{F3F49332-0514-4894-B39A-6EFD5DD84490}">
      <dsp:nvSpPr>
        <dsp:cNvPr id="0" name=""/>
        <dsp:cNvSpPr/>
      </dsp:nvSpPr>
      <dsp:spPr>
        <a:xfrm>
          <a:off x="3841100"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21601-7268-41B2-8558-2FDD83ECEC0A}">
      <dsp:nvSpPr>
        <dsp:cNvPr id="0" name=""/>
        <dsp:cNvSpPr/>
      </dsp:nvSpPr>
      <dsp:spPr>
        <a:xfrm>
          <a:off x="4015596"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Training</a:t>
          </a:r>
        </a:p>
        <a:p>
          <a:pPr marL="0" lvl="0" indent="0" algn="ctr" defTabSz="622300">
            <a:lnSpc>
              <a:spcPct val="90000"/>
            </a:lnSpc>
            <a:spcBef>
              <a:spcPct val="0"/>
            </a:spcBef>
            <a:spcAft>
              <a:spcPct val="35000"/>
            </a:spcAft>
            <a:buNone/>
          </a:pPr>
          <a:r>
            <a:rPr lang="en-US" sz="1400" kern="1200" dirty="0"/>
            <a:t>(Fall)</a:t>
          </a:r>
        </a:p>
      </dsp:txBody>
      <dsp:txXfrm>
        <a:off x="4044804" y="3170810"/>
        <a:ext cx="1512043" cy="938825"/>
      </dsp:txXfrm>
    </dsp:sp>
    <dsp:sp modelId="{CC0B9CA1-8943-4222-8EDA-B02D927E3C04}">
      <dsp:nvSpPr>
        <dsp:cNvPr id="0" name=""/>
        <dsp:cNvSpPr/>
      </dsp:nvSpPr>
      <dsp:spPr>
        <a:xfrm>
          <a:off x="5760551" y="1521847"/>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8E062F-FCAB-4901-9B52-9EA1CBEE4399}">
      <dsp:nvSpPr>
        <dsp:cNvPr id="0" name=""/>
        <dsp:cNvSpPr/>
      </dsp:nvSpPr>
      <dsp:spPr>
        <a:xfrm>
          <a:off x="5935046" y="1687618"/>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Components Collected through GAINS</a:t>
          </a:r>
        </a:p>
      </dsp:txBody>
      <dsp:txXfrm>
        <a:off x="5964254" y="1716826"/>
        <a:ext cx="1512043" cy="938825"/>
      </dsp:txXfrm>
    </dsp:sp>
    <dsp:sp modelId="{9AE74562-12B0-4F7F-B110-64BCB3784524}">
      <dsp:nvSpPr>
        <dsp:cNvPr id="0" name=""/>
        <dsp:cNvSpPr/>
      </dsp:nvSpPr>
      <dsp:spPr>
        <a:xfrm>
          <a:off x="5760551" y="2975831"/>
          <a:ext cx="1570459" cy="9972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A7C59-AE02-42EE-AC59-DB5632CD1F4F}">
      <dsp:nvSpPr>
        <dsp:cNvPr id="0" name=""/>
        <dsp:cNvSpPr/>
      </dsp:nvSpPr>
      <dsp:spPr>
        <a:xfrm>
          <a:off x="5935046" y="3141602"/>
          <a:ext cx="1570459" cy="9972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READ Budgets</a:t>
          </a:r>
        </a:p>
        <a:p>
          <a:pPr marL="0" lvl="0" indent="0" algn="ctr" defTabSz="622300">
            <a:lnSpc>
              <a:spcPct val="90000"/>
            </a:lnSpc>
            <a:spcBef>
              <a:spcPct val="0"/>
            </a:spcBef>
            <a:spcAft>
              <a:spcPct val="35000"/>
            </a:spcAft>
            <a:buNone/>
          </a:pPr>
          <a:r>
            <a:rPr lang="en-US" sz="1400" kern="1200" dirty="0"/>
            <a:t>(Spring)</a:t>
          </a:r>
        </a:p>
      </dsp:txBody>
      <dsp:txXfrm>
        <a:off x="5964254" y="3170810"/>
        <a:ext cx="1512043" cy="9388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337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5E94C-3598-C11A-31A9-253F3211C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6DFB4-9A46-AE2B-2E4D-93541F7DE7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EEE6DD-82C3-FC69-470B-5992AAD893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096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17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497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89" r:id="rId9"/>
    <p:sldLayoutId id="2147483661"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5" r:id="rId19"/>
    <p:sldLayoutId id="2147483686" r:id="rId20"/>
    <p:sldLayoutId id="2147483687" r:id="rId21"/>
    <p:sldLayoutId id="214748368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mailto:READActData@cde.state.co.us"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www.cde.state.co.us/datapipeline/per_read_literacyprogramsandassessment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mailto:READActData@cde.state.co.us" TargetMode="External"/><Relationship Id="rId2" Type="http://schemas.openxmlformats.org/officeDocument/2006/relationships/hyperlink" Target="https://www.cde.state.co.us/coloradoliteracy/readdatapipelin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www.cde.state.co.us/coloradoliteracy/literacycurriculumtransparency"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78539799a0_0_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READ Literacy Programs and Assessment Data Collection </a:t>
            </a:r>
            <a:endParaRPr dirty="0">
              <a:solidFill>
                <a:schemeClr val="tx1"/>
              </a:solidFill>
            </a:endParaRPr>
          </a:p>
        </p:txBody>
      </p:sp>
      <p:sp>
        <p:nvSpPr>
          <p:cNvPr id="378" name="Google Shape;378;g278539799a0_0_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Tara Rhodes</a:t>
            </a:r>
            <a:br>
              <a:rPr lang="en-US" dirty="0"/>
            </a:br>
            <a:r>
              <a:rPr lang="en-US" dirty="0">
                <a:hlinkClick r:id="rId3"/>
              </a:rPr>
              <a:t>READActData@cde.state.co.us</a:t>
            </a:r>
            <a:br>
              <a:rPr lang="en-US" dirty="0"/>
            </a:br>
            <a:r>
              <a:rPr lang="en-US" dirty="0"/>
              <a:t>April 8, 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sz="2000" dirty="0">
                <a:solidFill>
                  <a:schemeClr val="tx1"/>
                </a:solidFill>
              </a:rPr>
              <a:t>READ Literacy Programs and Assessment Collection Timeline</a:t>
            </a:r>
            <a:endParaRP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E8F8-AE6F-2370-67C8-C73D2F4E5558}"/>
              </a:ext>
            </a:extLst>
          </p:cNvPr>
          <p:cNvSpPr>
            <a:spLocks noGrp="1"/>
          </p:cNvSpPr>
          <p:nvPr>
            <p:ph type="title"/>
          </p:nvPr>
        </p:nvSpPr>
        <p:spPr/>
        <p:txBody>
          <a:bodyPr/>
          <a:lstStyle/>
          <a:p>
            <a:r>
              <a:rPr lang="en-US" dirty="0"/>
              <a:t>READ Literacy Programs and Assessment </a:t>
            </a:r>
            <a:br>
              <a:rPr lang="en-US" dirty="0"/>
            </a:br>
            <a:r>
              <a:rPr lang="en-US" dirty="0"/>
              <a:t>Data Collection Phase</a:t>
            </a:r>
          </a:p>
        </p:txBody>
      </p:sp>
      <p:sp>
        <p:nvSpPr>
          <p:cNvPr id="4" name="Title 3">
            <a:extLst>
              <a:ext uri="{FF2B5EF4-FFF2-40B4-BE49-F238E27FC236}">
                <a16:creationId xmlns:a16="http://schemas.microsoft.com/office/drawing/2014/main" id="{33050E62-AE31-A149-1DA8-E27D77DCCCA0}"/>
              </a:ext>
            </a:extLst>
          </p:cNvPr>
          <p:cNvSpPr>
            <a:spLocks noGrp="1"/>
          </p:cNvSpPr>
          <p:nvPr>
            <p:ph type="title" idx="2"/>
          </p:nvPr>
        </p:nvSpPr>
        <p:spPr/>
        <p:txBody>
          <a:bodyPr/>
          <a:lstStyle/>
          <a:p>
            <a:endParaRPr lang="en-US"/>
          </a:p>
        </p:txBody>
      </p:sp>
      <p:sp>
        <p:nvSpPr>
          <p:cNvPr id="6" name="Text Placeholder 5">
            <a:extLst>
              <a:ext uri="{FF2B5EF4-FFF2-40B4-BE49-F238E27FC236}">
                <a16:creationId xmlns:a16="http://schemas.microsoft.com/office/drawing/2014/main" id="{8CC17CB9-097E-5382-AACE-7EC0432EE100}"/>
              </a:ext>
            </a:extLst>
          </p:cNvPr>
          <p:cNvSpPr>
            <a:spLocks noGrp="1"/>
          </p:cNvSpPr>
          <p:nvPr>
            <p:ph type="body" idx="1"/>
          </p:nvPr>
        </p:nvSpPr>
        <p:spPr>
          <a:xfrm>
            <a:off x="123875" y="1054350"/>
            <a:ext cx="2720258" cy="3034800"/>
          </a:xfrm>
        </p:spPr>
        <p:txBody>
          <a:bodyPr/>
          <a:lstStyle/>
          <a:p>
            <a:pPr marL="127000" indent="0">
              <a:buNone/>
            </a:pPr>
            <a:r>
              <a:rPr lang="en-US" dirty="0"/>
              <a:t>There is only one phase:</a:t>
            </a:r>
          </a:p>
          <a:p>
            <a:pPr marL="469900" indent="-342900">
              <a:buAutoNum type="arabicPeriod"/>
            </a:pPr>
            <a:r>
              <a:rPr lang="en-US" dirty="0"/>
              <a:t>Data Collection Phase: 4/15/25 – 6/13/2025</a:t>
            </a:r>
          </a:p>
          <a:p>
            <a:pPr marL="127000" indent="0">
              <a:buNone/>
            </a:pPr>
            <a:endParaRPr lang="en-US" dirty="0"/>
          </a:p>
          <a:p>
            <a:pPr marL="127000" indent="0">
              <a:buNone/>
            </a:pPr>
            <a:r>
              <a:rPr lang="en-US" dirty="0"/>
              <a:t>Sign-off forms are due by the end of the data collection phase.</a:t>
            </a:r>
          </a:p>
        </p:txBody>
      </p:sp>
      <p:graphicFrame>
        <p:nvGraphicFramePr>
          <p:cNvPr id="3" name="Table 2">
            <a:extLst>
              <a:ext uri="{FF2B5EF4-FFF2-40B4-BE49-F238E27FC236}">
                <a16:creationId xmlns:a16="http://schemas.microsoft.com/office/drawing/2014/main" id="{B97CAB13-1819-F0B2-5A8E-0148FB48EF3C}"/>
              </a:ext>
            </a:extLst>
          </p:cNvPr>
          <p:cNvGraphicFramePr>
            <a:graphicFrameLocks noGrp="1"/>
          </p:cNvGraphicFramePr>
          <p:nvPr>
            <p:extLst>
              <p:ext uri="{D42A27DB-BD31-4B8C-83A1-F6EECF244321}">
                <p14:modId xmlns:p14="http://schemas.microsoft.com/office/powerpoint/2010/main" val="1968349347"/>
              </p:ext>
            </p:extLst>
          </p:nvPr>
        </p:nvGraphicFramePr>
        <p:xfrm>
          <a:off x="3018407" y="1152476"/>
          <a:ext cx="5893818" cy="3034798"/>
        </p:xfrm>
        <a:graphic>
          <a:graphicData uri="http://schemas.openxmlformats.org/drawingml/2006/table">
            <a:tbl>
              <a:tblPr firstRow="1" bandRow="1">
                <a:tableStyleId>{BC89EF96-8CEA-46FF-86C4-4CE0E7609802}</a:tableStyleId>
              </a:tblPr>
              <a:tblGrid>
                <a:gridCol w="931322">
                  <a:extLst>
                    <a:ext uri="{9D8B030D-6E8A-4147-A177-3AD203B41FA5}">
                      <a16:colId xmlns:a16="http://schemas.microsoft.com/office/drawing/2014/main" val="1647064270"/>
                    </a:ext>
                  </a:extLst>
                </a:gridCol>
                <a:gridCol w="1179856">
                  <a:extLst>
                    <a:ext uri="{9D8B030D-6E8A-4147-A177-3AD203B41FA5}">
                      <a16:colId xmlns:a16="http://schemas.microsoft.com/office/drawing/2014/main" val="831615838"/>
                    </a:ext>
                  </a:extLst>
                </a:gridCol>
                <a:gridCol w="3782640">
                  <a:extLst>
                    <a:ext uri="{9D8B030D-6E8A-4147-A177-3AD203B41FA5}">
                      <a16:colId xmlns:a16="http://schemas.microsoft.com/office/drawing/2014/main" val="1847234769"/>
                    </a:ext>
                  </a:extLst>
                </a:gridCol>
              </a:tblGrid>
              <a:tr h="194338">
                <a:tc>
                  <a:txBody>
                    <a:bodyPr/>
                    <a:lstStyle/>
                    <a:p>
                      <a:pPr marL="0" marR="0">
                        <a:lnSpc>
                          <a:spcPct val="107000"/>
                        </a:lnSpc>
                        <a:spcAft>
                          <a:spcPts val="800"/>
                        </a:spcAft>
                        <a:buNone/>
                        <a:tabLst>
                          <a:tab pos="2028825" algn="l"/>
                        </a:tabLst>
                      </a:pPr>
                      <a:r>
                        <a:rPr lang="en-US" sz="1100">
                          <a:effectLst/>
                        </a:rPr>
                        <a:t>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Event</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Event Description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3128865"/>
                  </a:ext>
                </a:extLst>
              </a:tr>
              <a:tr h="612946">
                <a:tc>
                  <a:txBody>
                    <a:bodyPr/>
                    <a:lstStyle/>
                    <a:p>
                      <a:pPr marL="0" marR="0">
                        <a:lnSpc>
                          <a:spcPct val="107000"/>
                        </a:lnSpc>
                        <a:spcAft>
                          <a:spcPts val="800"/>
                        </a:spcAft>
                        <a:buNone/>
                        <a:tabLst>
                          <a:tab pos="2028825" algn="l"/>
                        </a:tabLst>
                      </a:pPr>
                      <a:r>
                        <a:rPr lang="en-US" sz="1100" dirty="0">
                          <a:effectLst/>
                        </a:rPr>
                        <a:t>4/8/2025</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Training Event</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This training event will cover changes for the 25-26 READ Literacy Programs and Assessment data collection. This is a live event from 1-2pm and will be recorded.</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3843831"/>
                  </a:ext>
                </a:extLst>
              </a:tr>
              <a:tr h="403642">
                <a:tc>
                  <a:txBody>
                    <a:bodyPr/>
                    <a:lstStyle/>
                    <a:p>
                      <a:pPr marL="0" marR="0">
                        <a:lnSpc>
                          <a:spcPct val="107000"/>
                        </a:lnSpc>
                        <a:spcAft>
                          <a:spcPts val="800"/>
                        </a:spcAft>
                        <a:buNone/>
                        <a:tabLst>
                          <a:tab pos="2028825" algn="l"/>
                        </a:tabLst>
                      </a:pPr>
                      <a:r>
                        <a:rPr lang="en-US" sz="1100">
                          <a:effectLst/>
                        </a:rPr>
                        <a:t>4/15/2025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Open</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The 25-26 READ Literacy Programs and Assessment data collection opens in Data Pipeline.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61391"/>
                  </a:ext>
                </a:extLst>
              </a:tr>
              <a:tr h="403642">
                <a:tc>
                  <a:txBody>
                    <a:bodyPr/>
                    <a:lstStyle/>
                    <a:p>
                      <a:pPr marL="0" marR="0">
                        <a:lnSpc>
                          <a:spcPct val="107000"/>
                        </a:lnSpc>
                        <a:spcAft>
                          <a:spcPts val="800"/>
                        </a:spcAft>
                        <a:buNone/>
                        <a:tabLst>
                          <a:tab pos="2028825" algn="l"/>
                        </a:tabLst>
                      </a:pPr>
                      <a:r>
                        <a:rPr lang="en-US" sz="1100">
                          <a:effectLst/>
                        </a:rPr>
                        <a:t>5/15/2025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This is the target upload date for the collection. Please complete an upload by this date.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1262553"/>
                  </a:ext>
                </a:extLst>
              </a:tr>
              <a:tr h="403642">
                <a:tc>
                  <a:txBody>
                    <a:bodyPr/>
                    <a:lstStyle/>
                    <a:p>
                      <a:pPr marL="0" marR="0">
                        <a:lnSpc>
                          <a:spcPct val="107000"/>
                        </a:lnSpc>
                        <a:spcAft>
                          <a:spcPts val="800"/>
                        </a:spcAft>
                        <a:buNone/>
                        <a:tabLst>
                          <a:tab pos="2028825" algn="l"/>
                        </a:tabLst>
                      </a:pPr>
                      <a:r>
                        <a:rPr lang="en-US" sz="1100">
                          <a:effectLst/>
                        </a:rPr>
                        <a:t>6/6/2025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Other Date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This is the target date for an error-free submission for the collection. Please resolve errors by this date.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8921151"/>
                  </a:ext>
                </a:extLst>
              </a:tr>
              <a:tr h="612946">
                <a:tc>
                  <a:txBody>
                    <a:bodyPr/>
                    <a:lstStyle/>
                    <a:p>
                      <a:pPr marL="0" marR="0">
                        <a:lnSpc>
                          <a:spcPct val="107000"/>
                        </a:lnSpc>
                        <a:spcAft>
                          <a:spcPts val="800"/>
                        </a:spcAft>
                        <a:buNone/>
                        <a:tabLst>
                          <a:tab pos="2028825" algn="l"/>
                        </a:tabLst>
                      </a:pPr>
                      <a:r>
                        <a:rPr lang="en-US" sz="1100">
                          <a:effectLst/>
                        </a:rPr>
                        <a:t>6/6/2025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Report Review</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Assuming the district has uploaded a file and is error-free, this report review window allows districts to review Cognos reports about their data, verifying accuracy.</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5043289"/>
                  </a:ext>
                </a:extLst>
              </a:tr>
              <a:tr h="403642">
                <a:tc>
                  <a:txBody>
                    <a:bodyPr/>
                    <a:lstStyle/>
                    <a:p>
                      <a:pPr marL="0" marR="0">
                        <a:lnSpc>
                          <a:spcPct val="107000"/>
                        </a:lnSpc>
                        <a:spcAft>
                          <a:spcPts val="800"/>
                        </a:spcAft>
                        <a:buNone/>
                        <a:tabLst>
                          <a:tab pos="2028825" algn="l"/>
                        </a:tabLst>
                      </a:pPr>
                      <a:r>
                        <a:rPr lang="en-US" sz="1100">
                          <a:effectLst/>
                        </a:rPr>
                        <a:t>6/13/2025</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a:effectLst/>
                        </a:rPr>
                        <a:t>Deadline</a:t>
                      </a:r>
                      <a:endParaRPr lang="en-US" sz="110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tabLst>
                          <a:tab pos="2028825" algn="l"/>
                        </a:tabLst>
                      </a:pPr>
                      <a:r>
                        <a:rPr lang="en-US" sz="1100" dirty="0">
                          <a:effectLst/>
                        </a:rPr>
                        <a:t>The 25-26 READ Literacy Programs and Assessment data collection closes in Data Pipeline.</a:t>
                      </a:r>
                      <a:endParaRPr lang="en-US" sz="11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6423856"/>
                  </a:ext>
                </a:extLst>
              </a:tr>
            </a:tbl>
          </a:graphicData>
        </a:graphic>
      </p:graphicFrame>
    </p:spTree>
    <p:extLst>
      <p:ext uri="{BB962C8B-B14F-4D97-AF65-F5344CB8AC3E}">
        <p14:creationId xmlns:p14="http://schemas.microsoft.com/office/powerpoint/2010/main" val="222377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25-26 File Layout and </a:t>
            </a:r>
            <a:r>
              <a:rPr lang="en-US" dirty="0" err="1">
                <a:solidFill>
                  <a:schemeClr val="tx1"/>
                </a:solidFill>
              </a:rPr>
              <a:t>Defintions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2B3E-1C02-78EE-61D9-0755EAC64B99}"/>
              </a:ext>
            </a:extLst>
          </p:cNvPr>
          <p:cNvSpPr>
            <a:spLocks noGrp="1"/>
          </p:cNvSpPr>
          <p:nvPr>
            <p:ph type="title"/>
          </p:nvPr>
        </p:nvSpPr>
        <p:spPr/>
        <p:txBody>
          <a:bodyPr/>
          <a:lstStyle/>
          <a:p>
            <a:r>
              <a:rPr lang="en-US" dirty="0"/>
              <a:t>Changes for the 25-26 READ Literacy Programs and Assessment File Layout</a:t>
            </a:r>
          </a:p>
        </p:txBody>
      </p:sp>
      <p:sp>
        <p:nvSpPr>
          <p:cNvPr id="3" name="Text Placeholder 2">
            <a:extLst>
              <a:ext uri="{FF2B5EF4-FFF2-40B4-BE49-F238E27FC236}">
                <a16:creationId xmlns:a16="http://schemas.microsoft.com/office/drawing/2014/main" id="{7C4DC339-DDB5-6775-EA80-F8DDE14E3155}"/>
              </a:ext>
            </a:extLst>
          </p:cNvPr>
          <p:cNvSpPr>
            <a:spLocks noGrp="1"/>
          </p:cNvSpPr>
          <p:nvPr>
            <p:ph type="body" idx="1"/>
          </p:nvPr>
        </p:nvSpPr>
        <p:spPr>
          <a:xfrm>
            <a:off x="311699" y="1152475"/>
            <a:ext cx="7376363" cy="3034800"/>
          </a:xfrm>
        </p:spPr>
        <p:txBody>
          <a:bodyPr>
            <a:normAutofit fontScale="85000" lnSpcReduction="20000"/>
          </a:bodyPr>
          <a:lstStyle/>
          <a:p>
            <a:r>
              <a:rPr lang="en-US" dirty="0"/>
              <a:t>No structural changes to the file layout (i.e., no new columns and no columns were removed.</a:t>
            </a:r>
          </a:p>
          <a:p>
            <a:endParaRPr lang="en-US" dirty="0"/>
          </a:p>
          <a:p>
            <a:r>
              <a:rPr lang="en-US" dirty="0"/>
              <a:t>Tried to clean up language and standardize field names. </a:t>
            </a:r>
          </a:p>
          <a:p>
            <a:pPr marL="127000" indent="0">
              <a:buNone/>
            </a:pPr>
            <a:endParaRPr lang="en-US" dirty="0"/>
          </a:p>
          <a:p>
            <a:r>
              <a:rPr lang="en-US" dirty="0"/>
              <a:t>Made the file layout accessible.</a:t>
            </a:r>
          </a:p>
          <a:p>
            <a:endParaRPr lang="en-US" dirty="0"/>
          </a:p>
          <a:p>
            <a:r>
              <a:rPr lang="en-US" dirty="0"/>
              <a:t>Added a few codes from last year’s collection.</a:t>
            </a:r>
          </a:p>
          <a:p>
            <a:endParaRPr lang="en-US" dirty="0"/>
          </a:p>
          <a:p>
            <a:r>
              <a:rPr lang="en-US" dirty="0"/>
              <a:t>Added a business rule that checks to see if your district’s Spring READ Assessment data collection has been done. </a:t>
            </a:r>
          </a:p>
          <a:p>
            <a:endParaRPr lang="en-US" dirty="0"/>
          </a:p>
          <a:p>
            <a:r>
              <a:rPr lang="en-US" dirty="0"/>
              <a:t>This is a separate upload process from the Spring READ Assessment data collection. Both need to be completed in order to receive district funding.</a:t>
            </a:r>
          </a:p>
          <a:p>
            <a:endParaRPr lang="en-US" dirty="0"/>
          </a:p>
          <a:p>
            <a:endParaRPr lang="en-US" dirty="0"/>
          </a:p>
        </p:txBody>
      </p:sp>
      <p:sp>
        <p:nvSpPr>
          <p:cNvPr id="4" name="Title 3">
            <a:extLst>
              <a:ext uri="{FF2B5EF4-FFF2-40B4-BE49-F238E27FC236}">
                <a16:creationId xmlns:a16="http://schemas.microsoft.com/office/drawing/2014/main" id="{69C661FD-1565-DCF3-74AF-302F26D8401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47723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C456-A53E-B95A-EBE6-69B17009A933}"/>
              </a:ext>
            </a:extLst>
          </p:cNvPr>
          <p:cNvSpPr>
            <a:spLocks noGrp="1"/>
          </p:cNvSpPr>
          <p:nvPr>
            <p:ph type="title"/>
          </p:nvPr>
        </p:nvSpPr>
        <p:spPr/>
        <p:txBody>
          <a:bodyPr/>
          <a:lstStyle/>
          <a:p>
            <a:r>
              <a:rPr lang="en-US" dirty="0"/>
              <a:t>READ Literacy Programs and Assessment </a:t>
            </a:r>
            <a:br>
              <a:rPr lang="en-US" dirty="0"/>
            </a:br>
            <a:r>
              <a:rPr lang="en-US" dirty="0"/>
              <a:t>Data Collection Elements</a:t>
            </a:r>
          </a:p>
        </p:txBody>
      </p:sp>
      <p:sp>
        <p:nvSpPr>
          <p:cNvPr id="4" name="Title 3">
            <a:extLst>
              <a:ext uri="{FF2B5EF4-FFF2-40B4-BE49-F238E27FC236}">
                <a16:creationId xmlns:a16="http://schemas.microsoft.com/office/drawing/2014/main" id="{30AA1949-361D-D75E-4C86-D7903C55EACE}"/>
              </a:ext>
            </a:extLst>
          </p:cNvPr>
          <p:cNvSpPr>
            <a:spLocks noGrp="1"/>
          </p:cNvSpPr>
          <p:nvPr>
            <p:ph type="title" idx="2"/>
          </p:nvPr>
        </p:nvSpPr>
        <p:spPr/>
        <p:txBody>
          <a:bodyPr/>
          <a:lstStyle/>
          <a:p>
            <a:endParaRPr lang="en-US"/>
          </a:p>
        </p:txBody>
      </p:sp>
      <p:graphicFrame>
        <p:nvGraphicFramePr>
          <p:cNvPr id="3" name="Table 2">
            <a:extLst>
              <a:ext uri="{FF2B5EF4-FFF2-40B4-BE49-F238E27FC236}">
                <a16:creationId xmlns:a16="http://schemas.microsoft.com/office/drawing/2014/main" id="{3DD908B3-CB72-7562-2F00-B5C9522F5CFE}"/>
              </a:ext>
            </a:extLst>
          </p:cNvPr>
          <p:cNvGraphicFramePr>
            <a:graphicFrameLocks noGrp="1"/>
          </p:cNvGraphicFramePr>
          <p:nvPr>
            <p:extLst>
              <p:ext uri="{D42A27DB-BD31-4B8C-83A1-F6EECF244321}">
                <p14:modId xmlns:p14="http://schemas.microsoft.com/office/powerpoint/2010/main" val="725881513"/>
              </p:ext>
            </p:extLst>
          </p:nvPr>
        </p:nvGraphicFramePr>
        <p:xfrm>
          <a:off x="313765" y="979804"/>
          <a:ext cx="8346141" cy="3524196"/>
        </p:xfrm>
        <a:graphic>
          <a:graphicData uri="http://schemas.openxmlformats.org/drawingml/2006/table">
            <a:tbl>
              <a:tblPr firstRow="1">
                <a:tableStyleId>{5940675A-B579-460E-94D1-54222C63F5DA}</a:tableStyleId>
              </a:tblPr>
              <a:tblGrid>
                <a:gridCol w="2185782">
                  <a:extLst>
                    <a:ext uri="{9D8B030D-6E8A-4147-A177-3AD203B41FA5}">
                      <a16:colId xmlns:a16="http://schemas.microsoft.com/office/drawing/2014/main" val="3025396345"/>
                    </a:ext>
                  </a:extLst>
                </a:gridCol>
                <a:gridCol w="679127">
                  <a:extLst>
                    <a:ext uri="{9D8B030D-6E8A-4147-A177-3AD203B41FA5}">
                      <a16:colId xmlns:a16="http://schemas.microsoft.com/office/drawing/2014/main" val="2919895575"/>
                    </a:ext>
                  </a:extLst>
                </a:gridCol>
                <a:gridCol w="679127">
                  <a:extLst>
                    <a:ext uri="{9D8B030D-6E8A-4147-A177-3AD203B41FA5}">
                      <a16:colId xmlns:a16="http://schemas.microsoft.com/office/drawing/2014/main" val="4085759255"/>
                    </a:ext>
                  </a:extLst>
                </a:gridCol>
                <a:gridCol w="626842">
                  <a:extLst>
                    <a:ext uri="{9D8B030D-6E8A-4147-A177-3AD203B41FA5}">
                      <a16:colId xmlns:a16="http://schemas.microsoft.com/office/drawing/2014/main" val="2479560155"/>
                    </a:ext>
                  </a:extLst>
                </a:gridCol>
                <a:gridCol w="575136">
                  <a:extLst>
                    <a:ext uri="{9D8B030D-6E8A-4147-A177-3AD203B41FA5}">
                      <a16:colId xmlns:a16="http://schemas.microsoft.com/office/drawing/2014/main" val="763842246"/>
                    </a:ext>
                  </a:extLst>
                </a:gridCol>
                <a:gridCol w="627422">
                  <a:extLst>
                    <a:ext uri="{9D8B030D-6E8A-4147-A177-3AD203B41FA5}">
                      <a16:colId xmlns:a16="http://schemas.microsoft.com/office/drawing/2014/main" val="4271086255"/>
                    </a:ext>
                  </a:extLst>
                </a:gridCol>
                <a:gridCol w="784278">
                  <a:extLst>
                    <a:ext uri="{9D8B030D-6E8A-4147-A177-3AD203B41FA5}">
                      <a16:colId xmlns:a16="http://schemas.microsoft.com/office/drawing/2014/main" val="1870720223"/>
                    </a:ext>
                  </a:extLst>
                </a:gridCol>
                <a:gridCol w="2188427">
                  <a:extLst>
                    <a:ext uri="{9D8B030D-6E8A-4147-A177-3AD203B41FA5}">
                      <a16:colId xmlns:a16="http://schemas.microsoft.com/office/drawing/2014/main" val="1125846641"/>
                    </a:ext>
                  </a:extLst>
                </a:gridCol>
              </a:tblGrid>
              <a:tr h="513129">
                <a:tc>
                  <a:txBody>
                    <a:bodyPr/>
                    <a:lstStyle/>
                    <a:p>
                      <a:pPr marL="0" marR="0" algn="ctr">
                        <a:lnSpc>
                          <a:spcPct val="107000"/>
                        </a:lnSpc>
                        <a:spcAft>
                          <a:spcPts val="800"/>
                        </a:spcAft>
                        <a:buNone/>
                      </a:pPr>
                      <a:r>
                        <a:rPr lang="en-US" sz="700" dirty="0">
                          <a:effectLst/>
                        </a:rPr>
                        <a:t>Name of Field</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Field Length</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Text Start Position</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Text End Position</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CSV Order</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Excel Column</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Example(s)</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tc>
                  <a:txBody>
                    <a:bodyPr/>
                    <a:lstStyle/>
                    <a:p>
                      <a:pPr marL="0" marR="0" algn="ctr">
                        <a:lnSpc>
                          <a:spcPct val="107000"/>
                        </a:lnSpc>
                        <a:spcAft>
                          <a:spcPts val="800"/>
                        </a:spcAft>
                        <a:buNone/>
                      </a:pPr>
                      <a:r>
                        <a:rPr lang="en-US" sz="700">
                          <a:effectLst/>
                        </a:rPr>
                        <a:t>Remarks</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nchor="ctr"/>
                </a:tc>
                <a:extLst>
                  <a:ext uri="{0D108BD9-81ED-4DB2-BD59-A6C34878D82A}">
                    <a16:rowId xmlns:a16="http://schemas.microsoft.com/office/drawing/2014/main" val="2135372211"/>
                  </a:ext>
                </a:extLst>
              </a:tr>
              <a:tr h="172895">
                <a:tc>
                  <a:txBody>
                    <a:bodyPr/>
                    <a:lstStyle/>
                    <a:p>
                      <a:pPr marL="0" marR="0" algn="l" rtl="0">
                        <a:lnSpc>
                          <a:spcPct val="107000"/>
                        </a:lnSpc>
                        <a:spcBef>
                          <a:spcPts val="0"/>
                        </a:spcBef>
                        <a:spcAft>
                          <a:spcPts val="800"/>
                        </a:spcAft>
                        <a:buClr>
                          <a:srgbClr val="000000"/>
                        </a:buClr>
                        <a:buFont typeface="Arial"/>
                        <a:buNone/>
                      </a:pPr>
                      <a:r>
                        <a:rPr lang="en-US" sz="700" b="0" u="none" strike="noStrike" cap="none" dirty="0">
                          <a:solidFill>
                            <a:schemeClr val="dk1"/>
                          </a:solidFill>
                          <a:effectLst/>
                          <a:sym typeface="Arial"/>
                        </a:rPr>
                        <a:t>School District/BOCES Code*</a:t>
                      </a:r>
                      <a:endParaRPr lang="en-US" sz="700" b="0" i="0" u="none" strike="noStrike" cap="none" dirty="0">
                        <a:solidFill>
                          <a:schemeClr val="dk1"/>
                        </a:solidFill>
                        <a:effectLst/>
                        <a:latin typeface="+mn-lt"/>
                        <a:ea typeface="+mn-ea"/>
                        <a:cs typeface="+mn-cs"/>
                        <a:sym typeface="Arial"/>
                      </a:endParaRPr>
                    </a:p>
                  </a:txBody>
                  <a:tcPr marL="42565" marR="42565" marT="0" marB="0"/>
                </a:tc>
                <a:tc>
                  <a:txBody>
                    <a:bodyPr/>
                    <a:lstStyle/>
                    <a:p>
                      <a:pPr marL="0" marR="0">
                        <a:lnSpc>
                          <a:spcPct val="107000"/>
                        </a:lnSpc>
                        <a:spcAft>
                          <a:spcPts val="800"/>
                        </a:spcAft>
                        <a:buNone/>
                      </a:pPr>
                      <a:r>
                        <a:rPr lang="en-US" sz="700">
                          <a:effectLst/>
                        </a:rPr>
                        <a:t>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A</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0">
                          <a:effectLst/>
                        </a:rPr>
                        <a:t>1111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2895610308"/>
                  </a:ext>
                </a:extLst>
              </a:tr>
              <a:tr h="147863">
                <a:tc>
                  <a:txBody>
                    <a:bodyPr/>
                    <a:lstStyle/>
                    <a:p>
                      <a:pPr marL="0" marR="0" algn="l" rtl="0">
                        <a:lnSpc>
                          <a:spcPct val="107000"/>
                        </a:lnSpc>
                        <a:spcBef>
                          <a:spcPts val="0"/>
                        </a:spcBef>
                        <a:spcAft>
                          <a:spcPts val="800"/>
                        </a:spcAft>
                        <a:buClr>
                          <a:srgbClr val="000000"/>
                        </a:buClr>
                        <a:buFont typeface="Arial"/>
                        <a:buNone/>
                      </a:pPr>
                      <a:r>
                        <a:rPr lang="en-US" sz="700" b="0" u="none" strike="noStrike" cap="none" dirty="0">
                          <a:solidFill>
                            <a:schemeClr val="dk1"/>
                          </a:solidFill>
                          <a:effectLst/>
                          <a:sym typeface="Arial"/>
                        </a:rPr>
                        <a:t>School Code*</a:t>
                      </a:r>
                      <a:endParaRPr lang="en-US" sz="700" b="0" i="0" u="none" strike="noStrike" cap="none" dirty="0">
                        <a:solidFill>
                          <a:schemeClr val="dk1"/>
                        </a:solidFill>
                        <a:effectLst/>
                        <a:latin typeface="+mn-lt"/>
                        <a:ea typeface="+mn-ea"/>
                        <a:cs typeface="+mn-cs"/>
                        <a:sym typeface="Arial"/>
                      </a:endParaRPr>
                    </a:p>
                  </a:txBody>
                  <a:tcPr marL="42565" marR="42565" marT="0" marB="0"/>
                </a:tc>
                <a:tc>
                  <a:txBody>
                    <a:bodyPr/>
                    <a:lstStyle/>
                    <a:p>
                      <a:pPr marL="0" marR="0">
                        <a:lnSpc>
                          <a:spcPct val="107000"/>
                        </a:lnSpc>
                        <a:spcAft>
                          <a:spcPts val="800"/>
                        </a:spcAft>
                        <a:buNone/>
                      </a:pPr>
                      <a:r>
                        <a:rPr lang="en-US" sz="700">
                          <a:effectLst/>
                        </a:rPr>
                        <a:t>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5</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8</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B</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0">
                          <a:effectLst/>
                        </a:rPr>
                        <a:t>2222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4046642601"/>
                  </a:ext>
                </a:extLst>
              </a:tr>
              <a:tr h="174486">
                <a:tc>
                  <a:txBody>
                    <a:bodyPr/>
                    <a:lstStyle/>
                    <a:p>
                      <a:pPr marL="0" marR="0" algn="l" rtl="0">
                        <a:lnSpc>
                          <a:spcPct val="107000"/>
                        </a:lnSpc>
                        <a:spcBef>
                          <a:spcPts val="0"/>
                        </a:spcBef>
                        <a:spcAft>
                          <a:spcPts val="800"/>
                        </a:spcAft>
                        <a:buClr>
                          <a:srgbClr val="000000"/>
                        </a:buClr>
                        <a:buFont typeface="Arial"/>
                        <a:buNone/>
                      </a:pPr>
                      <a:r>
                        <a:rPr lang="en-US" sz="700" b="0" u="none" strike="noStrike" cap="none" dirty="0">
                          <a:solidFill>
                            <a:schemeClr val="dk1"/>
                          </a:solidFill>
                          <a:effectLst/>
                          <a:sym typeface="Arial"/>
                        </a:rPr>
                        <a:t>Grade Level*</a:t>
                      </a:r>
                      <a:endParaRPr lang="en-US" sz="700" b="0" i="0" u="none" strike="noStrike" cap="none" dirty="0">
                        <a:solidFill>
                          <a:schemeClr val="dk1"/>
                        </a:solidFill>
                        <a:effectLst/>
                        <a:latin typeface="+mn-lt"/>
                        <a:ea typeface="+mn-ea"/>
                        <a:cs typeface="+mn-cs"/>
                        <a:sym typeface="Arial"/>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9</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C</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010</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dirty="0">
                          <a:effectLst/>
                        </a:rPr>
                        <a:t>Only</a:t>
                      </a:r>
                      <a:r>
                        <a:rPr lang="en-US" sz="700" spc="-35" dirty="0">
                          <a:effectLst/>
                        </a:rPr>
                        <a:t> </a:t>
                      </a:r>
                      <a:r>
                        <a:rPr lang="en-US" sz="700" dirty="0">
                          <a:effectLst/>
                        </a:rPr>
                        <a:t>grades</a:t>
                      </a:r>
                      <a:r>
                        <a:rPr lang="en-US" sz="700" spc="-35" dirty="0">
                          <a:effectLst/>
                        </a:rPr>
                        <a:t> </a:t>
                      </a:r>
                      <a:r>
                        <a:rPr lang="en-US" sz="700" dirty="0">
                          <a:effectLst/>
                        </a:rPr>
                        <a:t>K-3</a:t>
                      </a:r>
                      <a:r>
                        <a:rPr lang="en-US" sz="700" spc="-30" dirty="0">
                          <a:effectLst/>
                        </a:rPr>
                        <a:t> </a:t>
                      </a:r>
                      <a:r>
                        <a:rPr lang="en-US" sz="700" dirty="0">
                          <a:effectLst/>
                        </a:rPr>
                        <a:t>should</a:t>
                      </a:r>
                      <a:r>
                        <a:rPr lang="en-US" sz="700" spc="-35" dirty="0">
                          <a:effectLst/>
                        </a:rPr>
                        <a:t> </a:t>
                      </a:r>
                      <a:r>
                        <a:rPr lang="en-US" sz="700" dirty="0">
                          <a:effectLst/>
                        </a:rPr>
                        <a:t>be</a:t>
                      </a:r>
                      <a:r>
                        <a:rPr lang="en-US" sz="700" spc="-30" dirty="0">
                          <a:effectLst/>
                        </a:rPr>
                        <a:t> </a:t>
                      </a:r>
                      <a:r>
                        <a:rPr lang="en-US" sz="700" spc="-10" dirty="0">
                          <a:effectLst/>
                        </a:rPr>
                        <a:t>reported</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4008843496"/>
                  </a:ext>
                </a:extLst>
              </a:tr>
              <a:tr h="166869">
                <a:tc>
                  <a:txBody>
                    <a:bodyPr/>
                    <a:lstStyle/>
                    <a:p>
                      <a:pPr marL="0" marR="0">
                        <a:lnSpc>
                          <a:spcPct val="107000"/>
                        </a:lnSpc>
                        <a:spcAft>
                          <a:spcPts val="800"/>
                        </a:spcAft>
                        <a:buNone/>
                      </a:pPr>
                      <a:r>
                        <a:rPr lang="en-US" sz="700" dirty="0">
                          <a:effectLst/>
                        </a:rPr>
                        <a:t>READ</a:t>
                      </a:r>
                      <a:r>
                        <a:rPr lang="en-US" sz="700" spc="-50" dirty="0">
                          <a:effectLst/>
                        </a:rPr>
                        <a:t> </a:t>
                      </a:r>
                      <a:r>
                        <a:rPr lang="en-US" sz="700" dirty="0">
                          <a:effectLst/>
                        </a:rPr>
                        <a:t>Interim</a:t>
                      </a:r>
                      <a:r>
                        <a:rPr lang="en-US" sz="700" spc="-50" dirty="0">
                          <a:effectLst/>
                        </a:rPr>
                        <a:t> </a:t>
                      </a:r>
                      <a:r>
                        <a:rPr lang="en-US" sz="700" dirty="0">
                          <a:effectLst/>
                        </a:rPr>
                        <a:t>Assessment</a:t>
                      </a:r>
                      <a:r>
                        <a:rPr lang="en-US" sz="700" spc="-55" dirty="0">
                          <a:effectLst/>
                        </a:rPr>
                        <a:t> </a:t>
                      </a:r>
                      <a:r>
                        <a:rPr lang="en-US" sz="700" spc="-25" dirty="0">
                          <a:effectLst/>
                        </a:rPr>
                        <a:t>1*</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dirty="0">
                          <a:effectLst/>
                        </a:rPr>
                        <a:t>2</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D</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2947418502"/>
                  </a:ext>
                </a:extLst>
              </a:tr>
              <a:tr h="166869">
                <a:tc>
                  <a:txBody>
                    <a:bodyPr/>
                    <a:lstStyle/>
                    <a:p>
                      <a:pPr marL="0" marR="0">
                        <a:lnSpc>
                          <a:spcPct val="107000"/>
                        </a:lnSpc>
                        <a:spcAft>
                          <a:spcPts val="800"/>
                        </a:spcAft>
                        <a:buNone/>
                      </a:pPr>
                      <a:r>
                        <a:rPr lang="en-US" sz="700" dirty="0">
                          <a:effectLst/>
                        </a:rPr>
                        <a:t>READ</a:t>
                      </a:r>
                      <a:r>
                        <a:rPr lang="en-US" sz="700" spc="-50" dirty="0">
                          <a:effectLst/>
                        </a:rPr>
                        <a:t> </a:t>
                      </a:r>
                      <a:r>
                        <a:rPr lang="en-US" sz="700" dirty="0">
                          <a:effectLst/>
                        </a:rPr>
                        <a:t>Interim</a:t>
                      </a:r>
                      <a:r>
                        <a:rPr lang="en-US" sz="700" spc="-50" dirty="0">
                          <a:effectLst/>
                        </a:rPr>
                        <a:t> </a:t>
                      </a:r>
                      <a:r>
                        <a:rPr lang="en-US" sz="700" dirty="0">
                          <a:effectLst/>
                        </a:rPr>
                        <a:t>Assessment</a:t>
                      </a:r>
                      <a:r>
                        <a:rPr lang="en-US" sz="700" spc="-55" dirty="0">
                          <a:effectLst/>
                        </a:rPr>
                        <a:t> </a:t>
                      </a:r>
                      <a:r>
                        <a:rPr lang="en-US" sz="700" spc="-50" dirty="0">
                          <a:effectLst/>
                        </a:rPr>
                        <a:t>2</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15</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5</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07</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1653194584"/>
                  </a:ext>
                </a:extLst>
              </a:tr>
              <a:tr h="166869">
                <a:tc>
                  <a:txBody>
                    <a:bodyPr/>
                    <a:lstStyle/>
                    <a:p>
                      <a:pPr marL="0" marR="0">
                        <a:lnSpc>
                          <a:spcPct val="107000"/>
                        </a:lnSpc>
                        <a:spcAft>
                          <a:spcPts val="800"/>
                        </a:spcAft>
                        <a:buNone/>
                      </a:pPr>
                      <a:r>
                        <a:rPr lang="en-US" sz="700" dirty="0">
                          <a:effectLst/>
                        </a:rPr>
                        <a:t>READ</a:t>
                      </a:r>
                      <a:r>
                        <a:rPr lang="en-US" sz="700" spc="-60" dirty="0">
                          <a:effectLst/>
                        </a:rPr>
                        <a:t> </a:t>
                      </a:r>
                      <a:r>
                        <a:rPr lang="en-US" sz="700" dirty="0">
                          <a:effectLst/>
                        </a:rPr>
                        <a:t>Diagnostic</a:t>
                      </a:r>
                      <a:r>
                        <a:rPr lang="en-US" sz="700" spc="-55" dirty="0">
                          <a:effectLst/>
                        </a:rPr>
                        <a:t> </a:t>
                      </a:r>
                      <a:r>
                        <a:rPr lang="en-US" sz="700" dirty="0">
                          <a:effectLst/>
                        </a:rPr>
                        <a:t>Assessment</a:t>
                      </a:r>
                      <a:r>
                        <a:rPr lang="en-US" sz="700" spc="-55" dirty="0">
                          <a:effectLst/>
                        </a:rPr>
                        <a:t> </a:t>
                      </a:r>
                      <a:r>
                        <a:rPr lang="en-US" sz="700" spc="-25" dirty="0">
                          <a:effectLst/>
                        </a:rPr>
                        <a:t>1*</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16</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17</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6</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F</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123497635"/>
                  </a:ext>
                </a:extLst>
              </a:tr>
              <a:tr h="166869">
                <a:tc>
                  <a:txBody>
                    <a:bodyPr/>
                    <a:lstStyle/>
                    <a:p>
                      <a:pPr marL="0" marR="0">
                        <a:lnSpc>
                          <a:spcPct val="107000"/>
                        </a:lnSpc>
                        <a:spcAft>
                          <a:spcPts val="800"/>
                        </a:spcAft>
                        <a:buNone/>
                      </a:pPr>
                      <a:r>
                        <a:rPr lang="en-US" sz="700" dirty="0">
                          <a:effectLst/>
                        </a:rPr>
                        <a:t>READ</a:t>
                      </a:r>
                      <a:r>
                        <a:rPr lang="en-US" sz="700" spc="-60" dirty="0">
                          <a:effectLst/>
                        </a:rPr>
                        <a:t> </a:t>
                      </a:r>
                      <a:r>
                        <a:rPr lang="en-US" sz="700" dirty="0">
                          <a:effectLst/>
                        </a:rPr>
                        <a:t>Diagnostic</a:t>
                      </a:r>
                      <a:r>
                        <a:rPr lang="en-US" sz="700" spc="-55" dirty="0">
                          <a:effectLst/>
                        </a:rPr>
                        <a:t> </a:t>
                      </a:r>
                      <a:r>
                        <a:rPr lang="en-US" sz="700" dirty="0">
                          <a:effectLst/>
                        </a:rPr>
                        <a:t>Assessment</a:t>
                      </a:r>
                      <a:r>
                        <a:rPr lang="en-US" sz="700" spc="-55" dirty="0">
                          <a:effectLst/>
                        </a:rPr>
                        <a:t> </a:t>
                      </a:r>
                      <a:r>
                        <a:rPr lang="en-US" sz="700" spc="-50" dirty="0">
                          <a:effectLst/>
                        </a:rPr>
                        <a:t>2</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18</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19</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7</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G</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2561670597"/>
                  </a:ext>
                </a:extLst>
              </a:tr>
              <a:tr h="166869">
                <a:tc>
                  <a:txBody>
                    <a:bodyPr/>
                    <a:lstStyle/>
                    <a:p>
                      <a:pPr marL="0" marR="0">
                        <a:lnSpc>
                          <a:spcPct val="107000"/>
                        </a:lnSpc>
                        <a:spcAft>
                          <a:spcPts val="800"/>
                        </a:spcAft>
                        <a:buNone/>
                      </a:pPr>
                      <a:r>
                        <a:rPr lang="en-US" sz="700" dirty="0">
                          <a:effectLst/>
                        </a:rPr>
                        <a:t>Core</a:t>
                      </a:r>
                      <a:r>
                        <a:rPr lang="en-US" sz="700" spc="-55" dirty="0">
                          <a:effectLst/>
                        </a:rPr>
                        <a:t> </a:t>
                      </a:r>
                      <a:r>
                        <a:rPr lang="en-US" sz="700" dirty="0">
                          <a:effectLst/>
                        </a:rPr>
                        <a:t>Programming</a:t>
                      </a:r>
                      <a:r>
                        <a:rPr lang="en-US" sz="700" spc="-55" dirty="0">
                          <a:effectLst/>
                        </a:rPr>
                        <a:t> </a:t>
                      </a:r>
                      <a:r>
                        <a:rPr lang="en-US" sz="700" spc="-25" dirty="0">
                          <a:effectLst/>
                        </a:rPr>
                        <a:t>1*</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20</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8</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H</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1210377101"/>
                  </a:ext>
                </a:extLst>
              </a:tr>
              <a:tr h="166869">
                <a:tc>
                  <a:txBody>
                    <a:bodyPr/>
                    <a:lstStyle/>
                    <a:p>
                      <a:pPr marL="0" marR="0">
                        <a:lnSpc>
                          <a:spcPct val="107000"/>
                        </a:lnSpc>
                        <a:spcAft>
                          <a:spcPts val="800"/>
                        </a:spcAft>
                        <a:buNone/>
                      </a:pPr>
                      <a:r>
                        <a:rPr lang="en-US" sz="700" dirty="0">
                          <a:effectLst/>
                        </a:rPr>
                        <a:t>Core</a:t>
                      </a:r>
                      <a:r>
                        <a:rPr lang="en-US" sz="700" spc="-55" dirty="0">
                          <a:effectLst/>
                        </a:rPr>
                        <a:t> </a:t>
                      </a:r>
                      <a:r>
                        <a:rPr lang="en-US" sz="700" dirty="0">
                          <a:effectLst/>
                        </a:rPr>
                        <a:t>Programming</a:t>
                      </a:r>
                      <a:r>
                        <a:rPr lang="en-US" sz="700" spc="-55" dirty="0">
                          <a:effectLst/>
                        </a:rPr>
                        <a:t> </a:t>
                      </a:r>
                      <a:r>
                        <a:rPr lang="en-US" sz="700" spc="-50" dirty="0">
                          <a:effectLst/>
                        </a:rPr>
                        <a:t>2</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25</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9</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I</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2246063491"/>
                  </a:ext>
                </a:extLst>
              </a:tr>
              <a:tr h="166869">
                <a:tc>
                  <a:txBody>
                    <a:bodyPr/>
                    <a:lstStyle/>
                    <a:p>
                      <a:pPr marL="0" marR="0">
                        <a:lnSpc>
                          <a:spcPct val="107000"/>
                        </a:lnSpc>
                        <a:spcAft>
                          <a:spcPts val="800"/>
                        </a:spcAft>
                        <a:buNone/>
                      </a:pPr>
                      <a:r>
                        <a:rPr lang="en-US" sz="700" dirty="0">
                          <a:effectLst/>
                        </a:rPr>
                        <a:t>Supplemental Programming</a:t>
                      </a:r>
                      <a:r>
                        <a:rPr lang="en-US" sz="700" spc="-55" dirty="0">
                          <a:effectLst/>
                        </a:rPr>
                        <a:t> </a:t>
                      </a:r>
                      <a:r>
                        <a:rPr lang="en-US" sz="700" spc="-50" dirty="0">
                          <a:effectLst/>
                        </a:rPr>
                        <a:t>1</a:t>
                      </a:r>
                      <a:r>
                        <a:rPr lang="en-US" sz="700" spc="-35" dirty="0">
                          <a:effectLst/>
                        </a:rPr>
                        <a:t>*</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26</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28</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10</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J</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667119476"/>
                  </a:ext>
                </a:extLst>
              </a:tr>
              <a:tr h="166869">
                <a:tc>
                  <a:txBody>
                    <a:bodyPr/>
                    <a:lstStyle/>
                    <a:p>
                      <a:pPr marL="0" marR="0">
                        <a:lnSpc>
                          <a:spcPct val="107000"/>
                        </a:lnSpc>
                        <a:spcAft>
                          <a:spcPts val="800"/>
                        </a:spcAft>
                        <a:buNone/>
                      </a:pPr>
                      <a:r>
                        <a:rPr lang="en-US" sz="700" dirty="0">
                          <a:effectLst/>
                        </a:rPr>
                        <a:t>Supplemental Programming</a:t>
                      </a:r>
                      <a:r>
                        <a:rPr lang="en-US" sz="700" spc="-55" dirty="0">
                          <a:effectLst/>
                        </a:rPr>
                        <a:t> </a:t>
                      </a:r>
                      <a:r>
                        <a:rPr lang="en-US" sz="700" spc="-50" dirty="0">
                          <a:effectLst/>
                        </a:rPr>
                        <a:t>2</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29</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K</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2764089904"/>
                  </a:ext>
                </a:extLst>
              </a:tr>
              <a:tr h="166869">
                <a:tc>
                  <a:txBody>
                    <a:bodyPr/>
                    <a:lstStyle/>
                    <a:p>
                      <a:pPr marL="0" marR="0">
                        <a:lnSpc>
                          <a:spcPct val="107000"/>
                        </a:lnSpc>
                        <a:spcAft>
                          <a:spcPts val="800"/>
                        </a:spcAft>
                        <a:buNone/>
                      </a:pPr>
                      <a:r>
                        <a:rPr lang="en-US" sz="700" dirty="0">
                          <a:effectLst/>
                        </a:rPr>
                        <a:t>Supplemental Programming 3</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L</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3702795635"/>
                  </a:ext>
                </a:extLst>
              </a:tr>
              <a:tr h="166869">
                <a:tc>
                  <a:txBody>
                    <a:bodyPr/>
                    <a:lstStyle/>
                    <a:p>
                      <a:pPr marL="0" marR="0">
                        <a:lnSpc>
                          <a:spcPct val="107000"/>
                        </a:lnSpc>
                        <a:spcAft>
                          <a:spcPts val="800"/>
                        </a:spcAft>
                        <a:buNone/>
                      </a:pPr>
                      <a:r>
                        <a:rPr lang="en-US" sz="700" spc="-10" dirty="0">
                          <a:effectLst/>
                        </a:rPr>
                        <a:t>Intervention</a:t>
                      </a:r>
                      <a:r>
                        <a:rPr lang="en-US" sz="700" spc="30" dirty="0">
                          <a:effectLst/>
                        </a:rPr>
                        <a:t> </a:t>
                      </a:r>
                      <a:r>
                        <a:rPr lang="en-US" sz="700" spc="-10" dirty="0">
                          <a:effectLst/>
                        </a:rPr>
                        <a:t>Programming</a:t>
                      </a:r>
                      <a:r>
                        <a:rPr lang="en-US" sz="700" spc="35" dirty="0">
                          <a:effectLst/>
                        </a:rPr>
                        <a:t> </a:t>
                      </a:r>
                      <a:r>
                        <a:rPr lang="en-US" sz="700" spc="-35" dirty="0">
                          <a:effectLst/>
                        </a:rPr>
                        <a:t>1*</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35</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37</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M</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3569060658"/>
                  </a:ext>
                </a:extLst>
              </a:tr>
              <a:tr h="166869">
                <a:tc>
                  <a:txBody>
                    <a:bodyPr/>
                    <a:lstStyle/>
                    <a:p>
                      <a:pPr marL="0" marR="0">
                        <a:lnSpc>
                          <a:spcPct val="107000"/>
                        </a:lnSpc>
                        <a:spcAft>
                          <a:spcPts val="800"/>
                        </a:spcAft>
                        <a:buNone/>
                      </a:pPr>
                      <a:r>
                        <a:rPr lang="en-US" sz="700" spc="-10" dirty="0">
                          <a:effectLst/>
                        </a:rPr>
                        <a:t>Intervention</a:t>
                      </a:r>
                      <a:r>
                        <a:rPr lang="en-US" sz="700" spc="30" dirty="0">
                          <a:effectLst/>
                        </a:rPr>
                        <a:t> </a:t>
                      </a:r>
                      <a:r>
                        <a:rPr lang="en-US" sz="700" spc="-10" dirty="0">
                          <a:effectLst/>
                        </a:rPr>
                        <a:t>Programming</a:t>
                      </a:r>
                      <a:r>
                        <a:rPr lang="en-US" sz="700" spc="35" dirty="0">
                          <a:effectLst/>
                        </a:rPr>
                        <a:t> </a:t>
                      </a:r>
                      <a:r>
                        <a:rPr lang="en-US" sz="700" spc="-50" dirty="0">
                          <a:effectLst/>
                        </a:rPr>
                        <a:t>2</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38</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40</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N</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3731323077"/>
                  </a:ext>
                </a:extLst>
              </a:tr>
              <a:tr h="166869">
                <a:tc>
                  <a:txBody>
                    <a:bodyPr/>
                    <a:lstStyle/>
                    <a:p>
                      <a:pPr marL="0" marR="0">
                        <a:lnSpc>
                          <a:spcPct val="107000"/>
                        </a:lnSpc>
                        <a:spcAft>
                          <a:spcPts val="800"/>
                        </a:spcAft>
                        <a:buNone/>
                      </a:pPr>
                      <a:r>
                        <a:rPr lang="en-US" sz="700" spc="-10" dirty="0">
                          <a:effectLst/>
                        </a:rPr>
                        <a:t>Intervention</a:t>
                      </a:r>
                      <a:r>
                        <a:rPr lang="en-US" sz="700" spc="30" dirty="0">
                          <a:effectLst/>
                        </a:rPr>
                        <a:t> </a:t>
                      </a:r>
                      <a:r>
                        <a:rPr lang="en-US" sz="700" spc="-10" dirty="0">
                          <a:effectLst/>
                        </a:rPr>
                        <a:t>Programming</a:t>
                      </a:r>
                      <a:r>
                        <a:rPr lang="en-US" sz="700" spc="35" dirty="0">
                          <a:effectLst/>
                        </a:rPr>
                        <a:t> </a:t>
                      </a:r>
                      <a:r>
                        <a:rPr lang="en-US" sz="700" spc="-50" dirty="0">
                          <a:effectLst/>
                        </a:rPr>
                        <a:t>3</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41</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43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15</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O</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25">
                          <a:effectLst/>
                        </a:rPr>
                        <a:t>02</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a:effectLst/>
                        </a:rPr>
                        <a:t>Leave</a:t>
                      </a:r>
                      <a:r>
                        <a:rPr lang="en-US" sz="700" spc="-30">
                          <a:effectLst/>
                        </a:rPr>
                        <a:t> </a:t>
                      </a:r>
                      <a:r>
                        <a:rPr lang="en-US" sz="700">
                          <a:effectLst/>
                        </a:rPr>
                        <a:t>blank</a:t>
                      </a:r>
                      <a:r>
                        <a:rPr lang="en-US" sz="700" spc="-30">
                          <a:effectLst/>
                        </a:rPr>
                        <a:t> </a:t>
                      </a:r>
                      <a:r>
                        <a:rPr lang="en-US" sz="700">
                          <a:effectLst/>
                        </a:rPr>
                        <a:t>if</a:t>
                      </a:r>
                      <a:r>
                        <a:rPr lang="en-US" sz="700" spc="-25">
                          <a:effectLst/>
                        </a:rPr>
                        <a:t> </a:t>
                      </a:r>
                      <a:r>
                        <a:rPr lang="en-US" sz="700">
                          <a:effectLst/>
                        </a:rPr>
                        <a:t>not</a:t>
                      </a:r>
                      <a:r>
                        <a:rPr lang="en-US" sz="700" spc="-25">
                          <a:effectLst/>
                        </a:rPr>
                        <a:t> </a:t>
                      </a:r>
                      <a:r>
                        <a:rPr lang="en-US" sz="700" spc="-10">
                          <a:effectLst/>
                        </a:rPr>
                        <a:t>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3033475720"/>
                  </a:ext>
                </a:extLst>
              </a:tr>
              <a:tr h="166869">
                <a:tc>
                  <a:txBody>
                    <a:bodyPr/>
                    <a:lstStyle/>
                    <a:p>
                      <a:pPr marL="0" marR="0">
                        <a:lnSpc>
                          <a:spcPct val="107000"/>
                        </a:lnSpc>
                        <a:spcAft>
                          <a:spcPts val="800"/>
                        </a:spcAft>
                        <a:buNone/>
                      </a:pPr>
                      <a:r>
                        <a:rPr lang="en-US" sz="700" spc="-10" dirty="0">
                          <a:effectLst/>
                        </a:rPr>
                        <a:t>Intervention Supports and Services</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500</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44</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543</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16</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P</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 </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a:effectLst/>
                        </a:rPr>
                        <a:t>Leave blank if not applicable</a:t>
                      </a:r>
                      <a:endParaRPr lang="en-US" sz="70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3795725510"/>
                  </a:ext>
                </a:extLst>
              </a:tr>
              <a:tr h="346526">
                <a:tc>
                  <a:txBody>
                    <a:bodyPr/>
                    <a:lstStyle/>
                    <a:p>
                      <a:pPr marL="0" marR="0">
                        <a:lnSpc>
                          <a:spcPct val="107000"/>
                        </a:lnSpc>
                        <a:spcAft>
                          <a:spcPts val="800"/>
                        </a:spcAft>
                        <a:buNone/>
                      </a:pPr>
                      <a:r>
                        <a:rPr lang="en-US" sz="700" spc="-10" dirty="0">
                          <a:effectLst/>
                        </a:rPr>
                        <a:t>Literacy Curriculum Transparency Narrative</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500</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544</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1,043</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17</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Q</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 </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tc>
                  <a:txBody>
                    <a:bodyPr/>
                    <a:lstStyle/>
                    <a:p>
                      <a:pPr marL="0" marR="0">
                        <a:lnSpc>
                          <a:spcPct val="107000"/>
                        </a:lnSpc>
                        <a:spcAft>
                          <a:spcPts val="800"/>
                        </a:spcAft>
                        <a:buNone/>
                      </a:pPr>
                      <a:r>
                        <a:rPr lang="en-US" sz="700" spc="-10" dirty="0">
                          <a:effectLst/>
                        </a:rPr>
                        <a:t>Leave blank if not applicable – only required for 00 codes</a:t>
                      </a:r>
                      <a:endParaRPr lang="en-US" sz="7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42565" marR="42565" marT="0" marB="0"/>
                </a:tc>
                <a:extLst>
                  <a:ext uri="{0D108BD9-81ED-4DB2-BD59-A6C34878D82A}">
                    <a16:rowId xmlns:a16="http://schemas.microsoft.com/office/drawing/2014/main" val="2648893790"/>
                  </a:ext>
                </a:extLst>
              </a:tr>
            </a:tbl>
          </a:graphicData>
        </a:graphic>
      </p:graphicFrame>
    </p:spTree>
    <p:extLst>
      <p:ext uri="{BB962C8B-B14F-4D97-AF65-F5344CB8AC3E}">
        <p14:creationId xmlns:p14="http://schemas.microsoft.com/office/powerpoint/2010/main" val="17044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3CD0-C5DB-E3D1-9351-5F13F8BF869A}"/>
              </a:ext>
            </a:extLst>
          </p:cNvPr>
          <p:cNvSpPr>
            <a:spLocks noGrp="1"/>
          </p:cNvSpPr>
          <p:nvPr>
            <p:ph type="title"/>
          </p:nvPr>
        </p:nvSpPr>
        <p:spPr/>
        <p:txBody>
          <a:bodyPr/>
          <a:lstStyle/>
          <a:p>
            <a:r>
              <a:rPr lang="en-US" dirty="0"/>
              <a:t>Additional Information on Data Elements</a:t>
            </a:r>
          </a:p>
        </p:txBody>
      </p:sp>
      <p:sp>
        <p:nvSpPr>
          <p:cNvPr id="3" name="Text Placeholder 2">
            <a:extLst>
              <a:ext uri="{FF2B5EF4-FFF2-40B4-BE49-F238E27FC236}">
                <a16:creationId xmlns:a16="http://schemas.microsoft.com/office/drawing/2014/main" id="{495E9BC6-FC5E-C1D8-EB07-9DAADF486C10}"/>
              </a:ext>
            </a:extLst>
          </p:cNvPr>
          <p:cNvSpPr>
            <a:spLocks noGrp="1"/>
          </p:cNvSpPr>
          <p:nvPr>
            <p:ph type="body" idx="1"/>
          </p:nvPr>
        </p:nvSpPr>
        <p:spPr>
          <a:xfrm>
            <a:off x="123875" y="998621"/>
            <a:ext cx="8117757" cy="3188654"/>
          </a:xfrm>
        </p:spPr>
        <p:txBody>
          <a:bodyPr>
            <a:normAutofit fontScale="85000" lnSpcReduction="10000"/>
          </a:bodyPr>
          <a:lstStyle/>
          <a:p>
            <a:r>
              <a:rPr lang="en-US" dirty="0"/>
              <a:t>Points of Clarification:</a:t>
            </a:r>
          </a:p>
          <a:p>
            <a:pPr lvl="1"/>
            <a:r>
              <a:rPr lang="en-US" dirty="0"/>
              <a:t>The first column for each set of programming (core, supplemental, intervention) is required. Business rules were adjusted this year to ensure this, but please note that it is only the first column for each programming set that is required.</a:t>
            </a:r>
          </a:p>
          <a:p>
            <a:pPr marL="596900" lvl="1" indent="0">
              <a:buNone/>
            </a:pPr>
            <a:endParaRPr lang="en-US" dirty="0"/>
          </a:p>
          <a:p>
            <a:pPr lvl="1"/>
            <a:r>
              <a:rPr lang="en-US" dirty="0"/>
              <a:t>Additionally, do not zero-fill your file. This will cause an error that forces a narrative.</a:t>
            </a:r>
          </a:p>
          <a:p>
            <a:pPr lvl="1"/>
            <a:endParaRPr lang="en-US" dirty="0"/>
          </a:p>
          <a:p>
            <a:pPr lvl="1"/>
            <a:r>
              <a:rPr lang="en-US" dirty="0"/>
              <a:t>Instructions for when to ask CDE to add a code:</a:t>
            </a:r>
          </a:p>
          <a:p>
            <a:pPr lvl="2"/>
            <a:r>
              <a:rPr lang="en-US" dirty="0"/>
              <a:t>If your school/district is using published curriculum that is not part of the list for that particular type of programming (core, supplemental, intervention), then please reach out to CDE via </a:t>
            </a:r>
            <a:r>
              <a:rPr lang="en-US" dirty="0">
                <a:hlinkClick r:id="rId2"/>
              </a:rPr>
              <a:t>READActData@cde.state.co.us</a:t>
            </a:r>
            <a:r>
              <a:rPr lang="en-US" dirty="0"/>
              <a:t> to get a code added. It does take about a week or so to do this and for it to show up in production.</a:t>
            </a:r>
          </a:p>
          <a:p>
            <a:pPr lvl="2"/>
            <a:endParaRPr lang="en-US" dirty="0"/>
          </a:p>
          <a:p>
            <a:pPr lvl="1"/>
            <a:r>
              <a:rPr lang="en-US" dirty="0"/>
              <a:t>Please also remember that this collection looks ahead to the 25-26 school year. It is anticipated that districts and schools are reporting the programming that they intend on using in the 25-26 school year.</a:t>
            </a:r>
          </a:p>
          <a:p>
            <a:endParaRPr lang="en-US" dirty="0"/>
          </a:p>
        </p:txBody>
      </p:sp>
    </p:spTree>
    <p:extLst>
      <p:ext uri="{BB962C8B-B14F-4D97-AF65-F5344CB8AC3E}">
        <p14:creationId xmlns:p14="http://schemas.microsoft.com/office/powerpoint/2010/main" val="2237338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Website Review and Updates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1C0D-78D3-59FC-C023-A6BFE45E17B4}"/>
              </a:ext>
            </a:extLst>
          </p:cNvPr>
          <p:cNvSpPr>
            <a:spLocks noGrp="1"/>
          </p:cNvSpPr>
          <p:nvPr>
            <p:ph type="title"/>
          </p:nvPr>
        </p:nvSpPr>
        <p:spPr/>
        <p:txBody>
          <a:bodyPr/>
          <a:lstStyle/>
          <a:p>
            <a:r>
              <a:rPr lang="en-US" dirty="0"/>
              <a:t>Website Updates</a:t>
            </a:r>
          </a:p>
        </p:txBody>
      </p:sp>
      <p:sp>
        <p:nvSpPr>
          <p:cNvPr id="3" name="Text Placeholder 2">
            <a:extLst>
              <a:ext uri="{FF2B5EF4-FFF2-40B4-BE49-F238E27FC236}">
                <a16:creationId xmlns:a16="http://schemas.microsoft.com/office/drawing/2014/main" id="{AC8D4BC7-B6E9-BC38-B804-E221BEAB67F9}"/>
              </a:ext>
            </a:extLst>
          </p:cNvPr>
          <p:cNvSpPr>
            <a:spLocks noGrp="1"/>
          </p:cNvSpPr>
          <p:nvPr>
            <p:ph type="body" idx="1"/>
          </p:nvPr>
        </p:nvSpPr>
        <p:spPr>
          <a:xfrm>
            <a:off x="311699" y="1152475"/>
            <a:ext cx="7079375" cy="3034800"/>
          </a:xfrm>
        </p:spPr>
        <p:txBody>
          <a:bodyPr>
            <a:normAutofit lnSpcReduction="10000"/>
          </a:bodyPr>
          <a:lstStyle/>
          <a:p>
            <a:r>
              <a:rPr lang="en-US" dirty="0"/>
              <a:t>If you’re the data respondent for more than just the READ collections, you’ll notice that all of the READ data collection websites have been updated to follow the standard Data Pipeline website layout.</a:t>
            </a:r>
          </a:p>
          <a:p>
            <a:r>
              <a:rPr lang="en-US" dirty="0"/>
              <a:t>On the website, you can find:</a:t>
            </a:r>
          </a:p>
          <a:p>
            <a:pPr lvl="1"/>
            <a:r>
              <a:rPr lang="en-US" dirty="0"/>
              <a:t>The file layout</a:t>
            </a:r>
          </a:p>
          <a:p>
            <a:pPr lvl="1"/>
            <a:r>
              <a:rPr lang="en-US" dirty="0"/>
              <a:t>The collection manual </a:t>
            </a:r>
            <a:r>
              <a:rPr lang="en-US" i="1" dirty="0"/>
              <a:t>(coming soon)</a:t>
            </a:r>
          </a:p>
          <a:p>
            <a:pPr lvl="1"/>
            <a:r>
              <a:rPr lang="en-US" dirty="0"/>
              <a:t>The business rules </a:t>
            </a:r>
            <a:r>
              <a:rPr lang="en-US" i="1" dirty="0"/>
              <a:t>(coming soon)</a:t>
            </a:r>
          </a:p>
          <a:p>
            <a:pPr lvl="1"/>
            <a:r>
              <a:rPr lang="en-US" dirty="0"/>
              <a:t>Recordings of trainings and other resources</a:t>
            </a:r>
          </a:p>
          <a:p>
            <a:pPr marL="596900" lvl="1" indent="0">
              <a:buNone/>
            </a:pPr>
            <a:endParaRPr lang="en-US" dirty="0"/>
          </a:p>
          <a:p>
            <a:r>
              <a:rPr lang="en-US" dirty="0"/>
              <a:t>Here’s the link to the READ Literacy Programs and Assessment Data Collection </a:t>
            </a:r>
            <a:r>
              <a:rPr lang="en-US" dirty="0">
                <a:hlinkClick r:id="rId2"/>
              </a:rPr>
              <a:t>webpage</a:t>
            </a:r>
            <a:r>
              <a:rPr lang="en-US" dirty="0"/>
              <a:t>. </a:t>
            </a:r>
          </a:p>
        </p:txBody>
      </p:sp>
      <p:sp>
        <p:nvSpPr>
          <p:cNvPr id="4" name="Title 3">
            <a:extLst>
              <a:ext uri="{FF2B5EF4-FFF2-40B4-BE49-F238E27FC236}">
                <a16:creationId xmlns:a16="http://schemas.microsoft.com/office/drawing/2014/main" id="{2C6E6A26-EB91-AD0E-D13D-11257D7BF770}"/>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689270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Questions on Background?</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Step-by-Step Guide in Data Pipeline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Topics in Today’s Webinar</a:t>
            </a:r>
            <a:endParaRPr dirty="0"/>
          </a:p>
        </p:txBody>
      </p:sp>
      <p:sp>
        <p:nvSpPr>
          <p:cNvPr id="419" name="Google Shape;419;g278539799a0_0_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77500" lnSpcReduction="20000"/>
          </a:bodyPr>
          <a:lstStyle/>
          <a:p>
            <a:pPr marL="127000" indent="0">
              <a:buClr>
                <a:srgbClr val="00B050"/>
              </a:buClr>
              <a:buNone/>
            </a:pPr>
            <a:r>
              <a:rPr lang="en-US" dirty="0"/>
              <a:t>Part 1: Background Information and Updates for 25-26</a:t>
            </a:r>
          </a:p>
          <a:p>
            <a:pPr>
              <a:buClr>
                <a:srgbClr val="00B050"/>
              </a:buClr>
              <a:buFont typeface="Wingdings" panose="05000000000000000000" pitchFamily="2" charset="2"/>
              <a:buChar char="ü"/>
            </a:pPr>
            <a:r>
              <a:rPr lang="en-US" dirty="0"/>
              <a:t>Data Privacy &amp; Security </a:t>
            </a:r>
          </a:p>
          <a:p>
            <a:pPr>
              <a:buClr>
                <a:srgbClr val="00B050"/>
              </a:buClr>
              <a:buFont typeface="Wingdings" panose="05000000000000000000" pitchFamily="2" charset="2"/>
              <a:buChar char="ü"/>
            </a:pPr>
            <a:r>
              <a:rPr lang="en-US" dirty="0"/>
              <a:t>Purpose of the READ Literacy Programs and Assessment Collection</a:t>
            </a:r>
          </a:p>
          <a:p>
            <a:pPr>
              <a:buClr>
                <a:srgbClr val="00B050"/>
              </a:buClr>
              <a:buFont typeface="Wingdings" panose="05000000000000000000" pitchFamily="2" charset="2"/>
              <a:buChar char="ü"/>
            </a:pPr>
            <a:r>
              <a:rPr lang="en-US" dirty="0"/>
              <a:t>Timeline</a:t>
            </a:r>
          </a:p>
          <a:p>
            <a:pPr>
              <a:buClr>
                <a:srgbClr val="00B050"/>
              </a:buClr>
              <a:buFont typeface="Wingdings" panose="05000000000000000000" pitchFamily="2" charset="2"/>
              <a:buChar char="ü"/>
            </a:pPr>
            <a:r>
              <a:rPr lang="en-US" dirty="0"/>
              <a:t>2025-26 File Layout and Definitions</a:t>
            </a:r>
          </a:p>
          <a:p>
            <a:pPr>
              <a:buClr>
                <a:srgbClr val="00B050"/>
              </a:buClr>
              <a:buFont typeface="Wingdings" panose="05000000000000000000" pitchFamily="2" charset="2"/>
              <a:buChar char="ü"/>
            </a:pPr>
            <a:r>
              <a:rPr lang="en-US" dirty="0"/>
              <a:t>Website Updates</a:t>
            </a:r>
          </a:p>
          <a:p>
            <a:pPr>
              <a:buClr>
                <a:srgbClr val="00B050"/>
              </a:buClr>
              <a:buFont typeface="Wingdings" panose="05000000000000000000" pitchFamily="2" charset="2"/>
              <a:buChar char="ü"/>
            </a:pPr>
            <a:r>
              <a:rPr lang="en-US" dirty="0"/>
              <a:t>Q&amp;A</a:t>
            </a:r>
          </a:p>
          <a:p>
            <a:pPr marL="127000" indent="0">
              <a:buClr>
                <a:srgbClr val="00B050"/>
              </a:buClr>
              <a:buNone/>
            </a:pPr>
            <a:endParaRPr lang="en-US" dirty="0"/>
          </a:p>
          <a:p>
            <a:pPr marL="127000" indent="0">
              <a:buClr>
                <a:srgbClr val="00B050"/>
              </a:buClr>
              <a:buNone/>
            </a:pPr>
            <a:r>
              <a:rPr lang="en-US" dirty="0"/>
              <a:t>Part 2: Step-by-Step Process in Pipeline</a:t>
            </a:r>
          </a:p>
          <a:p>
            <a:pPr>
              <a:buClr>
                <a:srgbClr val="00B050"/>
              </a:buClr>
              <a:buFont typeface="Wingdings" panose="05000000000000000000" pitchFamily="2" charset="2"/>
              <a:buChar char="ü"/>
            </a:pPr>
            <a:r>
              <a:rPr lang="en-US" dirty="0"/>
              <a:t>Pipeline Walkthrough</a:t>
            </a:r>
          </a:p>
          <a:p>
            <a:pPr>
              <a:buClr>
                <a:srgbClr val="00B050"/>
              </a:buClr>
              <a:buFont typeface="Wingdings" panose="05000000000000000000" pitchFamily="2" charset="2"/>
              <a:buChar char="ü"/>
            </a:pPr>
            <a:r>
              <a:rPr lang="en-US" dirty="0"/>
              <a:t>Cognos Reports</a:t>
            </a:r>
          </a:p>
          <a:p>
            <a:pPr>
              <a:buClr>
                <a:srgbClr val="00B050"/>
              </a:buClr>
              <a:buFont typeface="Wingdings" panose="05000000000000000000" pitchFamily="2" charset="2"/>
              <a:buChar char="ü"/>
            </a:pPr>
            <a:r>
              <a:rPr lang="en-US" dirty="0"/>
              <a:t>Resolving Errors</a:t>
            </a:r>
          </a:p>
          <a:p>
            <a:pPr>
              <a:buClr>
                <a:srgbClr val="00B050"/>
              </a:buClr>
              <a:buFont typeface="Wingdings" panose="05000000000000000000" pitchFamily="2" charset="2"/>
              <a:buChar char="ü"/>
            </a:pPr>
            <a:r>
              <a:rPr lang="en-US" dirty="0"/>
              <a:t>Common Problems </a:t>
            </a:r>
          </a:p>
          <a:p>
            <a:pPr>
              <a:buClr>
                <a:srgbClr val="00B050"/>
              </a:buClr>
              <a:buFont typeface="Wingdings" panose="05000000000000000000" pitchFamily="2" charset="2"/>
              <a:buChar char="ü"/>
            </a:pPr>
            <a:r>
              <a:rPr lang="en-US" dirty="0"/>
              <a:t>Q&amp;A</a:t>
            </a:r>
          </a:p>
          <a:p>
            <a:pPr marL="0" lvl="0" indent="0" algn="l" rtl="0">
              <a:spcBef>
                <a:spcPts val="0"/>
              </a:spcBef>
              <a:spcAft>
                <a:spcPts val="0"/>
              </a:spcAft>
              <a:buNone/>
            </a:pPr>
            <a:endParaRPr dirty="0"/>
          </a:p>
        </p:txBody>
      </p:sp>
      <p:sp>
        <p:nvSpPr>
          <p:cNvPr id="420" name="Google Shape;420;g278539799a0_0_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421" name="Google Shape;421;g278539799a0_0_5" descr="Photo of elementary student"/>
          <p:cNvPicPr preferRelativeResize="0"/>
          <p:nvPr/>
        </p:nvPicPr>
        <p:blipFill rotWithShape="1">
          <a:blip r:embed="rId3">
            <a:alphaModFix/>
          </a:blip>
          <a:srcRect/>
          <a:stretch/>
        </p:blipFill>
        <p:spPr>
          <a:xfrm>
            <a:off x="6235350" y="1370363"/>
            <a:ext cx="2402774" cy="2402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0F314-875B-23CE-5846-56B7E66E5820}"/>
              </a:ext>
            </a:extLst>
          </p:cNvPr>
          <p:cNvSpPr>
            <a:spLocks noGrp="1"/>
          </p:cNvSpPr>
          <p:nvPr>
            <p:ph type="title"/>
          </p:nvPr>
        </p:nvSpPr>
        <p:spPr/>
        <p:txBody>
          <a:bodyPr/>
          <a:lstStyle/>
          <a:p>
            <a:r>
              <a:rPr lang="en-US" dirty="0"/>
              <a:t>Steps 1 and 2: Pull 24-25 Information and Adjust Coding</a:t>
            </a:r>
          </a:p>
        </p:txBody>
      </p:sp>
      <p:sp>
        <p:nvSpPr>
          <p:cNvPr id="3" name="Text Placeholder 2">
            <a:extLst>
              <a:ext uri="{FF2B5EF4-FFF2-40B4-BE49-F238E27FC236}">
                <a16:creationId xmlns:a16="http://schemas.microsoft.com/office/drawing/2014/main" id="{DAC85E69-38C5-AA98-BB39-88FAB792AF1A}"/>
              </a:ext>
            </a:extLst>
          </p:cNvPr>
          <p:cNvSpPr>
            <a:spLocks noGrp="1"/>
          </p:cNvSpPr>
          <p:nvPr>
            <p:ph type="body" idx="1"/>
          </p:nvPr>
        </p:nvSpPr>
        <p:spPr>
          <a:xfrm>
            <a:off x="123875" y="1006525"/>
            <a:ext cx="2317484" cy="3034800"/>
          </a:xfrm>
        </p:spPr>
        <p:txBody>
          <a:bodyPr>
            <a:normAutofit fontScale="92500" lnSpcReduction="20000"/>
          </a:bodyPr>
          <a:lstStyle/>
          <a:p>
            <a:pPr marL="127000" indent="0">
              <a:buNone/>
            </a:pPr>
            <a:r>
              <a:rPr lang="en-US" dirty="0"/>
              <a:t>This collection begins with pulling the extract of your district’s 24-25 information. </a:t>
            </a:r>
          </a:p>
          <a:p>
            <a:pPr marL="127000" indent="0">
              <a:buNone/>
            </a:pPr>
            <a:endParaRPr lang="en-US" dirty="0"/>
          </a:p>
          <a:p>
            <a:pPr marL="127000" indent="0">
              <a:buNone/>
            </a:pPr>
            <a:r>
              <a:rPr lang="en-US" dirty="0"/>
              <a:t>After pulling this, you can then update and adjust the codes as needed to reflect programming choices for the 25-26 school year.</a:t>
            </a:r>
          </a:p>
          <a:p>
            <a:endParaRPr lang="en-US" dirty="0"/>
          </a:p>
        </p:txBody>
      </p:sp>
      <p:sp>
        <p:nvSpPr>
          <p:cNvPr id="4" name="Title 3">
            <a:extLst>
              <a:ext uri="{FF2B5EF4-FFF2-40B4-BE49-F238E27FC236}">
                <a16:creationId xmlns:a16="http://schemas.microsoft.com/office/drawing/2014/main" id="{F857D3EA-CE16-8604-643C-CD34E88E3C22}"/>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pic>
        <p:nvPicPr>
          <p:cNvPr id="6" name="Picture 5" descr="A screenshot of the File Extract Download screen in Data Pipeline with a red star indicating where to select the school year.">
            <a:extLst>
              <a:ext uri="{FF2B5EF4-FFF2-40B4-BE49-F238E27FC236}">
                <a16:creationId xmlns:a16="http://schemas.microsoft.com/office/drawing/2014/main" id="{CB59096A-701A-1E2D-DD5C-489A010DA1ED}"/>
              </a:ext>
            </a:extLst>
          </p:cNvPr>
          <p:cNvPicPr>
            <a:picLocks noChangeAspect="1"/>
          </p:cNvPicPr>
          <p:nvPr/>
        </p:nvPicPr>
        <p:blipFill>
          <a:blip r:embed="rId3"/>
          <a:stretch>
            <a:fillRect/>
          </a:stretch>
        </p:blipFill>
        <p:spPr>
          <a:xfrm>
            <a:off x="2333821" y="1864312"/>
            <a:ext cx="6498479" cy="2322964"/>
          </a:xfrm>
          <a:prstGeom prst="rect">
            <a:avLst/>
          </a:prstGeom>
          <a:ln>
            <a:noFill/>
          </a:ln>
          <a:effectLst>
            <a:outerShdw blurRad="292100" dist="139700" dir="2700000" algn="tl" rotWithShape="0">
              <a:srgbClr val="333333">
                <a:alpha val="65000"/>
              </a:srgbClr>
            </a:outerShdw>
          </a:effectLst>
        </p:spPr>
      </p:pic>
      <p:sp>
        <p:nvSpPr>
          <p:cNvPr id="9" name="Star: 5 Points 8">
            <a:extLst>
              <a:ext uri="{FF2B5EF4-FFF2-40B4-BE49-F238E27FC236}">
                <a16:creationId xmlns:a16="http://schemas.microsoft.com/office/drawing/2014/main" id="{CFCF3D3C-F7E8-1EC3-8A3C-796E0527200C}"/>
              </a:ext>
              <a:ext uri="{C183D7F6-B498-43B3-948B-1728B52AA6E4}">
                <adec:decorative xmlns:adec="http://schemas.microsoft.com/office/drawing/2017/decorative" val="1"/>
              </a:ext>
            </a:extLst>
          </p:cNvPr>
          <p:cNvSpPr/>
          <p:nvPr/>
        </p:nvSpPr>
        <p:spPr>
          <a:xfrm>
            <a:off x="6538406" y="2269909"/>
            <a:ext cx="328474" cy="301841"/>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168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44964-8FCA-2E90-F984-EA02B66D8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BD694-3689-7331-4C7C-8F68B5046C74}"/>
              </a:ext>
            </a:extLst>
          </p:cNvPr>
          <p:cNvSpPr>
            <a:spLocks noGrp="1"/>
          </p:cNvSpPr>
          <p:nvPr>
            <p:ph type="title"/>
          </p:nvPr>
        </p:nvSpPr>
        <p:spPr/>
        <p:txBody>
          <a:bodyPr/>
          <a:lstStyle/>
          <a:p>
            <a:r>
              <a:rPr lang="en-US" dirty="0"/>
              <a:t>Step 3: Upload Data</a:t>
            </a:r>
          </a:p>
        </p:txBody>
      </p:sp>
      <p:sp>
        <p:nvSpPr>
          <p:cNvPr id="3" name="Text Placeholder 2">
            <a:extLst>
              <a:ext uri="{FF2B5EF4-FFF2-40B4-BE49-F238E27FC236}">
                <a16:creationId xmlns:a16="http://schemas.microsoft.com/office/drawing/2014/main" id="{65A820FB-0AF2-3D84-56B3-0C3FED84067B}"/>
              </a:ext>
            </a:extLst>
          </p:cNvPr>
          <p:cNvSpPr>
            <a:spLocks noGrp="1"/>
          </p:cNvSpPr>
          <p:nvPr>
            <p:ph type="body" idx="1"/>
          </p:nvPr>
        </p:nvSpPr>
        <p:spPr>
          <a:xfrm>
            <a:off x="311700" y="1152475"/>
            <a:ext cx="2280580" cy="3034800"/>
          </a:xfrm>
        </p:spPr>
        <p:txBody>
          <a:bodyPr/>
          <a:lstStyle/>
          <a:p>
            <a:pPr marL="127000" indent="0">
              <a:buNone/>
            </a:pPr>
            <a:r>
              <a:rPr lang="en-US" dirty="0"/>
              <a:t>Please ensure that you have adjusted any codes to indicate programming choices for the 25-26 school year. </a:t>
            </a:r>
          </a:p>
          <a:p>
            <a:endParaRPr lang="en-US" dirty="0"/>
          </a:p>
        </p:txBody>
      </p:sp>
      <p:sp>
        <p:nvSpPr>
          <p:cNvPr id="4" name="Title 3">
            <a:extLst>
              <a:ext uri="{FF2B5EF4-FFF2-40B4-BE49-F238E27FC236}">
                <a16:creationId xmlns:a16="http://schemas.microsoft.com/office/drawing/2014/main" id="{CA252767-4047-800A-3018-307AD4CA5CC6}"/>
              </a:ext>
            </a:extLst>
          </p:cNvPr>
          <p:cNvSpPr>
            <a:spLocks noGrp="1"/>
          </p:cNvSpPr>
          <p:nvPr>
            <p:ph type="title" idx="2"/>
          </p:nvPr>
        </p:nvSpPr>
        <p:spPr/>
        <p:txBody>
          <a:bodyPr/>
          <a:lstStyle/>
          <a:p>
            <a:endParaRPr lang="en-US"/>
          </a:p>
        </p:txBody>
      </p:sp>
      <p:pic>
        <p:nvPicPr>
          <p:cNvPr id="6" name="Picture 5" descr="A screenshot of the Data File Upload screen in Data Pipeline.">
            <a:extLst>
              <a:ext uri="{FF2B5EF4-FFF2-40B4-BE49-F238E27FC236}">
                <a16:creationId xmlns:a16="http://schemas.microsoft.com/office/drawing/2014/main" id="{919DC7C8-3A0A-7F7F-B839-0793281C44DC}"/>
              </a:ext>
            </a:extLst>
          </p:cNvPr>
          <p:cNvPicPr>
            <a:picLocks noChangeAspect="1"/>
          </p:cNvPicPr>
          <p:nvPr/>
        </p:nvPicPr>
        <p:blipFill>
          <a:blip r:embed="rId3"/>
          <a:stretch>
            <a:fillRect/>
          </a:stretch>
        </p:blipFill>
        <p:spPr>
          <a:xfrm>
            <a:off x="2799961" y="744931"/>
            <a:ext cx="6108811" cy="3849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5957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193B-0C5A-338B-831F-2924F9F5D156}"/>
              </a:ext>
            </a:extLst>
          </p:cNvPr>
          <p:cNvSpPr>
            <a:spLocks noGrp="1"/>
          </p:cNvSpPr>
          <p:nvPr>
            <p:ph type="title"/>
          </p:nvPr>
        </p:nvSpPr>
        <p:spPr/>
        <p:txBody>
          <a:bodyPr/>
          <a:lstStyle/>
          <a:p>
            <a:r>
              <a:rPr lang="en-US" dirty="0"/>
              <a:t>Step 4: Check Pipeline Error Report</a:t>
            </a:r>
          </a:p>
        </p:txBody>
      </p:sp>
      <p:sp>
        <p:nvSpPr>
          <p:cNvPr id="3" name="Text Placeholder 2">
            <a:extLst>
              <a:ext uri="{FF2B5EF4-FFF2-40B4-BE49-F238E27FC236}">
                <a16:creationId xmlns:a16="http://schemas.microsoft.com/office/drawing/2014/main" id="{CC0ECD40-B425-F770-4956-2BC8F18FB124}"/>
              </a:ext>
            </a:extLst>
          </p:cNvPr>
          <p:cNvSpPr>
            <a:spLocks noGrp="1"/>
          </p:cNvSpPr>
          <p:nvPr>
            <p:ph type="body" idx="1"/>
          </p:nvPr>
        </p:nvSpPr>
        <p:spPr>
          <a:xfrm>
            <a:off x="123876" y="1054350"/>
            <a:ext cx="2432894" cy="3034800"/>
          </a:xfrm>
        </p:spPr>
        <p:txBody>
          <a:bodyPr>
            <a:normAutofit fontScale="92500" lnSpcReduction="20000"/>
          </a:bodyPr>
          <a:lstStyle/>
          <a:p>
            <a:pPr marL="127000" indent="0">
              <a:buNone/>
            </a:pPr>
            <a:r>
              <a:rPr lang="en-US" dirty="0"/>
              <a:t>After uploading, Pipeline will send an automated email that will tell you how many errors exist in your file. </a:t>
            </a:r>
          </a:p>
          <a:p>
            <a:pPr marL="127000" indent="0">
              <a:buNone/>
            </a:pPr>
            <a:endParaRPr lang="en-US" dirty="0"/>
          </a:p>
          <a:p>
            <a:pPr marL="127000" indent="0">
              <a:buNone/>
            </a:pPr>
            <a:r>
              <a:rPr lang="en-US" dirty="0"/>
              <a:t>After receiving this email, you can check your error report in Pipeline through using the options shown in the screenshot.</a:t>
            </a:r>
          </a:p>
        </p:txBody>
      </p:sp>
      <p:pic>
        <p:nvPicPr>
          <p:cNvPr id="5" name="Picture 4" descr="A screenshot of the Error Report screen in Data Pipeline.">
            <a:extLst>
              <a:ext uri="{FF2B5EF4-FFF2-40B4-BE49-F238E27FC236}">
                <a16:creationId xmlns:a16="http://schemas.microsoft.com/office/drawing/2014/main" id="{9BB85709-EBD0-1EA7-4D6C-F84F21D8B0A4}"/>
              </a:ext>
            </a:extLst>
          </p:cNvPr>
          <p:cNvPicPr>
            <a:picLocks noChangeAspect="1"/>
          </p:cNvPicPr>
          <p:nvPr/>
        </p:nvPicPr>
        <p:blipFill>
          <a:blip r:embed="rId2"/>
          <a:stretch>
            <a:fillRect/>
          </a:stretch>
        </p:blipFill>
        <p:spPr>
          <a:xfrm>
            <a:off x="2729885" y="1578981"/>
            <a:ext cx="6290240" cy="2939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515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B5D5-E97D-20D1-0232-822D22869C5B}"/>
              </a:ext>
            </a:extLst>
          </p:cNvPr>
          <p:cNvSpPr>
            <a:spLocks noGrp="1"/>
          </p:cNvSpPr>
          <p:nvPr>
            <p:ph type="title"/>
          </p:nvPr>
        </p:nvSpPr>
        <p:spPr/>
        <p:txBody>
          <a:bodyPr/>
          <a:lstStyle/>
          <a:p>
            <a:r>
              <a:rPr lang="en-US" dirty="0"/>
              <a:t>Step 5: Correct Errors and Reupload</a:t>
            </a:r>
          </a:p>
        </p:txBody>
      </p:sp>
      <p:sp>
        <p:nvSpPr>
          <p:cNvPr id="3" name="Text Placeholder 2">
            <a:extLst>
              <a:ext uri="{FF2B5EF4-FFF2-40B4-BE49-F238E27FC236}">
                <a16:creationId xmlns:a16="http://schemas.microsoft.com/office/drawing/2014/main" id="{EC8D5346-D006-18B1-BD80-0D8DE27A1FCF}"/>
              </a:ext>
            </a:extLst>
          </p:cNvPr>
          <p:cNvSpPr>
            <a:spLocks noGrp="1"/>
          </p:cNvSpPr>
          <p:nvPr>
            <p:ph type="body" idx="1"/>
          </p:nvPr>
        </p:nvSpPr>
        <p:spPr>
          <a:xfrm>
            <a:off x="311700" y="1152475"/>
            <a:ext cx="2404867" cy="3034800"/>
          </a:xfrm>
        </p:spPr>
        <p:txBody>
          <a:bodyPr/>
          <a:lstStyle/>
          <a:p>
            <a:pPr marL="127000" indent="0">
              <a:buNone/>
            </a:pPr>
            <a:r>
              <a:rPr lang="en-US" dirty="0"/>
              <a:t>Please continue this process of uploading and checking your error report until you reach zero errors. To confirm that you have zero errors, please use the Status Dashboard, as shown to the right. </a:t>
            </a:r>
          </a:p>
        </p:txBody>
      </p:sp>
      <p:pic>
        <p:nvPicPr>
          <p:cNvPr id="5" name="Picture 4" descr="A screenshot of the Status Dashboard screen in Data Pipeline.">
            <a:extLst>
              <a:ext uri="{FF2B5EF4-FFF2-40B4-BE49-F238E27FC236}">
                <a16:creationId xmlns:a16="http://schemas.microsoft.com/office/drawing/2014/main" id="{9D98E0F3-A4A8-77D4-66A4-C3E1A9FBDD81}"/>
              </a:ext>
            </a:extLst>
          </p:cNvPr>
          <p:cNvPicPr>
            <a:picLocks noChangeAspect="1"/>
          </p:cNvPicPr>
          <p:nvPr/>
        </p:nvPicPr>
        <p:blipFill>
          <a:blip r:embed="rId2"/>
          <a:stretch>
            <a:fillRect/>
          </a:stretch>
        </p:blipFill>
        <p:spPr>
          <a:xfrm>
            <a:off x="2891958" y="1409393"/>
            <a:ext cx="6023388" cy="2905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9330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3B31C-E1EF-4E48-ABA1-F13EFCEDDA23}"/>
              </a:ext>
            </a:extLst>
          </p:cNvPr>
          <p:cNvSpPr>
            <a:spLocks noGrp="1"/>
          </p:cNvSpPr>
          <p:nvPr>
            <p:ph type="title"/>
          </p:nvPr>
        </p:nvSpPr>
        <p:spPr/>
        <p:txBody>
          <a:bodyPr/>
          <a:lstStyle/>
          <a:p>
            <a:r>
              <a:rPr lang="en-US" dirty="0"/>
              <a:t>Resolving Errors</a:t>
            </a:r>
          </a:p>
        </p:txBody>
      </p:sp>
      <p:sp>
        <p:nvSpPr>
          <p:cNvPr id="5" name="Content Placeholder 4">
            <a:extLst>
              <a:ext uri="{FF2B5EF4-FFF2-40B4-BE49-F238E27FC236}">
                <a16:creationId xmlns:a16="http://schemas.microsoft.com/office/drawing/2014/main" id="{135E38A0-DD22-4CA1-B722-FF8137A6573D}"/>
              </a:ext>
            </a:extLst>
          </p:cNvPr>
          <p:cNvSpPr>
            <a:spLocks noGrp="1"/>
          </p:cNvSpPr>
          <p:nvPr>
            <p:ph type="body" idx="1"/>
          </p:nvPr>
        </p:nvSpPr>
        <p:spPr>
          <a:xfrm>
            <a:off x="311700" y="1152475"/>
            <a:ext cx="6506350" cy="3034800"/>
          </a:xfrm>
        </p:spPr>
        <p:txBody>
          <a:bodyPr>
            <a:normAutofit fontScale="92500"/>
          </a:bodyPr>
          <a:lstStyle/>
          <a:p>
            <a:r>
              <a:rPr lang="en-US" dirty="0"/>
              <a:t>Why do we get errors? Errors are edits that are in place to assist with providing most accurate information to CDE which is published, analyzed and reviewed by legislators, stakeholders, researchers, </a:t>
            </a:r>
            <a:r>
              <a:rPr lang="en-US" dirty="0" err="1"/>
              <a:t>etc</a:t>
            </a:r>
            <a:endParaRPr lang="en-US" dirty="0"/>
          </a:p>
          <a:p>
            <a:r>
              <a:rPr lang="en-US" dirty="0"/>
              <a:t>Errors must be corrected in the file before finalizing the data</a:t>
            </a:r>
          </a:p>
          <a:p>
            <a:r>
              <a:rPr lang="en-US" dirty="0"/>
              <a:t>Error message should provide adequate information to assist you with determining the corrections needed</a:t>
            </a:r>
          </a:p>
          <a:p>
            <a:r>
              <a:rPr lang="en-US" dirty="0"/>
              <a:t>Each error message will list the data field(s) that is an issue</a:t>
            </a:r>
          </a:p>
          <a:p>
            <a:r>
              <a:rPr lang="en-US" dirty="0"/>
              <a:t>Find the data field(s) in the data file upload and make appropriate adjustment</a:t>
            </a:r>
          </a:p>
          <a:p>
            <a:r>
              <a:rPr lang="en-US" dirty="0"/>
              <a:t>Upload fixed data file again into data pipeline and run error reports </a:t>
            </a:r>
          </a:p>
          <a:p>
            <a:endParaRPr lang="en-US" dirty="0"/>
          </a:p>
        </p:txBody>
      </p:sp>
      <p:sp>
        <p:nvSpPr>
          <p:cNvPr id="2" name="Title 1">
            <a:extLst>
              <a:ext uri="{FF2B5EF4-FFF2-40B4-BE49-F238E27FC236}">
                <a16:creationId xmlns:a16="http://schemas.microsoft.com/office/drawing/2014/main" id="{8AFAFFCA-831B-06AC-B5D6-62110615481C}"/>
              </a:ext>
            </a:extLst>
          </p:cNvPr>
          <p:cNvSpPr>
            <a:spLocks noGrp="1"/>
          </p:cNvSpPr>
          <p:nvPr>
            <p:ph type="title" idx="2"/>
          </p:nvPr>
        </p:nvSpPr>
        <p:spPr/>
        <p:txBody>
          <a:bodyPr/>
          <a:lstStyle/>
          <a:p>
            <a:endParaRPr lang="en-US"/>
          </a:p>
        </p:txBody>
      </p:sp>
      <p:sp>
        <p:nvSpPr>
          <p:cNvPr id="3" name="Slide Number Placeholder 2">
            <a:extLst>
              <a:ext uri="{FF2B5EF4-FFF2-40B4-BE49-F238E27FC236}">
                <a16:creationId xmlns:a16="http://schemas.microsoft.com/office/drawing/2014/main" id="{E048C663-4C03-42E6-98E6-499628E8A622}"/>
              </a:ext>
            </a:extLst>
          </p:cNvPr>
          <p:cNvSpPr>
            <a:spLocks noGrp="1"/>
          </p:cNvSpPr>
          <p:nvPr>
            <p:ph type="sldNum"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2968748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3174-9E78-1670-8010-4D449ED5400C}"/>
              </a:ext>
            </a:extLst>
          </p:cNvPr>
          <p:cNvSpPr>
            <a:spLocks noGrp="1"/>
          </p:cNvSpPr>
          <p:nvPr>
            <p:ph type="title"/>
          </p:nvPr>
        </p:nvSpPr>
        <p:spPr/>
        <p:txBody>
          <a:bodyPr/>
          <a:lstStyle/>
          <a:p>
            <a:r>
              <a:rPr lang="en-US" dirty="0"/>
              <a:t>Step 6: Lock Your Submission</a:t>
            </a:r>
          </a:p>
        </p:txBody>
      </p:sp>
      <p:sp>
        <p:nvSpPr>
          <p:cNvPr id="3" name="Text Placeholder 2">
            <a:extLst>
              <a:ext uri="{FF2B5EF4-FFF2-40B4-BE49-F238E27FC236}">
                <a16:creationId xmlns:a16="http://schemas.microsoft.com/office/drawing/2014/main" id="{E92C2DFC-6DF3-F1ED-24E9-BA133994D536}"/>
              </a:ext>
            </a:extLst>
          </p:cNvPr>
          <p:cNvSpPr>
            <a:spLocks noGrp="1"/>
          </p:cNvSpPr>
          <p:nvPr>
            <p:ph type="body" idx="1"/>
          </p:nvPr>
        </p:nvSpPr>
        <p:spPr>
          <a:xfrm>
            <a:off x="123875" y="1054350"/>
            <a:ext cx="2263226" cy="3034800"/>
          </a:xfrm>
        </p:spPr>
        <p:txBody>
          <a:bodyPr/>
          <a:lstStyle/>
          <a:p>
            <a:pPr marL="127000" indent="0">
              <a:buNone/>
            </a:pPr>
            <a:r>
              <a:rPr lang="en-US" dirty="0"/>
              <a:t>After you have reached zero errors and have reviewed your data for accuracy, please lock your submission in Data Pipeline. This will ensure that no further changes are made to your file. </a:t>
            </a:r>
          </a:p>
        </p:txBody>
      </p:sp>
      <p:sp>
        <p:nvSpPr>
          <p:cNvPr id="4" name="Title 3">
            <a:extLst>
              <a:ext uri="{FF2B5EF4-FFF2-40B4-BE49-F238E27FC236}">
                <a16:creationId xmlns:a16="http://schemas.microsoft.com/office/drawing/2014/main" id="{8593263D-47CA-AADD-E2F6-64AC3ABB5BA9}"/>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pic>
        <p:nvPicPr>
          <p:cNvPr id="6" name="Picture 5" descr="Screenshot of the &quot;Submit to CDE&quot; button in Data Pipeline.">
            <a:extLst>
              <a:ext uri="{FF2B5EF4-FFF2-40B4-BE49-F238E27FC236}">
                <a16:creationId xmlns:a16="http://schemas.microsoft.com/office/drawing/2014/main" id="{C81152AC-D405-CE5C-F9B2-A603043A4F17}"/>
              </a:ext>
            </a:extLst>
          </p:cNvPr>
          <p:cNvPicPr>
            <a:picLocks noChangeAspect="1"/>
          </p:cNvPicPr>
          <p:nvPr/>
        </p:nvPicPr>
        <p:blipFill>
          <a:blip r:embed="rId2"/>
          <a:stretch>
            <a:fillRect/>
          </a:stretch>
        </p:blipFill>
        <p:spPr>
          <a:xfrm>
            <a:off x="2486149" y="1079500"/>
            <a:ext cx="6388324" cy="3034800"/>
          </a:xfrm>
          <a:prstGeom prst="rect">
            <a:avLst/>
          </a:prstGeom>
          <a:ln>
            <a:noFill/>
          </a:ln>
          <a:effectLst>
            <a:outerShdw blurRad="292100" dist="139700" dir="2700000" algn="tl" rotWithShape="0">
              <a:srgbClr val="333333">
                <a:alpha val="65000"/>
              </a:srgbClr>
            </a:outerShdw>
          </a:effectLst>
        </p:spPr>
      </p:pic>
      <p:sp>
        <p:nvSpPr>
          <p:cNvPr id="7" name="Arrow: Up 6">
            <a:extLst>
              <a:ext uri="{FF2B5EF4-FFF2-40B4-BE49-F238E27FC236}">
                <a16:creationId xmlns:a16="http://schemas.microsoft.com/office/drawing/2014/main" id="{A33349E8-6A7C-4B32-DEB7-37653BD8EE71}"/>
              </a:ext>
              <a:ext uri="{C183D7F6-B498-43B3-948B-1728B52AA6E4}">
                <adec:decorative xmlns:adec="http://schemas.microsoft.com/office/drawing/2017/decorative" val="1"/>
              </a:ext>
            </a:extLst>
          </p:cNvPr>
          <p:cNvSpPr/>
          <p:nvPr/>
        </p:nvSpPr>
        <p:spPr>
          <a:xfrm>
            <a:off x="5857869" y="3650692"/>
            <a:ext cx="399495" cy="5326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94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DE6E-CA81-285D-1551-40C88A481D51}"/>
              </a:ext>
            </a:extLst>
          </p:cNvPr>
          <p:cNvSpPr>
            <a:spLocks noGrp="1"/>
          </p:cNvSpPr>
          <p:nvPr>
            <p:ph type="title"/>
          </p:nvPr>
        </p:nvSpPr>
        <p:spPr/>
        <p:txBody>
          <a:bodyPr/>
          <a:lstStyle/>
          <a:p>
            <a:r>
              <a:rPr lang="en-US" dirty="0"/>
              <a:t>Step 7: Download and Submit Sign-Off Form</a:t>
            </a:r>
          </a:p>
        </p:txBody>
      </p:sp>
      <p:sp>
        <p:nvSpPr>
          <p:cNvPr id="3" name="Text Placeholder 2">
            <a:extLst>
              <a:ext uri="{FF2B5EF4-FFF2-40B4-BE49-F238E27FC236}">
                <a16:creationId xmlns:a16="http://schemas.microsoft.com/office/drawing/2014/main" id="{1790D330-83F2-918A-217F-057551E6BCD7}"/>
              </a:ext>
            </a:extLst>
          </p:cNvPr>
          <p:cNvSpPr>
            <a:spLocks noGrp="1"/>
          </p:cNvSpPr>
          <p:nvPr>
            <p:ph type="body" idx="1"/>
          </p:nvPr>
        </p:nvSpPr>
        <p:spPr>
          <a:xfrm>
            <a:off x="0" y="941033"/>
            <a:ext cx="2663301" cy="3195961"/>
          </a:xfrm>
        </p:spPr>
        <p:txBody>
          <a:bodyPr>
            <a:normAutofit/>
          </a:bodyPr>
          <a:lstStyle/>
          <a:p>
            <a:pPr marL="127000" indent="0">
              <a:buNone/>
            </a:pPr>
            <a:r>
              <a:rPr lang="en-US" dirty="0"/>
              <a:t>After you have confirmed your data, please submit your sign-off form to the READ Act Data email at </a:t>
            </a:r>
            <a:r>
              <a:rPr lang="en-US" dirty="0">
                <a:hlinkClick r:id="rId3"/>
              </a:rPr>
              <a:t>READActData@cde.state.co.us</a:t>
            </a:r>
            <a:r>
              <a:rPr lang="en-US" dirty="0"/>
              <a:t> by 6/13/2025.</a:t>
            </a:r>
          </a:p>
        </p:txBody>
      </p:sp>
      <p:pic>
        <p:nvPicPr>
          <p:cNvPr id="6" name="Picture 5" descr="Screenshot of Data Pipeline highlighting the &quot;Download Sign-off Form&quot; button.">
            <a:extLst>
              <a:ext uri="{FF2B5EF4-FFF2-40B4-BE49-F238E27FC236}">
                <a16:creationId xmlns:a16="http://schemas.microsoft.com/office/drawing/2014/main" id="{D776B51F-7E19-B825-B58A-FEF6028283E1}"/>
              </a:ext>
            </a:extLst>
          </p:cNvPr>
          <p:cNvPicPr>
            <a:picLocks noChangeAspect="1"/>
          </p:cNvPicPr>
          <p:nvPr/>
        </p:nvPicPr>
        <p:blipFill>
          <a:blip r:embed="rId4"/>
          <a:stretch>
            <a:fillRect/>
          </a:stretch>
        </p:blipFill>
        <p:spPr>
          <a:xfrm>
            <a:off x="2748303" y="1222514"/>
            <a:ext cx="6135048" cy="2914480"/>
          </a:xfrm>
          <a:prstGeom prst="rect">
            <a:avLst/>
          </a:prstGeom>
        </p:spPr>
      </p:pic>
      <p:sp>
        <p:nvSpPr>
          <p:cNvPr id="7" name="Arrow: Up 6">
            <a:extLst>
              <a:ext uri="{FF2B5EF4-FFF2-40B4-BE49-F238E27FC236}">
                <a16:creationId xmlns:a16="http://schemas.microsoft.com/office/drawing/2014/main" id="{B04870D0-38CD-BD39-5380-E76F4F8F59B8}"/>
              </a:ext>
              <a:ext uri="{C183D7F6-B498-43B3-948B-1728B52AA6E4}">
                <adec:decorative xmlns:adec="http://schemas.microsoft.com/office/drawing/2017/decorative" val="1"/>
              </a:ext>
            </a:extLst>
          </p:cNvPr>
          <p:cNvSpPr/>
          <p:nvPr/>
        </p:nvSpPr>
        <p:spPr>
          <a:xfrm>
            <a:off x="6943995" y="3632834"/>
            <a:ext cx="447080" cy="60936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136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D17E-07AD-8513-327E-1BD70B248EBF}"/>
              </a:ext>
            </a:extLst>
          </p:cNvPr>
          <p:cNvSpPr>
            <a:spLocks noGrp="1"/>
          </p:cNvSpPr>
          <p:nvPr>
            <p:ph type="title"/>
          </p:nvPr>
        </p:nvSpPr>
        <p:spPr/>
        <p:txBody>
          <a:bodyPr>
            <a:normAutofit/>
          </a:bodyPr>
          <a:lstStyle/>
          <a:p>
            <a:r>
              <a:rPr lang="en-US" dirty="0">
                <a:solidFill>
                  <a:schemeClr val="tx1"/>
                </a:solidFill>
              </a:rPr>
              <a:t>Questions on Data Pipeline?</a:t>
            </a:r>
          </a:p>
        </p:txBody>
      </p:sp>
    </p:spTree>
    <p:extLst>
      <p:ext uri="{BB962C8B-B14F-4D97-AF65-F5344CB8AC3E}">
        <p14:creationId xmlns:p14="http://schemas.microsoft.com/office/powerpoint/2010/main" val="2084627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0B98-2848-46DA-8DFF-B9622310E398}"/>
              </a:ext>
            </a:extLst>
          </p:cNvPr>
          <p:cNvSpPr>
            <a:spLocks noGrp="1"/>
          </p:cNvSpPr>
          <p:nvPr>
            <p:ph type="title"/>
          </p:nvPr>
        </p:nvSpPr>
        <p:spPr/>
        <p:txBody>
          <a:bodyPr/>
          <a:lstStyle/>
          <a:p>
            <a:r>
              <a:rPr lang="en-US" dirty="0"/>
              <a:t>READ Collection Resources </a:t>
            </a:r>
          </a:p>
        </p:txBody>
      </p:sp>
      <p:sp>
        <p:nvSpPr>
          <p:cNvPr id="3" name="Content Placeholder 2">
            <a:extLst>
              <a:ext uri="{FF2B5EF4-FFF2-40B4-BE49-F238E27FC236}">
                <a16:creationId xmlns:a16="http://schemas.microsoft.com/office/drawing/2014/main" id="{E3B9AB7E-D4B2-44ED-884D-88906579B141}"/>
              </a:ext>
            </a:extLst>
          </p:cNvPr>
          <p:cNvSpPr>
            <a:spLocks noGrp="1"/>
          </p:cNvSpPr>
          <p:nvPr>
            <p:ph type="body" idx="1"/>
          </p:nvPr>
        </p:nvSpPr>
        <p:spPr>
          <a:xfrm>
            <a:off x="311699" y="1152475"/>
            <a:ext cx="7167899" cy="3034800"/>
          </a:xfrm>
        </p:spPr>
        <p:txBody>
          <a:bodyPr>
            <a:normAutofit lnSpcReduction="10000"/>
          </a:bodyPr>
          <a:lstStyle/>
          <a:p>
            <a:pPr marL="0" indent="0">
              <a:buNone/>
            </a:pPr>
            <a:r>
              <a:rPr lang="en-US" dirty="0"/>
              <a:t>READ Collection resources can be found at: </a:t>
            </a:r>
          </a:p>
          <a:p>
            <a:pPr marL="0" indent="0">
              <a:buNone/>
            </a:pPr>
            <a:r>
              <a:rPr lang="en-US" dirty="0">
                <a:hlinkClick r:id="rId2"/>
              </a:rPr>
              <a:t>https://www.cde.state.co.us/coloradoliteracy/readdatapipeline</a:t>
            </a:r>
            <a:r>
              <a:rPr lang="en-US" dirty="0"/>
              <a:t> </a:t>
            </a:r>
          </a:p>
          <a:p>
            <a:r>
              <a:rPr lang="en-US" dirty="0"/>
              <a:t>Webinar recordings</a:t>
            </a:r>
          </a:p>
          <a:p>
            <a:r>
              <a:rPr lang="en-US" dirty="0"/>
              <a:t>Timeline</a:t>
            </a:r>
          </a:p>
          <a:p>
            <a:r>
              <a:rPr lang="en-US" dirty="0"/>
              <a:t>Additional resources such as assessment cut scores and guidance documents (specific to the Spring READ Assessment data collection)</a:t>
            </a:r>
          </a:p>
          <a:p>
            <a:endParaRPr lang="en-US" dirty="0"/>
          </a:p>
          <a:p>
            <a:pPr marL="0" indent="0">
              <a:buNone/>
            </a:pPr>
            <a:r>
              <a:rPr lang="en-US" dirty="0"/>
              <a:t>Questions? </a:t>
            </a:r>
          </a:p>
          <a:p>
            <a:pPr marL="0" indent="0">
              <a:buNone/>
            </a:pPr>
            <a:r>
              <a:rPr lang="en-US" dirty="0"/>
              <a:t>Contact Tara Rhodes, READ Data Collection Lead</a:t>
            </a:r>
          </a:p>
          <a:p>
            <a:r>
              <a:rPr lang="en-US" dirty="0"/>
              <a:t>Email: </a:t>
            </a:r>
            <a:r>
              <a:rPr lang="en-US" dirty="0">
                <a:hlinkClick r:id="rId3"/>
              </a:rPr>
              <a:t>READActData@cde.state.co.us</a:t>
            </a:r>
            <a:r>
              <a:rPr lang="en-US" dirty="0"/>
              <a:t> </a:t>
            </a:r>
          </a:p>
          <a:p>
            <a:r>
              <a:rPr lang="en-US" dirty="0"/>
              <a:t>Cell: 720-601-4125</a:t>
            </a:r>
          </a:p>
        </p:txBody>
      </p:sp>
      <p:sp>
        <p:nvSpPr>
          <p:cNvPr id="5" name="Title 4">
            <a:extLst>
              <a:ext uri="{FF2B5EF4-FFF2-40B4-BE49-F238E27FC236}">
                <a16:creationId xmlns:a16="http://schemas.microsoft.com/office/drawing/2014/main" id="{B704161B-5383-57BF-0082-B4ED22A07898}"/>
              </a:ext>
            </a:extLst>
          </p:cNvPr>
          <p:cNvSpPr>
            <a:spLocks noGrp="1"/>
          </p:cNvSpPr>
          <p:nvPr>
            <p:ph type="title" idx="2"/>
          </p:nvPr>
        </p:nvSpPr>
        <p:spPr/>
        <p:txBody>
          <a:bodyPr/>
          <a:lstStyle/>
          <a:p>
            <a:endParaRPr lang="en-US"/>
          </a:p>
        </p:txBody>
      </p:sp>
      <p:sp>
        <p:nvSpPr>
          <p:cNvPr id="4" name="Slide Number Placeholder 3">
            <a:extLst>
              <a:ext uri="{FF2B5EF4-FFF2-40B4-BE49-F238E27FC236}">
                <a16:creationId xmlns:a16="http://schemas.microsoft.com/office/drawing/2014/main" id="{FD4B7C45-B810-4BA1-B8E7-6671ACA4E136}"/>
              </a:ext>
            </a:extLst>
          </p:cNvPr>
          <p:cNvSpPr>
            <a:spLocks noGrp="1"/>
          </p:cNvSpPr>
          <p:nvPr>
            <p:ph type="sldNum"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119213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dirty="0">
                <a:solidFill>
                  <a:schemeClr val="tx1"/>
                </a:solidFill>
              </a:rPr>
              <a:t>Data Privacy and Security</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PII Definitions and Requirements</a:t>
            </a:r>
            <a:endParaRPr dirty="0"/>
          </a:p>
        </p:txBody>
      </p:sp>
      <p:sp>
        <p:nvSpPr>
          <p:cNvPr id="427" name="Google Shape;427;g278539799a0_0_1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92500" lnSpcReduction="10000"/>
          </a:bodyPr>
          <a:lstStyle/>
          <a:p>
            <a:r>
              <a:rPr lang="en-US" dirty="0"/>
              <a:t>Student Personally Identifiable Information (PII) is defined by state and federal laws as information that, alone or in combination, personally identifies an individual</a:t>
            </a:r>
          </a:p>
          <a:p>
            <a:pPr lvl="1"/>
            <a:r>
              <a:rPr lang="en-US" dirty="0"/>
              <a:t>This includes direct identifiers (i.e. name, SASID, etc.)</a:t>
            </a:r>
          </a:p>
          <a:p>
            <a:pPr lvl="1"/>
            <a:r>
              <a:rPr lang="en-US" dirty="0"/>
              <a:t>Includes information that when combined is identifiable</a:t>
            </a:r>
          </a:p>
          <a:p>
            <a:r>
              <a:rPr lang="en-US" dirty="0"/>
              <a:t>Colorado’s Student Data Transparency and Security Act introduces several new requirements for how Student PII is collected, used and shared</a:t>
            </a:r>
          </a:p>
          <a:p>
            <a:r>
              <a:rPr lang="en-US" dirty="0"/>
              <a:t>CDE has prepared guidance on how to comply with this and other privacy laws which can be found here: </a:t>
            </a:r>
            <a:r>
              <a:rPr lang="en-US" dirty="0">
                <a:hlinkClick r:id="rId3"/>
              </a:rPr>
              <a:t>http://www.cde.state.co.us/dataprivacyandsecurity</a:t>
            </a:r>
            <a:endParaRPr lang="en-US" dirty="0"/>
          </a:p>
          <a:p>
            <a:pPr marL="0" lvl="0" indent="0" algn="l" rtl="0">
              <a:spcBef>
                <a:spcPts val="0"/>
              </a:spcBef>
              <a:spcAft>
                <a:spcPts val="0"/>
              </a:spcAft>
              <a:buNone/>
            </a:pPr>
            <a:endParaRPr dirty="0"/>
          </a:p>
        </p:txBody>
      </p:sp>
      <p:sp>
        <p:nvSpPr>
          <p:cNvPr id="428" name="Google Shape;428;g278539799a0_0_1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495-4D64-DF12-F7E5-976941971651}"/>
              </a:ext>
            </a:extLst>
          </p:cNvPr>
          <p:cNvSpPr>
            <a:spLocks noGrp="1"/>
          </p:cNvSpPr>
          <p:nvPr>
            <p:ph type="title"/>
          </p:nvPr>
        </p:nvSpPr>
        <p:spPr/>
        <p:txBody>
          <a:bodyPr/>
          <a:lstStyle/>
          <a:p>
            <a:r>
              <a:rPr lang="en-US" dirty="0"/>
              <a:t>Data Sharing Processes</a:t>
            </a:r>
          </a:p>
        </p:txBody>
      </p:sp>
      <p:sp>
        <p:nvSpPr>
          <p:cNvPr id="3" name="Text Placeholder 2">
            <a:extLst>
              <a:ext uri="{FF2B5EF4-FFF2-40B4-BE49-F238E27FC236}">
                <a16:creationId xmlns:a16="http://schemas.microsoft.com/office/drawing/2014/main" id="{B30C3A9E-14B1-4BFF-CC57-56129D509990}"/>
              </a:ext>
            </a:extLst>
          </p:cNvPr>
          <p:cNvSpPr>
            <a:spLocks noGrp="1"/>
          </p:cNvSpPr>
          <p:nvPr>
            <p:ph type="body" idx="1"/>
          </p:nvPr>
        </p:nvSpPr>
        <p:spPr/>
        <p:txBody>
          <a:bodyPr>
            <a:normAutofit fontScale="85000" lnSpcReduction="10000"/>
          </a:bodyPr>
          <a:lstStyle/>
          <a:p>
            <a:pPr>
              <a:buClr>
                <a:srgbClr val="00B050"/>
              </a:buClr>
              <a:buFont typeface="Wingdings" panose="05000000000000000000" pitchFamily="2" charset="2"/>
              <a:buChar char="ü"/>
            </a:pPr>
            <a:r>
              <a:rPr lang="en-US" dirty="0"/>
              <a:t>Check local policies for restrictions, requirements, etc.</a:t>
            </a:r>
          </a:p>
          <a:p>
            <a:pPr>
              <a:buClr>
                <a:srgbClr val="00B050"/>
              </a:buClr>
              <a:buFont typeface="Wingdings" panose="05000000000000000000" pitchFamily="2" charset="2"/>
              <a:buChar char="ü"/>
            </a:pPr>
            <a:r>
              <a:rPr lang="en-US" dirty="0"/>
              <a:t>Ensure that you are following local policies when transmitting PII to any third party</a:t>
            </a:r>
          </a:p>
          <a:p>
            <a:pPr>
              <a:buClr>
                <a:srgbClr val="00B050"/>
              </a:buClr>
              <a:buFont typeface="Wingdings" panose="05000000000000000000" pitchFamily="2" charset="2"/>
              <a:buChar char="ü"/>
            </a:pPr>
            <a:r>
              <a:rPr lang="en-US" dirty="0"/>
              <a:t>Use secure methods to transfer any PII to CDE</a:t>
            </a:r>
          </a:p>
          <a:p>
            <a:pPr lvl="1">
              <a:buClr>
                <a:srgbClr val="00B050"/>
              </a:buClr>
              <a:buFont typeface="Wingdings" panose="05000000000000000000" pitchFamily="2" charset="2"/>
              <a:buChar char="ü"/>
            </a:pPr>
            <a:r>
              <a:rPr lang="en-US" dirty="0"/>
              <a:t>Contact Data Collection lead with questions about how to transmit PII securely</a:t>
            </a:r>
          </a:p>
          <a:p>
            <a:pPr lvl="1">
              <a:buClr>
                <a:srgbClr val="00B050"/>
              </a:buClr>
              <a:buFont typeface="Wingdings" panose="05000000000000000000" pitchFamily="2" charset="2"/>
              <a:buChar char="ü"/>
            </a:pPr>
            <a:r>
              <a:rPr lang="en-US" dirty="0"/>
              <a:t>Use Syncplicity to encrypt emails to CDE </a:t>
            </a:r>
          </a:p>
          <a:p>
            <a:pPr>
              <a:buClr>
                <a:srgbClr val="00B050"/>
              </a:buClr>
              <a:buFont typeface="Wingdings" panose="05000000000000000000" pitchFamily="2" charset="2"/>
              <a:buChar char="ü"/>
            </a:pPr>
            <a:r>
              <a:rPr lang="en-US" dirty="0"/>
              <a:t>Avoid sending PII via unencrypted emails or to unsecured faxes when sharing data between or within districts </a:t>
            </a:r>
          </a:p>
          <a:p>
            <a:pPr>
              <a:buClr>
                <a:srgbClr val="00B050"/>
              </a:buClr>
              <a:buFont typeface="Wingdings" panose="05000000000000000000" pitchFamily="2" charset="2"/>
              <a:buChar char="ü"/>
            </a:pPr>
            <a:endParaRPr lang="en-US" dirty="0"/>
          </a:p>
          <a:p>
            <a:pPr>
              <a:buClr>
                <a:srgbClr val="FF0000"/>
              </a:buClr>
              <a:buFont typeface="Calibri" panose="020F0502020204030204" pitchFamily="34" charset="0"/>
              <a:buChar char="X"/>
            </a:pPr>
            <a:r>
              <a:rPr lang="en-US" u="sng" dirty="0"/>
              <a:t>Do not</a:t>
            </a:r>
            <a:r>
              <a:rPr lang="en-US" dirty="0"/>
              <a:t> use PII in trainings, presentations, etc.</a:t>
            </a:r>
          </a:p>
          <a:p>
            <a:pPr>
              <a:buClr>
                <a:srgbClr val="FF0000"/>
              </a:buClr>
              <a:buFont typeface="Calibri" panose="020F0502020204030204" pitchFamily="34" charset="0"/>
              <a:buChar char="X"/>
            </a:pPr>
            <a:r>
              <a:rPr lang="en-US" u="sng" dirty="0"/>
              <a:t>Do not</a:t>
            </a:r>
            <a:r>
              <a:rPr lang="en-US" dirty="0"/>
              <a:t> share PII with unauthorized individuals</a:t>
            </a:r>
          </a:p>
          <a:p>
            <a:pPr>
              <a:buClr>
                <a:srgbClr val="FF0000"/>
              </a:buClr>
              <a:buFont typeface="Calibri" panose="020F0502020204030204" pitchFamily="34" charset="0"/>
              <a:buChar char="X"/>
            </a:pPr>
            <a:r>
              <a:rPr lang="en-US" u="sng" dirty="0"/>
              <a:t>Do not</a:t>
            </a:r>
            <a:r>
              <a:rPr lang="en-US" dirty="0"/>
              <a:t> share passwords</a:t>
            </a:r>
          </a:p>
          <a:p>
            <a:endParaRPr lang="en-US" dirty="0"/>
          </a:p>
        </p:txBody>
      </p:sp>
      <p:sp>
        <p:nvSpPr>
          <p:cNvPr id="4" name="Title 3">
            <a:extLst>
              <a:ext uri="{FF2B5EF4-FFF2-40B4-BE49-F238E27FC236}">
                <a16:creationId xmlns:a16="http://schemas.microsoft.com/office/drawing/2014/main" id="{2E011693-04C0-B540-75CD-55F7267BAB25}"/>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620262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US" sz="2000" dirty="0">
                <a:solidFill>
                  <a:schemeClr val="tx1"/>
                </a:solidFill>
              </a:rPr>
              <a:t>Purpose of the READ Literacy Programs and Assessment Data Collection</a:t>
            </a:r>
            <a:endParaRP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04BC-337A-1B66-CBEB-0D8B1A979380}"/>
              </a:ext>
            </a:extLst>
          </p:cNvPr>
          <p:cNvSpPr>
            <a:spLocks noGrp="1"/>
          </p:cNvSpPr>
          <p:nvPr>
            <p:ph type="title"/>
          </p:nvPr>
        </p:nvSpPr>
        <p:spPr/>
        <p:txBody>
          <a:bodyPr/>
          <a:lstStyle/>
          <a:p>
            <a:r>
              <a:rPr lang="en-US" dirty="0"/>
              <a:t>Background: The READ Act</a:t>
            </a:r>
          </a:p>
        </p:txBody>
      </p:sp>
      <p:sp>
        <p:nvSpPr>
          <p:cNvPr id="3" name="Text Placeholder 2">
            <a:extLst>
              <a:ext uri="{FF2B5EF4-FFF2-40B4-BE49-F238E27FC236}">
                <a16:creationId xmlns:a16="http://schemas.microsoft.com/office/drawing/2014/main" id="{0667863C-1F45-7ECD-43A7-7EF6423A9680}"/>
              </a:ext>
            </a:extLst>
          </p:cNvPr>
          <p:cNvSpPr>
            <a:spLocks noGrp="1"/>
          </p:cNvSpPr>
          <p:nvPr>
            <p:ph type="body" idx="1"/>
          </p:nvPr>
        </p:nvSpPr>
        <p:spPr>
          <a:xfrm>
            <a:off x="311699" y="1152475"/>
            <a:ext cx="7079375" cy="3034800"/>
          </a:xfrm>
        </p:spPr>
        <p:txBody>
          <a:bodyPr>
            <a:normAutofit/>
          </a:bodyPr>
          <a:lstStyle/>
          <a:p>
            <a:pPr marL="0" lvl="0" indent="0">
              <a:buNone/>
            </a:pPr>
            <a:r>
              <a:rPr lang="en-US" b="1" dirty="0"/>
              <a:t>The Colorado Reading to Ensure Academic Development Act (READ Act)</a:t>
            </a:r>
            <a:r>
              <a:rPr lang="en-US" dirty="0"/>
              <a:t> focuses on early literacy development for all students and especially for students at risk to not read at grade level by the end of third grade. Students are assessed for reading skills, and those who are identified as reading significantly below grade level are given individual READ plans.</a:t>
            </a:r>
            <a:endParaRPr lang="en-US" b="1" dirty="0"/>
          </a:p>
          <a:p>
            <a:pPr marL="0" lvl="0" indent="0">
              <a:buNone/>
            </a:pPr>
            <a:endParaRPr lang="en-US" dirty="0"/>
          </a:p>
          <a:p>
            <a:pPr marL="0" lvl="0" indent="0">
              <a:buNone/>
            </a:pPr>
            <a:r>
              <a:rPr lang="en-US" dirty="0"/>
              <a:t>In order to support students with significant reading deficiencies (SRDs), the READ Act provides per-pupil intervention funds to assist districts with providing intervention support.</a:t>
            </a:r>
          </a:p>
          <a:p>
            <a:endParaRPr lang="en-US" dirty="0"/>
          </a:p>
        </p:txBody>
      </p:sp>
      <p:sp>
        <p:nvSpPr>
          <p:cNvPr id="4" name="Title 3">
            <a:extLst>
              <a:ext uri="{FF2B5EF4-FFF2-40B4-BE49-F238E27FC236}">
                <a16:creationId xmlns:a16="http://schemas.microsoft.com/office/drawing/2014/main" id="{62F90768-5780-226F-EC94-F282D60B0563}"/>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50125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3611-B9CA-0FAF-7FA6-CB7E9387B355}"/>
              </a:ext>
            </a:extLst>
          </p:cNvPr>
          <p:cNvSpPr>
            <a:spLocks noGrp="1"/>
          </p:cNvSpPr>
          <p:nvPr>
            <p:ph type="title"/>
          </p:nvPr>
        </p:nvSpPr>
        <p:spPr/>
        <p:txBody>
          <a:bodyPr/>
          <a:lstStyle/>
          <a:p>
            <a:r>
              <a:rPr lang="en-US" dirty="0"/>
              <a:t>READ Act Reporting Requirements for Districts:</a:t>
            </a:r>
            <a:br>
              <a:rPr lang="en-US" dirty="0"/>
            </a:br>
            <a:r>
              <a:rPr lang="en-US" dirty="0"/>
              <a:t>Literacy Programs and Assessment</a:t>
            </a:r>
          </a:p>
        </p:txBody>
      </p:sp>
      <p:sp>
        <p:nvSpPr>
          <p:cNvPr id="3" name="Text Placeholder 2">
            <a:extLst>
              <a:ext uri="{FF2B5EF4-FFF2-40B4-BE49-F238E27FC236}">
                <a16:creationId xmlns:a16="http://schemas.microsoft.com/office/drawing/2014/main" id="{BF0CF6B9-0B1D-26AD-7027-157573BCAEC0}"/>
              </a:ext>
            </a:extLst>
          </p:cNvPr>
          <p:cNvSpPr>
            <a:spLocks noGrp="1"/>
          </p:cNvSpPr>
          <p:nvPr>
            <p:ph type="body" idx="1"/>
          </p:nvPr>
        </p:nvSpPr>
        <p:spPr>
          <a:xfrm>
            <a:off x="311699" y="1152475"/>
            <a:ext cx="7267199" cy="3034800"/>
          </a:xfrm>
        </p:spPr>
        <p:txBody>
          <a:bodyPr>
            <a:normAutofit fontScale="92500" lnSpcReduction="20000"/>
          </a:bodyPr>
          <a:lstStyle/>
          <a:p>
            <a:pPr marL="127000" indent="0">
              <a:buNone/>
            </a:pPr>
            <a:r>
              <a:rPr lang="en-US" dirty="0"/>
              <a:t>22-7-1208. Local education providers – procedures – plans – training. (8)(a) Each local education provider shall submit to the department, and update as necessary to remain current, the following information, and the department shall post the information on the department’s website, as provided in section 22-7-1209(9): </a:t>
            </a:r>
          </a:p>
          <a:p>
            <a:pPr marL="127000" indent="0">
              <a:buNone/>
            </a:pPr>
            <a:r>
              <a:rPr lang="en-US" dirty="0"/>
              <a:t>(I)The core and supplemental reading curriculum, as described in subsection (5)(a)(I) of this section, or a detailed description of the reading curriculum, by grade, used at each of the schools operated by the local education provider;</a:t>
            </a:r>
          </a:p>
          <a:p>
            <a:pPr marL="127000" indent="0">
              <a:buNone/>
            </a:pPr>
            <a:r>
              <a:rPr lang="en-US" dirty="0"/>
              <a:t>(II)The targeted, evidence-based or scientifically based core and supplemental reading instructional programs and intervention reading instruction, services, and other supports, as described in subsection (5)(a)(II) of this section[.]</a:t>
            </a:r>
          </a:p>
          <a:p>
            <a:pPr marL="127000" indent="0">
              <a:buNone/>
            </a:pPr>
            <a:endParaRPr lang="en-US" dirty="0"/>
          </a:p>
          <a:p>
            <a:pPr marL="127000" indent="0">
              <a:buNone/>
            </a:pPr>
            <a:r>
              <a:rPr lang="en-US" dirty="0">
                <a:hlinkClick r:id="rId2"/>
              </a:rPr>
              <a:t>https://www.cde.state.co.us/coloradoliteracy/literacycurriculumtransparency</a:t>
            </a:r>
            <a:r>
              <a:rPr lang="en-US" dirty="0"/>
              <a:t> </a:t>
            </a:r>
          </a:p>
        </p:txBody>
      </p:sp>
      <p:sp>
        <p:nvSpPr>
          <p:cNvPr id="4" name="Title 3">
            <a:extLst>
              <a:ext uri="{FF2B5EF4-FFF2-40B4-BE49-F238E27FC236}">
                <a16:creationId xmlns:a16="http://schemas.microsoft.com/office/drawing/2014/main" id="{3CDF2FDF-670D-EACF-6A70-CE935D29F596}"/>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68900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AE02-F3CF-4762-B04E-3E2A10530F4B}"/>
              </a:ext>
            </a:extLst>
          </p:cNvPr>
          <p:cNvSpPr>
            <a:spLocks noGrp="1"/>
          </p:cNvSpPr>
          <p:nvPr>
            <p:ph type="title"/>
          </p:nvPr>
        </p:nvSpPr>
        <p:spPr/>
        <p:txBody>
          <a:bodyPr/>
          <a:lstStyle/>
          <a:p>
            <a:r>
              <a:rPr lang="en-US" dirty="0"/>
              <a:t>Data Components of the READ Act</a:t>
            </a:r>
          </a:p>
        </p:txBody>
      </p:sp>
      <p:sp>
        <p:nvSpPr>
          <p:cNvPr id="6" name="Title 5">
            <a:extLst>
              <a:ext uri="{FF2B5EF4-FFF2-40B4-BE49-F238E27FC236}">
                <a16:creationId xmlns:a16="http://schemas.microsoft.com/office/drawing/2014/main" id="{8C61B0AE-EB5C-114A-DA9F-2BF24C0F213B}"/>
              </a:ext>
            </a:extLst>
          </p:cNvPr>
          <p:cNvSpPr>
            <a:spLocks noGrp="1"/>
          </p:cNvSpPr>
          <p:nvPr>
            <p:ph type="title" idx="2"/>
          </p:nvPr>
        </p:nvSpPr>
        <p:spPr/>
        <p:txBody>
          <a:bodyPr/>
          <a:lstStyle/>
          <a:p>
            <a:endParaRPr lang="en-US"/>
          </a:p>
        </p:txBody>
      </p:sp>
      <p:graphicFrame>
        <p:nvGraphicFramePr>
          <p:cNvPr id="7" name="Diagram 6" descr="Image depicting which collections are run through Data Pipeline and which ones are run through GAINS.">
            <a:extLst>
              <a:ext uri="{FF2B5EF4-FFF2-40B4-BE49-F238E27FC236}">
                <a16:creationId xmlns:a16="http://schemas.microsoft.com/office/drawing/2014/main" id="{0EE271A7-6F28-3522-B1E6-CCB21F77D3DA}"/>
              </a:ext>
            </a:extLst>
          </p:cNvPr>
          <p:cNvGraphicFramePr/>
          <p:nvPr>
            <p:extLst>
              <p:ext uri="{D42A27DB-BD31-4B8C-83A1-F6EECF244321}">
                <p14:modId xmlns:p14="http://schemas.microsoft.com/office/powerpoint/2010/main" val="2164693250"/>
              </p:ext>
            </p:extLst>
          </p:nvPr>
        </p:nvGraphicFramePr>
        <p:xfrm>
          <a:off x="649705" y="397042"/>
          <a:ext cx="7507706" cy="4206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7085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customXml/itemProps2.xml><?xml version="1.0" encoding="utf-8"?>
<ds:datastoreItem xmlns:ds="http://schemas.openxmlformats.org/officeDocument/2006/customXml" ds:itemID="{7C15BCB5-8063-4AA2-9D5C-63E85D30830C}"/>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7602</TotalTime>
  <Words>1881</Words>
  <Application>Microsoft Office PowerPoint</Application>
  <PresentationFormat>On-screen Show (16:9)</PresentationFormat>
  <Paragraphs>302</Paragraphs>
  <Slides>28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Roboto Medium</vt:lpstr>
      <vt:lpstr>Trebuchet MS</vt:lpstr>
      <vt:lpstr>Rockwell</vt:lpstr>
      <vt:lpstr>Wingdings</vt:lpstr>
      <vt:lpstr>Roboto</vt:lpstr>
      <vt:lpstr>Arial</vt:lpstr>
      <vt:lpstr>Simple Light</vt:lpstr>
      <vt:lpstr>READ Literacy Programs and Assessment Data Collection </vt:lpstr>
      <vt:lpstr>Topics in Today’s Webinar</vt:lpstr>
      <vt:lpstr>Data Privacy and Security</vt:lpstr>
      <vt:lpstr>PII Definitions and Requirements</vt:lpstr>
      <vt:lpstr>Data Sharing Processes</vt:lpstr>
      <vt:lpstr>Purpose of the READ Literacy Programs and Assessment Data Collection</vt:lpstr>
      <vt:lpstr>Background: The READ Act</vt:lpstr>
      <vt:lpstr>READ Act Reporting Requirements for Districts: Literacy Programs and Assessment</vt:lpstr>
      <vt:lpstr>Data Components of the READ Act</vt:lpstr>
      <vt:lpstr>READ Literacy Programs and Assessment Collection Timeline</vt:lpstr>
      <vt:lpstr>READ Literacy Programs and Assessment  Data Collection Phase</vt:lpstr>
      <vt:lpstr>25-26 File Layout and Defintions</vt:lpstr>
      <vt:lpstr>Changes for the 25-26 READ Literacy Programs and Assessment File Layout</vt:lpstr>
      <vt:lpstr>READ Literacy Programs and Assessment  Data Collection Elements</vt:lpstr>
      <vt:lpstr>Additional Information on Data Elements</vt:lpstr>
      <vt:lpstr>Website Review and Updates</vt:lpstr>
      <vt:lpstr>Website Updates</vt:lpstr>
      <vt:lpstr>Questions on Background?</vt:lpstr>
      <vt:lpstr>Step-by-Step Guide in Data Pipeline</vt:lpstr>
      <vt:lpstr>Steps 1 and 2: Pull 24-25 Information and Adjust Coding</vt:lpstr>
      <vt:lpstr>Step 3: Upload Data</vt:lpstr>
      <vt:lpstr>Step 4: Check Pipeline Error Report</vt:lpstr>
      <vt:lpstr>Step 5: Correct Errors and Reupload</vt:lpstr>
      <vt:lpstr>Resolving Errors</vt:lpstr>
      <vt:lpstr>Step 6: Lock Your Submission</vt:lpstr>
      <vt:lpstr>Step 7: Download and Submit Sign-Off Form</vt:lpstr>
      <vt:lpstr>Questions on Data Pipeline?</vt:lpstr>
      <vt:lpstr>READ Collection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Rhodes, Tara</cp:lastModifiedBy>
  <cp:revision>25</cp:revision>
  <dcterms:modified xsi:type="dcterms:W3CDTF">2025-04-10T20:17:56Z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ies>
</file>