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5"/>
  </p:notesMasterIdLst>
  <p:sldIdLst>
    <p:sldId id="256" r:id="rId5"/>
    <p:sldId id="283" r:id="rId6"/>
    <p:sldId id="258" r:id="rId7"/>
    <p:sldId id="259" r:id="rId8"/>
    <p:sldId id="261" r:id="rId9"/>
    <p:sldId id="262" r:id="rId10"/>
    <p:sldId id="5097" r:id="rId11"/>
    <p:sldId id="5098" r:id="rId12"/>
    <p:sldId id="5413" r:id="rId13"/>
    <p:sldId id="5526" r:id="rId14"/>
    <p:sldId id="5385" r:id="rId15"/>
    <p:sldId id="4834" r:id="rId16"/>
    <p:sldId id="5469" r:id="rId17"/>
    <p:sldId id="5395" r:id="rId18"/>
    <p:sldId id="5451" r:id="rId19"/>
    <p:sldId id="5480" r:id="rId20"/>
    <p:sldId id="5477" r:id="rId21"/>
    <p:sldId id="5530" r:id="rId22"/>
    <p:sldId id="282" r:id="rId23"/>
    <p:sldId id="5482" r:id="rId24"/>
    <p:sldId id="5550" r:id="rId25"/>
    <p:sldId id="5552" r:id="rId26"/>
    <p:sldId id="5456" r:id="rId27"/>
    <p:sldId id="5485" r:id="rId28"/>
    <p:sldId id="5535" r:id="rId29"/>
    <p:sldId id="5292" r:id="rId30"/>
    <p:sldId id="5534" r:id="rId31"/>
    <p:sldId id="5536" r:id="rId32"/>
    <p:sldId id="5537" r:id="rId33"/>
    <p:sldId id="5538" r:id="rId34"/>
    <p:sldId id="5539" r:id="rId35"/>
    <p:sldId id="5549" r:id="rId36"/>
    <p:sldId id="5028" r:id="rId37"/>
    <p:sldId id="5533" r:id="rId38"/>
    <p:sldId id="5491" r:id="rId39"/>
    <p:sldId id="5494" r:id="rId40"/>
    <p:sldId id="5488" r:id="rId41"/>
    <p:sldId id="5525" r:id="rId42"/>
    <p:sldId id="5486" r:id="rId43"/>
    <p:sldId id="5523" r:id="rId44"/>
    <p:sldId id="5495" r:id="rId45"/>
    <p:sldId id="5497" r:id="rId46"/>
    <p:sldId id="5541" r:id="rId47"/>
    <p:sldId id="5518" r:id="rId48"/>
    <p:sldId id="5543" r:id="rId49"/>
    <p:sldId id="5542" r:id="rId50"/>
    <p:sldId id="5544" r:id="rId51"/>
    <p:sldId id="5524" r:id="rId52"/>
    <p:sldId id="5503" r:id="rId53"/>
    <p:sldId id="5504" r:id="rId54"/>
    <p:sldId id="5515" r:id="rId55"/>
    <p:sldId id="5545" r:id="rId56"/>
    <p:sldId id="5546" r:id="rId57"/>
    <p:sldId id="5547" r:id="rId58"/>
    <p:sldId id="5554" r:id="rId59"/>
    <p:sldId id="5556" r:id="rId60"/>
    <p:sldId id="5555" r:id="rId61"/>
    <p:sldId id="5516" r:id="rId62"/>
    <p:sldId id="5505" r:id="rId63"/>
    <p:sldId id="28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488BC9"/>
    <a:srgbClr val="338DCD"/>
    <a:srgbClr val="FEB0B0"/>
    <a:srgbClr val="077682"/>
    <a:srgbClr val="4E5758"/>
    <a:srgbClr val="F8B333"/>
    <a:srgbClr val="C32032"/>
    <a:srgbClr val="85342E"/>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40648-CC5B-9730-139A-3B977471875B}" v="1027" dt="2024-08-14T19:45:47.226"/>
    <p1510:client id="{6424420F-F72E-438D-843E-09EB1087FFAD}" v="187" dt="2024-08-15T04:39:12.299"/>
    <p1510:client id="{819FD98B-32DD-43EF-B791-5CE27314D5CB}" v="32" dt="2024-08-15T04:43:19.971"/>
    <p1510:client id="{AD019FE6-6751-4361-A015-8DCA93C4B642}" v="626" dt="2024-08-15T05:25:37.239"/>
    <p1510:client id="{CE6A55C8-B938-7216-1B3E-499AAD3F16B0}" v="1334" dt="2024-08-15T04:42:57.659"/>
    <p1510:client id="{D984F346-6CEF-497D-AB94-05D649B65E6C}" v="1" dt="2024-08-14T18:24:13.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3T17:08:59.295" v="271" actId="4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3T17:08:43.712" v="270" actId="27636"/>
        <pc:sldMkLst>
          <pc:docMk/>
          <pc:sldMk cId="3254898418" sldId="5535"/>
        </pc:sldMkLst>
        <pc:spChg chg="mod">
          <ac:chgData name="Wenzel, Brooke" userId="672bf8d3-b15b-4e02-a6d1-39319a0df09b" providerId="ADAL" clId="{FAA9A46C-9E52-46E5-BF38-69D7EA4778B4}" dt="2024-08-13T17:08:43.712" v="270" actId="27636"/>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AD019FE6-6751-4361-A015-8DCA93C4B642}" dt="2024-08-14T13:43:52.346" v="872" actId="20577"/>
        <pc:sldMkLst>
          <pc:docMk/>
          <pc:sldMk cId="1037917088" sldId="5098"/>
        </pc:sldMkLst>
        <pc:graphicFrameChg chg="mod modGraphic">
          <ac:chgData name="Ward, Reagan" userId="27291eb4-8241-4961-9e69-8c66e34cc5b0" providerId="ADAL" clId="{AD019FE6-6751-4361-A015-8DCA93C4B642}" dt="2024-08-14T13:43:52.346" v="872" actId="20577"/>
          <ac:graphicFrameMkLst>
            <pc:docMk/>
            <pc:sldMk cId="1037917088" sldId="5098"/>
            <ac:graphicFrameMk id="5" creationId="{5E4612F7-68C6-57CA-E918-38EF641F73CF}"/>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sldMasterChg chg="delSldLayout">
        <pc:chgData name="Heitman, Lindsey" userId="a9773a47-99d2-4599-9377-6d37e9ec0bd3" providerId="ADAL" clId="{BAB58AE7-5ACA-443F-BBE2-85DE3A3B99A1}" dt="2024-08-08T13:40:15.171" v="435" actId="2696"/>
        <pc:sldMasterMkLst>
          <pc:docMk/>
          <pc:sldMasterMk cId="2150711039" sldId="2147483676"/>
        </pc:sldMasterMkLst>
        <pc:sldLayoutChg chg="del">
          <pc:chgData name="Heitman, Lindsey" userId="a9773a47-99d2-4599-9377-6d37e9ec0bd3" providerId="ADAL" clId="{BAB58AE7-5ACA-443F-BBE2-85DE3A3B99A1}" dt="2024-08-08T13:40:15.171" v="435" actId="2696"/>
          <pc:sldLayoutMkLst>
            <pc:docMk/>
            <pc:sldMasterMk cId="2150711039" sldId="2147483676"/>
            <pc:sldLayoutMk cId="688785399" sldId="2147483712"/>
          </pc:sldLayoutMkLst>
        </pc:sldLayoutChg>
        <pc:sldLayoutChg chg="del">
          <pc:chgData name="Heitman, Lindsey" userId="a9773a47-99d2-4599-9377-6d37e9ec0bd3" providerId="ADAL" clId="{BAB58AE7-5ACA-443F-BBE2-85DE3A3B99A1}" dt="2024-08-08T13:16:31.224" v="146" actId="2696"/>
          <pc:sldLayoutMkLst>
            <pc:docMk/>
            <pc:sldMasterMk cId="2150711039" sldId="2147483676"/>
            <pc:sldLayoutMk cId="3313102097" sldId="2147483712"/>
          </pc:sldLayoutMkLst>
        </pc:sldLayoutChg>
        <pc:sldLayoutChg chg="del">
          <pc:chgData name="Heitman, Lindsey" userId="a9773a47-99d2-4599-9377-6d37e9ec0bd3" providerId="ADAL" clId="{BAB58AE7-5ACA-443F-BBE2-85DE3A3B99A1}" dt="2024-08-08T13:16:41.602" v="147" actId="2696"/>
          <pc:sldLayoutMkLst>
            <pc:docMk/>
            <pc:sldMasterMk cId="2150711039" sldId="2147483676"/>
            <pc:sldLayoutMk cId="2329105271" sldId="2147483713"/>
          </pc:sldLayoutMkLst>
        </pc:sldLayoutChg>
      </pc:sldMaster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modSp mod">
        <pc:chgData name="Wenzel, Brooke" userId="672bf8d3-b15b-4e02-a6d1-39319a0df09b" providerId="ADAL" clId="{1FD400A5-181E-4595-8B50-6DA45FBCBF15}" dt="2024-07-31T12:31:58.383" v="92" actId="20577"/>
        <pc:sldMkLst>
          <pc:docMk/>
          <pc:sldMk cId="1212467416" sldId="261"/>
        </pc:sldMkLst>
        <pc:graphicFrameChg chg="modGraphic">
          <ac:chgData name="Wenzel, Brooke" userId="672bf8d3-b15b-4e02-a6d1-39319a0df09b" providerId="ADAL" clId="{1FD400A5-181E-4595-8B50-6DA45FBCBF15}" dt="2024-07-31T12:31:58.383" v="92" actId="20577"/>
          <ac:graphicFrameMkLst>
            <pc:docMk/>
            <pc:sldMk cId="1212467416" sldId="261"/>
            <ac:graphicFrameMk id="5" creationId="{9C3641C5-EC4F-D3EA-E4A2-8ABB597C5BAA}"/>
          </ac:graphicFrameMkLst>
        </pc:graphicFrameChg>
      </pc:sldChg>
      <pc:sldChg chg="addSp delSp modSp">
        <pc:chgData name="Wenzel, Brooke" userId="672bf8d3-b15b-4e02-a6d1-39319a0df09b" providerId="ADAL" clId="{1FD400A5-181E-4595-8B50-6DA45FBCBF15}" dt="2024-07-29T20:23:56.890" v="41" actId="14100"/>
        <pc:sldMkLst>
          <pc:docMk/>
          <pc:sldMk cId="3717000822" sldId="280"/>
        </pc:sldMkLst>
        <pc:graphicFrameChg chg="mod">
          <ac:chgData name="Wenzel, Brooke" userId="672bf8d3-b15b-4e02-a6d1-39319a0df09b" providerId="ADAL" clId="{1FD400A5-181E-4595-8B50-6DA45FBCBF15}" dt="2024-07-29T20:23:07.728" v="31" actId="20577"/>
          <ac:graphicFrameMkLst>
            <pc:docMk/>
            <pc:sldMk cId="3717000822" sldId="280"/>
            <ac:graphicFrameMk id="12" creationId="{1AA09EE0-7419-6ED5-4AA1-CC9009509570}"/>
          </ac:graphicFrameMkLst>
        </pc:graphicFrameChg>
        <pc:picChg chg="del">
          <ac:chgData name="Wenzel, Brooke" userId="672bf8d3-b15b-4e02-a6d1-39319a0df09b" providerId="ADAL" clId="{1FD400A5-181E-4595-8B50-6DA45FBCBF15}" dt="2024-07-29T20:20:55.557" v="15" actId="478"/>
          <ac:picMkLst>
            <pc:docMk/>
            <pc:sldMk cId="3717000822" sldId="280"/>
            <ac:picMk id="4" creationId="{01A46CF0-93FC-0F57-08AB-2C33C5DB812D}"/>
          </ac:picMkLst>
        </pc:picChg>
        <pc:picChg chg="add del mod">
          <ac:chgData name="Wenzel, Brooke" userId="672bf8d3-b15b-4e02-a6d1-39319a0df09b" providerId="ADAL" clId="{1FD400A5-181E-4595-8B50-6DA45FBCBF15}" dt="2024-07-29T20:22:32.510" v="23" actId="478"/>
          <ac:picMkLst>
            <pc:docMk/>
            <pc:sldMk cId="3717000822" sldId="280"/>
            <ac:picMk id="1026" creationId="{1AC84ECD-686F-4BAA-57E2-67395726EB89}"/>
          </ac:picMkLst>
        </pc:picChg>
        <pc:picChg chg="add mod">
          <ac:chgData name="Wenzel, Brooke" userId="672bf8d3-b15b-4e02-a6d1-39319a0df09b" providerId="ADAL" clId="{1FD400A5-181E-4595-8B50-6DA45FBCBF15}" dt="2024-07-29T20:23:56.890" v="41" actId="14100"/>
          <ac:picMkLst>
            <pc:docMk/>
            <pc:sldMk cId="3717000822" sldId="280"/>
            <ac:picMk id="1028" creationId="{3F3F02B2-9C60-2091-CBAA-B7A1D7D10D99}"/>
          </ac:picMkLst>
        </pc:picChg>
      </pc:sldChg>
      <pc:sldChg chg="add del">
        <pc:chgData name="Wenzel, Brooke" userId="672bf8d3-b15b-4e02-a6d1-39319a0df09b" providerId="ADAL" clId="{1FD400A5-181E-4595-8B50-6DA45FBCBF15}" dt="2024-07-31T12:33:37.780" v="100" actId="47"/>
        <pc:sldMkLst>
          <pc:docMk/>
          <pc:sldMk cId="505567868" sldId="2340"/>
        </pc:sldMkLst>
      </pc:sldChg>
      <pc:sldChg chg="modSp mod">
        <pc:chgData name="Wenzel, Brooke" userId="672bf8d3-b15b-4e02-a6d1-39319a0df09b" providerId="ADAL" clId="{1FD400A5-181E-4595-8B50-6DA45FBCBF15}" dt="2024-07-31T14:52:04.551" v="235" actId="20577"/>
        <pc:sldMkLst>
          <pc:docMk/>
          <pc:sldMk cId="1037917088" sldId="5098"/>
        </pc:sldMkLst>
        <pc:graphicFrameChg chg="mod modGraphic">
          <ac:chgData name="Wenzel, Brooke" userId="672bf8d3-b15b-4e02-a6d1-39319a0df09b" providerId="ADAL" clId="{1FD400A5-181E-4595-8B50-6DA45FBCBF15}" dt="2024-07-31T14:52:04.551" v="235" actId="20577"/>
          <ac:graphicFrameMkLst>
            <pc:docMk/>
            <pc:sldMk cId="1037917088" sldId="5098"/>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sldMasterChg chg="addSldLayout delSldLayout">
        <pc:chgData name="Wenzel, Brooke" userId="672bf8d3-b15b-4e02-a6d1-39319a0df09b" providerId="ADAL" clId="{1FD400A5-181E-4595-8B50-6DA45FBCBF15}" dt="2024-07-31T12:33:37.780" v="100" actId="47"/>
        <pc:sldMasterMkLst>
          <pc:docMk/>
          <pc:sldMasterMk cId="2150711039" sldId="2147483676"/>
        </pc:sldMasterMkLst>
        <pc:sldLayoutChg chg="add del">
          <pc:chgData name="Wenzel, Brooke" userId="672bf8d3-b15b-4e02-a6d1-39319a0df09b" providerId="ADAL" clId="{1FD400A5-181E-4595-8B50-6DA45FBCBF15}" dt="2024-07-31T12:33:37.780" v="100" actId="47"/>
          <pc:sldLayoutMkLst>
            <pc:docMk/>
            <pc:sldMasterMk cId="2150711039" sldId="2147483676"/>
            <pc:sldLayoutMk cId="3916353373" sldId="2147483710"/>
          </pc:sldLayoutMkLst>
        </pc:sldLayoutChg>
        <pc:sldLayoutChg chg="add del">
          <pc:chgData name="Wenzel, Brooke" userId="672bf8d3-b15b-4e02-a6d1-39319a0df09b" providerId="ADAL" clId="{1FD400A5-181E-4595-8B50-6DA45FBCBF15}" dt="2024-07-31T12:33:37.780" v="100" actId="47"/>
          <pc:sldLayoutMkLst>
            <pc:docMk/>
            <pc:sldMasterMk cId="2150711039" sldId="2147483676"/>
            <pc:sldLayoutMk cId="3885242683" sldId="2147483711"/>
          </pc:sldLayoutMkLst>
        </pc:sldLayoutChg>
      </pc:sldMaster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sldChg chg="modSp mod">
        <pc:chgData name="Gudka, Dawna" userId="823cceae-331b-41d6-9a63-34ad6d1db55c" providerId="ADAL" clId="{305FDE6D-F130-43BE-8A38-21E002892D5A}" dt="2024-08-08T12:36:20.011" v="159" actId="20577"/>
        <pc:sldMkLst>
          <pc:docMk/>
          <pc:sldMk cId="3227145924" sldId="5097"/>
        </pc:sldMkLst>
        <pc:graphicFrameChg chg="modGraphic">
          <ac:chgData name="Gudka, Dawna" userId="823cceae-331b-41d6-9a63-34ad6d1db55c" providerId="ADAL" clId="{305FDE6D-F130-43BE-8A38-21E002892D5A}" dt="2024-08-08T12:36:20.011" v="15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05FDE6D-F130-43BE-8A38-21E002892D5A}" dt="2024-08-08T12:32:53.693" v="145" actId="13926"/>
        <pc:sldMkLst>
          <pc:docMk/>
          <pc:sldMk cId="1037917088" sldId="5098"/>
        </pc:sldMkLst>
        <pc:graphicFrameChg chg="mod modGraphic">
          <ac:chgData name="Gudka, Dawna" userId="823cceae-331b-41d6-9a63-34ad6d1db55c" providerId="ADAL" clId="{305FDE6D-F130-43BE-8A38-21E002892D5A}" dt="2024-08-08T12:32:53.693" v="145" actId="13926"/>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modSp mod">
        <pc:chgData name="Gudka, Dawna" userId="823cceae-331b-41d6-9a63-34ad6d1db55c" providerId="ADAL" clId="{6424420F-F72E-438D-843E-09EB1087FFAD}" dt="2024-08-14T13:25:20.281" v="354" actId="20577"/>
        <pc:sldMkLst>
          <pc:docMk/>
          <pc:sldMk cId="1212467416" sldId="261"/>
        </pc:sldMkLst>
        <pc:graphicFrameChg chg="modGraphic">
          <ac:chgData name="Gudka, Dawna" userId="823cceae-331b-41d6-9a63-34ad6d1db55c" providerId="ADAL" clId="{6424420F-F72E-438D-843E-09EB1087FFAD}" dt="2024-08-14T13:25:20.281" v="354" actId="20577"/>
          <ac:graphicFrameMkLst>
            <pc:docMk/>
            <pc:sldMk cId="1212467416" sldId="261"/>
            <ac:graphicFrameMk id="5" creationId="{9C3641C5-EC4F-D3EA-E4A2-8ABB597C5BAA}"/>
          </ac:graphicFrameMkLst>
        </pc:graphicFrameChg>
      </pc:sldChg>
      <pc:sldChg chg="addSp delSp modSp mod">
        <pc:chgData name="Gudka, Dawna" userId="823cceae-331b-41d6-9a63-34ad6d1db55c" providerId="ADAL" clId="{6424420F-F72E-438D-843E-09EB1087FFAD}" dt="2024-08-15T04:39:12.298" v="528" actId="20577"/>
        <pc:sldMkLst>
          <pc:docMk/>
          <pc:sldMk cId="3717000822" sldId="280"/>
        </pc:sldMkLst>
        <pc:spChg chg="mod">
          <ac:chgData name="Gudka, Dawna" userId="823cceae-331b-41d6-9a63-34ad6d1db55c" providerId="ADAL" clId="{6424420F-F72E-438D-843E-09EB1087FFAD}" dt="2024-08-14T13:19:52.030" v="16" actId="26606"/>
          <ac:spMkLst>
            <pc:docMk/>
            <pc:sldMk cId="3717000822" sldId="280"/>
            <ac:spMk id="2" creationId="{439B416C-5F6D-56F7-429A-80FD0A190C25}"/>
          </ac:spMkLst>
        </pc:spChg>
        <pc:spChg chg="mod ord">
          <ac:chgData name="Gudka, Dawna" userId="823cceae-331b-41d6-9a63-34ad6d1db55c" providerId="ADAL" clId="{6424420F-F72E-438D-843E-09EB1087FFAD}" dt="2024-08-14T13:19:52.030" v="16" actId="26606"/>
          <ac:spMkLst>
            <pc:docMk/>
            <pc:sldMk cId="3717000822" sldId="280"/>
            <ac:spMk id="3" creationId="{23730712-328A-D55D-1F4E-AFE29CF33EAE}"/>
          </ac:spMkLst>
        </pc:spChg>
        <pc:spChg chg="del">
          <ac:chgData name="Gudka, Dawna" userId="823cceae-331b-41d6-9a63-34ad6d1db55c" providerId="ADAL" clId="{6424420F-F72E-438D-843E-09EB1087FFAD}" dt="2024-08-14T13:19:52.030" v="16" actId="26606"/>
          <ac:spMkLst>
            <pc:docMk/>
            <pc:sldMk cId="3717000822" sldId="280"/>
            <ac:spMk id="41" creationId="{F13C74B1-5B17-4795-BED0-7140497B445A}"/>
          </ac:spMkLst>
        </pc:spChg>
        <pc:spChg chg="del">
          <ac:chgData name="Gudka, Dawna" userId="823cceae-331b-41d6-9a63-34ad6d1db55c" providerId="ADAL" clId="{6424420F-F72E-438D-843E-09EB1087FFAD}" dt="2024-08-14T13:19:52.030" v="16" actId="26606"/>
          <ac:spMkLst>
            <pc:docMk/>
            <pc:sldMk cId="3717000822" sldId="280"/>
            <ac:spMk id="42" creationId="{D4974D33-8DC5-464E-8C6D-BE58F0669C17}"/>
          </ac:spMkLst>
        </pc:spChg>
        <pc:grpChg chg="add">
          <ac:chgData name="Gudka, Dawna" userId="823cceae-331b-41d6-9a63-34ad6d1db55c" providerId="ADAL" clId="{6424420F-F72E-438D-843E-09EB1087FFAD}" dt="2024-08-14T13:19:52.030" v="16" actId="26606"/>
          <ac:grpSpMkLst>
            <pc:docMk/>
            <pc:sldMk cId="3717000822" sldId="280"/>
            <ac:grpSpMk id="47" creationId="{6258F736-B256-8039-9DC6-F4E49A5C5AD5}"/>
          </ac:grpSpMkLst>
        </pc:grpChg>
        <pc:graphicFrameChg chg="mod ord modGraphic">
          <ac:chgData name="Gudka, Dawna" userId="823cceae-331b-41d6-9a63-34ad6d1db55c" providerId="ADAL" clId="{6424420F-F72E-438D-843E-09EB1087FFAD}" dt="2024-08-15T04:39:12.298" v="528" actId="20577"/>
          <ac:graphicFrameMkLst>
            <pc:docMk/>
            <pc:sldMk cId="3717000822" sldId="280"/>
            <ac:graphicFrameMk id="12" creationId="{1AA09EE0-7419-6ED5-4AA1-CC9009509570}"/>
          </ac:graphicFrameMkLst>
        </pc:graphicFrameChg>
        <pc:picChg chg="add mod">
          <ac:chgData name="Gudka, Dawna" userId="823cceae-331b-41d6-9a63-34ad6d1db55c" providerId="ADAL" clId="{6424420F-F72E-438D-843E-09EB1087FFAD}" dt="2024-08-14T13:20:02.905" v="19" actId="1076"/>
          <ac:picMkLst>
            <pc:docMk/>
            <pc:sldMk cId="3717000822" sldId="280"/>
            <ac:picMk id="5" creationId="{805B73C8-B481-0E14-A54D-7F264BBC7C9B}"/>
          </ac:picMkLst>
        </pc:picChg>
        <pc:picChg chg="del">
          <ac:chgData name="Gudka, Dawna" userId="823cceae-331b-41d6-9a63-34ad6d1db55c" providerId="ADAL" clId="{6424420F-F72E-438D-843E-09EB1087FFAD}" dt="2024-08-14T13:17:21.210" v="11" actId="478"/>
          <ac:picMkLst>
            <pc:docMk/>
            <pc:sldMk cId="3717000822" sldId="280"/>
            <ac:picMk id="1028" creationId="{3F3F02B2-9C60-2091-CBAA-B7A1D7D10D99}"/>
          </ac:picMkLst>
        </pc:picChg>
      </pc:sldChg>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modSp mod">
        <pc:chgData name="Gudka, Dawna" userId="823cceae-331b-41d6-9a63-34ad6d1db55c" providerId="ADAL" clId="{6424420F-F72E-438D-843E-09EB1087FFAD}" dt="2024-08-15T04:38:27.826" v="459" actId="20577"/>
        <pc:sldMkLst>
          <pc:docMk/>
          <pc:sldMk cId="1037917088" sldId="5098"/>
        </pc:sldMkLst>
        <pc:graphicFrameChg chg="mod modGraphic">
          <ac:chgData name="Gudka, Dawna" userId="823cceae-331b-41d6-9a63-34ad6d1db55c" providerId="ADAL" clId="{6424420F-F72E-438D-843E-09EB1087FFAD}" dt="2024-08-15T04:38:27.826" v="459"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sldMasterChg chg="delSldLayout">
        <pc:chgData name="Gudka, Dawna" userId="823cceae-331b-41d6-9a63-34ad6d1db55c" providerId="ADAL" clId="{6424420F-F72E-438D-843E-09EB1087FFAD}" dt="2024-08-14T13:23:49.484" v="251" actId="2696"/>
        <pc:sldMasterMkLst>
          <pc:docMk/>
          <pc:sldMasterMk cId="2150711039" sldId="2147483676"/>
        </pc:sldMasterMkLst>
        <pc:sldLayoutChg chg="del">
          <pc:chgData name="Gudka, Dawna" userId="823cceae-331b-41d6-9a63-34ad6d1db55c" providerId="ADAL" clId="{6424420F-F72E-438D-843E-09EB1087FFAD}" dt="2024-08-14T13:23:07.503" v="221" actId="2696"/>
          <pc:sldLayoutMkLst>
            <pc:docMk/>
            <pc:sldMasterMk cId="2150711039" sldId="2147483676"/>
            <pc:sldLayoutMk cId="272845151" sldId="2147483711"/>
          </pc:sldLayoutMkLst>
        </pc:sldLayoutChg>
        <pc:sldLayoutChg chg="del">
          <pc:chgData name="Gudka, Dawna" userId="823cceae-331b-41d6-9a63-34ad6d1db55c" providerId="ADAL" clId="{6424420F-F72E-438D-843E-09EB1087FFAD}" dt="2024-08-14T13:23:49.484" v="251" actId="2696"/>
          <pc:sldLayoutMkLst>
            <pc:docMk/>
            <pc:sldMasterMk cId="2150711039" sldId="2147483676"/>
            <pc:sldLayoutMk cId="2146542750" sldId="2147483712"/>
          </pc:sldLayoutMkLst>
        </pc:sldLayoutChg>
      </pc:sldMaster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04:43:19.971" v="31" actId="14100"/>
      <pc:docMkLst>
        <pc:docMk/>
      </pc:docMkLst>
      <pc:sldChg chg="addSp delSp modSp mod">
        <pc:chgData name="Gudka, Dawna" userId="823cceae-331b-41d6-9a63-34ad6d1db55c" providerId="ADAL" clId="{819FD98B-32DD-43EF-B791-5CE27314D5CB}" dt="2024-08-15T04:43:19.971" v="31" actId="14100"/>
        <pc:sldMkLst>
          <pc:docMk/>
          <pc:sldMk cId="3717000822" sldId="280"/>
        </pc:sldMkLst>
        <pc:spChg chg="mod">
          <ac:chgData name="Gudka, Dawna" userId="823cceae-331b-41d6-9a63-34ad6d1db55c" providerId="ADAL" clId="{819FD98B-32DD-43EF-B791-5CE27314D5CB}" dt="2024-08-15T04:42:59.927" v="26" actId="26606"/>
          <ac:spMkLst>
            <pc:docMk/>
            <pc:sldMk cId="3717000822" sldId="280"/>
            <ac:spMk id="2" creationId="{439B416C-5F6D-56F7-429A-80FD0A190C25}"/>
          </ac:spMkLst>
        </pc:spChg>
        <pc:spChg chg="mod">
          <ac:chgData name="Gudka, Dawna" userId="823cceae-331b-41d6-9a63-34ad6d1db55c" providerId="ADAL" clId="{819FD98B-32DD-43EF-B791-5CE27314D5CB}" dt="2024-08-15T04:42:59.927" v="26" actId="26606"/>
          <ac:spMkLst>
            <pc:docMk/>
            <pc:sldMk cId="3717000822" sldId="280"/>
            <ac:spMk id="3" creationId="{23730712-328A-D55D-1F4E-AFE29CF33EAE}"/>
          </ac:spMkLst>
        </pc:spChg>
        <pc:grpChg chg="add del">
          <ac:chgData name="Gudka, Dawna" userId="823cceae-331b-41d6-9a63-34ad6d1db55c" providerId="ADAL" clId="{819FD98B-32DD-43EF-B791-5CE27314D5CB}" dt="2024-08-15T04:42:59.927" v="26" actId="26606"/>
          <ac:grpSpMkLst>
            <pc:docMk/>
            <pc:sldMk cId="3717000822" sldId="280"/>
            <ac:grpSpMk id="47" creationId="{6258F736-B256-8039-9DC6-F4E49A5C5AD5}"/>
          </ac:grpSpMkLst>
        </pc:grpChg>
        <pc:grpChg chg="add del">
          <ac:chgData name="Gudka, Dawna" userId="823cceae-331b-41d6-9a63-34ad6d1db55c" providerId="ADAL" clId="{819FD98B-32DD-43EF-B791-5CE27314D5CB}" dt="2024-08-15T04:41:53.082" v="6" actId="26606"/>
          <ac:grpSpMkLst>
            <pc:docMk/>
            <pc:sldMk cId="3717000822" sldId="280"/>
            <ac:grpSpMk id="54" creationId="{6258F736-B256-8039-9DC6-F4E49A5C5AD5}"/>
          </ac:grpSpMkLst>
        </pc:grpChg>
        <pc:grpChg chg="add del">
          <ac:chgData name="Gudka, Dawna" userId="823cceae-331b-41d6-9a63-34ad6d1db55c" providerId="ADAL" clId="{819FD98B-32DD-43EF-B791-5CE27314D5CB}" dt="2024-08-15T04:42:59.927" v="26" actId="26606"/>
          <ac:grpSpMkLst>
            <pc:docMk/>
            <pc:sldMk cId="3717000822" sldId="280"/>
            <ac:grpSpMk id="58" creationId="{A5AFD70F-20E3-55D2-E154-7D4FACFBB016}"/>
          </ac:grpSpMkLst>
        </pc:grpChg>
        <pc:grpChg chg="add del">
          <ac:chgData name="Gudka, Dawna" userId="823cceae-331b-41d6-9a63-34ad6d1db55c" providerId="ADAL" clId="{819FD98B-32DD-43EF-B791-5CE27314D5CB}" dt="2024-08-15T04:42:48.688" v="18" actId="26606"/>
          <ac:grpSpMkLst>
            <pc:docMk/>
            <pc:sldMk cId="3717000822" sldId="280"/>
            <ac:grpSpMk id="65" creationId="{A5AFD70F-20E3-55D2-E154-7D4FACFBB016}"/>
          </ac:grpSpMkLst>
        </pc:grpChg>
        <pc:graphicFrameChg chg="mod modGraphic">
          <ac:chgData name="Gudka, Dawna" userId="823cceae-331b-41d6-9a63-34ad6d1db55c" providerId="ADAL" clId="{819FD98B-32DD-43EF-B791-5CE27314D5CB}" dt="2024-08-15T04:42:59.927" v="26" actId="26606"/>
          <ac:graphicFrameMkLst>
            <pc:docMk/>
            <pc:sldMk cId="3717000822" sldId="280"/>
            <ac:graphicFrameMk id="12" creationId="{1AA09EE0-7419-6ED5-4AA1-CC9009509570}"/>
          </ac:graphicFrameMkLst>
        </pc:graphicFrameChg>
        <pc:picChg chg="del">
          <ac:chgData name="Gudka, Dawna" userId="823cceae-331b-41d6-9a63-34ad6d1db55c" providerId="ADAL" clId="{819FD98B-32DD-43EF-B791-5CE27314D5CB}" dt="2024-08-15T04:41:22.531" v="0" actId="478"/>
          <ac:picMkLst>
            <pc:docMk/>
            <pc:sldMk cId="3717000822" sldId="280"/>
            <ac:picMk id="5" creationId="{805B73C8-B481-0E14-A54D-7F264BBC7C9B}"/>
          </ac:picMkLst>
        </pc:picChg>
        <pc:picChg chg="add mod ord">
          <ac:chgData name="Gudka, Dawna" userId="823cceae-331b-41d6-9a63-34ad6d1db55c" providerId="ADAL" clId="{819FD98B-32DD-43EF-B791-5CE27314D5CB}" dt="2024-08-15T04:43:19.971" v="31" actId="14100"/>
          <ac:picMkLst>
            <pc:docMk/>
            <pc:sldMk cId="3717000822" sldId="280"/>
            <ac:picMk id="6" creationId="{D2BFC119-3AE6-D41F-3880-644FFF188A10}"/>
          </ac:picMkLst>
        </pc:pic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addSp delSp modSp mod">
        <pc:chgData name="Hoffman, Peter" userId="673cee94-26bd-4c2a-ab82-1b3669e2f049" providerId="ADAL" clId="{06705DCC-7C24-4B11-8772-283831413D65}" dt="2024-07-31T20:13:32.754" v="140" actId="14100"/>
        <pc:sldMkLst>
          <pc:docMk/>
          <pc:sldMk cId="1896735902" sldId="5469"/>
        </pc:sldMkLst>
        <pc:spChg chg="mod">
          <ac:chgData name="Hoffman, Peter" userId="673cee94-26bd-4c2a-ab82-1b3669e2f049" providerId="ADAL" clId="{06705DCC-7C24-4B11-8772-283831413D65}" dt="2024-07-31T20:12:08.292" v="2" actId="20577"/>
          <ac:spMkLst>
            <pc:docMk/>
            <pc:sldMk cId="1896735902" sldId="5469"/>
            <ac:spMk id="3" creationId="{DE639E0B-7594-DEDC-C548-B0E53BD9137C}"/>
          </ac:spMkLst>
        </pc:spChg>
        <pc:spChg chg="add mod">
          <ac:chgData name="Hoffman, Peter" userId="673cee94-26bd-4c2a-ab82-1b3669e2f049" providerId="ADAL" clId="{06705DCC-7C24-4B11-8772-283831413D65}" dt="2024-07-31T20:12:25.428" v="5" actId="1076"/>
          <ac:spMkLst>
            <pc:docMk/>
            <pc:sldMk cId="1896735902" sldId="5469"/>
            <ac:spMk id="5" creationId="{1CBE220D-5884-CBA8-A697-19FE54870BF9}"/>
          </ac:spMkLst>
        </pc:spChg>
        <pc:picChg chg="del">
          <ac:chgData name="Hoffman, Peter" userId="673cee94-26bd-4c2a-ab82-1b3669e2f049" providerId="ADAL" clId="{06705DCC-7C24-4B11-8772-283831413D65}" dt="2024-07-31T20:12:02.300" v="0" actId="478"/>
          <ac:picMkLst>
            <pc:docMk/>
            <pc:sldMk cId="1896735902" sldId="5469"/>
            <ac:picMk id="11" creationId="{A8C40276-C1F2-51EF-37A8-DE715F0F6C61}"/>
          </ac:picMkLst>
        </pc:picChg>
        <pc:picChg chg="mod">
          <ac:chgData name="Hoffman, Peter" userId="673cee94-26bd-4c2a-ab82-1b3669e2f049" providerId="ADAL" clId="{06705DCC-7C24-4B11-8772-283831413D65}" dt="2024-07-31T20:13:32.754" v="140" actId="14100"/>
          <ac:picMkLst>
            <pc:docMk/>
            <pc:sldMk cId="1896735902" sldId="5469"/>
            <ac:picMk id="13" creationId="{DCC47D2B-ADAB-D5DC-1CB8-6170E3AA9B94}"/>
          </ac:picMkLst>
        </pc:picChg>
      </pc:sldChg>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4:16:40.966" v="483"/>
        <pc:sldMkLst>
          <pc:docMk/>
          <pc:sldMk cId="3044915438" sldId="256"/>
        </pc:sldMkLst>
      </pc:sldChg>
      <pc:sldChg chg="modSp">
        <pc:chgData name="Rhodes, Tara" userId="S::rhodes_t@cde.state.co.us::566307b0-1e17-4826-87e1-0feb85a922f2" providerId="AD" clId="Web-{CE6A55C8-B938-7216-1B3E-499AAD3F16B0}" dt="2024-08-15T03:42:53.862" v="7" actId="20577"/>
        <pc:sldMkLst>
          <pc:docMk/>
          <pc:sldMk cId="1153930597" sldId="5504"/>
        </pc:sldMkLst>
        <pc:spChg chg="mod">
          <ac:chgData name="Rhodes, Tara" userId="S::rhodes_t@cde.state.co.us::566307b0-1e17-4826-87e1-0feb85a922f2" providerId="AD" clId="Web-{CE6A55C8-B938-7216-1B3E-499AAD3F16B0}" dt="2024-08-15T03:42:53.862" v="7" actId="20577"/>
          <ac:spMkLst>
            <pc:docMk/>
            <pc:sldMk cId="1153930597" sldId="5504"/>
            <ac:spMk id="6" creationId="{6830CC07-B20E-26DD-4E6E-5D4DFAF184F5}"/>
          </ac:spMkLst>
        </pc:spChg>
      </pc:sldChg>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modSp mod">
        <pc:chgData name="Ward, Reagan" userId="27291eb4-8241-4961-9e69-8c66e34cc5b0" providerId="ADAL" clId="{0F291CC2-EF7C-42B1-B7A0-7D5C26582377}" dt="2024-07-31T12:18:41.178" v="192" actId="2165"/>
        <pc:sldMkLst>
          <pc:docMk/>
          <pc:sldMk cId="1212467416" sldId="261"/>
        </pc:sldMkLst>
        <pc:graphicFrameChg chg="modGraphic">
          <ac:chgData name="Ward, Reagan" userId="27291eb4-8241-4961-9e69-8c66e34cc5b0" providerId="ADAL" clId="{0F291CC2-EF7C-42B1-B7A0-7D5C26582377}" dt="2024-07-31T12:18:41.178" v="192" actId="2165"/>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0F291CC2-EF7C-42B1-B7A0-7D5C26582377}" dt="2024-07-31T12:19:05.605" v="194" actId="1076"/>
        <pc:sldMkLst>
          <pc:docMk/>
          <pc:sldMk cId="4006630429" sldId="282"/>
        </pc:sldMkLst>
        <pc:spChg chg="mod">
          <ac:chgData name="Ward, Reagan" userId="27291eb4-8241-4961-9e69-8c66e34cc5b0" providerId="ADAL" clId="{0F291CC2-EF7C-42B1-B7A0-7D5C26582377}" dt="2024-07-31T12:19:05.605" v="194" actId="1076"/>
          <ac:spMkLst>
            <pc:docMk/>
            <pc:sldMk cId="4006630429" sldId="282"/>
            <ac:spMk id="2" creationId="{E7E2EB91-0374-5582-7ACC-741F875FB6AB}"/>
          </ac:spMkLst>
        </pc:spChg>
        <pc:graphicFrameChg chg="modGraphic">
          <ac:chgData name="Ward, Reagan" userId="27291eb4-8241-4961-9e69-8c66e34cc5b0" providerId="ADAL" clId="{0F291CC2-EF7C-42B1-B7A0-7D5C26582377}" dt="2024-07-31T12:18:53.805" v="193"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0F291CC2-EF7C-42B1-B7A0-7D5C26582377}" dt="2024-07-30T22:27:07.190" v="155" actId="20577"/>
        <pc:sldMkLst>
          <pc:docMk/>
          <pc:sldMk cId="1037917088" sldId="5098"/>
        </pc:sldMkLst>
        <pc:graphicFrameChg chg="mod modGraphic">
          <ac:chgData name="Ward, Reagan" userId="27291eb4-8241-4961-9e69-8c66e34cc5b0" providerId="ADAL" clId="{0F291CC2-EF7C-42B1-B7A0-7D5C26582377}" dt="2024-07-30T22:27:07.190" v="155"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modSp mod">
        <pc:chgData name="Severson, Annette" userId="199f3c28-b733-4b36-8b0e-b7eb6984ff94" providerId="ADAL" clId="{837D1321-6DC9-4210-87EC-BDBE137E27F9}" dt="2024-07-30T15:18:40.133" v="94" actId="20577"/>
        <pc:sldMkLst>
          <pc:docMk/>
          <pc:sldMk cId="1212467416" sldId="261"/>
        </pc:sldMkLst>
        <pc:graphicFrameChg chg="modGraphic">
          <ac:chgData name="Severson, Annette" userId="199f3c28-b733-4b36-8b0e-b7eb6984ff94" providerId="ADAL" clId="{837D1321-6DC9-4210-87EC-BDBE137E27F9}" dt="2024-07-30T15:18:40.133" v="94" actId="20577"/>
          <ac:graphicFrameMkLst>
            <pc:docMk/>
            <pc:sldMk cId="1212467416" sldId="261"/>
            <ac:graphicFrameMk id="5" creationId="{9C3641C5-EC4F-D3EA-E4A2-8ABB597C5BAA}"/>
          </ac:graphicFrameMkLst>
        </pc:graphicFrameChg>
      </pc:sldChg>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mod">
        <pc:chgData name="Wenzel, Brooke" userId="672bf8d3-b15b-4e02-a6d1-39319a0df09b" providerId="ADAL" clId="{D92C84BB-042C-4011-B2CA-A09CEA636185}" dt="2024-08-06T15:02:27.789" v="1" actId="20577"/>
        <pc:sldMkLst>
          <pc:docMk/>
          <pc:sldMk cId="3044915438" sldId="256"/>
        </pc:sldMkLst>
        <pc:spChg chg="mod">
          <ac:chgData name="Wenzel, Brooke" userId="672bf8d3-b15b-4e02-a6d1-39319a0df09b" providerId="ADAL" clId="{D92C84BB-042C-4011-B2CA-A09CEA636185}" dt="2024-08-06T15:02:27.789" v="1" actId="20577"/>
          <ac:spMkLst>
            <pc:docMk/>
            <pc:sldMk cId="3044915438" sldId="256"/>
            <ac:spMk id="2" creationId="{00000000-0000-0000-0000-000000000000}"/>
          </ac:spMkLst>
        </pc:spChg>
      </pc:sldChg>
      <pc:sldChg chg="addSp delSp modSp mod">
        <pc:chgData name="Wenzel, Brooke" userId="672bf8d3-b15b-4e02-a6d1-39319a0df09b" providerId="ADAL" clId="{D92C84BB-042C-4011-B2CA-A09CEA636185}" dt="2024-08-06T15:04:19.599" v="259" actId="20577"/>
        <pc:sldMkLst>
          <pc:docMk/>
          <pc:sldMk cId="1212467416" sldId="261"/>
        </pc:sldMkLst>
        <pc:spChg chg="add del mod">
          <ac:chgData name="Wenzel, Brooke" userId="672bf8d3-b15b-4e02-a6d1-39319a0df09b" providerId="ADAL" clId="{D92C84BB-042C-4011-B2CA-A09CEA636185}" dt="2024-08-06T15:03:54.316" v="191" actId="478"/>
          <ac:spMkLst>
            <pc:docMk/>
            <pc:sldMk cId="1212467416" sldId="261"/>
            <ac:spMk id="6" creationId="{2AEF150C-7415-FFCF-2669-44C1F6DA5285}"/>
          </ac:spMkLst>
        </pc:spChg>
        <pc:graphicFrameChg chg="modGraphic">
          <ac:chgData name="Wenzel, Brooke" userId="672bf8d3-b15b-4e02-a6d1-39319a0df09b" providerId="ADAL" clId="{D92C84BB-042C-4011-B2CA-A09CEA636185}" dt="2024-08-06T15:04:19.599" v="259" actId="20577"/>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chemeClr val="accent6">
                  <a:lumMod val="10000"/>
                  <a:alpha val="89804"/>
                </a:schemeClr>
              </a:solidFill>
              <a:ln w="19050">
                <a:solidFill>
                  <a:schemeClr val="lt1"/>
                </a:solidFill>
              </a:ln>
              <a:effectLst/>
            </c:spPr>
            <c:extLst>
              <c:ext xmlns:c16="http://schemas.microsoft.com/office/drawing/2014/chart" uri="{C3380CC4-5D6E-409C-BE32-E72D297353CC}">
                <c16:uniqueId val="{00000001-C54F-46D7-AB6C-9537D4D07FD2}"/>
              </c:ext>
            </c:extLst>
          </c:dPt>
          <c:dPt>
            <c:idx val="1"/>
            <c:bubble3D val="0"/>
            <c:spPr>
              <a:solidFill>
                <a:srgbClr val="C32032"/>
              </a:solidFill>
              <a:ln w="19050">
                <a:solidFill>
                  <a:schemeClr val="lt1"/>
                </a:solidFill>
              </a:ln>
              <a:effectLst/>
            </c:spPr>
            <c:extLst>
              <c:ext xmlns:c16="http://schemas.microsoft.com/office/drawing/2014/chart" uri="{C3380CC4-5D6E-409C-BE32-E72D297353CC}">
                <c16:uniqueId val="{00000002-C54F-46D7-AB6C-9537D4D07FD2}"/>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3-C54F-46D7-AB6C-9537D4D07FD2}"/>
              </c:ext>
            </c:extLst>
          </c:dPt>
          <c:dPt>
            <c:idx val="3"/>
            <c:bubble3D val="0"/>
            <c:spPr>
              <a:solidFill>
                <a:srgbClr val="077682"/>
              </a:solidFill>
              <a:ln w="19050">
                <a:solidFill>
                  <a:schemeClr val="lt1"/>
                </a:solidFill>
              </a:ln>
              <a:effectLst/>
            </c:spPr>
            <c:extLst>
              <c:ext xmlns:c16="http://schemas.microsoft.com/office/drawing/2014/chart" uri="{C3380CC4-5D6E-409C-BE32-E72D297353CC}">
                <c16:uniqueId val="{00000004-C54F-46D7-AB6C-9537D4D07FD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5-C54F-46D7-AB6C-9537D4D07F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Data</c:v>
                </c:pt>
                <c:pt idx="1">
                  <c:v>100+ errors</c:v>
                </c:pt>
                <c:pt idx="2">
                  <c:v>1-99 errors</c:v>
                </c:pt>
                <c:pt idx="3">
                  <c:v>Error Free</c:v>
                </c:pt>
                <c:pt idx="4">
                  <c:v>Submitted</c:v>
                </c:pt>
              </c:strCache>
            </c:strRef>
          </c:cat>
          <c:val>
            <c:numRef>
              <c:f>Sheet1!$B$2:$B$6</c:f>
              <c:numCache>
                <c:formatCode>General</c:formatCode>
                <c:ptCount val="5"/>
                <c:pt idx="0">
                  <c:v>1</c:v>
                </c:pt>
                <c:pt idx="1">
                  <c:v>15</c:v>
                </c:pt>
                <c:pt idx="2">
                  <c:v>59</c:v>
                </c:pt>
                <c:pt idx="3">
                  <c:v>64</c:v>
                </c:pt>
                <c:pt idx="4">
                  <c:v>46</c:v>
                </c:pt>
              </c:numCache>
            </c:numRef>
          </c:val>
          <c:extLst>
            <c:ext xmlns:c16="http://schemas.microsoft.com/office/drawing/2014/chart" uri="{C3380CC4-5D6E-409C-BE32-E72D297353CC}">
              <c16:uniqueId val="{00000000-C54F-46D7-AB6C-9537D4D0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August 22</a:t>
          </a:r>
          <a:r>
            <a:rPr lang="en-US" b="1" i="0" baseline="30000">
              <a:latin typeface="Trebuchet MS" panose="020B0603020202020204" pitchFamily="34" charset="0"/>
            </a:rPr>
            <a:t>nd</a:t>
          </a:r>
          <a:r>
            <a:rPr lang="en-US" b="1" i="0">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r>
            <a:rPr lang="en-US" b="1">
              <a:latin typeface="Trebuchet MS" panose="020B0603020202020204" pitchFamily="34" charset="0"/>
            </a:rPr>
            <a:t>Reminder:</a:t>
          </a:r>
          <a:endParaRPr lang="en-US" b="0">
            <a:latin typeface="Trebuchet MS" panose="020B0603020202020204" pitchFamily="34" charset="0"/>
          </a:endParaRPr>
        </a:p>
        <a:p>
          <a:r>
            <a:rPr lang="en-US" b="0">
              <a:latin typeface="Trebuchet MS" panose="020B0603020202020204" pitchFamily="34" charset="0"/>
            </a:rPr>
            <a:t>LAMs, please review your LEA’s list of IdM users and permissions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AE8D7076-C7B4-4ADB-A52D-FE2AD4F56D8F}" type="pres">
      <dgm:prSet presAssocID="{F012D412-9CAF-428A-A29D-8BA009103520}" presName="Name0" presStyleCnt="0">
        <dgm:presLayoutVars>
          <dgm:dir/>
          <dgm:animLvl val="lvl"/>
          <dgm:resizeHandles val="exact"/>
        </dgm:presLayoutVars>
      </dgm:prSet>
      <dgm:spPr/>
    </dgm:pt>
    <dgm:pt modelId="{9D1DC303-CBD6-48A0-AD48-10D1D70B703D}" type="pres">
      <dgm:prSet presAssocID="{15DF3956-9CAC-401D-9E5D-4A205C7B39A7}" presName="boxAndChildren" presStyleCnt="0"/>
      <dgm:spPr/>
    </dgm:pt>
    <dgm:pt modelId="{F35DE624-5217-4F97-B06D-9B54EF0F272D}" type="pres">
      <dgm:prSet presAssocID="{15DF3956-9CAC-401D-9E5D-4A205C7B39A7}" presName="parentTextBox" presStyleLbl="alignNode1" presStyleIdx="0" presStyleCnt="1"/>
      <dgm:spPr/>
    </dgm:pt>
    <dgm:pt modelId="{26A509D6-1CAC-4320-8983-EB86B20E4D1B}" type="pres">
      <dgm:prSet presAssocID="{15DF3956-9CAC-401D-9E5D-4A205C7B39A7}" presName="descendantBox" presStyleLbl="bgAccFollowNode1" presStyleIdx="0" presStyleCnt="1"/>
      <dgm:spPr/>
    </dgm:pt>
  </dgm:ptLst>
  <dgm:cxnLst>
    <dgm:cxn modelId="{628C8A1B-4E54-40B4-83E6-5C8B07A66004}" type="presOf" srcId="{F012D412-9CAF-428A-A29D-8BA009103520}" destId="{AE8D7076-C7B4-4ADB-A52D-FE2AD4F56D8F}"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13EAD6B2-DEDB-473F-8DDC-4D67DDD51E01}" type="presOf" srcId="{BE459BBA-E698-4FA5-87E2-098E1C06C863}" destId="{26A509D6-1CAC-4320-8983-EB86B20E4D1B}" srcOrd="0" destOrd="0" presId="urn:microsoft.com/office/officeart/2016/7/layout/VerticalDownArrowProcess"/>
    <dgm:cxn modelId="{4875D8FF-B334-4482-8616-C01E84E1F45D}" type="presOf" srcId="{15DF3956-9CAC-401D-9E5D-4A205C7B39A7}" destId="{F35DE624-5217-4F97-B06D-9B54EF0F272D}" srcOrd="0" destOrd="0" presId="urn:microsoft.com/office/officeart/2016/7/layout/VerticalDownArrowProcess"/>
    <dgm:cxn modelId="{0F200DA3-566B-4E8C-BB11-85FE1CF345B0}" type="presParOf" srcId="{AE8D7076-C7B4-4ADB-A52D-FE2AD4F56D8F}" destId="{9D1DC303-CBD6-48A0-AD48-10D1D70B703D}" srcOrd="0" destOrd="0" presId="urn:microsoft.com/office/officeart/2016/7/layout/VerticalDownArrowProcess"/>
    <dgm:cxn modelId="{6AE531BE-983C-4D5B-BAA6-8A41ECC8C20B}" type="presParOf" srcId="{9D1DC303-CBD6-48A0-AD48-10D1D70B703D}" destId="{F35DE624-5217-4F97-B06D-9B54EF0F272D}" srcOrd="0" destOrd="0" presId="urn:microsoft.com/office/officeart/2016/7/layout/VerticalDownArrowProcess"/>
    <dgm:cxn modelId="{8F062581-A349-4B9D-84B6-C9D99BB47371}" type="presParOf" srcId="{9D1DC303-CBD6-48A0-AD48-10D1D70B703D}" destId="{26A509D6-1CAC-4320-8983-EB86B20E4D1B}"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DE624-5217-4F97-B06D-9B54EF0F272D}">
      <dsp:nvSpPr>
        <dsp:cNvPr id="0" name=""/>
        <dsp:cNvSpPr/>
      </dsp:nvSpPr>
      <dsp:spPr>
        <a:xfrm>
          <a:off x="0" y="0"/>
          <a:ext cx="863955" cy="34478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1444" tIns="128016" rIns="61444"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a:latin typeface="Trebuchet MS" panose="020B0603020202020204" pitchFamily="34" charset="0"/>
            </a:rPr>
            <a:t>Next Town Hall will be August 22</a:t>
          </a:r>
          <a:r>
            <a:rPr lang="en-US" sz="1800" b="1" i="0" kern="1200" baseline="30000">
              <a:latin typeface="Trebuchet MS" panose="020B0603020202020204" pitchFamily="34" charset="0"/>
            </a:rPr>
            <a:t>nd</a:t>
          </a:r>
          <a:r>
            <a:rPr lang="en-US" sz="1800" b="1" i="0" kern="1200">
              <a:latin typeface="Trebuchet MS" panose="020B0603020202020204" pitchFamily="34" charset="0"/>
            </a:rPr>
            <a:t> </a:t>
          </a:r>
        </a:p>
      </dsp:txBody>
      <dsp:txXfrm>
        <a:off x="0" y="0"/>
        <a:ext cx="863955" cy="3447832"/>
      </dsp:txXfrm>
    </dsp:sp>
    <dsp:sp modelId="{26A509D6-1CAC-4320-8983-EB86B20E4D1B}">
      <dsp:nvSpPr>
        <dsp:cNvPr id="0" name=""/>
        <dsp:cNvSpPr/>
      </dsp:nvSpPr>
      <dsp:spPr>
        <a:xfrm>
          <a:off x="863955" y="0"/>
          <a:ext cx="2591865" cy="3447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575" tIns="228600" rIns="52575" bIns="228600" numCol="1" spcCol="1270" anchor="ctr"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Reminder:</a:t>
          </a:r>
          <a:endParaRPr lang="en-US" sz="1800" b="0" kern="120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a:latin typeface="Trebuchet MS" panose="020B0603020202020204" pitchFamily="34" charset="0"/>
            </a:rPr>
            <a:t>LAMs, please review your LEA’s list of IdM users and permissions</a:t>
          </a:r>
        </a:p>
      </dsp:txBody>
      <dsp:txXfrm>
        <a:off x="863955" y="0"/>
        <a:ext cx="2591865" cy="344783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2399 8176 16383 0 0,'6'0'0'0'0,"10"0"0"0"0,7 0 0 0 0,7 0 0 0 0,5 0 0 0 0,3 0 0 0 0,2 0 0 0 0,7 0 0 0 0,1 0 0 0 0,1 0 0 0 0,-3 0 0 0 0,-2 0 0 0 0,-2 0 0 0 0,-2 0 0 0 0,-1 0 0 0 0,6 0 0 0 0,2 0 0 0 0,-1 0 0 0 0,-1 0 0 0 0,-2 0 0 0 0,-2 0 0 0 0,-1 0 0 0 0,-1 0 0 0 0,6 0 0 0 0,2 0 0 0 0,-1 0 0 0 0,-1 0 0 0 0,-2 0 0 0 0,-2 0 0 0 0,-1 0 0 0 0,6 0 0 0 0,1 0 0 0 0,0 0 0 0 0,-3 0 0 0 0,-1 0 0 0 0,-2 0 0 0 0,-1 0 0 0 0,-1 0 0 0 0,0 0 0 0 0,5 0 0 0 0,3 0 0 0 0,-7 6 0 0 0,-4 3 0 0 0,-1-1 0 0 0,0 5 0 0 0,0 1 0 0 0,1-3 0 0 0,1-3 0 0 0,1-2 0 0 0,0-3 0 0 0,0-2 0 0 0,1-1 0 0 0,-1 0 0 0 0,1-1 0 0 0,0 1 0 0 0,-1-1 0 0 0,7 1 0 0 0,2 0 0 0 0,0 0 0 0 0,-2-1 0 0 0,-1 1 0 0 0,-3 0 0 0 0,-1 1 0 0 0,-1-1 0 0 0,6 0 0 0 0,2 0 0 0 0,0 0 0 0 0,-3 0 0 0 0,-1 0 0 0 0,-1 6 0 0 0,-2 3 0 0 0,5-1 0 0 0,2-1 0 0 0,0-2 0 0 0,-2-2 0 0 0,-2-2 0 0 0,-9 6 0 0 0,-3 2 0 0 0,0-1 0 0 0,1-2 0 0 0,8-1 0 0 0,4-3 0 0 0,0 0 0 0 0,1-2 0 0 0,-2 0 0 0 0,-2 0 0 0 0,-7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9066 7488 16383 0 0,'13'0'0'0'0,"11"0"0"0"0,8 0 0 0 0,5 0 0 0 0,3 0 0 0 0,1 0 0 0 0,0 0 0 0 0,0 0 0 0 0,-1 0 0 0 0,6 0 0 0 0,2 0 0 0 0,-1 0 0 0 0,-2 0 0 0 0,-2 0 0 0 0,-1 0 0 0 0,-2 0 0 0 0,5 0 0 0 0,2 0 0 0 0,0 0 0 0 0,-2 0 0 0 0,-3 0 0 0 0,0 0 0 0 0,-3 0 0 0 0,0 0 0 0 0,6 0 0 0 0,2 0 0 0 0,0 0 0 0 0,-2 0 0 0 0,-2 0 0 0 0,-2 0 0 0 0,-1 0 0 0 0,-1 0 0 0 0,6 0 0 0 0,2 0 0 0 0,-1 0 0 0 0,-1 0 0 0 0,-2 0 0 0 0,-8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9031 5944 16383 0 0,'7'0'0'0'0,"8"0"0"0"0,15 0 0 0 0,9 0 0 0 0,4 0 0 0 0,8 0 0 0 0,9 0 0 0 0,0 0 0 0 0,10 0 0 0 0,-1 0 0 0 0,-5 0 0 0 0,-7-13 0 0 0,0-5 0 0 0,-4 2 0 0 0,-3 2 0 0 0,2 5 0 0 0,-1 3 0 0 0,4 3 0 0 0,-1 1 0 0 0,-3 9 0 0 0,3 2 0 0 0,5 0 0 0 0,-1-1 0 0 0,-3 4 0 0 0,-5 0 0 0 0,-5-2 0 0 0,4 4 0 0 0,0-1 0 0 0,-2-2 0 0 0,4-3 0 0 0,7 4 0 0 0,-1-1 0 0 0,11-2 0 0 0,-1-2 0 0 0,2-3 0 0 0,2-1 0 0 0,16-2 0 0 0,-2-1 0 0 0,-1 0 0 0 0,-2-1 0 0 0,-8 1 0 0 0,-11-1 0 0 0,4 1 0 0 0,-3 0 0 0 0,-5 0 0 0 0,-7 0 0 0 0,-6 0 0 0 0,-3 0 0 0 0,-4 0 0 0 0,6 0 0 0 0,1 0 0 0 0,0 0 0 0 0,-2 0 0 0 0,-2 0 0 0 0,-1 0 0 0 0,-1 0 0 0 0,-1 0 0 0 0,6 0 0 0 0,2 0 0 0 0,-1 6 0 0 0,-1 3 0 0 0,-2-1 0 0 0,-2-1 0 0 0,-1-2 0 0 0,-1-2 0 0 0,6-2 0 0 0,2 0 0 0 0,0-1 0 0 0,-3 0 0 0 0,-1-1 0 0 0,-1 1 0 0 0,-3 0 0 0 0,0-1 0 0 0,7 1 0 0 0,0 0 0 0 0,1 0 0 0 0,-2 0 0 0 0,-2 0 0 0 0,-2 0 0 0 0,-1 0 0 0 0,-1 0 0 0 0,6 0 0 0 0,2 0 0 0 0,-1 0 0 0 0,-1 0 0 0 0,-9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11465 5265 16383 0 0,'13'0'0'0'0,"11"0"0"0"0,15 0 0 0 0,6 0 0 0 0,10 0 0 0 0,1 0 0 0 0,-2 7 0 0 0,3 1 0 0 0,-1 1 0 0 0,2 11 0 0 0,-2 2 0 0 0,-4-3 0 0 0,-4 3 0 0 0,9-3 0 0 0,2 1 0 0 0,-3-1 0 0 0,-5-5 0 0 0,-3-5 0 0 0,-5-4 0 0 0,-2-2 0 0 0,-8 4 0 0 0,3 2 0 0 0,8-2 0 0 0,4-1 0 0 0,0-2 0 0 0,-2-2 0 0 0,-1-1 0 0 0,-3 0 0 0 0,5-1 0 0 0,1-1 0 0 0,-1 1 0 0 0,-2 0 0 0 0,-2-1 0 0 0,-2 1 0 0 0,-2 0 0 0 0,0 0 0 0 0,6 0 0 0 0,2 0 0 0 0,-1 0 0 0 0,-1 0 0 0 0,-2 0 0 0 0,-2 0 0 0 0,-1 0 0 0 0,-1 0 0 0 0,0 0 0 0 0,-1 0 0 0 0,0 0 0 0 0,0 0 0 0 0,1 0 0 0 0,-1 0 0 0 0,0 0 0 0 0,1 0 0 0 0,6 0 0 0 0,2 0 0 0 0,0 0 0 0 0,-2 0 0 0 0,-2 0 0 0 0,-2 0 0 0 0,0 0 0 0 0,-2 0 0 0 0,6 0 0 0 0,2 0 0 0 0,-1 0 0 0 0,-1 0 0 0 0,-2 0 0 0 0,-2 0 0 0 0,-1 0 0 0 0,6 0 0 0 0,1 0 0 0 0,-1 0 0 0 0,-1 0 0 0 0,-2 0 0 0 0,-2 0 0 0 0,-1 0 0 0 0,-1 0 0 0 0,-1 0 0 0 0,7 0 0 0 0,2 0 0 0 0,-1 0 0 0 0,-1 0 0 0 0,-2 0 0 0 0,-1 0 0 0 0,-2 0 0 0 0,-8-6 0 0 0,-2-3 0 0 0,0 1 0 0 0,1 1 0 0 0,3 2 0 0 0,-6 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8"/>
    </inkml:context>
    <inkml:brush xml:id="br0">
      <inkml:brushProperty name="width" value="0.1" units="cm"/>
      <inkml:brushProperty name="height" value="0.1" units="cm"/>
    </inkml:brush>
  </inkml:definitions>
  <inkml:trace contextRef="#ctx0" brushRef="#br0">3246 3925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RITS@cde.state.co.us&#820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yr_rits"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 Id="rId4" Type="http://schemas.openxmlformats.org/officeDocument/2006/relationships/hyperlink" Target="https://www.cde.state.co.us/idm/ri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ff9b0004-75da-4e48-95e0-a066ad2796f4@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cdereval/truancystatistics"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3" Type="http://schemas.openxmlformats.org/officeDocument/2006/relationships/hyperlink" Target="https://teams.microsoft.com/registration/yM9Rp5of206DcJ8cbUvqWg,Q-Db8eWNlE-sXj5c16PQ4w,dqKnv42ab0KVqEwaFu5e0w,9V4Eagppy06NKJtHv3OL6g,P-3MrZTOzEOrRjHfdINWkw,QZVz_y-V_UiXv8wdS3xctQ?mode=read&amp;tenantId=a751cfc8-1f9a-4edb-8370-9f1c6d4bea5a" TargetMode="External"/><Relationship Id="rId7"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teams.microsoft.com/registration/yM9Rp5of206DcJ8cbUvqWg,Q-Db8eWNlE-sXj5c16PQ4w,dqKnv42ab0KVqEwaFu5e0w,y06AlJ_a-0yLrCUlFl7UMA,JyfcsOh43U6qUyG9tCOyOw,udXKhlbxuEiL_QjhSW7yYA?mode=read&amp;tenantId=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 Id="rId5"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4" Type="http://schemas.openxmlformats.org/officeDocument/2006/relationships/hyperlink" Target="https://teams.microsoft.com/registration/yM9Rp5of206DcJ8cbUvqWg,Q-Db8eWNlE-sXj5c16PQ4w,dqKnv42ab0KVqEwaFu5e0w,lHhRHE8_qUCE64OT-zfTkQ,B_R1Yy_Kz0KmuNqDjcI9xg,DkwA4eyZikSEOROqRNGj-Q?mode=read&amp;tenantId=a751cfc8-1f9a-4edb-8370-9f1c6d4bea5a" TargetMode="External"/><Relationship Id="rId9"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hyperlink" Target="mailto:ARMeasure@cde.state.co.u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ARMeasure@cde.state.co.u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census_geocoder_tool_instructions" TargetMode="External"/><Relationship Id="rId5" Type="http://schemas.openxmlformats.org/officeDocument/2006/relationships/hyperlink" Target="https://www.cde.state.co.us/datapipeline/at-riskfileinterchangetemplate" TargetMode="External"/><Relationship Id="rId4" Type="http://schemas.openxmlformats.org/officeDocument/2006/relationships/hyperlink" Target="https://www.cde.state.co.us/datapipeline/2024-2025at-riskmeasurebusinessrul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3.png"/><Relationship Id="rId4" Type="http://schemas.openxmlformats.org/officeDocument/2006/relationships/customXml" Target="../ink/ink1.xml"/><Relationship Id="rId9"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5.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coloradoliteracy/readactdesignation"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coloradoliteracy/read-training-data-collection-guid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cde.state.co.us/coloradoliteracy/read-training-data-collection-guide" TargetMode="External"/><Relationship Id="rId3" Type="http://schemas.openxmlformats.org/officeDocument/2006/relationships/hyperlink" Target="https://www.cde.state.co.us/coloradoliteracy/july-11-read-act-training-data-webinar" TargetMode="External"/><Relationship Id="rId7" Type="http://schemas.openxmlformats.org/officeDocument/2006/relationships/hyperlink" Target="https://www.cde.state.co.us/coloradoliteracy/readdatapipeline#teachertraining" TargetMode="External"/><Relationship Id="rId2" Type="http://schemas.openxmlformats.org/officeDocument/2006/relationships/hyperlink" Target="https://www.cde.state.co.us/coloradoliteracy/read-training-data-collection-june-webinar" TargetMode="External"/><Relationship Id="rId1" Type="http://schemas.openxmlformats.org/officeDocument/2006/relationships/slideLayout" Target="../slideLayouts/slideLayout2.xml"/><Relationship Id="rId6" Type="http://schemas.openxmlformats.org/officeDocument/2006/relationships/hyperlink" Target="https://www.cde.state.co.us/coloradoliteracy/2324READTeacherTrainingCompletionReportingFileLayoutDefinitions" TargetMode="External"/><Relationship Id="rId5" Type="http://schemas.openxmlformats.org/officeDocument/2006/relationships/hyperlink" Target="https://www.cde.state.co.us/coloradoliteracy/read-training-data-collection-august-8-2024" TargetMode="External"/><Relationship Id="rId4" Type="http://schemas.openxmlformats.org/officeDocument/2006/relationships/hyperlink" Target="https://www.cde.state.co.us/coloradoliteracy/july-25-read-training-webinar"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datapipelinesnapshots-attendance"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15</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3EB6-8C8F-E3BB-B10F-9C5D6C504298}"/>
              </a:ext>
            </a:extLst>
          </p:cNvPr>
          <p:cNvSpPr>
            <a:spLocks noGrp="1"/>
          </p:cNvSpPr>
          <p:nvPr>
            <p:ph type="title"/>
          </p:nvPr>
        </p:nvSpPr>
        <p:spPr/>
        <p:txBody>
          <a:bodyPr/>
          <a:lstStyle/>
          <a:p>
            <a:r>
              <a:rPr lang="en-US"/>
              <a:t>Data Pipeline Maintenance</a:t>
            </a:r>
          </a:p>
        </p:txBody>
      </p:sp>
      <p:sp>
        <p:nvSpPr>
          <p:cNvPr id="6" name="Content Placeholder 5">
            <a:extLst>
              <a:ext uri="{FF2B5EF4-FFF2-40B4-BE49-F238E27FC236}">
                <a16:creationId xmlns:a16="http://schemas.microsoft.com/office/drawing/2014/main" id="{D02190C4-BDB1-63A6-0C07-6E1F4A6D6118}"/>
              </a:ext>
            </a:extLst>
          </p:cNvPr>
          <p:cNvSpPr>
            <a:spLocks noGrp="1"/>
          </p:cNvSpPr>
          <p:nvPr>
            <p:ph sz="quarter" idx="13"/>
          </p:nvPr>
        </p:nvSpPr>
        <p:spPr/>
        <p:txBody>
          <a:bodyPr/>
          <a:lstStyle/>
          <a:p>
            <a:pPr marL="0" indent="0" algn="ctr">
              <a:lnSpc>
                <a:spcPct val="100000"/>
              </a:lnSpc>
              <a:buNone/>
            </a:pPr>
            <a:r>
              <a:rPr lang="en-US"/>
              <a:t>Data Pipeline, RITS and EDIS </a:t>
            </a:r>
          </a:p>
          <a:p>
            <a:pPr marL="0" indent="0" algn="ctr">
              <a:lnSpc>
                <a:spcPct val="100000"/>
              </a:lnSpc>
              <a:buNone/>
            </a:pPr>
            <a:r>
              <a:rPr lang="en-US"/>
              <a:t>will be unavailable </a:t>
            </a:r>
            <a:r>
              <a:rPr lang="en-US" b="1"/>
              <a:t>Tuesday, Aug 13</a:t>
            </a:r>
            <a:r>
              <a:rPr lang="en-US" b="1" baseline="30000"/>
              <a:t>th</a:t>
            </a:r>
            <a:r>
              <a:rPr lang="en-US" b="1"/>
              <a:t> at 5pm </a:t>
            </a:r>
          </a:p>
          <a:p>
            <a:pPr marL="0" indent="0" algn="ctr">
              <a:lnSpc>
                <a:spcPct val="100000"/>
              </a:lnSpc>
              <a:buNone/>
            </a:pPr>
            <a:r>
              <a:rPr lang="en-US"/>
              <a:t>until the morning of </a:t>
            </a:r>
            <a:r>
              <a:rPr lang="en-US" b="1"/>
              <a:t>Wednesday, August 14</a:t>
            </a:r>
            <a:r>
              <a:rPr lang="en-US" b="1" baseline="30000"/>
              <a:t>th</a:t>
            </a:r>
            <a:r>
              <a:rPr lang="en-US" b="1"/>
              <a:t> </a:t>
            </a:r>
          </a:p>
          <a:p>
            <a:pPr marL="0" indent="0" algn="ctr">
              <a:lnSpc>
                <a:spcPct val="100000"/>
              </a:lnSpc>
              <a:buNone/>
            </a:pPr>
            <a:r>
              <a:rPr lang="en-US"/>
              <a:t>for general maintenance</a:t>
            </a:r>
          </a:p>
          <a:p>
            <a:pPr marL="0" indent="0" algn="ctr">
              <a:buNone/>
            </a:pPr>
            <a:endParaRPr lang="en-US"/>
          </a:p>
          <a:p>
            <a:pPr marL="0" indent="0" algn="ctr">
              <a:buNone/>
            </a:pPr>
            <a:r>
              <a:rPr lang="en-US"/>
              <a:t>Thank you for your patience during this time!</a:t>
            </a:r>
          </a:p>
        </p:txBody>
      </p:sp>
      <p:sp>
        <p:nvSpPr>
          <p:cNvPr id="4" name="Slide Number Placeholder 3">
            <a:extLst>
              <a:ext uri="{FF2B5EF4-FFF2-40B4-BE49-F238E27FC236}">
                <a16:creationId xmlns:a16="http://schemas.microsoft.com/office/drawing/2014/main" id="{E56D306E-D0D9-65C6-AA53-3A4E485BBAF6}"/>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64620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t>Teacher Student Data Link</a:t>
            </a:r>
            <a:br>
              <a:rPr lang="en-US"/>
            </a:br>
            <a:r>
              <a:rPr lang="en-US"/>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34044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 Timeline</a:t>
            </a:r>
            <a:endParaRPr lang="en-US"/>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nvGraphicFramePr>
        <p:xfrm>
          <a:off x="98854" y="1252151"/>
          <a:ext cx="11994292" cy="3657018"/>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a:effectLst/>
                        </a:rPr>
                        <a:t>Date</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rPr>
                        <a:t>Event</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 Description</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400">
                          <a:effectLst/>
                        </a:rPr>
                        <a:t>Friday August 23,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a:effectLst/>
                        </a:rPr>
                        <a:t>Complete Teacher Student Data Link Snapshot means:</a:t>
                      </a:r>
                    </a:p>
                    <a:p>
                      <a:pPr marL="0" marR="0">
                        <a:lnSpc>
                          <a:spcPct val="107000"/>
                        </a:lnSpc>
                        <a:spcBef>
                          <a:spcPts val="0"/>
                        </a:spcBef>
                        <a:spcAft>
                          <a:spcPts val="0"/>
                        </a:spcAft>
                        <a:tabLst>
                          <a:tab pos="2028825" algn="l"/>
                        </a:tabLst>
                      </a:pPr>
                      <a:r>
                        <a:rPr lang="en-US" sz="1400">
                          <a:effectLst/>
                        </a:rPr>
                        <a:t>◻ All TSDL interchange errors are resolved</a:t>
                      </a:r>
                    </a:p>
                    <a:p>
                      <a:pPr marL="0" marR="0">
                        <a:lnSpc>
                          <a:spcPct val="107000"/>
                        </a:lnSpc>
                        <a:spcBef>
                          <a:spcPts val="0"/>
                        </a:spcBef>
                        <a:spcAft>
                          <a:spcPts val="0"/>
                        </a:spcAft>
                        <a:tabLst>
                          <a:tab pos="2028825" algn="l"/>
                        </a:tabLst>
                      </a:pPr>
                      <a:r>
                        <a:rPr lang="en-US" sz="1400">
                          <a:effectLst/>
                        </a:rPr>
                        <a:t>◻ All TSDL snapshot errors are resolved</a:t>
                      </a:r>
                    </a:p>
                    <a:p>
                      <a:pPr marL="0" marR="0">
                        <a:lnSpc>
                          <a:spcPct val="107000"/>
                        </a:lnSpc>
                        <a:spcBef>
                          <a:spcPts val="0"/>
                        </a:spcBef>
                        <a:spcAft>
                          <a:spcPts val="0"/>
                        </a:spcAft>
                        <a:tabLst>
                          <a:tab pos="2028825" algn="l"/>
                        </a:tabLst>
                      </a:pPr>
                      <a:r>
                        <a:rPr lang="en-US" sz="1400">
                          <a:effectLst/>
                        </a:rPr>
                        <a:t> </a:t>
                      </a:r>
                    </a:p>
                    <a:p>
                      <a:pPr marL="0" marR="0">
                        <a:lnSpc>
                          <a:spcPct val="107000"/>
                        </a:lnSpc>
                        <a:spcBef>
                          <a:spcPts val="0"/>
                        </a:spcBef>
                        <a:spcAft>
                          <a:spcPts val="0"/>
                        </a:spcAft>
                        <a:tabLst>
                          <a:tab pos="2028825" algn="l"/>
                        </a:tabLst>
                      </a:pPr>
                      <a:r>
                        <a:rPr lang="en-US" sz="1400">
                          <a:effectLst/>
                        </a:rPr>
                        <a:t>If you anticipate that you will not be able to meet this deadline, please contact CDE at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a:effectLst/>
                        </a:rPr>
                        <a:t>Monday August 26, 2024 – Thursday August 29,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Report Review</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a:effectLst/>
                        </a:rPr>
                        <a:t>Friday August 30,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Required to have TSDL snapshot error free and finalized before or on this date. TSDL closed and final report is signed and provided to CDE via email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Teacher Student Data Link</a:t>
            </a:r>
            <a:endParaRPr lang="en-US"/>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212348" y="1360592"/>
            <a:ext cx="4843033" cy="2308324"/>
          </a:xfrm>
          <a:prstGeom prst="rect">
            <a:avLst/>
          </a:prstGeom>
          <a:noFill/>
        </p:spPr>
        <p:txBody>
          <a:bodyPr wrap="square" rtlCol="0">
            <a:spAutoFit/>
          </a:bodyPr>
          <a:lstStyle/>
          <a:p>
            <a:pPr marL="285750" indent="-285750">
              <a:buFont typeface="Arial" panose="020B0604020202020204" pitchFamily="34" charset="0"/>
              <a:buChar char="•"/>
            </a:pPr>
            <a:r>
              <a:rPr lang="en-US"/>
              <a:t>COGNOS/CEDAR Reports:</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CFEE11B-2F0B-A30B-B1A6-292AA647C48B}"/>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5" name="TextBox 4">
            <a:extLst>
              <a:ext uri="{FF2B5EF4-FFF2-40B4-BE49-F238E27FC236}">
                <a16:creationId xmlns:a16="http://schemas.microsoft.com/office/drawing/2014/main" id="{1CBE220D-5884-CBA8-A697-19FE54870BF9}"/>
              </a:ext>
            </a:extLst>
          </p:cNvPr>
          <p:cNvSpPr txBox="1"/>
          <p:nvPr/>
        </p:nvSpPr>
        <p:spPr>
          <a:xfrm>
            <a:off x="576349" y="4335078"/>
            <a:ext cx="4843033" cy="1477328"/>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TD110, TD111, TD112 or TD113 snapshot errors, and it is accurate that a class of that course code should not be appearing at that school, please reach out for an exception.</a:t>
            </a:r>
          </a:p>
        </p:txBody>
      </p:sp>
      <p:pic>
        <p:nvPicPr>
          <p:cNvPr id="13" name="Picture 12" descr="View of CEDAR or COGNOS Student Discrepancy Report with Weeks Enrolled field highlighted.">
            <a:extLst>
              <a:ext uri="{FF2B5EF4-FFF2-40B4-BE49-F238E27FC236}">
                <a16:creationId xmlns:a16="http://schemas.microsoft.com/office/drawing/2014/main" id="{DCC47D2B-ADAB-D5DC-1CB8-6170E3AA9B94}"/>
              </a:ext>
            </a:extLst>
          </p:cNvPr>
          <p:cNvPicPr>
            <a:picLocks noChangeAspect="1"/>
          </p:cNvPicPr>
          <p:nvPr/>
        </p:nvPicPr>
        <p:blipFill>
          <a:blip r:embed="rId3"/>
          <a:stretch>
            <a:fillRect/>
          </a:stretch>
        </p:blipFill>
        <p:spPr>
          <a:xfrm>
            <a:off x="5850054" y="1296806"/>
            <a:ext cx="6074182" cy="4024837"/>
          </a:xfrm>
          <a:prstGeom prst="rect">
            <a:avLst/>
          </a:prstGeom>
        </p:spPr>
      </p:pic>
    </p:spTree>
    <p:extLst>
      <p:ext uri="{BB962C8B-B14F-4D97-AF65-F5344CB8AC3E}">
        <p14:creationId xmlns:p14="http://schemas.microsoft.com/office/powerpoint/2010/main" val="189673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Peter Hoffman</a:t>
            </a:r>
          </a:p>
          <a:p>
            <a:r>
              <a:rPr lang="en-US" b="1"/>
              <a:t>720-925-8611</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77579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RITS Updates</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05282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RITS: SASID Request &amp; Update Reminders</a:t>
            </a: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RITS@cde.state.co.us</a:t>
            </a:r>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vert="horz" lIns="91440" tIns="45720" rIns="91440" bIns="45720" rtlCol="0" anchor="t">
            <a:normAutofit/>
          </a:bodyPr>
          <a:lstStyle/>
          <a:p>
            <a:r>
              <a:rPr lang="en-US">
                <a:latin typeface="Trebuchet MS"/>
              </a:rPr>
              <a:t>SASID Request &amp; Update Reminders</a:t>
            </a:r>
            <a:endParaRPr lang="en-US"/>
          </a:p>
        </p:txBody>
      </p:sp>
      <p:sp>
        <p:nvSpPr>
          <p:cNvPr id="3" name="TextBox 2">
            <a:extLst>
              <a:ext uri="{FF2B5EF4-FFF2-40B4-BE49-F238E27FC236}">
                <a16:creationId xmlns:a16="http://schemas.microsoft.com/office/drawing/2014/main" id="{DFCB88CE-A938-52D3-D983-4C1ACE8BDF4A}"/>
              </a:ext>
            </a:extLst>
          </p:cNvPr>
          <p:cNvSpPr txBox="1"/>
          <p:nvPr/>
        </p:nvSpPr>
        <p:spPr>
          <a:xfrm>
            <a:off x="1415143" y="1959428"/>
            <a:ext cx="9670142"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ea typeface="Calibri" panose="020F0502020204030204"/>
                <a:cs typeface="Calibri" panose="020F0502020204030204"/>
              </a:rPr>
              <a:t>Do not resubmit records </a:t>
            </a:r>
            <a:r>
              <a:rPr lang="en-US" sz="2000">
                <a:ea typeface="Calibri" panose="020F0502020204030204"/>
                <a:cs typeface="Calibri" panose="020F0502020204030204"/>
              </a:rPr>
              <a:t> </a:t>
            </a:r>
            <a:r>
              <a:rPr lang="en-US">
                <a:ea typeface="Calibri" panose="020F0502020204030204"/>
                <a:cs typeface="Calibri" panose="020F0502020204030204"/>
              </a:rPr>
              <a:t>– if there is a delay, please do not resubmit, but reach out to myself or the RITS email</a:t>
            </a:r>
          </a:p>
          <a:p>
            <a:pPr marL="285750" indent="-285750">
              <a:buFont typeface="Arial"/>
              <a:buChar char="•"/>
            </a:pPr>
            <a:r>
              <a:rPr lang="en-US" sz="2000" b="1">
                <a:ea typeface="Calibri" panose="020F0502020204030204"/>
                <a:cs typeface="Calibri" panose="020F0502020204030204"/>
              </a:rPr>
              <a:t>Use 'Comments' section of RITS Web and Data Pipeline to make notes</a:t>
            </a:r>
            <a:r>
              <a:rPr lang="en-US">
                <a:ea typeface="Calibri" panose="020F0502020204030204"/>
                <a:cs typeface="Calibri" panose="020F0502020204030204"/>
              </a:rPr>
              <a:t> – however, please do not name country of origin - 'New to state'.</a:t>
            </a:r>
          </a:p>
          <a:p>
            <a:pPr marL="285750" indent="-285750">
              <a:buFont typeface="Arial"/>
              <a:buChar char="•"/>
            </a:pPr>
            <a:r>
              <a:rPr lang="en-US" sz="2000" b="1">
                <a:ea typeface="Calibri" panose="020F0502020204030204"/>
                <a:cs typeface="Calibri" panose="020F0502020204030204"/>
              </a:rPr>
              <a:t>Request for more information – </a:t>
            </a:r>
            <a:r>
              <a:rPr lang="en-US">
                <a:ea typeface="Calibri" panose="020F0502020204030204"/>
                <a:cs typeface="Calibri" panose="020F0502020204030204"/>
              </a:rPr>
              <a:t>please be timely in response, making sure to not share PII via email</a:t>
            </a:r>
            <a:endParaRPr lang="en-US" b="1">
              <a:ea typeface="Calibri" panose="020F0502020204030204"/>
              <a:cs typeface="Calibri" panose="020F0502020204030204"/>
            </a:endParaRPr>
          </a:p>
          <a:p>
            <a:pPr marL="285750" indent="-285750">
              <a:buFont typeface="Arial"/>
              <a:buChar char="•"/>
            </a:pPr>
            <a:r>
              <a:rPr lang="en-US" sz="2000" b="1">
                <a:ea typeface="Calibri" panose="020F0502020204030204"/>
                <a:cs typeface="Calibri" panose="020F0502020204030204"/>
              </a:rPr>
              <a:t>Duplicates</a:t>
            </a:r>
            <a:r>
              <a:rPr lang="en-US" sz="2000">
                <a:ea typeface="Calibri" panose="020F0502020204030204"/>
                <a:cs typeface="Calibri" panose="020F0502020204030204"/>
              </a:rPr>
              <a:t> – </a:t>
            </a:r>
            <a:r>
              <a:rPr lang="en-US">
                <a:ea typeface="Calibri" panose="020F0502020204030204"/>
                <a:cs typeface="Calibri" panose="020F0502020204030204"/>
              </a:rPr>
              <a:t>Use Syncplicity if you have found a duplicate; SASID Merge Report issues are being researched – please be sure your district is selected from the drop-down.</a:t>
            </a:r>
          </a:p>
          <a:p>
            <a:pPr marL="285750" indent="-285750">
              <a:buFont typeface="Arial"/>
              <a:buChar char="•"/>
            </a:pPr>
            <a:r>
              <a:rPr lang="en-US" sz="2000" b="1">
                <a:ea typeface="Calibri" panose="020F0502020204030204"/>
                <a:cs typeface="Calibri" panose="020F0502020204030204"/>
              </a:rPr>
              <a:t>RITS matching percentage logic</a:t>
            </a: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249972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Directory</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latin typeface="Museo Slab 500"/>
              </a:rPr>
              <a:t>Jessica Tribbett</a:t>
            </a:r>
            <a:endParaRPr lang="en-US"/>
          </a:p>
          <a:p>
            <a:r>
              <a:rPr lang="en-US">
                <a:latin typeface="Museo Slab 500"/>
                <a:hlinkClick r:id="rId2"/>
              </a:rPr>
              <a:t>RITS@cde.state.co.us</a:t>
            </a:r>
          </a:p>
          <a:p>
            <a:r>
              <a:rPr lang="en-US">
                <a:latin typeface="Museo Slab 500"/>
                <a:hlinkClick r:id="rId3"/>
              </a:rPr>
              <a:t>RITS Information Webpage</a:t>
            </a:r>
            <a:endParaRPr lang="en-US"/>
          </a:p>
          <a:p>
            <a:r>
              <a:rPr lang="en-US">
                <a:latin typeface="Museo Slab 500"/>
                <a:hlinkClick r:id="rId4"/>
              </a:rPr>
              <a:t>RITS Web</a:t>
            </a:r>
            <a:br>
              <a:rPr lang="en-US">
                <a:hlinkClick r:id="rId4"/>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62694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BA04B-38C3-F56D-9244-BD58697180E9}"/>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CF5321E8-1422-F901-E03D-63AA9E5F35B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1A4415BA-FBD4-9EB1-018F-9AB015D9DE2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93866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923338367"/>
              </p:ext>
            </p:extLst>
          </p:nvPr>
        </p:nvGraphicFramePr>
        <p:xfrm>
          <a:off x="228600" y="200025"/>
          <a:ext cx="11887200" cy="3895358"/>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8/14/2024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2:30-3:30pm</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Training Event</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August SEY Office Hours: Reviewing Reports and Data Validation</a:t>
                      </a:r>
                    </a:p>
                    <a:p>
                      <a:pPr marL="457200" marR="0" lvl="1">
                        <a:lnSpc>
                          <a:spcPct val="107000"/>
                        </a:lnSpc>
                        <a:spcBef>
                          <a:spcPts val="0"/>
                        </a:spcBef>
                        <a:spcAft>
                          <a:spcPts val="0"/>
                        </a:spcAft>
                        <a:tabLst>
                          <a:tab pos="2028825" algn="l"/>
                        </a:tabLst>
                      </a:pPr>
                      <a:r>
                        <a:rPr lang="en-US" sz="1400">
                          <a:effectLst/>
                          <a:latin typeface="Trebuchet MS" panose="020B0603020202020204" pitchFamily="34"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781251"/>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8/9/2024 to 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Report Review</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 Validate Student End of Year data using CEDAR/COGNOS reports.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Submit snapshot as soon as review is complete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State Deadline</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Submit Student End of Year snapshot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typically mid-day.</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6185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3"/>
            <a:extLst>
              <a:ext uri="{FF2B5EF4-FFF2-40B4-BE49-F238E27FC236}">
                <a16:creationId xmlns:a16="http://schemas.microsoft.com/office/drawing/2014/main" id="{E7E2EB91-0374-5582-7ACC-741F875FB6AB}"/>
              </a:ext>
            </a:extLst>
          </p:cNvPr>
          <p:cNvSpPr/>
          <p:nvPr/>
        </p:nvSpPr>
        <p:spPr>
          <a:xfrm>
            <a:off x="262732" y="4714645"/>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400663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65FB6E-3C9B-4C0F-F3CA-CA57FA0A9FA0}"/>
              </a:ext>
            </a:extLst>
          </p:cNvPr>
          <p:cNvSpPr>
            <a:spLocks noGrp="1"/>
          </p:cNvSpPr>
          <p:nvPr>
            <p:ph type="title"/>
          </p:nvPr>
        </p:nvSpPr>
        <p:spPr/>
        <p:txBody>
          <a:bodyPr/>
          <a:lstStyle/>
          <a:p>
            <a:r>
              <a:rPr lang="en-US" dirty="0"/>
              <a:t>File Status as of 11:00 pm on 8/14</a:t>
            </a:r>
          </a:p>
        </p:txBody>
      </p:sp>
      <p:sp>
        <p:nvSpPr>
          <p:cNvPr id="12" name="Text Placeholder 11">
            <a:extLst>
              <a:ext uri="{FF2B5EF4-FFF2-40B4-BE49-F238E27FC236}">
                <a16:creationId xmlns:a16="http://schemas.microsoft.com/office/drawing/2014/main" id="{0A1ABE81-F32E-A614-ED5A-FFAD3A7D95D4}"/>
              </a:ext>
            </a:extLst>
          </p:cNvPr>
          <p:cNvSpPr>
            <a:spLocks noGrp="1"/>
          </p:cNvSpPr>
          <p:nvPr>
            <p:ph type="body" sz="quarter" idx="13"/>
          </p:nvPr>
        </p:nvSpPr>
        <p:spPr/>
        <p:txBody>
          <a:bodyPr/>
          <a:lstStyle/>
          <a:p>
            <a:r>
              <a:rPr lang="en-US"/>
              <a:t>Snapshot Status</a:t>
            </a:r>
          </a:p>
        </p:txBody>
      </p:sp>
      <p:graphicFrame>
        <p:nvGraphicFramePr>
          <p:cNvPr id="8" name="Content Placeholder 7" descr="Student end of year snapshot status.">
            <a:extLst>
              <a:ext uri="{FF2B5EF4-FFF2-40B4-BE49-F238E27FC236}">
                <a16:creationId xmlns:a16="http://schemas.microsoft.com/office/drawing/2014/main" id="{C64310B3-8FCF-4461-597C-ECC0046DA1E8}"/>
              </a:ext>
            </a:extLst>
          </p:cNvPr>
          <p:cNvGraphicFramePr>
            <a:graphicFrameLocks noGrp="1"/>
          </p:cNvGraphicFramePr>
          <p:nvPr>
            <p:ph sz="half" idx="1"/>
            <p:extLst>
              <p:ext uri="{D42A27DB-BD31-4B8C-83A1-F6EECF244321}">
                <p14:modId xmlns:p14="http://schemas.microsoft.com/office/powerpoint/2010/main" val="2740146314"/>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F8213921-7912-7E08-FDFA-445E990CD78A}"/>
              </a:ext>
            </a:extLst>
          </p:cNvPr>
          <p:cNvSpPr>
            <a:spLocks noGrp="1"/>
          </p:cNvSpPr>
          <p:nvPr>
            <p:ph type="body" sz="quarter" idx="14"/>
          </p:nvPr>
        </p:nvSpPr>
        <p:spPr/>
        <p:txBody>
          <a:bodyPr/>
          <a:lstStyle/>
          <a:p>
            <a:r>
              <a:rPr lang="en-US"/>
              <a:t>Notes</a:t>
            </a:r>
          </a:p>
        </p:txBody>
      </p:sp>
      <p:sp>
        <p:nvSpPr>
          <p:cNvPr id="11" name="Content Placeholder 10">
            <a:extLst>
              <a:ext uri="{FF2B5EF4-FFF2-40B4-BE49-F238E27FC236}">
                <a16:creationId xmlns:a16="http://schemas.microsoft.com/office/drawing/2014/main" id="{381E41DD-6579-B459-A6BD-F9B8F600FB7E}"/>
              </a:ext>
            </a:extLst>
          </p:cNvPr>
          <p:cNvSpPr>
            <a:spLocks noGrp="1"/>
          </p:cNvSpPr>
          <p:nvPr>
            <p:ph sz="half" idx="2"/>
          </p:nvPr>
        </p:nvSpPr>
        <p:spPr/>
        <p:txBody>
          <a:bodyPr>
            <a:normAutofit fontScale="92500" lnSpcReduction="10000"/>
          </a:bodyPr>
          <a:lstStyle/>
          <a:p>
            <a:r>
              <a:rPr lang="en-US" dirty="0"/>
              <a:t>Expect Frequent communication</a:t>
            </a:r>
          </a:p>
          <a:p>
            <a:pPr lvl="1"/>
            <a:r>
              <a:rPr lang="en-US" dirty="0"/>
              <a:t>LEAs without data</a:t>
            </a:r>
          </a:p>
          <a:p>
            <a:pPr lvl="1"/>
            <a:r>
              <a:rPr lang="en-US" dirty="0"/>
              <a:t>LEAs with remaining errors</a:t>
            </a:r>
          </a:p>
          <a:p>
            <a:r>
              <a:rPr lang="en-US"/>
              <a:t>LEAs </a:t>
            </a:r>
            <a:r>
              <a:rPr lang="en-US" dirty="0"/>
              <a:t>who are error free and have reviewed their initial SEY data may submit their snapshot when ready.</a:t>
            </a:r>
          </a:p>
          <a:p>
            <a:r>
              <a:rPr lang="en-US" dirty="0"/>
              <a:t>LEAs with potential summer graduates/completers are encouraged to wait until August to submit their snapshot after they’ve updated any school exit types for grad/completers.</a:t>
            </a:r>
          </a:p>
        </p:txBody>
      </p:sp>
      <p:sp>
        <p:nvSpPr>
          <p:cNvPr id="3" name="Slide Number Placeholder 2">
            <a:extLst>
              <a:ext uri="{FF2B5EF4-FFF2-40B4-BE49-F238E27FC236}">
                <a16:creationId xmlns:a16="http://schemas.microsoft.com/office/drawing/2014/main" id="{88640820-5899-ECA3-2796-E0A7427836F0}"/>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7" name="Content Placeholder 5">
            <a:extLst>
              <a:ext uri="{FF2B5EF4-FFF2-40B4-BE49-F238E27FC236}">
                <a16:creationId xmlns:a16="http://schemas.microsoft.com/office/drawing/2014/main" id="{781C0BA6-4B42-7E9B-7275-FA992C0C1E02}"/>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17759269-2AA0-A1E3-E17A-D1B867E1E72A}"/>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00735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15FB-7754-2A79-6F53-A144B0FAE95B}"/>
              </a:ext>
            </a:extLst>
          </p:cNvPr>
          <p:cNvSpPr>
            <a:spLocks noGrp="1"/>
          </p:cNvSpPr>
          <p:nvPr>
            <p:ph type="title"/>
          </p:nvPr>
        </p:nvSpPr>
        <p:spPr>
          <a:xfrm>
            <a:off x="443565" y="205176"/>
            <a:ext cx="8065168" cy="898524"/>
          </a:xfrm>
        </p:spPr>
        <p:txBody>
          <a:bodyPr/>
          <a:lstStyle/>
          <a:p>
            <a:r>
              <a:rPr lang="en-US"/>
              <a:t>Report Review Window</a:t>
            </a:r>
            <a:br>
              <a:rPr lang="en-US"/>
            </a:br>
            <a:r>
              <a:rPr lang="en-US"/>
              <a:t>8/9/2024 – 9/5/2024</a:t>
            </a:r>
          </a:p>
        </p:txBody>
      </p:sp>
      <p:sp>
        <p:nvSpPr>
          <p:cNvPr id="3" name="Text Placeholder 2">
            <a:extLst>
              <a:ext uri="{FF2B5EF4-FFF2-40B4-BE49-F238E27FC236}">
                <a16:creationId xmlns:a16="http://schemas.microsoft.com/office/drawing/2014/main" id="{38AF6AD4-4154-A6BE-139A-3E0D0C29E2CF}"/>
              </a:ext>
            </a:extLst>
          </p:cNvPr>
          <p:cNvSpPr>
            <a:spLocks noGrp="1"/>
          </p:cNvSpPr>
          <p:nvPr>
            <p:ph type="body" sz="quarter" idx="13"/>
          </p:nvPr>
        </p:nvSpPr>
        <p:spPr>
          <a:xfrm>
            <a:off x="838200" y="1581408"/>
            <a:ext cx="5181600" cy="561839"/>
          </a:xfrm>
        </p:spPr>
        <p:txBody>
          <a:bodyPr/>
          <a:lstStyle/>
          <a:p>
            <a:r>
              <a:rPr lang="en-US"/>
              <a:t>Final data updates</a:t>
            </a:r>
          </a:p>
        </p:txBody>
      </p:sp>
      <p:sp>
        <p:nvSpPr>
          <p:cNvPr id="15" name="Content Placeholder 14">
            <a:extLst>
              <a:ext uri="{FF2B5EF4-FFF2-40B4-BE49-F238E27FC236}">
                <a16:creationId xmlns:a16="http://schemas.microsoft.com/office/drawing/2014/main" id="{479D00FB-E8C3-695B-A542-141CE3DE3EEE}"/>
              </a:ext>
            </a:extLst>
          </p:cNvPr>
          <p:cNvSpPr>
            <a:spLocks noGrp="1"/>
          </p:cNvSpPr>
          <p:nvPr>
            <p:ph sz="half" idx="1"/>
          </p:nvPr>
        </p:nvSpPr>
        <p:spPr/>
        <p:txBody>
          <a:bodyPr/>
          <a:lstStyle/>
          <a:p>
            <a:r>
              <a:rPr lang="en-US"/>
              <a:t>Update exit types for summer graduates/completers</a:t>
            </a:r>
          </a:p>
          <a:p>
            <a:pPr lvl="1"/>
            <a:r>
              <a:rPr lang="en-US"/>
              <a:t>Students have until Aug. 31, 2024, to finish requirements to be a graduate or completer of the 2023-2024 school year.</a:t>
            </a:r>
          </a:p>
          <a:p>
            <a:r>
              <a:rPr lang="en-US"/>
              <a:t>Check retention codes</a:t>
            </a:r>
          </a:p>
          <a:p>
            <a:pPr lvl="1"/>
            <a:r>
              <a:rPr lang="en-US"/>
              <a:t>Students beginning 2024-2025 in the same grade level that they finished in 2023-2024 should have a retention code in SEY 2023-2024</a:t>
            </a:r>
          </a:p>
        </p:txBody>
      </p:sp>
      <p:sp>
        <p:nvSpPr>
          <p:cNvPr id="5" name="Text Placeholder 4">
            <a:extLst>
              <a:ext uri="{FF2B5EF4-FFF2-40B4-BE49-F238E27FC236}">
                <a16:creationId xmlns:a16="http://schemas.microsoft.com/office/drawing/2014/main" id="{115F1FAB-BB9A-3E92-540B-C87B42CC8120}"/>
              </a:ext>
            </a:extLst>
          </p:cNvPr>
          <p:cNvSpPr>
            <a:spLocks noGrp="1"/>
          </p:cNvSpPr>
          <p:nvPr>
            <p:ph type="body" sz="quarter" idx="14"/>
          </p:nvPr>
        </p:nvSpPr>
        <p:spPr>
          <a:xfrm>
            <a:off x="6172200" y="1618295"/>
            <a:ext cx="5181600" cy="551880"/>
          </a:xfrm>
        </p:spPr>
        <p:txBody>
          <a:bodyPr/>
          <a:lstStyle/>
          <a:p>
            <a:r>
              <a:rPr lang="en-US"/>
              <a:t>Validate/Review Data</a:t>
            </a:r>
          </a:p>
        </p:txBody>
      </p:sp>
      <p:sp>
        <p:nvSpPr>
          <p:cNvPr id="6" name="Content Placeholder 5">
            <a:extLst>
              <a:ext uri="{FF2B5EF4-FFF2-40B4-BE49-F238E27FC236}">
                <a16:creationId xmlns:a16="http://schemas.microsoft.com/office/drawing/2014/main" id="{C5962847-0B94-645D-AD1B-500CE8CB1A26}"/>
              </a:ext>
            </a:extLst>
          </p:cNvPr>
          <p:cNvSpPr>
            <a:spLocks noGrp="1"/>
          </p:cNvSpPr>
          <p:nvPr>
            <p:ph sz="half" idx="2"/>
          </p:nvPr>
        </p:nvSpPr>
        <p:spPr>
          <a:xfrm>
            <a:off x="6172200" y="2286000"/>
            <a:ext cx="5181600" cy="3619818"/>
          </a:xfrm>
        </p:spPr>
        <p:txBody>
          <a:bodyPr>
            <a:normAutofit fontScale="92500" lnSpcReduction="20000"/>
          </a:bodyPr>
          <a:lstStyle/>
          <a:p>
            <a:pPr lvl="0"/>
            <a:r>
              <a:rPr lang="en-US" noProof="0"/>
              <a:t>Collaborate with schools to review student lists.</a:t>
            </a:r>
          </a:p>
          <a:p>
            <a:pPr lvl="1"/>
            <a:r>
              <a:rPr lang="en-US" noProof="0"/>
              <a:t>Student List: Dropouts</a:t>
            </a:r>
          </a:p>
          <a:p>
            <a:pPr lvl="1"/>
            <a:r>
              <a:rPr lang="en-US" noProof="0"/>
              <a:t>Student List: AYG Cohort</a:t>
            </a:r>
          </a:p>
          <a:p>
            <a:pPr lvl="1"/>
            <a:r>
              <a:rPr lang="en-US" noProof="0"/>
              <a:t>Student List: District and School Mobility</a:t>
            </a:r>
          </a:p>
          <a:p>
            <a:pPr lvl="0"/>
            <a:r>
              <a:rPr lang="en-US" noProof="0"/>
              <a:t>Review initial rates.</a:t>
            </a:r>
          </a:p>
          <a:p>
            <a:pPr lvl="1"/>
            <a:r>
              <a:rPr lang="en-US" noProof="0"/>
              <a:t>Graduation: 3-,4-,5-,6-,7-year rates by School Year</a:t>
            </a:r>
          </a:p>
          <a:p>
            <a:pPr lvl="1"/>
            <a:r>
              <a:rPr lang="en-US" noProof="0"/>
              <a:t>Graduation Rates: District and School by AYG</a:t>
            </a:r>
          </a:p>
          <a:p>
            <a:pPr lvl="1"/>
            <a:r>
              <a:rPr lang="en-US" noProof="0"/>
              <a:t>Dropout: District and School Rates</a:t>
            </a:r>
          </a:p>
          <a:p>
            <a:pPr lvl="1"/>
            <a:r>
              <a:rPr lang="en-US" noProof="0"/>
              <a:t>Mobility: District and School Rates</a:t>
            </a:r>
          </a:p>
        </p:txBody>
      </p:sp>
      <p:sp>
        <p:nvSpPr>
          <p:cNvPr id="7" name="Slide Number Placeholder 6">
            <a:extLst>
              <a:ext uri="{FF2B5EF4-FFF2-40B4-BE49-F238E27FC236}">
                <a16:creationId xmlns:a16="http://schemas.microsoft.com/office/drawing/2014/main" id="{A1E323BB-12CA-2C2F-3A50-A5BC4C2DD67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18" name="Content Placeholder 5">
            <a:extLst>
              <a:ext uri="{FF2B5EF4-FFF2-40B4-BE49-F238E27FC236}">
                <a16:creationId xmlns:a16="http://schemas.microsoft.com/office/drawing/2014/main" id="{82F89419-D01D-47A1-EA8A-DBA4EB1911E8}"/>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9" name="Content Placeholder 9">
            <a:extLst>
              <a:ext uri="{FF2B5EF4-FFF2-40B4-BE49-F238E27FC236}">
                <a16:creationId xmlns:a16="http://schemas.microsoft.com/office/drawing/2014/main" id="{399C68B2-0CBA-83FD-CD4A-92BFD3804477}"/>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2257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EF6-ACC9-D881-0AC1-C96DCA7307CE}"/>
              </a:ext>
            </a:extLst>
          </p:cNvPr>
          <p:cNvSpPr>
            <a:spLocks noGrp="1"/>
          </p:cNvSpPr>
          <p:nvPr>
            <p:ph type="title"/>
          </p:nvPr>
        </p:nvSpPr>
        <p:spPr/>
        <p:txBody>
          <a:bodyPr/>
          <a:lstStyle/>
          <a:p>
            <a:r>
              <a:rPr lang="en-US"/>
              <a:t>Prior SEY Office Hours Topics</a:t>
            </a:r>
          </a:p>
        </p:txBody>
      </p:sp>
      <p:sp>
        <p:nvSpPr>
          <p:cNvPr id="10" name="Content Placeholder 9">
            <a:extLst>
              <a:ext uri="{FF2B5EF4-FFF2-40B4-BE49-F238E27FC236}">
                <a16:creationId xmlns:a16="http://schemas.microsoft.com/office/drawing/2014/main" id="{05223F57-FBEB-7344-AC79-BD6170708F97}"/>
              </a:ext>
            </a:extLst>
          </p:cNvPr>
          <p:cNvSpPr>
            <a:spLocks noGrp="1"/>
          </p:cNvSpPr>
          <p:nvPr>
            <p:ph sz="half" idx="1"/>
          </p:nvPr>
        </p:nvSpPr>
        <p:spPr/>
        <p:txBody>
          <a:bodyPr/>
          <a:lstStyle/>
          <a:p>
            <a:r>
              <a:rPr lang="en-US" i="1">
                <a:hlinkClick r:id="rId2"/>
              </a:rPr>
              <a:t>All recordings posted on SEY website in the Training Section</a:t>
            </a:r>
            <a:endParaRPr lang="en-US" i="1"/>
          </a:p>
          <a:p>
            <a:r>
              <a:rPr lang="en-US" b="1"/>
              <a:t>August</a:t>
            </a:r>
          </a:p>
          <a:p>
            <a:pPr lvl="1"/>
            <a:r>
              <a:rPr lang="en-US"/>
              <a:t>Operational Reports</a:t>
            </a:r>
          </a:p>
          <a:p>
            <a:pPr lvl="1"/>
            <a:r>
              <a:rPr lang="en-US"/>
              <a:t>Reports to Preview Rates</a:t>
            </a:r>
          </a:p>
          <a:p>
            <a:r>
              <a:rPr lang="en-US" b="1"/>
              <a:t>July</a:t>
            </a:r>
          </a:p>
          <a:p>
            <a:pPr lvl="1"/>
            <a:r>
              <a:rPr lang="en-US"/>
              <a:t>Exception Request Reminders</a:t>
            </a:r>
          </a:p>
          <a:p>
            <a:pPr lvl="1"/>
            <a:r>
              <a:rPr lang="en-US"/>
              <a:t>Adequate Documentation of Transfer</a:t>
            </a:r>
          </a:p>
          <a:p>
            <a:pPr lvl="1"/>
            <a:r>
              <a:rPr lang="en-US"/>
              <a:t>Expelled Students</a:t>
            </a:r>
          </a:p>
          <a:p>
            <a:pPr lvl="1"/>
            <a:r>
              <a:rPr lang="en-US"/>
              <a:t>SE301 Graduation Guidelines Errors</a:t>
            </a:r>
          </a:p>
          <a:p>
            <a:pPr lvl="1"/>
            <a:endParaRPr lang="en-US"/>
          </a:p>
        </p:txBody>
      </p:sp>
      <p:sp>
        <p:nvSpPr>
          <p:cNvPr id="11" name="Content Placeholder 10">
            <a:extLst>
              <a:ext uri="{FF2B5EF4-FFF2-40B4-BE49-F238E27FC236}">
                <a16:creationId xmlns:a16="http://schemas.microsoft.com/office/drawing/2014/main" id="{574EBF2B-2371-011E-BC59-2BAE33E1BA2E}"/>
              </a:ext>
            </a:extLst>
          </p:cNvPr>
          <p:cNvSpPr>
            <a:spLocks noGrp="1"/>
          </p:cNvSpPr>
          <p:nvPr>
            <p:ph sz="half" idx="2"/>
          </p:nvPr>
        </p:nvSpPr>
        <p:spPr/>
        <p:txBody>
          <a:bodyPr>
            <a:normAutofit fontScale="92500" lnSpcReduction="20000"/>
          </a:bodyPr>
          <a:lstStyle/>
          <a:p>
            <a:r>
              <a:rPr lang="en-US" b="1"/>
              <a:t>June</a:t>
            </a:r>
            <a:endParaRPr lang="en-US"/>
          </a:p>
          <a:p>
            <a:pPr lvl="1"/>
            <a:r>
              <a:rPr lang="en-US"/>
              <a:t>Monitoring summer graduates</a:t>
            </a:r>
          </a:p>
          <a:p>
            <a:pPr lvl="1"/>
            <a:r>
              <a:rPr lang="en-US"/>
              <a:t>Retention Codes</a:t>
            </a:r>
          </a:p>
          <a:p>
            <a:pPr lvl="1"/>
            <a:r>
              <a:rPr lang="en-US"/>
              <a:t>Grade Reassignment</a:t>
            </a:r>
          </a:p>
          <a:p>
            <a:pPr lvl="1"/>
            <a:r>
              <a:rPr lang="en-US"/>
              <a:t>School Level Errors</a:t>
            </a:r>
          </a:p>
          <a:p>
            <a:pPr lvl="1"/>
            <a:r>
              <a:rPr lang="en-US"/>
              <a:t>Mid-Year EL Changes</a:t>
            </a:r>
          </a:p>
          <a:p>
            <a:r>
              <a:rPr lang="en-US" b="1"/>
              <a:t>May</a:t>
            </a:r>
          </a:p>
          <a:p>
            <a:pPr lvl="1"/>
            <a:r>
              <a:rPr lang="en-US"/>
              <a:t>Collaborating with program staff</a:t>
            </a:r>
          </a:p>
          <a:p>
            <a:pPr lvl="1"/>
            <a:r>
              <a:rPr lang="en-US"/>
              <a:t>FRL Business Rules</a:t>
            </a:r>
          </a:p>
          <a:p>
            <a:pPr lvl="1"/>
            <a:r>
              <a:rPr lang="en-US"/>
              <a:t>BOCES Schools vs BOCES programs (contract scenarios)</a:t>
            </a:r>
          </a:p>
          <a:p>
            <a:pPr lvl="1"/>
            <a:r>
              <a:rPr lang="en-US"/>
              <a:t>Capturing enrollment status changes</a:t>
            </a:r>
          </a:p>
          <a:p>
            <a:pPr lvl="1"/>
            <a:r>
              <a:rPr lang="en-US"/>
              <a:t>Investigating errors with the report </a:t>
            </a:r>
            <a:r>
              <a:rPr lang="en-US" i="1"/>
              <a:t>SASID Lookup: SEY and OCT (prior, current, subsequent year)</a:t>
            </a:r>
            <a:endParaRPr lang="en-US"/>
          </a:p>
        </p:txBody>
      </p:sp>
      <p:sp>
        <p:nvSpPr>
          <p:cNvPr id="7" name="Slide Number Placeholder 6">
            <a:extLst>
              <a:ext uri="{FF2B5EF4-FFF2-40B4-BE49-F238E27FC236}">
                <a16:creationId xmlns:a16="http://schemas.microsoft.com/office/drawing/2014/main" id="{B2B0CE1D-CF6E-403A-1070-499009AC6927}"/>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4" name="Content Placeholder 5">
            <a:extLst>
              <a:ext uri="{FF2B5EF4-FFF2-40B4-BE49-F238E27FC236}">
                <a16:creationId xmlns:a16="http://schemas.microsoft.com/office/drawing/2014/main" id="{6BC97F51-3E11-57A4-573A-BE43C0D7351A}"/>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5" name="Content Placeholder 9">
            <a:extLst>
              <a:ext uri="{FF2B5EF4-FFF2-40B4-BE49-F238E27FC236}">
                <a16:creationId xmlns:a16="http://schemas.microsoft.com/office/drawing/2014/main" id="{BDA6F2CF-1F04-AE0B-C1EA-C93A82A0C38C}"/>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582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61994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Attendance Data Release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73896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1B46-3E58-B9DE-E97A-0984BBF390D8}"/>
              </a:ext>
            </a:extLst>
          </p:cNvPr>
          <p:cNvSpPr>
            <a:spLocks noGrp="1"/>
          </p:cNvSpPr>
          <p:nvPr>
            <p:ph type="title"/>
          </p:nvPr>
        </p:nvSpPr>
        <p:spPr/>
        <p:txBody>
          <a:bodyPr/>
          <a:lstStyle/>
          <a:p>
            <a:r>
              <a:rPr lang="en-US"/>
              <a:t>Attendance Data Release Info</a:t>
            </a:r>
          </a:p>
        </p:txBody>
      </p:sp>
      <p:pic>
        <p:nvPicPr>
          <p:cNvPr id="10" name="Content Placeholder 9" descr="Screenshot of the Attendance Educational Statistics Website where the attendance data will be publicly posted.">
            <a:extLst>
              <a:ext uri="{FF2B5EF4-FFF2-40B4-BE49-F238E27FC236}">
                <a16:creationId xmlns:a16="http://schemas.microsoft.com/office/drawing/2014/main" id="{D981A3D5-5590-427C-EB0D-3C3A46492FEB}"/>
              </a:ext>
            </a:extLst>
          </p:cNvPr>
          <p:cNvPicPr>
            <a:picLocks noGrp="1" noChangeAspect="1"/>
          </p:cNvPicPr>
          <p:nvPr>
            <p:ph sz="quarter" idx="15"/>
          </p:nvPr>
        </p:nvPicPr>
        <p:blipFill>
          <a:blip r:embed="rId2"/>
          <a:stretch>
            <a:fillRect/>
          </a:stretch>
        </p:blipFill>
        <p:spPr>
          <a:xfrm>
            <a:off x="1481665" y="65854"/>
            <a:ext cx="8712199" cy="4048181"/>
          </a:xfrm>
          <a:ln w="3175">
            <a:solidFill>
              <a:schemeClr val="tx1"/>
            </a:solidFill>
          </a:ln>
        </p:spPr>
      </p:pic>
      <p:sp>
        <p:nvSpPr>
          <p:cNvPr id="7" name="Content Placeholder 6">
            <a:extLst>
              <a:ext uri="{FF2B5EF4-FFF2-40B4-BE49-F238E27FC236}">
                <a16:creationId xmlns:a16="http://schemas.microsoft.com/office/drawing/2014/main" id="{AC95D240-C504-4635-F827-CF6D222759DC}"/>
              </a:ext>
            </a:extLst>
          </p:cNvPr>
          <p:cNvSpPr>
            <a:spLocks noGrp="1"/>
          </p:cNvSpPr>
          <p:nvPr>
            <p:ph sz="quarter" idx="16"/>
          </p:nvPr>
        </p:nvSpPr>
        <p:spPr>
          <a:xfrm>
            <a:off x="307145" y="4192997"/>
            <a:ext cx="11577710" cy="2217719"/>
          </a:xfrm>
        </p:spPr>
        <p:txBody>
          <a:bodyPr>
            <a:normAutofit/>
          </a:bodyPr>
          <a:lstStyle/>
          <a:p>
            <a:r>
              <a:rPr lang="en-US" sz="2200"/>
              <a:t>August 22</a:t>
            </a:r>
            <a:r>
              <a:rPr lang="en-US" sz="2200" baseline="30000"/>
              <a:t>nd</a:t>
            </a:r>
            <a:r>
              <a:rPr lang="en-US" sz="2200"/>
              <a:t> – </a:t>
            </a:r>
            <a:r>
              <a:rPr lang="en-US" sz="2200">
                <a:hlinkClick r:id="rId3"/>
              </a:rPr>
              <a:t>Public Data Release</a:t>
            </a:r>
            <a:endParaRPr lang="en-US" sz="2200"/>
          </a:p>
          <a:p>
            <a:pPr lvl="1"/>
            <a:r>
              <a:rPr lang="en-US" sz="1700" b="0" i="0" u="none" strike="noStrike" baseline="0">
                <a:solidFill>
                  <a:srgbClr val="000000"/>
                </a:solidFill>
                <a:latin typeface="Trebuchet MS" panose="020B0603020202020204" pitchFamily="34" charset="0"/>
              </a:rPr>
              <a:t>Education statistics based upon this collection are publicly released and the embargo is lifted for this dataset (cannot send/use this data externally until embargo is lifted)</a:t>
            </a:r>
            <a:endParaRPr lang="en-US" sz="1500" b="0" i="0" u="none" strike="noStrike" baseline="0">
              <a:solidFill>
                <a:srgbClr val="000000"/>
              </a:solidFill>
              <a:latin typeface="Trebuchet MS" panose="020B0603020202020204" pitchFamily="34" charset="0"/>
            </a:endParaRPr>
          </a:p>
          <a:p>
            <a:r>
              <a:rPr lang="en-US" sz="2200"/>
              <a:t>August 15</a:t>
            </a:r>
            <a:r>
              <a:rPr lang="en-US" sz="2200" baseline="30000"/>
              <a:t>th</a:t>
            </a:r>
            <a:r>
              <a:rPr lang="en-US" sz="2200"/>
              <a:t> – Embargoed Data Was Sent</a:t>
            </a:r>
          </a:p>
          <a:p>
            <a:pPr lvl="2"/>
            <a:r>
              <a:rPr lang="en-US" sz="1700" b="0" i="0" u="none" strike="noStrike" baseline="0">
                <a:solidFill>
                  <a:srgbClr val="000000"/>
                </a:solidFill>
                <a:latin typeface="Trebuchet MS" panose="020B0603020202020204" pitchFamily="34" charset="0"/>
              </a:rPr>
              <a:t>2 Year Trend Rates Truancy, Attendance, Chronically Absent by District </a:t>
            </a:r>
          </a:p>
          <a:p>
            <a:pPr lvl="2"/>
            <a:r>
              <a:rPr lang="en-US" sz="1700" b="0" i="0" u="none" strike="noStrike" baseline="0">
                <a:solidFill>
                  <a:srgbClr val="000000"/>
                </a:solidFill>
                <a:latin typeface="Trebuchet MS" panose="020B0603020202020204" pitchFamily="34" charset="0"/>
              </a:rPr>
              <a:t>Attendance Rate, Truancy Rate and Chronic Absenteeism by State, Grade, IPST</a:t>
            </a:r>
            <a:endParaRPr lang="en-US" sz="1000" b="0" i="0" u="none" strike="noStrike" baseline="0">
              <a:solidFill>
                <a:srgbClr val="000000"/>
              </a:solidFill>
              <a:latin typeface="Trebuchet MS" panose="020B0603020202020204" pitchFamily="34" charset="0"/>
            </a:endParaRPr>
          </a:p>
          <a:p>
            <a:pPr lvl="1"/>
            <a:endParaRPr lang="en-US" sz="1400" b="0" i="0" u="none" strike="noStrike" baseline="0">
              <a:solidFill>
                <a:srgbClr val="00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13F2F01F-9E5B-1D2D-8C29-27C8EE89FD11}"/>
              </a:ext>
            </a:extLst>
          </p:cNvPr>
          <p:cNvSpPr>
            <a:spLocks noGrp="1"/>
          </p:cNvSpPr>
          <p:nvPr>
            <p:ph sz="quarter" idx="13"/>
          </p:nvPr>
        </p:nvSpPr>
        <p:spPr>
          <a:xfrm>
            <a:off x="746075" y="6489679"/>
            <a:ext cx="3559079" cy="279444"/>
          </a:xfrm>
        </p:spPr>
        <p:txBody>
          <a:bodyPr>
            <a:normAutofit fontScale="92500" lnSpcReduction="10000"/>
          </a:bodyPr>
          <a:lstStyle/>
          <a:p>
            <a:r>
              <a:rPr lang="en-US"/>
              <a:t>Attendance</a:t>
            </a:r>
          </a:p>
        </p:txBody>
      </p:sp>
      <p:sp>
        <p:nvSpPr>
          <p:cNvPr id="5" name="Content Placeholder 4">
            <a:extLst>
              <a:ext uri="{FF2B5EF4-FFF2-40B4-BE49-F238E27FC236}">
                <a16:creationId xmlns:a16="http://schemas.microsoft.com/office/drawing/2014/main" id="{279E7A68-7AD6-47A4-4D20-B476959D7C30}"/>
              </a:ext>
            </a:extLst>
          </p:cNvPr>
          <p:cNvSpPr>
            <a:spLocks noGrp="1"/>
          </p:cNvSpPr>
          <p:nvPr>
            <p:ph sz="quarter" idx="14"/>
          </p:nvPr>
        </p:nvSpPr>
        <p:spPr>
          <a:xfrm>
            <a:off x="3301316" y="6501191"/>
            <a:ext cx="3559080" cy="279444"/>
          </a:xfrm>
        </p:spPr>
        <p:txBody>
          <a:bodyPr>
            <a:normAutofit fontScale="92500" lnSpcReduction="10000"/>
          </a:bodyPr>
          <a:lstStyle/>
          <a:p>
            <a:r>
              <a:rPr lang="en-US"/>
              <a:t>Attendance@cde.state.co.us</a:t>
            </a:r>
          </a:p>
        </p:txBody>
      </p:sp>
      <p:sp>
        <p:nvSpPr>
          <p:cNvPr id="3" name="Slide Number Placeholder 2">
            <a:extLst>
              <a:ext uri="{FF2B5EF4-FFF2-40B4-BE49-F238E27FC236}">
                <a16:creationId xmlns:a16="http://schemas.microsoft.com/office/drawing/2014/main" id="{D8CCD737-9830-A071-97F7-9A507E4C694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25489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59380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273958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4283967592"/>
              </p:ext>
            </p:extLst>
          </p:nvPr>
        </p:nvGraphicFramePr>
        <p:xfrm>
          <a:off x="360626" y="92916"/>
          <a:ext cx="11470748" cy="5766992"/>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46310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081404829"/>
                  </a:ext>
                </a:extLst>
              </a:tr>
              <a:tr h="6895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233541262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14117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30299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29</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p:txBody>
          <a:bodyPr>
            <a:norm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08/28/2024, 10-11 a.m.</a:t>
            </a:r>
          </a:p>
          <a:p>
            <a:pPr>
              <a:lnSpc>
                <a:spcPct val="107000"/>
              </a:lnSpc>
              <a:spcBef>
                <a:spcPts val="0"/>
              </a:spcBef>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New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09/05/2024,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Learner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09/10/2024,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endParaRPr lang="en-US" sz="1700"/>
          </a:p>
        </p:txBody>
      </p:sp>
      <p:sp>
        <p:nvSpPr>
          <p:cNvPr id="5" name="Content Placeholder 4">
            <a:extLst>
              <a:ext uri="{FF2B5EF4-FFF2-40B4-BE49-F238E27FC236}">
                <a16:creationId xmlns:a16="http://schemas.microsoft.com/office/drawing/2014/main" id="{57A2033F-F15F-C103-EA83-A77A1AF89850}"/>
              </a:ext>
            </a:extLst>
          </p:cNvPr>
          <p:cNvSpPr>
            <a:spLocks noGrp="1"/>
          </p:cNvSpPr>
          <p:nvPr>
            <p:ph sz="half" idx="2"/>
          </p:nvPr>
        </p:nvSpPr>
        <p:spPr/>
        <p:txBody>
          <a:bodyPr>
            <a:no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register for the teams meeting.</a:t>
            </a:r>
            <a:endParaRPr lang="en-US" sz="17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A3A8-1E8B-FE45-0A95-65D5FF10A9E2}"/>
              </a:ext>
            </a:extLst>
          </p:cNvPr>
          <p:cNvSpPr>
            <a:spLocks noGrp="1"/>
          </p:cNvSpPr>
          <p:nvPr>
            <p:ph type="title"/>
          </p:nvPr>
        </p:nvSpPr>
        <p:spPr/>
        <p:txBody>
          <a:bodyPr/>
          <a:lstStyle/>
          <a:p>
            <a:r>
              <a:rPr lang="en-US"/>
              <a:t>Signoff Form Updates</a:t>
            </a:r>
          </a:p>
        </p:txBody>
      </p:sp>
      <p:pic>
        <p:nvPicPr>
          <p:cNvPr id="11" name="Picture 10" descr="A screenshot of the Student October Signoff Form showing the new line for the Signature of the Chief Financial Officer. Described below. ">
            <a:extLst>
              <a:ext uri="{FF2B5EF4-FFF2-40B4-BE49-F238E27FC236}">
                <a16:creationId xmlns:a16="http://schemas.microsoft.com/office/drawing/2014/main" id="{F0696604-5E39-7FA3-1022-01E2B1248A0D}"/>
              </a:ext>
            </a:extLst>
          </p:cNvPr>
          <p:cNvPicPr>
            <a:picLocks noChangeAspect="1"/>
          </p:cNvPicPr>
          <p:nvPr/>
        </p:nvPicPr>
        <p:blipFill>
          <a:blip r:embed="rId2"/>
          <a:stretch>
            <a:fillRect/>
          </a:stretch>
        </p:blipFill>
        <p:spPr>
          <a:xfrm>
            <a:off x="259930" y="368321"/>
            <a:ext cx="11672140" cy="3560397"/>
          </a:xfrm>
          <a:prstGeom prst="rect">
            <a:avLst/>
          </a:prstGeom>
        </p:spPr>
      </p:pic>
      <p:sp>
        <p:nvSpPr>
          <p:cNvPr id="9" name="TextBox 8">
            <a:extLst>
              <a:ext uri="{FF2B5EF4-FFF2-40B4-BE49-F238E27FC236}">
                <a16:creationId xmlns:a16="http://schemas.microsoft.com/office/drawing/2014/main" id="{14A0F404-3331-EBD5-17BE-BF6B289A8727}"/>
              </a:ext>
            </a:extLst>
          </p:cNvPr>
          <p:cNvSpPr txBox="1"/>
          <p:nvPr/>
        </p:nvSpPr>
        <p:spPr>
          <a:xfrm>
            <a:off x="1469335" y="4114578"/>
            <a:ext cx="9253330" cy="1569660"/>
          </a:xfrm>
          <a:prstGeom prst="rect">
            <a:avLst/>
          </a:prstGeom>
          <a:noFill/>
        </p:spPr>
        <p:txBody>
          <a:bodyPr wrap="square" rtlCol="0">
            <a:spAutoFit/>
          </a:bodyPr>
          <a:lstStyle/>
          <a:p>
            <a:pPr marL="285750" indent="-285750">
              <a:buFont typeface="Arial" panose="020B0604020202020204" pitchFamily="34" charset="0"/>
              <a:buChar char="•"/>
            </a:pPr>
            <a:r>
              <a:rPr lang="en-US" sz="2400"/>
              <a:t>Red Box: Sometimes used for the data respondent’s signature or another signature not listed</a:t>
            </a:r>
          </a:p>
          <a:p>
            <a:pPr marL="285750" indent="-285750">
              <a:buFont typeface="Arial" panose="020B0604020202020204" pitchFamily="34" charset="0"/>
              <a:buChar char="•"/>
            </a:pPr>
            <a:r>
              <a:rPr lang="en-US" sz="2400"/>
              <a:t>Purple Box: Signature of the Secretary of the Board of Education</a:t>
            </a:r>
          </a:p>
          <a:p>
            <a:pPr marL="285750" indent="-285750">
              <a:buFont typeface="Arial" panose="020B0604020202020204" pitchFamily="34" charset="0"/>
              <a:buChar char="•"/>
            </a:pPr>
            <a:r>
              <a:rPr lang="en-US" sz="2400"/>
              <a:t>Yellow Box: Signature of the Chief Financial Officer (NEW)</a:t>
            </a:r>
          </a:p>
        </p:txBody>
      </p:sp>
      <p:sp>
        <p:nvSpPr>
          <p:cNvPr id="5" name="Content Placeholder 4">
            <a:extLst>
              <a:ext uri="{FF2B5EF4-FFF2-40B4-BE49-F238E27FC236}">
                <a16:creationId xmlns:a16="http://schemas.microsoft.com/office/drawing/2014/main" id="{F4D9F2D4-F026-A015-D5EB-D43891852DFD}"/>
              </a:ext>
            </a:extLst>
          </p:cNvPr>
          <p:cNvSpPr>
            <a:spLocks noGrp="1"/>
          </p:cNvSpPr>
          <p:nvPr>
            <p:ph sz="quarter" idx="13"/>
          </p:nvPr>
        </p:nvSpPr>
        <p:spPr/>
        <p:txBody>
          <a:bodyPr>
            <a:normAutofit fontScale="92500" lnSpcReduction="10000"/>
          </a:bodyPr>
          <a:lstStyle/>
          <a:p>
            <a:r>
              <a:rPr lang="en-US"/>
              <a:t>Student October</a:t>
            </a:r>
          </a:p>
        </p:txBody>
      </p:sp>
      <p:sp>
        <p:nvSpPr>
          <p:cNvPr id="6" name="Content Placeholder 5">
            <a:extLst>
              <a:ext uri="{FF2B5EF4-FFF2-40B4-BE49-F238E27FC236}">
                <a16:creationId xmlns:a16="http://schemas.microsoft.com/office/drawing/2014/main" id="{C98A69B7-DEC8-E5B8-BE38-ED033F8C83D2}"/>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7168B90C-B606-82A2-4EF9-37FB3D57A91C}"/>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71244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CA18-EFE4-80ED-E77A-7B7A6895D0B6}"/>
              </a:ext>
            </a:extLst>
          </p:cNvPr>
          <p:cNvSpPr>
            <a:spLocks noGrp="1"/>
          </p:cNvSpPr>
          <p:nvPr>
            <p:ph type="title"/>
          </p:nvPr>
        </p:nvSpPr>
        <p:spPr/>
        <p:txBody>
          <a:bodyPr/>
          <a:lstStyle/>
          <a:p>
            <a:r>
              <a:rPr lang="en-US"/>
              <a:t>Warnings – Helpful Tool for Data Reporting</a:t>
            </a:r>
          </a:p>
        </p:txBody>
      </p:sp>
      <p:sp>
        <p:nvSpPr>
          <p:cNvPr id="3" name="Content Placeholder 2">
            <a:extLst>
              <a:ext uri="{FF2B5EF4-FFF2-40B4-BE49-F238E27FC236}">
                <a16:creationId xmlns:a16="http://schemas.microsoft.com/office/drawing/2014/main" id="{8BAD300F-5835-15A9-B48C-8A8410A64FD0}"/>
              </a:ext>
            </a:extLst>
          </p:cNvPr>
          <p:cNvSpPr>
            <a:spLocks noGrp="1"/>
          </p:cNvSpPr>
          <p:nvPr>
            <p:ph idx="1"/>
          </p:nvPr>
        </p:nvSpPr>
        <p:spPr>
          <a:xfrm>
            <a:off x="443565" y="1362457"/>
            <a:ext cx="11507643" cy="4736591"/>
          </a:xfrm>
        </p:spPr>
        <p:txBody>
          <a:bodyPr>
            <a:normAutofit/>
          </a:bodyPr>
          <a:lstStyle/>
          <a:p>
            <a:r>
              <a:rPr lang="en-US" sz="2000" b="1" u="sng"/>
              <a:t>OC182:</a:t>
            </a:r>
            <a:r>
              <a:rPr lang="en-US" sz="2000"/>
              <a:t> This year's Student October grade level is not showing an advance (+1) from last year's Student October grade level. Please verify the student's grade level.</a:t>
            </a:r>
          </a:p>
          <a:p>
            <a:r>
              <a:rPr lang="en-US" sz="2000" b="1" u="sng"/>
              <a:t>OC183/OC184 (BOCES School Contract Situations):</a:t>
            </a:r>
            <a:r>
              <a:rPr lang="en-US" sz="2000" b="1"/>
              <a:t> </a:t>
            </a:r>
            <a:r>
              <a:rPr lang="en-US" sz="2000"/>
              <a:t>You currently have a student that is being contracted through a BOCES (Pupil Attendance Information = '31' or '33') and is not being picked up by a BOCES. Please verify with your BOCES contact(s) that this student will be picked up by the BOCES for educational services…. You currently have a student that is coded as a Schools of Choice student (Pupil Attendance Information = '02' or '04') and is not being picked up by a district. Please verify with your district contact(s) that this student will be picked up by the district for funding purposes.</a:t>
            </a:r>
          </a:p>
          <a:p>
            <a:r>
              <a:rPr lang="en-US" sz="2000" b="1" u="sng"/>
              <a:t>OC201:</a:t>
            </a:r>
            <a:r>
              <a:rPr lang="en-US" sz="2000"/>
              <a:t> Possible PAI Duplicate: The following students were submitted by another district causing an enrollment duplicate. Verify the Pupil Attendance Information Code for enrollment purposes.</a:t>
            </a:r>
          </a:p>
          <a:p>
            <a:r>
              <a:rPr lang="en-US" sz="2000" b="1" u="sng"/>
              <a:t>Various Codes:</a:t>
            </a:r>
            <a:r>
              <a:rPr lang="en-US" sz="2000"/>
              <a:t> Your district reported no _____ students.</a:t>
            </a:r>
          </a:p>
          <a:p>
            <a:r>
              <a:rPr lang="en-US" sz="2000" b="1" u="sng"/>
              <a:t>Various Codes:</a:t>
            </a:r>
            <a:r>
              <a:rPr lang="en-US" sz="2000"/>
              <a:t> Your district’s ____ count for October is considerably different compared to last year's count. The tolerance for this warning is +- 25% and only includes K-12 students.</a:t>
            </a:r>
          </a:p>
        </p:txBody>
      </p:sp>
      <p:sp>
        <p:nvSpPr>
          <p:cNvPr id="4" name="Slide Number Placeholder 3">
            <a:extLst>
              <a:ext uri="{FF2B5EF4-FFF2-40B4-BE49-F238E27FC236}">
                <a16:creationId xmlns:a16="http://schemas.microsoft.com/office/drawing/2014/main" id="{A4F47474-032C-A58A-BE15-1CB4A5713597}"/>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B4C41043-010F-65F4-3084-B73D0E1B59DA}"/>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D17E033C-D25E-DE71-C645-DBA1240A5CD5}"/>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9900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Tree>
    <p:extLst>
      <p:ext uri="{BB962C8B-B14F-4D97-AF65-F5344CB8AC3E}">
        <p14:creationId xmlns:p14="http://schemas.microsoft.com/office/powerpoint/2010/main" val="418391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236553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endParaRPr lang="en-US" sz="2000">
              <a:solidFill>
                <a:srgbClr val="FF0000"/>
              </a:solidFill>
              <a:latin typeface="Trebuchet MS"/>
            </a:endParaRPr>
          </a:p>
          <a:p>
            <a:r>
              <a:rPr lang="en-US" sz="2000">
                <a:solidFill>
                  <a:srgbClr val="333333"/>
                </a:solidFill>
                <a:latin typeface="Trebuchet MS"/>
              </a:rPr>
              <a:t>Transportation CDE-40 Overview FY23/24 August 15, 2024 (10AM)</a:t>
            </a:r>
            <a:endParaRPr lang="en-US" sz="2000"/>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11972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1925961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Identity Management Role</a:t>
            </a:r>
            <a:endParaRPr lang="en-US"/>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b="1"/>
              <a:t>Note: To receive communication about the at-risk interchange, you must have this role!</a:t>
            </a:r>
            <a:endParaRPr lang="en-US" b="1">
              <a:cs typeface="Calibri"/>
            </a:endParaRPr>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a:solidFill>
                            <a:schemeClr val="tx1"/>
                          </a:solidFill>
                        </a:rPr>
                        <a:t>Application</a:t>
                      </a:r>
                    </a:p>
                  </a:txBody>
                  <a:tcPr/>
                </a:tc>
                <a:tc>
                  <a:txBody>
                    <a:bodyPr/>
                    <a:lstStyle/>
                    <a:p>
                      <a:r>
                        <a:rPr lang="en-US">
                          <a:solidFill>
                            <a:schemeClr val="tx1"/>
                          </a:solidFill>
                        </a:rPr>
                        <a:t>Collection</a:t>
                      </a:r>
                    </a:p>
                  </a:txBody>
                  <a:tcPr/>
                </a:tc>
                <a:tc>
                  <a:txBody>
                    <a:bodyPr/>
                    <a:lstStyle/>
                    <a:p>
                      <a:r>
                        <a:rPr lang="en-US">
                          <a:solidFill>
                            <a:schemeClr val="tx1"/>
                          </a:solidFill>
                        </a:rPr>
                        <a:t>Role</a:t>
                      </a:r>
                    </a:p>
                  </a:txBody>
                  <a:tcPr/>
                </a:tc>
                <a:tc>
                  <a:txBody>
                    <a:bodyPr/>
                    <a:lstStyle/>
                    <a:p>
                      <a:r>
                        <a:rPr lang="en-US">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a:t>Pipeline</a:t>
                      </a:r>
                    </a:p>
                  </a:txBody>
                  <a:tcPr/>
                </a:tc>
                <a:tc>
                  <a:txBody>
                    <a:bodyPr/>
                    <a:lstStyle/>
                    <a:p>
                      <a:r>
                        <a:rPr lang="en-US" sz="1400"/>
                        <a:t>At Risk Measure (ARM)</a:t>
                      </a:r>
                    </a:p>
                  </a:txBody>
                  <a:tcPr/>
                </a:tc>
                <a:tc>
                  <a:txBody>
                    <a:bodyPr/>
                    <a:lstStyle/>
                    <a:p>
                      <a:r>
                        <a:rPr lang="en-US" sz="1400" b="1"/>
                        <a:t>LEA User</a:t>
                      </a:r>
                    </a:p>
                  </a:txBody>
                  <a:tcPr/>
                </a:tc>
                <a:tc>
                  <a:txBody>
                    <a:bodyPr/>
                    <a:lstStyle/>
                    <a:p>
                      <a:r>
                        <a:rPr lang="en-US" sz="1400"/>
                        <a:t>Upload</a:t>
                      </a:r>
                      <a:r>
                        <a:rPr lang="en-US" sz="1400" baseline="0"/>
                        <a:t> and Edit Records for the At-Risk Measure File</a:t>
                      </a:r>
                      <a:endParaRPr lang="en-US" sz="1400"/>
                    </a:p>
                  </a:txBody>
                  <a:tcPr/>
                </a:tc>
                <a:extLst>
                  <a:ext uri="{0D108BD9-81ED-4DB2-BD59-A6C34878D82A}">
                    <a16:rowId xmlns:a16="http://schemas.microsoft.com/office/drawing/2014/main" val="10001"/>
                  </a:ext>
                </a:extLst>
              </a:tr>
              <a:tr h="326643">
                <a:tc>
                  <a:txBody>
                    <a:bodyPr/>
                    <a:lstStyle/>
                    <a:p>
                      <a:r>
                        <a:rPr lang="en-US" sz="1400"/>
                        <a:t>Pipeline</a:t>
                      </a:r>
                    </a:p>
                  </a:txBody>
                  <a:tcPr/>
                </a:tc>
                <a:tc>
                  <a:txBody>
                    <a:bodyPr/>
                    <a:lstStyle/>
                    <a:p>
                      <a:r>
                        <a:rPr lang="en-US" sz="1400"/>
                        <a:t>At-Risk Measure (ARM)</a:t>
                      </a:r>
                    </a:p>
                  </a:txBody>
                  <a:tcPr/>
                </a:tc>
                <a:tc>
                  <a:txBody>
                    <a:bodyPr/>
                    <a:lstStyle/>
                    <a:p>
                      <a:r>
                        <a:rPr lang="en-US" sz="1400"/>
                        <a:t>LEA Viewer</a:t>
                      </a:r>
                    </a:p>
                  </a:txBody>
                  <a:tcPr/>
                </a:tc>
                <a:tc>
                  <a:txBody>
                    <a:bodyPr/>
                    <a:lstStyle/>
                    <a:p>
                      <a:r>
                        <a:rPr lang="en-US" sz="1400"/>
                        <a:t>View</a:t>
                      </a:r>
                      <a:r>
                        <a:rPr lang="en-US" sz="1400" baseline="0"/>
                        <a:t> Cognos reports – cannot edit data</a:t>
                      </a:r>
                      <a:endParaRPr lang="en-US" sz="140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4"/>
              </a:rPr>
              <a:t>ARMeasure@cde.state.co.us</a:t>
            </a:r>
            <a:endParaRPr lang="en-US">
              <a:solidFill>
                <a:srgbClr val="000000"/>
              </a:solidFill>
              <a:latin typeface="Trebuchet MS"/>
            </a:endParaRPr>
          </a:p>
          <a:p>
            <a:endParaRPr lang="en-US">
              <a:solidFill>
                <a:srgbClr val="000000"/>
              </a:solidFill>
            </a:endParaRPr>
          </a:p>
        </p:txBody>
      </p:sp>
      <p:sp>
        <p:nvSpPr>
          <p:cNvPr id="3" name="TextBox 2">
            <a:extLst>
              <a:ext uri="{FF2B5EF4-FFF2-40B4-BE49-F238E27FC236}">
                <a16:creationId xmlns:a16="http://schemas.microsoft.com/office/drawing/2014/main" id="{91E60E77-D8DB-134C-9A3B-BBACC56219FB}"/>
              </a:ext>
            </a:extLst>
          </p:cNvPr>
          <p:cNvSpPr txBox="1"/>
          <p:nvPr/>
        </p:nvSpPr>
        <p:spPr>
          <a:xfrm>
            <a:off x="6815667" y="1418166"/>
            <a:ext cx="3767666" cy="646331"/>
          </a:xfrm>
          <a:prstGeom prst="rect">
            <a:avLst/>
          </a:prstGeom>
          <a:noFill/>
          <a:ln w="1270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66% of LEAs have assigned a User to this Interchange File</a:t>
            </a:r>
            <a:endParaRPr lang="en-US"/>
          </a:p>
        </p:txBody>
      </p:sp>
    </p:spTree>
    <p:extLst>
      <p:ext uri="{BB962C8B-B14F-4D97-AF65-F5344CB8AC3E}">
        <p14:creationId xmlns:p14="http://schemas.microsoft.com/office/powerpoint/2010/main" val="2023168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pPr lvl="1">
              <a:buFont typeface="Courier New" panose="020B0604020202020204" pitchFamily="34" charset="0"/>
              <a:buChar char="o"/>
            </a:pPr>
            <a:endParaRPr lang="en-US" sz="1600">
              <a:latin typeface="Trebuchet MS"/>
            </a:endParaRPr>
          </a:p>
          <a:p>
            <a:r>
              <a:rPr lang="en-US">
                <a:latin typeface="Trebuchet MS"/>
              </a:rPr>
              <a:t>These folders will be used to share files containing PII between the district or BOCES and CDE when requesting assistance with the At-Risk Interchange or Census Geocoding tool.</a:t>
            </a:r>
          </a:p>
          <a:p>
            <a:r>
              <a:rPr lang="en-US">
                <a:latin typeface="Trebuchet MS"/>
              </a:rPr>
              <a:t>If you have been assigned the user or view role for this interchange file and you do not receive notification that this file has been shared with you within 48 hours,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Track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Instructions for Using the Geocode Tool</a:t>
            </a:r>
            <a:endParaRPr lang="en-US"/>
          </a:p>
          <a:p>
            <a:pPr lvl="1">
              <a:buFont typeface="Courier New" panose="020B0604020202020204" pitchFamily="34" charset="0"/>
              <a:buChar char="o"/>
            </a:pPr>
            <a:r>
              <a:rPr lang="en-US">
                <a:latin typeface="Trebuchet MS"/>
                <a:hlinkClick r:id="rId7"/>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a:t>
            </a:r>
            <a:br>
              <a:rPr lang="en-US">
                <a:latin typeface="Museo Slab 500"/>
              </a:rPr>
            </a:br>
            <a:r>
              <a:rPr lang="en-US">
                <a:latin typeface="Museo Slab 500"/>
              </a:rPr>
              <a:t>Trainings</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lnSpcReduction="10000"/>
          </a:bodyPr>
          <a:lstStyle/>
          <a:p>
            <a:r>
              <a:rPr lang="en-US">
                <a:latin typeface="Trebuchet MS"/>
              </a:rPr>
              <a:t>Scheduled Trainings:</a:t>
            </a:r>
            <a:endParaRPr lang="en-US"/>
          </a:p>
          <a:p>
            <a:pPr lvl="1">
              <a:buFont typeface="Courier New,monospace" panose="020B0604020202020204" pitchFamily="34" charset="0"/>
              <a:buChar char="o"/>
            </a:pPr>
            <a:r>
              <a:rPr lang="en-US">
                <a:solidFill>
                  <a:srgbClr val="333333"/>
                </a:solidFill>
                <a:latin typeface="Trebuchet MS"/>
              </a:rPr>
              <a:t>Overview of the Geocode Tool - </a:t>
            </a:r>
            <a:r>
              <a:rPr lang="en-US" err="1">
                <a:solidFill>
                  <a:srgbClr val="333333"/>
                </a:solidFill>
                <a:latin typeface="Trebuchet MS"/>
              </a:rPr>
              <a:t>Comlete</a:t>
            </a:r>
            <a:endParaRPr lang="en-US" b="1" err="1">
              <a:solidFill>
                <a:srgbClr val="333333"/>
              </a:solidFill>
              <a:latin typeface="Trebuchet MS"/>
            </a:endParaRPr>
          </a:p>
          <a:p>
            <a:pPr lvl="2">
              <a:buFont typeface="Wingdings" panose="020B0604020202020204" pitchFamily="34" charset="0"/>
              <a:buChar char="§"/>
            </a:pPr>
            <a:r>
              <a:rPr lang="en-US">
                <a:solidFill>
                  <a:srgbClr val="333333"/>
                </a:solidFill>
                <a:latin typeface="Trebuchet MS"/>
              </a:rPr>
              <a:t>The recording for this training is posted to the AR Interchange website</a:t>
            </a:r>
          </a:p>
          <a:p>
            <a:pPr lvl="1">
              <a:buFont typeface="Courier New,monospace" panose="020B0604020202020204" pitchFamily="34" charset="0"/>
              <a:buChar char="o"/>
            </a:pPr>
            <a:r>
              <a:rPr lang="en-US">
                <a:solidFill>
                  <a:srgbClr val="333333"/>
                </a:solidFill>
                <a:latin typeface="Trebuchet MS"/>
              </a:rPr>
              <a:t>Overview of the Geocode Tool - Complete</a:t>
            </a:r>
            <a:endParaRPr lang="en-US">
              <a:solidFill>
                <a:srgbClr val="000000"/>
              </a:solidFill>
              <a:latin typeface="Trebuchet MS"/>
            </a:endParaRPr>
          </a:p>
          <a:p>
            <a:pPr lvl="2">
              <a:buFont typeface="Wingdings" panose="020B0604020202020204" pitchFamily="34" charset="0"/>
              <a:buChar char="§"/>
            </a:pPr>
            <a:r>
              <a:rPr lang="en-US">
                <a:solidFill>
                  <a:srgbClr val="333333"/>
                </a:solidFill>
                <a:latin typeface="Trebuchet MS"/>
              </a:rPr>
              <a:t>The recording for this training should be posted to the AR Interchange website next week</a:t>
            </a:r>
          </a:p>
          <a:p>
            <a:pPr lvl="1">
              <a:buFont typeface="Courier New,monospace" panose="020B0604020202020204" pitchFamily="34" charset="0"/>
              <a:buChar char="o"/>
            </a:pPr>
            <a:r>
              <a:rPr lang="en-US">
                <a:solidFill>
                  <a:srgbClr val="333333"/>
                </a:solidFill>
                <a:latin typeface="Trebuchet MS"/>
              </a:rPr>
              <a:t>Overview of the Data Pipeline At-Risk Interchange File </a:t>
            </a:r>
            <a:r>
              <a:rPr lang="en-US" b="1">
                <a:solidFill>
                  <a:srgbClr val="333333"/>
                </a:solidFill>
                <a:latin typeface="Trebuchet MS"/>
              </a:rPr>
              <a:t>August 20, 2024 (1PM)</a:t>
            </a:r>
            <a:endParaRPr lang="en-US" b="1"/>
          </a:p>
          <a:p>
            <a:pPr marL="0" indent="0">
              <a:buNone/>
            </a:pPr>
            <a:endParaRPr lang="en-US">
              <a:solidFill>
                <a:srgbClr val="000000"/>
              </a:solidFill>
              <a:latin typeface="Trebuchet MS"/>
            </a:endParaRPr>
          </a:p>
          <a:p>
            <a:r>
              <a:rPr lang="en-US">
                <a:solidFill>
                  <a:srgbClr val="000000"/>
                </a:solidFill>
                <a:latin typeface="Trebuchet MS"/>
              </a:rPr>
              <a:t>To access these trainings, click on the link found in the green box located on the </a:t>
            </a:r>
            <a:r>
              <a:rPr lang="en-US">
                <a:solidFill>
                  <a:srgbClr val="000000"/>
                </a:solidFill>
                <a:latin typeface="Trebuchet MS"/>
                <a:hlinkClick r:id="rId2"/>
              </a:rPr>
              <a:t>At-Risk Interchange</a:t>
            </a:r>
            <a:r>
              <a:rPr lang="en-US">
                <a:solidFill>
                  <a:srgbClr val="000000"/>
                </a:solidFill>
                <a:latin typeface="Trebuchet MS"/>
              </a:rPr>
              <a:t> website.  The link will be activated approximately 15 minutes prior to the start of the training.</a:t>
            </a:r>
          </a:p>
          <a:p>
            <a:endParaRPr lang="en-US">
              <a:solidFill>
                <a:srgbClr val="000000"/>
              </a:solidFill>
            </a:endParaRPr>
          </a:p>
          <a:p>
            <a:r>
              <a:rPr lang="en-US">
                <a:latin typeface="Trebuchet MS"/>
              </a:rPr>
              <a:t>For questions, contact </a:t>
            </a:r>
            <a:r>
              <a:rPr lang="en-US">
                <a:latin typeface="Trebuchet MS"/>
                <a:hlinkClick r:id="rId3"/>
              </a:rPr>
              <a:t>ARMeasure@cde.state.co.us</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323890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Tree>
    <p:extLst>
      <p:ext uri="{BB962C8B-B14F-4D97-AF65-F5344CB8AC3E}">
        <p14:creationId xmlns:p14="http://schemas.microsoft.com/office/powerpoint/2010/main" val="386335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312004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355534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248582676"/>
              </p:ext>
            </p:extLst>
          </p:nvPr>
        </p:nvGraphicFramePr>
        <p:xfrm>
          <a:off x="847725" y="1551214"/>
          <a:ext cx="10498487" cy="3708392"/>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39">
                <a:tc>
                  <a:txBody>
                    <a:bodyPr/>
                    <a:lstStyle/>
                    <a:p>
                      <a:pPr lvl="0">
                        <a:buNone/>
                      </a:pPr>
                      <a:r>
                        <a:rPr lang="en-US" sz="1800" kern="1200">
                          <a:solidFill>
                            <a:schemeClr val="dk1"/>
                          </a:solidFill>
                          <a:effectLst/>
                          <a:latin typeface="+mn-lt"/>
                          <a:ea typeface="+mn-ea"/>
                          <a:cs typeface="+mn-cs"/>
                        </a:rPr>
                        <a:t>Teacher Student Data Link (TSDL)</a:t>
                      </a:r>
                    </a:p>
                  </a:txBody>
                  <a:tcPr/>
                </a:tc>
                <a:tc>
                  <a:txBody>
                    <a:bodyPr/>
                    <a:lstStyle/>
                    <a:p>
                      <a:pPr lvl="0">
                        <a:buNone/>
                      </a:pPr>
                      <a:r>
                        <a:rPr lang="en-US"/>
                        <a:t>Peter Hoffman</a:t>
                      </a:r>
                    </a:p>
                  </a:txBody>
                  <a:tcPr/>
                </a:tc>
                <a:extLst>
                  <a:ext uri="{0D108BD9-81ED-4DB2-BD59-A6C34878D82A}">
                    <a16:rowId xmlns:a16="http://schemas.microsoft.com/office/drawing/2014/main" val="3320387851"/>
                  </a:ext>
                </a:extLst>
              </a:tr>
              <a:tr h="370839">
                <a:tc>
                  <a:txBody>
                    <a:bodyPr/>
                    <a:lstStyle/>
                    <a:p>
                      <a:pPr lvl="0">
                        <a:buNone/>
                      </a:pPr>
                      <a:r>
                        <a:rPr lang="en-US" sz="1800" kern="1200">
                          <a:solidFill>
                            <a:schemeClr val="dk1"/>
                          </a:solidFill>
                          <a:effectLst/>
                          <a:latin typeface="+mn-lt"/>
                          <a:ea typeface="+mn-ea"/>
                          <a:cs typeface="+mn-cs"/>
                        </a:rPr>
                        <a:t>RITS Updates</a:t>
                      </a:r>
                    </a:p>
                  </a:txBody>
                  <a:tcPr/>
                </a:tc>
                <a:tc>
                  <a:txBody>
                    <a:bodyPr/>
                    <a:lstStyle/>
                    <a:p>
                      <a:pPr lvl="0">
                        <a:buNone/>
                      </a:pPr>
                      <a:r>
                        <a:rPr lang="en-US"/>
                        <a:t>Jessica Tribbett</a:t>
                      </a:r>
                    </a:p>
                  </a:txBody>
                  <a:tcPr/>
                </a:tc>
                <a:extLst>
                  <a:ext uri="{0D108BD9-81ED-4DB2-BD59-A6C34878D82A}">
                    <a16:rowId xmlns:a16="http://schemas.microsoft.com/office/drawing/2014/main" val="2292760144"/>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2338920249"/>
                  </a:ext>
                </a:extLst>
              </a:tr>
              <a:tr h="370839">
                <a:tc>
                  <a:txBody>
                    <a:bodyPr/>
                    <a:lstStyle/>
                    <a:p>
                      <a:pPr lvl="0">
                        <a:buNone/>
                      </a:pPr>
                      <a:r>
                        <a:rPr lang="en-US"/>
                        <a:t>Attendance Data Release</a:t>
                      </a:r>
                    </a:p>
                  </a:txBody>
                  <a:tcPr/>
                </a:tc>
                <a:tc>
                  <a:txBody>
                    <a:bodyPr/>
                    <a:lstStyle/>
                    <a:p>
                      <a:pPr lvl="0">
                        <a:buNone/>
                      </a:pPr>
                      <a:r>
                        <a:rPr lang="en-US"/>
                        <a:t>Brooke Wenzel</a:t>
                      </a:r>
                    </a:p>
                  </a:txBody>
                  <a:tcPr/>
                </a:tc>
                <a:extLst>
                  <a:ext uri="{0D108BD9-81ED-4DB2-BD59-A6C34878D82A}">
                    <a16:rowId xmlns:a16="http://schemas.microsoft.com/office/drawing/2014/main" val="2392833785"/>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3493425112"/>
                  </a:ext>
                </a:extLst>
              </a:tr>
              <a:tr h="370839">
                <a:tc>
                  <a:txBody>
                    <a:bodyPr/>
                    <a:lstStyle/>
                    <a:p>
                      <a:pPr lvl="0">
                        <a:buNone/>
                      </a:pPr>
                      <a:r>
                        <a:rPr lang="en-US"/>
                        <a:t>School Auditing Office Updates</a:t>
                      </a:r>
                    </a:p>
                  </a:txBody>
                  <a:tcPr/>
                </a:tc>
                <a:tc>
                  <a:txBody>
                    <a:bodyPr/>
                    <a:lstStyle/>
                    <a:p>
                      <a:pPr lvl="0">
                        <a:buNone/>
                      </a:pPr>
                      <a:r>
                        <a:rPr lang="en-US"/>
                        <a:t>Rebecca McRee</a:t>
                      </a:r>
                    </a:p>
                  </a:txBody>
                  <a:tcPr/>
                </a:tc>
                <a:extLst>
                  <a:ext uri="{0D108BD9-81ED-4DB2-BD59-A6C34878D82A}">
                    <a16:rowId xmlns:a16="http://schemas.microsoft.com/office/drawing/2014/main" val="4028018402"/>
                  </a:ext>
                </a:extLst>
              </a:tr>
              <a:tr h="370839">
                <a:tc>
                  <a:txBody>
                    <a:bodyPr/>
                    <a:lstStyle/>
                    <a:p>
                      <a:pPr lvl="0">
                        <a:buNone/>
                      </a:pPr>
                      <a:r>
                        <a:rPr lang="en-US"/>
                        <a:t>At Risk Interchange Updates</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r h="370839">
                <a:tc>
                  <a:txBody>
                    <a:bodyPr/>
                    <a:lstStyle/>
                    <a:p>
                      <a:pPr lvl="0">
                        <a:buNone/>
                      </a:pPr>
                      <a:r>
                        <a:rPr lang="en-US"/>
                        <a:t>READ Staff Training</a:t>
                      </a:r>
                    </a:p>
                  </a:txBody>
                  <a:tcPr/>
                </a:tc>
                <a:tc>
                  <a:txBody>
                    <a:bodyPr/>
                    <a:lstStyle/>
                    <a:p>
                      <a:pPr lvl="0">
                        <a:buNone/>
                      </a:pPr>
                      <a:r>
                        <a:rPr lang="en-US"/>
                        <a:t>Tara Rhodes</a:t>
                      </a:r>
                    </a:p>
                  </a:txBody>
                  <a:tcPr/>
                </a:tc>
                <a:extLst>
                  <a:ext uri="{0D108BD9-81ED-4DB2-BD59-A6C34878D82A}">
                    <a16:rowId xmlns:a16="http://schemas.microsoft.com/office/drawing/2014/main" val="215331212"/>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Purpose and Timeline</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77500" lnSpcReduction="20000"/>
          </a:bodyPr>
          <a:lstStyle/>
          <a:p>
            <a:pPr marL="0" indent="0">
              <a:buNone/>
            </a:pPr>
            <a:r>
              <a:rPr lang="en-US" u="sng">
                <a:latin typeface="Trebuchet MS"/>
              </a:rPr>
              <a:t>Purpose:</a:t>
            </a:r>
          </a:p>
          <a:p>
            <a:pPr marL="0" indent="0">
              <a:buNone/>
            </a:pPr>
            <a:r>
              <a:rPr lang="en-US">
                <a:latin typeface="Trebuchet MS"/>
              </a:rPr>
              <a:t>Districts must annually ensure and report that the following groups have successfully completed evidence-based training in teaching reading: </a:t>
            </a:r>
            <a:endParaRPr lang="en-US"/>
          </a:p>
          <a:p>
            <a:r>
              <a:rPr lang="en-US">
                <a:latin typeface="Trebuchet MS"/>
              </a:rPr>
              <a:t>all kindergarten through third grade (K-3) teachers who provide literacy instruction to students </a:t>
            </a:r>
            <a:endParaRPr lang="en-US"/>
          </a:p>
          <a:p>
            <a:r>
              <a:rPr lang="en-US">
                <a:latin typeface="Trebuchet MS"/>
              </a:rPr>
              <a:t>all teachers who provide reading intervention in grades 4-12 (</a:t>
            </a:r>
            <a:r>
              <a:rPr lang="en-US" b="1">
                <a:latin typeface="Trebuchet MS"/>
              </a:rPr>
              <a:t>NEW!</a:t>
            </a:r>
            <a:r>
              <a:rPr lang="en-US">
                <a:latin typeface="Trebuchet MS"/>
              </a:rPr>
              <a:t>) </a:t>
            </a:r>
            <a:endParaRPr lang="en-US"/>
          </a:p>
          <a:p>
            <a:r>
              <a:rPr lang="en-US">
                <a:latin typeface="Trebuchet MS"/>
              </a:rPr>
              <a:t>all kindergarten through third grade (K-3) principals and administrators (</a:t>
            </a:r>
            <a:r>
              <a:rPr lang="en-US" b="1">
                <a:latin typeface="Trebuchet MS"/>
              </a:rPr>
              <a:t>NEW!</a:t>
            </a:r>
            <a:r>
              <a:rPr lang="en-US">
                <a:latin typeface="Trebuchet MS"/>
              </a:rPr>
              <a:t>)</a:t>
            </a:r>
            <a:endParaRPr lang="en-US"/>
          </a:p>
          <a:p>
            <a:r>
              <a:rPr lang="en-US">
                <a:latin typeface="Trebuchet MS"/>
              </a:rPr>
              <a:t>and/or personnel who the district determines meet the statute criteria as needing to complete the kindergarten through third grade Principal/Administrator training. (</a:t>
            </a:r>
            <a:r>
              <a:rPr lang="en-US" b="1">
                <a:latin typeface="Trebuchet MS"/>
              </a:rPr>
              <a:t>NEW!</a:t>
            </a:r>
            <a:r>
              <a:rPr lang="en-US">
                <a:latin typeface="Trebuchet MS"/>
              </a:rPr>
              <a:t>)</a:t>
            </a:r>
            <a:endParaRPr lang="en-US"/>
          </a:p>
          <a:p>
            <a:pPr marL="0" indent="0">
              <a:buNone/>
            </a:pPr>
            <a:endParaRPr lang="en-US" u="sng">
              <a:latin typeface="Trebuchet MS"/>
            </a:endParaRPr>
          </a:p>
          <a:p>
            <a:pPr marL="0" indent="0">
              <a:buNone/>
            </a:pPr>
            <a:r>
              <a:rPr lang="en-US" u="sng">
                <a:latin typeface="Trebuchet MS"/>
              </a:rPr>
              <a:t>Important Dates: </a:t>
            </a:r>
            <a:endParaRPr lang="en-US">
              <a:latin typeface="Trebuchet MS"/>
            </a:endParaRPr>
          </a:p>
          <a:p>
            <a:pPr marL="342900" indent="-342900"/>
            <a:r>
              <a:rPr lang="en-US">
                <a:latin typeface="Trebuchet MS"/>
              </a:rPr>
              <a:t>August 1: Collection is open</a:t>
            </a:r>
            <a:endParaRPr lang="en-US"/>
          </a:p>
          <a:p>
            <a:pPr marL="342900" indent="-342900"/>
            <a:r>
              <a:rPr lang="en-US">
                <a:latin typeface="Trebuchet MS"/>
              </a:rPr>
              <a:t>August 15: Teachers, principals, and administrators should have their respective READ training designations added to their COOL accounts</a:t>
            </a:r>
          </a:p>
          <a:p>
            <a:pPr marL="342900" indent="-342900"/>
            <a:r>
              <a:rPr lang="en-US">
                <a:latin typeface="Trebuchet MS"/>
              </a:rPr>
              <a:t>August 30: Collection scheduled to close- </a:t>
            </a:r>
            <a:r>
              <a:rPr lang="en-US" b="1">
                <a:latin typeface="Trebuchet MS"/>
              </a:rPr>
              <a:t>2 WEEKS LEFT!</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t>READ Training Collection</a:t>
            </a:r>
            <a:br>
              <a:rPr lang="en-US"/>
            </a:br>
            <a:r>
              <a:rPr lang="en-US"/>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a:latin typeface="Trebuchet MS"/>
                <a:cs typeface="Segoe UI"/>
              </a:rPr>
              <a:t>General Process for Collection Completion:</a:t>
            </a:r>
            <a:endParaRPr lang="en-US"/>
          </a:p>
          <a:p>
            <a:pPr marL="457200" indent="-457200">
              <a:buAutoNum type="arabicPeriod"/>
            </a:pPr>
            <a:r>
              <a:rPr lang="en-US" sz="240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a:latin typeface="Trebuchet MS"/>
                <a:cs typeface="Segoe UI"/>
              </a:rPr>
              <a:t>This is based on certain job class codes from the previous year's Human Resources collection. </a:t>
            </a:r>
            <a:endParaRPr lang="en-US" sz="2400">
              <a:latin typeface="Trebuchet MS"/>
              <a:ea typeface="+mn-lt"/>
              <a:cs typeface="Segoe UI"/>
            </a:endParaRPr>
          </a:p>
          <a:p>
            <a:pPr marL="457200" indent="-457200">
              <a:buAutoNum type="arabicPeriod"/>
            </a:pPr>
            <a:r>
              <a:rPr lang="en-US" sz="2400">
                <a:latin typeface="Trebuchet MS"/>
                <a:ea typeface="+mn-lt"/>
                <a:cs typeface="Segoe UI"/>
              </a:rPr>
              <a:t>Districts</a:t>
            </a:r>
            <a:r>
              <a:rPr lang="en-US" sz="240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a:latin typeface="Trebuchet MS"/>
                <a:ea typeface="Calibri"/>
                <a:cs typeface="Segoe UI"/>
              </a:rPr>
              <a:t>After this is complete, districts then upload this file back into Data Pipeline, check for errors, and officially submit. </a:t>
            </a:r>
          </a:p>
          <a:p>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a:t>
            </a:r>
            <a:endParaRPr lang="en-US"/>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a:xfrm>
            <a:off x="320616" y="1353197"/>
            <a:ext cx="11033184" cy="4552621"/>
          </a:xfrm>
        </p:spPr>
        <p:txBody>
          <a:bodyPr vert="horz" lIns="0" tIns="0" rIns="0" bIns="0" rtlCol="0" anchor="t">
            <a:normAutofit/>
          </a:bodyPr>
          <a:lstStyle/>
          <a:p>
            <a:pPr marL="457200" indent="-457200">
              <a:buAutoNum type="arabicPeriod"/>
            </a:pPr>
            <a:r>
              <a:rPr lang="en-US">
                <a:latin typeface="Trebuchet MS"/>
              </a:rPr>
              <a:t>Log into Data Pipeline. </a:t>
            </a:r>
            <a:endParaRPr lang="en-US" u="sng">
              <a:latin typeface="Trebuchet MS"/>
              <a:ea typeface="Calibri"/>
              <a:cs typeface="Segoe UI"/>
            </a:endParaRPr>
          </a:p>
          <a:p>
            <a:pPr marL="457200" indent="-457200">
              <a:buAutoNum type="arabicPeriod"/>
            </a:pPr>
            <a:r>
              <a:rPr lang="en-US">
                <a:latin typeface="Trebuchet MS"/>
              </a:rPr>
              <a:t>Find the "Cognos Report" button at the bottom of the gray menu options along the left-hand side.</a:t>
            </a:r>
          </a:p>
          <a:p>
            <a:pPr marL="457200" indent="-457200">
              <a:buAutoNum type="arabicPeriod"/>
            </a:pPr>
            <a:r>
              <a:rPr lang="en-US">
                <a:latin typeface="Trebuchet MS"/>
              </a:rPr>
              <a:t>This will open up Cognos &gt; Select the dark folder icon &gt; "READ"</a:t>
            </a:r>
            <a:endParaRPr lang="en-US"/>
          </a:p>
          <a:p>
            <a:pPr marL="457200" indent="-457200">
              <a:buAutoNum type="arabicPeriod"/>
            </a:pPr>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pic>
        <p:nvPicPr>
          <p:cNvPr id="5" name="Picture 4" descr="A screenshot of Data Pipeline, illustrating Cognos report option.&#10;">
            <a:extLst>
              <a:ext uri="{FF2B5EF4-FFF2-40B4-BE49-F238E27FC236}">
                <a16:creationId xmlns:a16="http://schemas.microsoft.com/office/drawing/2014/main" id="{733043D9-C11B-D01A-29B7-7248A2EBBCB9}"/>
              </a:ext>
            </a:extLst>
          </p:cNvPr>
          <p:cNvPicPr>
            <a:picLocks noChangeAspect="1"/>
          </p:cNvPicPr>
          <p:nvPr/>
        </p:nvPicPr>
        <p:blipFill>
          <a:blip r:embed="rId2"/>
          <a:stretch>
            <a:fillRect/>
          </a:stretch>
        </p:blipFill>
        <p:spPr>
          <a:xfrm>
            <a:off x="680139" y="3195638"/>
            <a:ext cx="2924175" cy="3514725"/>
          </a:xfrm>
          <a:prstGeom prst="rect">
            <a:avLst/>
          </a:prstGeom>
        </p:spPr>
      </p:pic>
      <p:pic>
        <p:nvPicPr>
          <p:cNvPr id="6" name="Picture 5" descr="A screenshot of the file pathway to the READ Cognos Reports.">
            <a:extLst>
              <a:ext uri="{FF2B5EF4-FFF2-40B4-BE49-F238E27FC236}">
                <a16:creationId xmlns:a16="http://schemas.microsoft.com/office/drawing/2014/main" id="{525344A8-E4EC-51A6-8BD3-2949E05DCF9B}"/>
              </a:ext>
            </a:extLst>
          </p:cNvPr>
          <p:cNvPicPr>
            <a:picLocks noChangeAspect="1"/>
          </p:cNvPicPr>
          <p:nvPr/>
        </p:nvPicPr>
        <p:blipFill>
          <a:blip r:embed="rId3"/>
          <a:stretch>
            <a:fillRect/>
          </a:stretch>
        </p:blipFill>
        <p:spPr>
          <a:xfrm>
            <a:off x="4472617" y="3190246"/>
            <a:ext cx="6496050" cy="332422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2D7D89DC-8F13-A723-2A05-8C169706CC6A}"/>
                  </a:ext>
                </a:extLst>
              </p14:cNvPr>
              <p14:cNvContentPartPr/>
              <p14:nvPr/>
            </p14:nvContentPartPr>
            <p14:xfrm>
              <a:off x="720436" y="5735781"/>
              <a:ext cx="1273065" cy="56023"/>
            </p14:xfrm>
          </p:contentPart>
        </mc:Choice>
        <mc:Fallback xmlns="">
          <p:pic>
            <p:nvPicPr>
              <p:cNvPr id="9" name="Ink 8">
                <a:extLst>
                  <a:ext uri="{FF2B5EF4-FFF2-40B4-BE49-F238E27FC236}">
                    <a16:creationId xmlns:a16="http://schemas.microsoft.com/office/drawing/2014/main" id="{2D7D89DC-8F13-A723-2A05-8C169706CC6A}"/>
                  </a:ext>
                </a:extLst>
              </p:cNvPr>
              <p:cNvPicPr/>
              <p:nvPr/>
            </p:nvPicPr>
            <p:blipFill>
              <a:blip r:embed="rId5"/>
              <a:stretch>
                <a:fillRect/>
              </a:stretch>
            </p:blipFill>
            <p:spPr>
              <a:xfrm>
                <a:off x="666447" y="5628044"/>
                <a:ext cx="1380683" cy="2711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4AC5AAE-57B3-C165-CF83-118A055C43B2}"/>
                  </a:ext>
                </a:extLst>
              </p14:cNvPr>
              <p14:cNvContentPartPr/>
              <p14:nvPr/>
            </p14:nvContentPartPr>
            <p14:xfrm>
              <a:off x="5957454" y="5195454"/>
              <a:ext cx="566357" cy="20781"/>
            </p14:xfrm>
          </p:contentPart>
        </mc:Choice>
        <mc:Fallback xmlns="">
          <p:pic>
            <p:nvPicPr>
              <p:cNvPr id="10" name="Ink 9">
                <a:extLst>
                  <a:ext uri="{FF2B5EF4-FFF2-40B4-BE49-F238E27FC236}">
                    <a16:creationId xmlns:a16="http://schemas.microsoft.com/office/drawing/2014/main" id="{D4AC5AAE-57B3-C165-CF83-118A055C43B2}"/>
                  </a:ext>
                </a:extLst>
              </p:cNvPr>
              <p:cNvPicPr/>
              <p:nvPr/>
            </p:nvPicPr>
            <p:blipFill>
              <a:blip r:embed="rId7"/>
              <a:stretch>
                <a:fillRect/>
              </a:stretch>
            </p:blipFill>
            <p:spPr>
              <a:xfrm>
                <a:off x="5903515" y="-1038846"/>
                <a:ext cx="673875" cy="1246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EDA0040-2B49-D2DA-44D6-58642066D67B}"/>
                  </a:ext>
                </a:extLst>
              </p14:cNvPr>
              <p14:cNvContentPartPr/>
              <p14:nvPr/>
            </p14:nvContentPartPr>
            <p14:xfrm>
              <a:off x="5929746" y="3919646"/>
              <a:ext cx="1562886" cy="71066"/>
            </p14:xfrm>
          </p:contentPart>
        </mc:Choice>
        <mc:Fallback xmlns="">
          <p:pic>
            <p:nvPicPr>
              <p:cNvPr id="11" name="Ink 10">
                <a:extLst>
                  <a:ext uri="{FF2B5EF4-FFF2-40B4-BE49-F238E27FC236}">
                    <a16:creationId xmlns:a16="http://schemas.microsoft.com/office/drawing/2014/main" id="{0EDA0040-2B49-D2DA-44D6-58642066D67B}"/>
                  </a:ext>
                </a:extLst>
              </p:cNvPr>
              <p:cNvPicPr/>
              <p:nvPr/>
            </p:nvPicPr>
            <p:blipFill>
              <a:blip r:embed="rId9"/>
              <a:stretch>
                <a:fillRect/>
              </a:stretch>
            </p:blipFill>
            <p:spPr>
              <a:xfrm>
                <a:off x="5875754" y="3812511"/>
                <a:ext cx="1670510" cy="284978"/>
              </a:xfrm>
              <a:prstGeom prst="rect">
                <a:avLst/>
              </a:prstGeom>
            </p:spPr>
          </p:pic>
        </mc:Fallback>
      </mc:AlternateContent>
    </p:spTree>
    <p:extLst>
      <p:ext uri="{BB962C8B-B14F-4D97-AF65-F5344CB8AC3E}">
        <p14:creationId xmlns:p14="http://schemas.microsoft.com/office/powerpoint/2010/main" val="3919774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8604-F98C-A8DC-9A12-1EF87DAF1895}"/>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 (continued)</a:t>
            </a:r>
          </a:p>
        </p:txBody>
      </p:sp>
      <p:pic>
        <p:nvPicPr>
          <p:cNvPr id="7" name="Content Placeholder 6" descr="A screenshot of the file pathway to the READ Training Export Report.">
            <a:extLst>
              <a:ext uri="{FF2B5EF4-FFF2-40B4-BE49-F238E27FC236}">
                <a16:creationId xmlns:a16="http://schemas.microsoft.com/office/drawing/2014/main" id="{F9D704BC-95B7-907F-9D86-2FB31AD0E2E0}"/>
              </a:ext>
            </a:extLst>
          </p:cNvPr>
          <p:cNvPicPr>
            <a:picLocks noGrp="1" noChangeAspect="1"/>
          </p:cNvPicPr>
          <p:nvPr>
            <p:ph idx="1"/>
          </p:nvPr>
        </p:nvPicPr>
        <p:blipFill>
          <a:blip r:embed="rId2"/>
          <a:stretch>
            <a:fillRect/>
          </a:stretch>
        </p:blipFill>
        <p:spPr>
          <a:xfrm>
            <a:off x="6910576" y="1942668"/>
            <a:ext cx="4740019" cy="3574961"/>
          </a:xfrm>
        </p:spPr>
      </p:pic>
      <p:sp>
        <p:nvSpPr>
          <p:cNvPr id="4" name="Slide Number Placeholder 3">
            <a:extLst>
              <a:ext uri="{FF2B5EF4-FFF2-40B4-BE49-F238E27FC236}">
                <a16:creationId xmlns:a16="http://schemas.microsoft.com/office/drawing/2014/main" id="{73D183CD-CFAA-F086-2EA8-9C796490061C}"/>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1E6506F4-C451-9871-BAF3-E9EF707148FD}"/>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F307E329-0D59-D46E-1C1B-E2073B1DB4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8" name="TextBox 7">
            <a:extLst>
              <a:ext uri="{FF2B5EF4-FFF2-40B4-BE49-F238E27FC236}">
                <a16:creationId xmlns:a16="http://schemas.microsoft.com/office/drawing/2014/main" id="{66AF7480-94C6-DC41-6ED1-7535B87381AD}"/>
              </a:ext>
            </a:extLst>
          </p:cNvPr>
          <p:cNvSpPr txBox="1"/>
          <p:nvPr/>
        </p:nvSpPr>
        <p:spPr>
          <a:xfrm>
            <a:off x="831745" y="1705077"/>
            <a:ext cx="5385548" cy="365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sz="2400">
              <a:latin typeface="Trebuchet MS"/>
              <a:ea typeface="Calibri"/>
              <a:cs typeface="Calibri"/>
            </a:endParaRPr>
          </a:p>
          <a:p>
            <a:r>
              <a:rPr lang="en-US" sz="2400">
                <a:latin typeface="Trebuchet MS"/>
                <a:ea typeface="Calibri"/>
                <a:cs typeface="Calibri"/>
              </a:rPr>
              <a:t>4. Then select the READ Training Export Report. It's towards the bottom of the listing of reports.</a:t>
            </a:r>
          </a:p>
          <a:p>
            <a:endParaRPr lang="en-US" sz="2400">
              <a:latin typeface="Trebuchet MS"/>
              <a:ea typeface="Calibri"/>
              <a:cs typeface="Calibri"/>
            </a:endParaRPr>
          </a:p>
          <a:p>
            <a:r>
              <a:rPr lang="en-US" sz="2400">
                <a:latin typeface="Trebuchet MS"/>
                <a:ea typeface="Calibri"/>
                <a:cs typeface="Calibri"/>
              </a:rPr>
              <a:t>This report pulls all staff who have certain job class codes from the previous year's HR collection that was in your district. </a:t>
            </a:r>
          </a:p>
          <a:p>
            <a:endParaRPr lang="en-US">
              <a:ea typeface="Calibri"/>
              <a:cs typeface="Calibri"/>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FC17323-F809-7B83-EE9E-B02991F100E5}"/>
                  </a:ext>
                </a:extLst>
              </p14:cNvPr>
              <p14:cNvContentPartPr/>
              <p14:nvPr/>
            </p14:nvContentPartPr>
            <p14:xfrm>
              <a:off x="7841673" y="3449782"/>
              <a:ext cx="1384234" cy="83714"/>
            </p14:xfrm>
          </p:contentPart>
        </mc:Choice>
        <mc:Fallback xmlns="">
          <p:pic>
            <p:nvPicPr>
              <p:cNvPr id="9" name="Ink 8">
                <a:extLst>
                  <a:ext uri="{FF2B5EF4-FFF2-40B4-BE49-F238E27FC236}">
                    <a16:creationId xmlns:a16="http://schemas.microsoft.com/office/drawing/2014/main" id="{9FC17323-F809-7B83-EE9E-B02991F100E5}"/>
                  </a:ext>
                </a:extLst>
              </p:cNvPr>
              <p:cNvPicPr/>
              <p:nvPr/>
            </p:nvPicPr>
            <p:blipFill>
              <a:blip r:embed="rId4"/>
              <a:stretch>
                <a:fillRect/>
              </a:stretch>
            </p:blipFill>
            <p:spPr>
              <a:xfrm>
                <a:off x="7787686" y="3342456"/>
                <a:ext cx="1491849" cy="298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4776EA0-1028-6A59-9873-F781717BF037}"/>
                  </a:ext>
                </a:extLst>
              </p14:cNvPr>
              <p14:cNvContentPartPr/>
              <p14:nvPr/>
            </p14:nvContentPartPr>
            <p14:xfrm>
              <a:off x="1385454" y="2396836"/>
              <a:ext cx="20781" cy="20781"/>
            </p14:xfrm>
          </p:contentPart>
        </mc:Choice>
        <mc:Fallback xmlns="">
          <p:pic>
            <p:nvPicPr>
              <p:cNvPr id="12" name="Ink 11">
                <a:extLst>
                  <a:ext uri="{FF2B5EF4-FFF2-40B4-BE49-F238E27FC236}">
                    <a16:creationId xmlns:a16="http://schemas.microsoft.com/office/drawing/2014/main" id="{14776EA0-1028-6A59-9873-F781717BF037}"/>
                  </a:ext>
                </a:extLst>
              </p:cNvPr>
              <p:cNvPicPr/>
              <p:nvPr/>
            </p:nvPicPr>
            <p:blipFill>
              <a:blip r:embed="rId6"/>
              <a:stretch>
                <a:fillRect/>
              </a:stretch>
            </p:blipFill>
            <p:spPr>
              <a:xfrm>
                <a:off x="346404" y="1357786"/>
                <a:ext cx="2078100" cy="2078100"/>
              </a:xfrm>
              <a:prstGeom prst="rect">
                <a:avLst/>
              </a:prstGeom>
            </p:spPr>
          </p:pic>
        </mc:Fallback>
      </mc:AlternateContent>
    </p:spTree>
    <p:extLst>
      <p:ext uri="{BB962C8B-B14F-4D97-AF65-F5344CB8AC3E}">
        <p14:creationId xmlns:p14="http://schemas.microsoft.com/office/powerpoint/2010/main" val="3696308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4591-7D47-D1E8-1301-1A17E457FF29}"/>
              </a:ext>
            </a:extLst>
          </p:cNvPr>
          <p:cNvSpPr>
            <a:spLocks noGrp="1"/>
          </p:cNvSpPr>
          <p:nvPr>
            <p:ph type="title"/>
          </p:nvPr>
        </p:nvSpPr>
        <p:spPr/>
        <p:txBody>
          <a:bodyPr>
            <a:normAutofit fontScale="90000"/>
          </a:bodyPr>
          <a:lstStyle/>
          <a:p>
            <a:r>
              <a:rPr lang="en-US">
                <a:latin typeface="Museo Slab 500"/>
              </a:rPr>
              <a:t>READ Training Collection</a:t>
            </a:r>
            <a:br>
              <a:rPr lang="en-US">
                <a:latin typeface="Museo Slab 500"/>
              </a:rPr>
            </a:br>
            <a:r>
              <a:rPr lang="en-US">
                <a:latin typeface="Museo Slab 500"/>
              </a:rPr>
              <a:t>Modifications to the READ Training Export Report</a:t>
            </a:r>
            <a:endParaRPr lang="en-US"/>
          </a:p>
        </p:txBody>
      </p:sp>
      <p:sp>
        <p:nvSpPr>
          <p:cNvPr id="3" name="Content Placeholder 2">
            <a:extLst>
              <a:ext uri="{FF2B5EF4-FFF2-40B4-BE49-F238E27FC236}">
                <a16:creationId xmlns:a16="http://schemas.microsoft.com/office/drawing/2014/main" id="{15E3EE3F-1F42-BEA9-9F90-1089D94FA41D}"/>
              </a:ext>
            </a:extLst>
          </p:cNvPr>
          <p:cNvSpPr>
            <a:spLocks noGrp="1"/>
          </p:cNvSpPr>
          <p:nvPr>
            <p:ph idx="1"/>
          </p:nvPr>
        </p:nvSpPr>
        <p:spPr>
          <a:xfrm>
            <a:off x="435632" y="1453839"/>
            <a:ext cx="11522016" cy="4868922"/>
          </a:xfrm>
        </p:spPr>
        <p:txBody>
          <a:bodyPr vert="horz" lIns="0" tIns="0" rIns="0" bIns="0" rtlCol="0" anchor="t">
            <a:normAutofit lnSpcReduction="10000"/>
          </a:bodyPr>
          <a:lstStyle/>
          <a:p>
            <a:pPr marL="457200" indent="-457200">
              <a:buAutoNum type="arabicPeriod"/>
            </a:pPr>
            <a:r>
              <a:rPr lang="en-US" b="1">
                <a:latin typeface="Trebuchet MS"/>
              </a:rPr>
              <a:t>Add:</a:t>
            </a:r>
            <a:endParaRPr lang="en-US" u="sng">
              <a:latin typeface="Trebuchet MS"/>
            </a:endParaRPr>
          </a:p>
          <a:p>
            <a:pPr marL="914400" lvl="1" indent="-457200">
              <a:buFont typeface="Courier New,monospace" panose="020B0604020202020204" pitchFamily="34" charset="0"/>
              <a:buChar char="o"/>
            </a:pPr>
            <a:r>
              <a:rPr lang="en-US">
                <a:latin typeface="Trebuchet MS"/>
              </a:rPr>
              <a:t>Any new staff hired after June 1</a:t>
            </a:r>
            <a:r>
              <a:rPr lang="en-US" baseline="30000">
                <a:latin typeface="Trebuchet MS"/>
              </a:rPr>
              <a:t>st</a:t>
            </a:r>
            <a:r>
              <a:rPr lang="en-US">
                <a:latin typeface="Trebuchet MS"/>
              </a:rPr>
              <a:t> of the current year who are required to take the training</a:t>
            </a:r>
          </a:p>
          <a:p>
            <a:pPr marL="914400" lvl="1" indent="-457200">
              <a:buFont typeface="Courier New,monospace" panose="020B0604020202020204" pitchFamily="34" charset="0"/>
              <a:buChar char="o"/>
            </a:pPr>
            <a:r>
              <a:rPr lang="en-US">
                <a:latin typeface="Trebuchet MS"/>
              </a:rPr>
              <a:t>Any staff who may have changed into a position that requires the training (ex., 5</a:t>
            </a:r>
            <a:r>
              <a:rPr lang="en-US" baseline="30000">
                <a:latin typeface="Trebuchet MS"/>
              </a:rPr>
              <a:t>th</a:t>
            </a:r>
            <a:r>
              <a:rPr lang="en-US">
                <a:latin typeface="Trebuchet MS"/>
              </a:rPr>
              <a:t> grade teacher &gt; 3</a:t>
            </a:r>
            <a:r>
              <a:rPr lang="en-US" baseline="30000">
                <a:latin typeface="Trebuchet MS"/>
              </a:rPr>
              <a:t>rd</a:t>
            </a:r>
            <a:r>
              <a:rPr lang="en-US">
                <a:latin typeface="Trebuchet MS"/>
              </a:rPr>
              <a:t> grade)</a:t>
            </a:r>
          </a:p>
          <a:p>
            <a:pPr marL="914400" lvl="1" indent="-457200">
              <a:buFont typeface="Courier New,monospace" panose="020B0604020202020204" pitchFamily="34" charset="0"/>
              <a:buChar char="o"/>
            </a:pPr>
            <a:r>
              <a:rPr lang="en-US">
                <a:latin typeface="Trebuchet MS"/>
              </a:rPr>
              <a:t>Any 4-12 reading interventionists and other staff who are required to take the READ teacher training. </a:t>
            </a:r>
          </a:p>
          <a:p>
            <a:pPr marL="914400" lvl="1" indent="-457200">
              <a:buFont typeface="Courier New,monospace" panose="020B0604020202020204" pitchFamily="34" charset="0"/>
              <a:buChar char="o"/>
            </a:pPr>
            <a:r>
              <a:rPr lang="en-US">
                <a:latin typeface="Trebuchet MS"/>
              </a:rPr>
              <a:t>Any permanent substitutes, special educators, non-licensed staff, and/or additional staff who are required to take the teacher training as determined by the function of their positions.  </a:t>
            </a:r>
          </a:p>
          <a:p>
            <a:pPr marL="914400" lvl="1" indent="-457200">
              <a:buFont typeface="Courier New,monospace" panose="020B0604020202020204" pitchFamily="34" charset="0"/>
              <a:buChar char="o"/>
            </a:pPr>
            <a:r>
              <a:rPr lang="en-US">
                <a:latin typeface="Trebuchet MS"/>
              </a:rPr>
              <a:t>K-3 administrators, principals, and others required to take the Principal/Admin training as determined by licenses </a:t>
            </a:r>
            <a:r>
              <a:rPr lang="en-US" u="sng">
                <a:latin typeface="Trebuchet MS"/>
              </a:rPr>
              <a:t>and</a:t>
            </a:r>
            <a:r>
              <a:rPr lang="en-US">
                <a:latin typeface="Trebuchet MS"/>
              </a:rPr>
              <a:t> the function of their position(s).</a:t>
            </a:r>
          </a:p>
          <a:p>
            <a:pPr marL="914400" lvl="1" indent="-457200">
              <a:buFont typeface="Courier New,monospace" panose="020B0604020202020204" pitchFamily="34" charset="0"/>
              <a:buChar char="o"/>
            </a:pPr>
            <a:r>
              <a:rPr lang="en-US">
                <a:latin typeface="Trebuchet MS"/>
              </a:rPr>
              <a:t>Any staff required who took the READ Principal/Admin training, regardless of their license. </a:t>
            </a:r>
          </a:p>
          <a:p>
            <a:pPr marL="457200" indent="-457200">
              <a:buAutoNum type="arabicPeriod"/>
            </a:pPr>
            <a:r>
              <a:rPr lang="en-US" b="1">
                <a:latin typeface="Trebuchet MS"/>
              </a:rPr>
              <a:t>Remove:</a:t>
            </a:r>
            <a:endParaRPr lang="en-US"/>
          </a:p>
          <a:p>
            <a:pPr marL="914400" lvl="1" indent="-457200">
              <a:buFont typeface="Courier New"/>
              <a:buChar char="o"/>
            </a:pPr>
            <a:r>
              <a:rPr lang="en-US">
                <a:latin typeface="Trebuchet MS"/>
              </a:rPr>
              <a:t>Any individuals who appeared on the export who are not required to take either training based on their position and statute definition.</a:t>
            </a:r>
            <a:endParaRPr lang="en-US"/>
          </a:p>
          <a:p>
            <a:pPr marL="914400" lvl="1" indent="-457200">
              <a:buFont typeface="Courier New"/>
              <a:buChar char="o"/>
            </a:pPr>
            <a:r>
              <a:rPr lang="en-US">
                <a:latin typeface="Trebuchet MS"/>
              </a:rPr>
              <a:t>Any teachers who are currently no longer working for your district. </a:t>
            </a:r>
            <a:endParaRPr lang="en-US" b="1"/>
          </a:p>
        </p:txBody>
      </p:sp>
      <p:sp>
        <p:nvSpPr>
          <p:cNvPr id="4" name="Slide Number Placeholder 3">
            <a:extLst>
              <a:ext uri="{FF2B5EF4-FFF2-40B4-BE49-F238E27FC236}">
                <a16:creationId xmlns:a16="http://schemas.microsoft.com/office/drawing/2014/main" id="{08FA5451-6AB6-6CE2-DBCC-E6404878E53E}"/>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5" name="Content Placeholder 4">
            <a:extLst>
              <a:ext uri="{FF2B5EF4-FFF2-40B4-BE49-F238E27FC236}">
                <a16:creationId xmlns:a16="http://schemas.microsoft.com/office/drawing/2014/main" id="{6018E6E1-23BD-1ECD-6C44-435679396C8B}"/>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0C4B7B1D-3B9B-29BB-86F1-65D295A20A0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57558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Error Resolution – TR026</a:t>
            </a:r>
            <a:endParaRPr lang="en-US"/>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751937" y="1554480"/>
            <a:ext cx="10731259" cy="4480735"/>
          </a:xfrm>
        </p:spPr>
        <p:txBody>
          <a:bodyPr vert="horz" lIns="91440" tIns="45720" rIns="91440" bIns="45720" rtlCol="0" anchor="t">
            <a:normAutofit/>
          </a:bodyPr>
          <a:lstStyle/>
          <a:p>
            <a:pPr marL="0" indent="0">
              <a:buNone/>
            </a:pPr>
            <a:r>
              <a:rPr lang="en-US" u="sng">
                <a:latin typeface="Trebuchet MS"/>
              </a:rPr>
              <a:t>TR026 (Teacher version):</a:t>
            </a:r>
          </a:p>
          <a:p>
            <a:pPr marL="342900" indent="-342900"/>
            <a:r>
              <a:rPr lang="en-US">
                <a:latin typeface="Trebuchet MS"/>
              </a:rPr>
              <a:t>Has the teacher completed the training? If so:</a:t>
            </a:r>
          </a:p>
          <a:p>
            <a:pPr marL="342900" indent="-342900"/>
            <a:r>
              <a:rPr lang="en-US">
                <a:latin typeface="Trebuchet MS"/>
              </a:rPr>
              <a:t>Have they added the designation to their license in COOL? </a:t>
            </a:r>
          </a:p>
          <a:p>
            <a:pPr marL="800100" lvl="1" indent="-342900">
              <a:buFont typeface="Courier New" panose="020B0604020202020204" pitchFamily="34" charset="0"/>
              <a:buChar char="o"/>
            </a:pPr>
            <a:r>
              <a:rPr lang="en-US">
                <a:latin typeface="Trebuchet MS"/>
              </a:rPr>
              <a:t>Note: The teacher designation can be added to any type of license.</a:t>
            </a:r>
          </a:p>
          <a:p>
            <a:pPr marL="800100" lvl="1" indent="-342900">
              <a:buFont typeface="Courier New" panose="020B0604020202020204" pitchFamily="34" charset="0"/>
              <a:buChar char="o"/>
            </a:pPr>
            <a:r>
              <a:rPr lang="en-US">
                <a:latin typeface="Trebuchet MS"/>
              </a:rPr>
              <a:t>Note: In COOL, there is a short application to actually add the designation. Ensure that the educator has worked through this application. Linking to Pepper, if that pathway was used, is part of this application. If not, uploading their evidence of completion is also an option in this application. Instructions can be found </a:t>
            </a:r>
            <a:r>
              <a:rPr lang="en-US">
                <a:latin typeface="Trebuchet MS"/>
                <a:hlinkClick r:id="rId2"/>
              </a:rPr>
              <a:t>here</a:t>
            </a:r>
            <a:r>
              <a:rPr lang="en-US">
                <a:latin typeface="Trebuchet MS"/>
              </a:rPr>
              <a:t>. </a:t>
            </a:r>
          </a:p>
          <a:p>
            <a:pPr marL="800100" lvl="1" indent="-342900">
              <a:buFont typeface="Courier New,monospace" panose="020B0604020202020204" pitchFamily="34" charset="0"/>
              <a:buChar char="o"/>
            </a:pPr>
            <a:r>
              <a:rPr lang="en-US">
                <a:latin typeface="Trebuchet MS"/>
              </a:rPr>
              <a:t>Note: </a:t>
            </a:r>
            <a:r>
              <a:rPr lang="en-US" sz="1900">
                <a:latin typeface="Trebuchet MS"/>
              </a:rPr>
              <a:t>This can take at least 24 hours to sync and update Data Pipeline.</a:t>
            </a:r>
            <a:endParaRPr lang="en-US" sz="1900"/>
          </a:p>
          <a:p>
            <a:pPr marL="342900" indent="-342900"/>
            <a:r>
              <a:rPr lang="en-US">
                <a:latin typeface="Trebuchet MS"/>
              </a:rPr>
              <a:t>If the teacher is not licensed, please email </a:t>
            </a:r>
            <a:r>
              <a:rPr lang="en-US">
                <a:latin typeface="Trebuchet MS"/>
                <a:hlinkClick r:id="rId3"/>
              </a:rPr>
              <a:t>READActData@cde.state.co.us</a:t>
            </a:r>
            <a:r>
              <a:rPr lang="en-US">
                <a:latin typeface="Trebuchet MS"/>
              </a:rPr>
              <a:t> and I will explain how these individuals can be reported.</a:t>
            </a:r>
          </a:p>
          <a:p>
            <a:pPr marL="342900" indent="-342900"/>
            <a:endParaRPr lang="en-US">
              <a:latin typeface="Trebuchet MS"/>
            </a:endParaRPr>
          </a:p>
          <a:p>
            <a:pPr marL="0" indent="0">
              <a:buNone/>
            </a:pPr>
            <a:endParaRPr lang="en-US">
              <a:latin typeface="Trebuchet MS"/>
            </a:endParaRPr>
          </a:p>
          <a:p>
            <a:pPr marL="342900" indent="-342900"/>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2946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Error Resolution – TR035</a:t>
            </a:r>
            <a:endParaRPr lang="en-US"/>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334994" y="1468216"/>
            <a:ext cx="11363862" cy="4667639"/>
          </a:xfrm>
        </p:spPr>
        <p:txBody>
          <a:bodyPr vert="horz" lIns="91440" tIns="45720" rIns="91440" bIns="45720" rtlCol="0" anchor="t">
            <a:normAutofit fontScale="92500" lnSpcReduction="20000"/>
          </a:bodyPr>
          <a:lstStyle/>
          <a:p>
            <a:pPr marL="0" indent="0">
              <a:buNone/>
            </a:pPr>
            <a:r>
              <a:rPr lang="en-US" u="sng">
                <a:latin typeface="Trebuchet MS"/>
              </a:rPr>
              <a:t>TR035 (Administrator version):</a:t>
            </a:r>
          </a:p>
          <a:p>
            <a:pPr marL="342900" indent="-342900"/>
            <a:r>
              <a:rPr lang="en-US" sz="2300">
                <a:latin typeface="Trebuchet MS"/>
              </a:rPr>
              <a:t>Has the administrator completed the training? If so:</a:t>
            </a:r>
          </a:p>
          <a:p>
            <a:pPr marL="342900" indent="-342900"/>
            <a:r>
              <a:rPr lang="en-US" sz="2300">
                <a:latin typeface="Trebuchet MS"/>
              </a:rPr>
              <a:t>Have they added the designation to their license in COOL? </a:t>
            </a:r>
          </a:p>
          <a:p>
            <a:pPr marL="685800"/>
            <a:r>
              <a:rPr lang="en-US" sz="2000">
                <a:latin typeface="Trebuchet MS"/>
              </a:rPr>
              <a:t>Note: The administrator designation can be added to only 4 different license types: </a:t>
            </a:r>
          </a:p>
          <a:p>
            <a:pPr marL="1143000" lvl="1">
              <a:buFont typeface="Courier New"/>
              <a:buChar char="o"/>
            </a:pPr>
            <a:r>
              <a:rPr lang="en-US">
                <a:latin typeface="Trebuchet MS"/>
              </a:rPr>
              <a:t>Principal or administrator license </a:t>
            </a:r>
            <a:endParaRPr lang="en-US"/>
          </a:p>
          <a:p>
            <a:pPr marL="1143000" lvl="1">
              <a:buFont typeface="Courier New"/>
              <a:buChar char="o"/>
            </a:pPr>
            <a:r>
              <a:rPr lang="en-US">
                <a:latin typeface="Trebuchet MS"/>
              </a:rPr>
              <a:t>Principal authorization </a:t>
            </a:r>
            <a:endParaRPr lang="en-US"/>
          </a:p>
          <a:p>
            <a:pPr marL="1143000" lvl="1">
              <a:buFont typeface="Courier New"/>
              <a:buChar char="o"/>
            </a:pPr>
            <a:r>
              <a:rPr lang="en-US">
                <a:latin typeface="Trebuchet MS"/>
              </a:rPr>
              <a:t>Emergency authorization with either a principal or administrator endorsement </a:t>
            </a:r>
            <a:endParaRPr lang="en-US"/>
          </a:p>
          <a:p>
            <a:pPr marL="1143000" lvl="1">
              <a:buFont typeface="Courier New"/>
              <a:buChar char="o"/>
            </a:pPr>
            <a:r>
              <a:rPr lang="en-US">
                <a:latin typeface="Trebuchet MS"/>
              </a:rPr>
              <a:t>Interim authorization with either endorsement .</a:t>
            </a:r>
            <a:endParaRPr lang="en-US"/>
          </a:p>
          <a:p>
            <a:pPr marL="800100" lvl="1" indent="-342900">
              <a:buFont typeface="Courier New" panose="020B0604020202020204" pitchFamily="34" charset="0"/>
              <a:buChar char="o"/>
            </a:pPr>
            <a:r>
              <a:rPr lang="en-US">
                <a:latin typeface="Trebuchet MS"/>
              </a:rPr>
              <a:t>Note: In COOL, there is a short application to actually add the designation. Ensure that the educator has worked through this application. The administrator application requires an upload of the evidence of completion into COOL. </a:t>
            </a:r>
          </a:p>
          <a:p>
            <a:pPr marL="800100" lvl="1" indent="-342900">
              <a:buFont typeface="Courier New" panose="020B0604020202020204" pitchFamily="34" charset="0"/>
              <a:buChar char="o"/>
            </a:pPr>
            <a:r>
              <a:rPr lang="en-US" sz="2200">
                <a:latin typeface="Trebuchet MS"/>
              </a:rPr>
              <a:t>Note: </a:t>
            </a:r>
            <a:r>
              <a:rPr lang="en-US" sz="2100">
                <a:latin typeface="Trebuchet MS"/>
              </a:rPr>
              <a:t>This can take at least 24 hours to sync and update Data Pipeline.</a:t>
            </a:r>
            <a:endParaRPr lang="en-US" sz="2100"/>
          </a:p>
          <a:p>
            <a:pPr marL="342900" indent="-342900"/>
            <a:endParaRPr lang="en-US" sz="2500">
              <a:latin typeface="Trebuchet MS"/>
            </a:endParaRPr>
          </a:p>
          <a:p>
            <a:pPr marL="342900" indent="-342900"/>
            <a:r>
              <a:rPr lang="en-US" sz="2500">
                <a:latin typeface="Trebuchet MS"/>
              </a:rPr>
              <a:t>If the administrator does not have one of the license types mentioned above, please email </a:t>
            </a:r>
            <a:r>
              <a:rPr lang="en-US" sz="2500">
                <a:latin typeface="Trebuchet MS"/>
                <a:hlinkClick r:id="rId2"/>
              </a:rPr>
              <a:t>READActData@cde.state.co.us</a:t>
            </a:r>
            <a:r>
              <a:rPr lang="en-US" sz="2500">
                <a:latin typeface="Trebuchet MS"/>
              </a:rPr>
              <a:t> and I will explain the process for these individuals.</a:t>
            </a:r>
          </a:p>
          <a:p>
            <a:pPr marL="0" indent="0">
              <a:buNone/>
            </a:pPr>
            <a:endParaRPr lang="en-US">
              <a:latin typeface="Trebuchet MS"/>
            </a:endParaRPr>
          </a:p>
          <a:p>
            <a:pPr marL="342900" indent="-342900"/>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663003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977-C042-8460-969B-0C065939860C}"/>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Decision Tree</a:t>
            </a:r>
            <a:endParaRPr lang="en-US"/>
          </a:p>
        </p:txBody>
      </p:sp>
      <p:pic>
        <p:nvPicPr>
          <p:cNvPr id="7" name="Content Placeholder 6">
            <a:extLst>
              <a:ext uri="{FF2B5EF4-FFF2-40B4-BE49-F238E27FC236}">
                <a16:creationId xmlns:a16="http://schemas.microsoft.com/office/drawing/2014/main" id="{37FD1164-74E2-1318-8D96-F6853A595AE3}"/>
              </a:ext>
            </a:extLst>
          </p:cNvPr>
          <p:cNvPicPr>
            <a:picLocks noGrp="1" noChangeAspect="1"/>
          </p:cNvPicPr>
          <p:nvPr>
            <p:ph idx="1"/>
          </p:nvPr>
        </p:nvPicPr>
        <p:blipFill>
          <a:blip r:embed="rId2"/>
          <a:stretch>
            <a:fillRect/>
          </a:stretch>
        </p:blipFill>
        <p:spPr>
          <a:xfrm>
            <a:off x="278867" y="1108782"/>
            <a:ext cx="8212453" cy="5242734"/>
          </a:xfrm>
        </p:spPr>
      </p:pic>
      <p:sp>
        <p:nvSpPr>
          <p:cNvPr id="4" name="Slide Number Placeholder 3">
            <a:extLst>
              <a:ext uri="{FF2B5EF4-FFF2-40B4-BE49-F238E27FC236}">
                <a16:creationId xmlns:a16="http://schemas.microsoft.com/office/drawing/2014/main" id="{3F7BA257-1022-0B24-7CED-86A919161674}"/>
              </a:ext>
            </a:extLst>
          </p:cNvPr>
          <p:cNvSpPr>
            <a:spLocks noGrp="1"/>
          </p:cNvSpPr>
          <p:nvPr>
            <p:ph type="sldNum" sz="quarter" idx="12"/>
          </p:nvPr>
        </p:nvSpPr>
        <p:spPr/>
        <p:txBody>
          <a:bodyPr/>
          <a:lstStyle/>
          <a:p>
            <a:fld id="{C479D5F6-EDCB-402A-AC08-4943A1820E8F}" type="slidenum">
              <a:rPr lang="en-US" smtClean="0"/>
              <a:pPr/>
              <a:t>57</a:t>
            </a:fld>
            <a:endParaRPr lang="en-US"/>
          </a:p>
        </p:txBody>
      </p:sp>
      <p:sp>
        <p:nvSpPr>
          <p:cNvPr id="5" name="Content Placeholder 4">
            <a:extLst>
              <a:ext uri="{FF2B5EF4-FFF2-40B4-BE49-F238E27FC236}">
                <a16:creationId xmlns:a16="http://schemas.microsoft.com/office/drawing/2014/main" id="{31E75B4C-3B66-B109-7A4F-A4A009C069BE}"/>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DBAA9F54-A12F-1729-5E5A-4D15ED4EF2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8" name="TextBox 7">
            <a:extLst>
              <a:ext uri="{FF2B5EF4-FFF2-40B4-BE49-F238E27FC236}">
                <a16:creationId xmlns:a16="http://schemas.microsoft.com/office/drawing/2014/main" id="{C8E976DF-1938-1663-63EF-90711FB90B68}"/>
              </a:ext>
            </a:extLst>
          </p:cNvPr>
          <p:cNvSpPr txBox="1"/>
          <p:nvPr/>
        </p:nvSpPr>
        <p:spPr>
          <a:xfrm>
            <a:off x="8686030" y="1722781"/>
            <a:ext cx="3242857" cy="1214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hlinkClick r:id="rId3"/>
              </a:rPr>
              <a:t>READ Training Data Collection Guide</a:t>
            </a:r>
            <a:endParaRPr lang="en-US"/>
          </a:p>
          <a:p>
            <a:pPr algn="ctr"/>
            <a:endParaRPr lang="en-US">
              <a:ea typeface="Calibri"/>
              <a:cs typeface="Calibri"/>
            </a:endParaRPr>
          </a:p>
          <a:p>
            <a:pPr algn="ctr"/>
            <a:r>
              <a:rPr lang="en-US">
                <a:ea typeface="Calibri"/>
                <a:cs typeface="Calibri"/>
              </a:rPr>
              <a:t>Please see page 16.</a:t>
            </a:r>
          </a:p>
        </p:txBody>
      </p:sp>
    </p:spTree>
    <p:extLst>
      <p:ext uri="{BB962C8B-B14F-4D97-AF65-F5344CB8AC3E}">
        <p14:creationId xmlns:p14="http://schemas.microsoft.com/office/powerpoint/2010/main" val="3613590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Recordings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p:txBody>
          <a:bodyPr vert="horz" lIns="0" tIns="0" rIns="0" bIns="0" rtlCol="0" anchor="t">
            <a:normAutofit fontScale="92500" lnSpcReduction="10000"/>
          </a:bodyPr>
          <a:lstStyle/>
          <a:p>
            <a:pPr marL="0" indent="0">
              <a:buNone/>
            </a:pPr>
            <a:r>
              <a:rPr lang="en-US" u="sng">
                <a:latin typeface="Trebuchet MS"/>
                <a:cs typeface="Segoe UI"/>
              </a:rPr>
              <a:t>Recordings</a:t>
            </a:r>
            <a:r>
              <a:rPr lang="en-US" sz="2400" u="sng">
                <a:latin typeface="Trebuchet MS"/>
                <a:cs typeface="Segoe UI"/>
              </a:rPr>
              <a:t>:</a:t>
            </a:r>
          </a:p>
          <a:p>
            <a:pPr marL="0" indent="0">
              <a:buNone/>
            </a:pPr>
            <a:r>
              <a:rPr lang="en-US" sz="2400">
                <a:latin typeface="Trebuchet MS"/>
                <a:cs typeface="Segoe UI"/>
              </a:rPr>
              <a:t>Thursday, 6/27 - Slides have been posted </a:t>
            </a:r>
            <a:r>
              <a:rPr lang="en-US" sz="2400">
                <a:latin typeface="Trebuchet MS"/>
                <a:cs typeface="Segoe UI"/>
                <a:hlinkClick r:id="rId2"/>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3">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a:t>
            </a:r>
            <a:r>
              <a:rPr lang="en-US">
                <a:latin typeface="Trebuchet MS"/>
                <a:cs typeface="Segoe UI"/>
              </a:rPr>
              <a:t>Recording has been posted </a:t>
            </a:r>
            <a:r>
              <a:rPr lang="en-US">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sz="2400">
                <a:latin typeface="Trebuchet MS"/>
                <a:cs typeface="Segoe UI"/>
                <a:hlinkClick r:id="rId6"/>
              </a:rPr>
              <a:t>24-25 File Layout</a:t>
            </a:r>
            <a:endParaRPr lang="en-US" sz="2400">
              <a:latin typeface="Trebuchet MS"/>
              <a:cs typeface="Segoe UI"/>
            </a:endParaRPr>
          </a:p>
          <a:p>
            <a:pPr marL="0" indent="0">
              <a:buNone/>
            </a:pPr>
            <a:r>
              <a:rPr lang="en-US">
                <a:latin typeface="Trebuchet MS"/>
                <a:cs typeface="Segoe UI"/>
                <a:hlinkClick r:id="rId7"/>
              </a:rPr>
              <a:t>Business Rules</a:t>
            </a:r>
          </a:p>
          <a:p>
            <a:pPr marL="0" indent="0">
              <a:buNone/>
            </a:pPr>
            <a:r>
              <a:rPr lang="en-US" sz="2400">
                <a:latin typeface="Trebuchet MS"/>
                <a:cs typeface="Segoe UI"/>
                <a:hlinkClick r:id="rId7"/>
              </a:rPr>
              <a:t>READ Training Website</a:t>
            </a:r>
            <a:endParaRPr lang="en-US" sz="2400">
              <a:latin typeface="Trebuchet MS"/>
              <a:cs typeface="Segoe UI"/>
            </a:endParaRPr>
          </a:p>
          <a:p>
            <a:pPr marL="0" indent="0">
              <a:buNone/>
            </a:pPr>
            <a:r>
              <a:rPr lang="en-US">
                <a:latin typeface="Trebuchet MS"/>
                <a:cs typeface="Segoe UI"/>
                <a:hlinkClick r:id="rId8"/>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C92F8-84BB-A0F6-2072-1E6FA7614CCE}"/>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Training</a:t>
            </a:r>
          </a:p>
        </p:txBody>
      </p:sp>
      <p:sp>
        <p:nvSpPr>
          <p:cNvPr id="8" name="Content Placeholder 7">
            <a:extLst>
              <a:ext uri="{FF2B5EF4-FFF2-40B4-BE49-F238E27FC236}">
                <a16:creationId xmlns:a16="http://schemas.microsoft.com/office/drawing/2014/main" id="{6238A364-2656-DEFC-82C2-E49857A0F6FF}"/>
              </a:ext>
            </a:extLst>
          </p:cNvPr>
          <p:cNvSpPr>
            <a:spLocks noGrp="1"/>
          </p:cNvSpPr>
          <p:nvPr>
            <p:ph sz="quarter" idx="13"/>
          </p:nvPr>
        </p:nvSpPr>
        <p:spPr/>
        <p:txBody>
          <a:bodyPr/>
          <a:lstStyle/>
          <a:p>
            <a:r>
              <a:rPr lang="en-US">
                <a:latin typeface="Museo Slab 500"/>
              </a:rPr>
              <a:t>Tara Rhodes</a:t>
            </a:r>
          </a:p>
          <a:p>
            <a:r>
              <a:rPr lang="en-US">
                <a:latin typeface="Museo Slab 500"/>
              </a:rPr>
              <a:t>Email: </a:t>
            </a:r>
            <a:r>
              <a:rPr lang="en-US">
                <a:latin typeface="Museo Slab 500"/>
                <a:hlinkClick r:id="rId2"/>
              </a:rPr>
              <a:t>READActData@cde.state.co.us</a:t>
            </a:r>
            <a:endParaRPr lang="en-US"/>
          </a:p>
          <a:p>
            <a:r>
              <a:rPr lang="en-US">
                <a:latin typeface="Museo Slab 500"/>
              </a:rPr>
              <a:t>Phone: 720.601.4125</a:t>
            </a:r>
            <a:endParaRPr lang="en-US"/>
          </a:p>
          <a:p>
            <a:endParaRPr lang="en-US"/>
          </a:p>
          <a:p>
            <a:r>
              <a:rPr lang="en-US">
                <a:latin typeface="Museo Slab 500"/>
                <a:hlinkClick r:id="rId3"/>
              </a:rPr>
              <a:t>READ Training Website</a:t>
            </a:r>
            <a:endParaRPr lang="en-US"/>
          </a:p>
        </p:txBody>
      </p:sp>
      <p:sp>
        <p:nvSpPr>
          <p:cNvPr id="4" name="Slide Number Placeholder 3">
            <a:extLst>
              <a:ext uri="{FF2B5EF4-FFF2-40B4-BE49-F238E27FC236}">
                <a16:creationId xmlns:a16="http://schemas.microsoft.com/office/drawing/2014/main" id="{F60962D0-4427-9653-8906-FC399A37E5D2}"/>
              </a:ext>
            </a:extLst>
          </p:cNvPr>
          <p:cNvSpPr>
            <a:spLocks noGrp="1"/>
          </p:cNvSpPr>
          <p:nvPr>
            <p:ph type="sldNum" sz="quarter" idx="12"/>
          </p:nvPr>
        </p:nvSpPr>
        <p:spPr/>
        <p:txBody>
          <a:bodyPr/>
          <a:lstStyle/>
          <a:p>
            <a:fld id="{C479D5F6-EDCB-402A-AC08-4943A1820E8F}" type="slidenum">
              <a:rPr lang="en-US" smtClean="0"/>
              <a:pPr/>
              <a:t>59</a:t>
            </a:fld>
            <a:endParaRPr lang="en-US"/>
          </a:p>
        </p:txBody>
      </p:sp>
    </p:spTree>
    <p:extLst>
      <p:ext uri="{BB962C8B-B14F-4D97-AF65-F5344CB8AC3E}">
        <p14:creationId xmlns:p14="http://schemas.microsoft.com/office/powerpoint/2010/main" val="168412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b="1" kern="1200">
                <a:solidFill>
                  <a:schemeClr val="tx1"/>
                </a:solidFill>
                <a:latin typeface="+mj-lt"/>
                <a:ea typeface="+mj-ea"/>
                <a:cs typeface="+mj-cs"/>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schemeClr val="tx1">
                    <a:lumMod val="50000"/>
                    <a:lumOff val="50000"/>
                  </a:schemeClr>
                </a:solidFill>
                <a:latin typeface="+mn-lt"/>
              </a:rPr>
              <a:pPr algn="r">
                <a:spcAft>
                  <a:spcPts val="600"/>
                </a:spcAft>
                <a:defRPr/>
              </a:pPr>
              <a:t>60</a:t>
            </a:fld>
            <a:endParaRPr lang="en-US" sz="1200">
              <a:solidFill>
                <a:schemeClr val="tx1">
                  <a:lumMod val="50000"/>
                  <a:lumOff val="50000"/>
                </a:schemeClr>
              </a:solidFill>
              <a:latin typeface="+mn-lt"/>
            </a:endParaRPr>
          </a:p>
        </p:txBody>
      </p:sp>
      <p:grpSp>
        <p:nvGrpSpPr>
          <p:cNvPr id="47" name="Group 46">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8" name="Rectangle 47">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1179988327"/>
              </p:ext>
            </p:extLst>
          </p:nvPr>
        </p:nvGraphicFramePr>
        <p:xfrm>
          <a:off x="876693" y="2533476"/>
          <a:ext cx="3455821" cy="3447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2BFC119-3AE6-D41F-3880-644FFF188A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680" y="1418716"/>
            <a:ext cx="5001768" cy="4848205"/>
          </a:xfrm>
          <a:prstGeom prst="rect">
            <a:avLst/>
          </a:prstGeom>
        </p:spPr>
      </p:pic>
    </p:spTree>
    <p:extLst>
      <p:ext uri="{BB962C8B-B14F-4D97-AF65-F5344CB8AC3E}">
        <p14:creationId xmlns:p14="http://schemas.microsoft.com/office/powerpoint/2010/main" val="371700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286889463"/>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2023-2024 open</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115079470"/>
              </p:ext>
            </p:extLst>
          </p:nvPr>
        </p:nvGraphicFramePr>
        <p:xfrm>
          <a:off x="332873" y="1332254"/>
          <a:ext cx="11711381" cy="4389120"/>
        </p:xfrm>
        <a:graphic>
          <a:graphicData uri="http://schemas.openxmlformats.org/drawingml/2006/table">
            <a:tbl>
              <a:tblPr firstRow="1" bandRow="1">
                <a:tableStyleId>{B301B821-A1FF-4177-AEE7-76D212191A09}</a:tableStyleId>
              </a:tblPr>
              <a:tblGrid>
                <a:gridCol w="1753102">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90575">
                  <a:extLst>
                    <a:ext uri="{9D8B030D-6E8A-4147-A177-3AD203B41FA5}">
                      <a16:colId xmlns:a16="http://schemas.microsoft.com/office/drawing/2014/main" val="554794496"/>
                    </a:ext>
                  </a:extLst>
                </a:gridCol>
                <a:gridCol w="1837592">
                  <a:extLst>
                    <a:ext uri="{9D8B030D-6E8A-4147-A177-3AD203B41FA5}">
                      <a16:colId xmlns:a16="http://schemas.microsoft.com/office/drawing/2014/main" val="2208239753"/>
                    </a:ext>
                  </a:extLst>
                </a:gridCol>
                <a:gridCol w="2945423">
                  <a:extLst>
                    <a:ext uri="{9D8B030D-6E8A-4147-A177-3AD203B41FA5}">
                      <a16:colId xmlns:a16="http://schemas.microsoft.com/office/drawing/2014/main" val="1970621890"/>
                    </a:ext>
                  </a:extLst>
                </a:gridCol>
                <a:gridCol w="3375039">
                  <a:extLst>
                    <a:ext uri="{9D8B030D-6E8A-4147-A177-3AD203B41FA5}">
                      <a16:colId xmlns:a16="http://schemas.microsoft.com/office/drawing/2014/main" val="1932458984"/>
                    </a:ext>
                  </a:extLst>
                </a:gridCol>
              </a:tblGrid>
              <a:tr h="168681">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8/23/2024 Snapshot  Completed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8/23/2024 – 8/30/2024 Review TSDL data before final submission deadline</a:t>
                      </a:r>
                    </a:p>
                  </a:txBody>
                  <a:tcPr/>
                </a:tc>
                <a:extLst>
                  <a:ext uri="{0D108BD9-81ED-4DB2-BD59-A6C34878D82A}">
                    <a16:rowId xmlns:a16="http://schemas.microsoft.com/office/drawing/2014/main" val="981396042"/>
                  </a:ext>
                </a:extLst>
              </a:tr>
              <a:tr h="140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8/7-9/30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Report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Collection Deadline:  10/15/2024</a:t>
                      </a:r>
                    </a:p>
                  </a:txBody>
                  <a:tcPr/>
                </a:tc>
                <a:extLst>
                  <a:ext uri="{0D108BD9-81ED-4DB2-BD59-A6C34878D82A}">
                    <a16:rowId xmlns:a16="http://schemas.microsoft.com/office/drawing/2014/main" val="982305727"/>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highlight>
                            <a:srgbClr val="FF9999"/>
                          </a:highlight>
                        </a:rPr>
                        <a:t>Closed</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Embargoed Data Release </a:t>
                      </a:r>
                      <a:r>
                        <a:rPr lang="en-US" sz="1600" b="0">
                          <a:latin typeface="+mn-lt"/>
                        </a:rPr>
                        <a:t>8/20/24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Published Reports </a:t>
                      </a:r>
                      <a:r>
                        <a:rPr lang="en-US" sz="1600" b="0">
                          <a:latin typeface="+mn-lt"/>
                        </a:rPr>
                        <a:t>8/23/24</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Profile Reports published </a:t>
                      </a:r>
                      <a:r>
                        <a:rPr lang="en-US" sz="1600" b="0">
                          <a:latin typeface="+mn-lt"/>
                        </a:rPr>
                        <a:t>9/3/24</a:t>
                      </a:r>
                    </a:p>
                  </a:txBody>
                  <a:tcPr/>
                </a:tc>
                <a:extLst>
                  <a:ext uri="{0D108BD9-81ED-4DB2-BD59-A6C34878D82A}">
                    <a16:rowId xmlns:a16="http://schemas.microsoft.com/office/drawing/2014/main" val="3965966842"/>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highlight>
                            <a:srgbClr val="FF9999"/>
                          </a:highlight>
                        </a:rPr>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26,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Data Release: </a:t>
                      </a:r>
                      <a:r>
                        <a:rPr lang="en-US" sz="1600" b="0">
                          <a:latin typeface="+mn-lt"/>
                        </a:rPr>
                        <a:t>8/22/2024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Data is embargoed until 8/22/2024</a:t>
                      </a:r>
                    </a:p>
                  </a:txBody>
                  <a:tcPr/>
                </a:tc>
                <a:extLst>
                  <a:ext uri="{0D108BD9-81ED-4DB2-BD59-A6C34878D82A}">
                    <a16:rowId xmlns:a16="http://schemas.microsoft.com/office/drawing/2014/main" val="454043318"/>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 </a:t>
                      </a:r>
                      <a:br>
                        <a:rPr lang="en-US" sz="1600" b="1">
                          <a:latin typeface="+mn-lt"/>
                        </a:rPr>
                      </a:br>
                      <a:r>
                        <a:rPr lang="en-US" sz="1600" b="0">
                          <a:latin typeface="+mn-lt"/>
                        </a:rPr>
                        <a:t>8/9/2024 to 9/5/2024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State Deadline: </a:t>
                      </a:r>
                      <a:r>
                        <a:rPr lang="en-US" sz="1600" b="0">
                          <a:latin typeface="+mn-lt"/>
                        </a:rPr>
                        <a:t>9/5/2024 </a:t>
                      </a:r>
                      <a:br>
                        <a:rPr lang="en-US" sz="1600" b="0">
                          <a:latin typeface="+mn-lt"/>
                        </a:rPr>
                      </a:br>
                      <a:r>
                        <a:rPr lang="en-US" sz="1600" b="0">
                          <a:latin typeface="+mn-lt"/>
                        </a:rPr>
                        <a:t>Submit SEY Snapshot</a:t>
                      </a:r>
                    </a:p>
                  </a:txBody>
                  <a:tcPr/>
                </a:tc>
                <a:extLst>
                  <a:ext uri="{0D108BD9-81ED-4DB2-BD59-A6C34878D82A}">
                    <a16:rowId xmlns:a16="http://schemas.microsoft.com/office/drawing/2014/main" val="473525023"/>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Student Discipline Snapshot</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 is due 7/31/2024 </a:t>
                      </a: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Resolve all errors and ask Sped Director to review signature reports prior to 7/31/24</a:t>
                      </a:r>
                    </a:p>
                  </a:txBody>
                  <a:tcPr/>
                </a:tc>
                <a:extLst>
                  <a:ext uri="{0D108BD9-81ED-4DB2-BD59-A6C34878D82A}">
                    <a16:rowId xmlns:a16="http://schemas.microsoft.com/office/drawing/2014/main" val="257894877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9/05/2024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5" y="602772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45615788"/>
              </p:ext>
            </p:extLst>
          </p:nvPr>
        </p:nvGraphicFramePr>
        <p:xfrm>
          <a:off x="575309" y="1393401"/>
          <a:ext cx="10997564" cy="1584960"/>
        </p:xfrm>
        <a:graphic>
          <a:graphicData uri="http://schemas.openxmlformats.org/drawingml/2006/table">
            <a:tbl>
              <a:tblPr first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Trebuchet MS" panose="020B0603020202020204" pitchFamily="34" charset="0"/>
                        </a:rPr>
                        <a:t>Name</a:t>
                      </a:r>
                    </a:p>
                  </a:txBody>
                  <a:tcPr anchor="ctr"/>
                </a:tc>
                <a:tc>
                  <a:txBody>
                    <a:bodyPr/>
                    <a:lstStyle/>
                    <a:p>
                      <a:r>
                        <a:rPr lang="en-US" sz="1600">
                          <a:latin typeface="Trebuchet MS" panose="020B0603020202020204" pitchFamily="34" charset="0"/>
                        </a:rPr>
                        <a:t>Category</a:t>
                      </a:r>
                    </a:p>
                  </a:txBody>
                  <a:tcPr anchor="ctr"/>
                </a:tc>
                <a:tc>
                  <a:txBody>
                    <a:bodyPr/>
                    <a:lstStyle/>
                    <a:p>
                      <a:r>
                        <a:rPr lang="en-US" sz="1600">
                          <a:latin typeface="Trebuchet MS" panose="020B0603020202020204" pitchFamily="34" charset="0"/>
                        </a:rPr>
                        <a:t>Status</a:t>
                      </a:r>
                    </a:p>
                  </a:txBody>
                  <a:tcPr anchor="ctr"/>
                </a:tc>
                <a:tc>
                  <a:txBody>
                    <a:bodyPr/>
                    <a:lstStyle/>
                    <a:p>
                      <a:r>
                        <a:rPr lang="en-US" sz="1600">
                          <a:latin typeface="Trebuchet MS" panose="020B0603020202020204" pitchFamily="34" charset="0"/>
                        </a:rPr>
                        <a:t>Final Deadline Date</a:t>
                      </a:r>
                    </a:p>
                  </a:txBody>
                  <a:tcPr anchor="ctr"/>
                </a:tc>
                <a:tc>
                  <a:txBody>
                    <a:bodyPr/>
                    <a:lstStyle/>
                    <a:p>
                      <a:r>
                        <a:rPr lang="en-US" sz="16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Trebuchet MS" panose="020B0603020202020204" pitchFamily="34" charset="0"/>
                          <a:ea typeface="+mn-ea"/>
                          <a:cs typeface="+mn-cs"/>
                          <a:hlinkClick r:id="rId2"/>
                        </a:rPr>
                        <a:t>READ Training</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3"/>
                        </a:rPr>
                        <a:t>Designated Agency</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4"/>
                        </a:rPr>
                        <a:t>S-EBT </a:t>
                      </a:r>
                      <a:r>
                        <a:rPr lang="en-US" sz="1600" b="0" kern="1200">
                          <a:solidFill>
                            <a:schemeClr val="tx1"/>
                          </a:solidFill>
                          <a:latin typeface="Trebuchet MS" panose="020B0603020202020204" pitchFamily="34" charset="0"/>
                          <a:ea typeface="+mn-ea"/>
                          <a:cs typeface="+mn-cs"/>
                        </a:rPr>
                        <a:t>(corrections period)</a:t>
                      </a: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5320</Words>
  <Application>Microsoft Office PowerPoint</Application>
  <PresentationFormat>Widescreen</PresentationFormat>
  <Paragraphs>799</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Courier New</vt:lpstr>
      <vt:lpstr>Courier New,monospace</vt:lpstr>
      <vt:lpstr>Museo Slab 500</vt:lpstr>
      <vt:lpstr>Segoe UI</vt:lpstr>
      <vt:lpstr>Symbol</vt:lpstr>
      <vt:lpstr>Trebuchet MS</vt:lpstr>
      <vt:lpstr>Wingdings</vt:lpstr>
      <vt:lpstr>Office Theme</vt:lpstr>
      <vt:lpstr>August 15,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Data Pipeline Maintenance</vt:lpstr>
      <vt:lpstr>Teacher Student Data Link (TSDL)</vt:lpstr>
      <vt:lpstr>Teacher Student Data Link Timeline</vt:lpstr>
      <vt:lpstr>Teacher Student Data Link</vt:lpstr>
      <vt:lpstr>Questions &amp; Resources: TSDL</vt:lpstr>
      <vt:lpstr>RITS Updates</vt:lpstr>
      <vt:lpstr>RITS: SASID Request &amp; Update Reminders</vt:lpstr>
      <vt:lpstr>Questions &amp; Resources: Directory</vt:lpstr>
      <vt:lpstr>Student End of Year</vt:lpstr>
      <vt:lpstr>SEY Collection Timeline:  Upcoming Events</vt:lpstr>
      <vt:lpstr>File Status as of 11:00 pm on 8/14</vt:lpstr>
      <vt:lpstr>Report Review Window 8/9/2024 – 9/5/2024</vt:lpstr>
      <vt:lpstr>Prior SEY Office Hours Topics</vt:lpstr>
      <vt:lpstr>Questions &amp; Answers: Student End of Year</vt:lpstr>
      <vt:lpstr>Attendance Data Release</vt:lpstr>
      <vt:lpstr>Attendance Data Release Info</vt:lpstr>
      <vt:lpstr>Questions &amp; Resources: Attendance</vt:lpstr>
      <vt:lpstr>Student October</vt:lpstr>
      <vt:lpstr>Student October Timeline – Regular Phase</vt:lpstr>
      <vt:lpstr>Student October Timeline – Duplicate Process</vt:lpstr>
      <vt:lpstr>Student October Training Schedule</vt:lpstr>
      <vt:lpstr>Signoff Form Updates</vt:lpstr>
      <vt:lpstr>Warnings – Helpful Tool for Data Reporting</vt:lpstr>
      <vt:lpstr>Questions &amp; Resources: </vt:lpstr>
      <vt:lpstr>School Auditing Office Updates</vt:lpstr>
      <vt:lpstr>Student October Count Day 2024</vt:lpstr>
      <vt:lpstr>New:  Annual Audit Review Process (Required)</vt:lpstr>
      <vt:lpstr>Training and Office Hours</vt:lpstr>
      <vt:lpstr>Audit Resource Guides</vt:lpstr>
      <vt:lpstr>Questions &amp; Answers: School Auditing Office</vt:lpstr>
      <vt:lpstr>At-Risk Interchange</vt:lpstr>
      <vt:lpstr>New: At-Risk Measure Interchange File - Overview</vt:lpstr>
      <vt:lpstr>New: At-Risk Measure Interchange File - Identity Management Role</vt:lpstr>
      <vt:lpstr>New: At-Risk Measure Interchange File - Syncplicity Folders</vt:lpstr>
      <vt:lpstr>New: Census Block Data</vt:lpstr>
      <vt:lpstr>New: At-Risk Measure Interchange File -  Resources</vt:lpstr>
      <vt:lpstr>New: At-Risk Measure Interchange File- Trainings</vt:lpstr>
      <vt:lpstr>New: At-Risk Measure Interchange File -  Timeline</vt:lpstr>
      <vt:lpstr>Questions &amp; Answers: </vt:lpstr>
      <vt:lpstr>READ Training</vt:lpstr>
      <vt:lpstr>READ Training Collection Purpose and Timeline</vt:lpstr>
      <vt:lpstr>READ Training Collection General Process for Collection Completion</vt:lpstr>
      <vt:lpstr>READ Training Collection How to Pull the Export Report</vt:lpstr>
      <vt:lpstr>READ Training Collection How to Pull the Export Report (continued)</vt:lpstr>
      <vt:lpstr>READ Training Collection Modifications to the READ Training Export Report</vt:lpstr>
      <vt:lpstr>READ Training Collection Error Resolution – TR026</vt:lpstr>
      <vt:lpstr>READ Training Collection Error Resolution – TR035</vt:lpstr>
      <vt:lpstr>READ Training Collection Decision Tree</vt:lpstr>
      <vt:lpstr>READ Training Collection Recordings and Resources</vt:lpstr>
      <vt:lpstr>Questions &amp; Resources: READ Training</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2024-08-15T05:26:08Z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