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6"/>
  </p:notesMasterIdLst>
  <p:sldIdLst>
    <p:sldId id="256" r:id="rId5"/>
    <p:sldId id="283" r:id="rId6"/>
    <p:sldId id="258" r:id="rId7"/>
    <p:sldId id="259" r:id="rId8"/>
    <p:sldId id="261" r:id="rId9"/>
    <p:sldId id="262" r:id="rId10"/>
    <p:sldId id="5097" r:id="rId11"/>
    <p:sldId id="5098" r:id="rId12"/>
    <p:sldId id="5413" r:id="rId13"/>
    <p:sldId id="5526" r:id="rId14"/>
    <p:sldId id="5474" r:id="rId15"/>
    <p:sldId id="3490" r:id="rId16"/>
    <p:sldId id="5519" r:id="rId17"/>
    <p:sldId id="2177" r:id="rId18"/>
    <p:sldId id="5520" r:id="rId19"/>
    <p:sldId id="5455" r:id="rId20"/>
    <p:sldId id="5451" r:id="rId21"/>
    <p:sldId id="5410" r:id="rId22"/>
    <p:sldId id="2340" r:id="rId23"/>
    <p:sldId id="325" r:id="rId24"/>
    <p:sldId id="5548" r:id="rId25"/>
    <p:sldId id="5368" r:id="rId26"/>
    <p:sldId id="5530" r:id="rId27"/>
    <p:sldId id="282" r:id="rId28"/>
    <p:sldId id="5482" r:id="rId29"/>
    <p:sldId id="5456" r:id="rId30"/>
    <p:sldId id="5485" r:id="rId31"/>
    <p:sldId id="5535" r:id="rId32"/>
    <p:sldId id="5292" r:id="rId33"/>
    <p:sldId id="5534" r:id="rId34"/>
    <p:sldId id="5536" r:id="rId35"/>
    <p:sldId id="5537" r:id="rId36"/>
    <p:sldId id="5538" r:id="rId37"/>
    <p:sldId id="5539" r:id="rId38"/>
    <p:sldId id="5540" r:id="rId39"/>
    <p:sldId id="5028" r:id="rId40"/>
    <p:sldId id="5533" r:id="rId41"/>
    <p:sldId id="5491" r:id="rId42"/>
    <p:sldId id="5494" r:id="rId43"/>
    <p:sldId id="5488" r:id="rId44"/>
    <p:sldId id="5525" r:id="rId45"/>
    <p:sldId id="5486" r:id="rId46"/>
    <p:sldId id="5523" r:id="rId47"/>
    <p:sldId id="5495" r:id="rId48"/>
    <p:sldId id="5497" r:id="rId49"/>
    <p:sldId id="5541" r:id="rId50"/>
    <p:sldId id="5518" r:id="rId51"/>
    <p:sldId id="5543" r:id="rId52"/>
    <p:sldId id="5542" r:id="rId53"/>
    <p:sldId id="5544" r:id="rId54"/>
    <p:sldId id="5524" r:id="rId55"/>
    <p:sldId id="5503" r:id="rId56"/>
    <p:sldId id="5504" r:id="rId57"/>
    <p:sldId id="5507" r:id="rId58"/>
    <p:sldId id="5515" r:id="rId59"/>
    <p:sldId id="5545" r:id="rId60"/>
    <p:sldId id="5546" r:id="rId61"/>
    <p:sldId id="5547" r:id="rId62"/>
    <p:sldId id="5516" r:id="rId63"/>
    <p:sldId id="5505" r:id="rId64"/>
    <p:sldId id="28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338DCD"/>
    <a:srgbClr val="488BC9"/>
    <a:srgbClr val="FEB0B0"/>
    <a:srgbClr val="077682"/>
    <a:srgbClr val="4E5758"/>
    <a:srgbClr val="F8B333"/>
    <a:srgbClr val="C32032"/>
    <a:srgbClr val="85342E"/>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B08FC-D8F4-4D17-AED1-18CF40B65C32}" v="3" dt="2024-08-08T14:35:29.105"/>
    <p1510:client id="{305FDE6D-F130-43BE-8A38-21E002892D5A}" v="161" dt="2024-08-08T12:36:20.011"/>
    <p1510:client id="{B85E6830-5F1F-4154-9473-23F83DD665A6}" v="15" dt="2024-08-08T13:23:16.451"/>
    <p1510:client id="{BAB58AE7-5ACA-443F-BBE2-85DE3A3B99A1}" v="553" dt="2024-08-08T13:42:48.727"/>
    <p1510:client id="{BB8D2FE4-59A1-FCFE-FB96-5DBB5ABD5E59}" v="1255" dt="2024-08-08T12:54:13.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mod">
        <pc:chgData name="Wenzel, Brooke" userId="672bf8d3-b15b-4e02-a6d1-39319a0df09b" providerId="ADAL" clId="{D92C84BB-042C-4011-B2CA-A09CEA636185}" dt="2024-08-06T15:02:27.789" v="1" actId="20577"/>
        <pc:sldMkLst>
          <pc:docMk/>
          <pc:sldMk cId="3044915438" sldId="256"/>
        </pc:sldMkLst>
        <pc:spChg chg="mod">
          <ac:chgData name="Wenzel, Brooke" userId="672bf8d3-b15b-4e02-a6d1-39319a0df09b" providerId="ADAL" clId="{D92C84BB-042C-4011-B2CA-A09CEA636185}" dt="2024-08-06T15:02:27.789" v="1" actId="20577"/>
          <ac:spMkLst>
            <pc:docMk/>
            <pc:sldMk cId="3044915438" sldId="256"/>
            <ac:spMk id="2" creationId="{00000000-0000-0000-0000-000000000000}"/>
          </ac:spMkLst>
        </pc:spChg>
      </pc:sldChg>
      <pc:sldChg chg="addSp delSp modSp mod">
        <pc:chgData name="Wenzel, Brooke" userId="672bf8d3-b15b-4e02-a6d1-39319a0df09b" providerId="ADAL" clId="{D92C84BB-042C-4011-B2CA-A09CEA636185}" dt="2024-08-06T15:04:19.599" v="259" actId="20577"/>
        <pc:sldMkLst>
          <pc:docMk/>
          <pc:sldMk cId="1212467416" sldId="261"/>
        </pc:sldMkLst>
        <pc:spChg chg="add del mod">
          <ac:chgData name="Wenzel, Brooke" userId="672bf8d3-b15b-4e02-a6d1-39319a0df09b" providerId="ADAL" clId="{D92C84BB-042C-4011-B2CA-A09CEA636185}" dt="2024-08-06T15:03:54.316" v="191" actId="478"/>
          <ac:spMkLst>
            <pc:docMk/>
            <pc:sldMk cId="1212467416" sldId="261"/>
            <ac:spMk id="6" creationId="{2AEF150C-7415-FFCF-2669-44C1F6DA5285}"/>
          </ac:spMkLst>
        </pc:spChg>
        <pc:graphicFrameChg chg="modGraphic">
          <ac:chgData name="Wenzel, Brooke" userId="672bf8d3-b15b-4e02-a6d1-39319a0df09b" providerId="ADAL" clId="{D92C84BB-042C-4011-B2CA-A09CEA636185}" dt="2024-08-06T15:04:19.599" v="259" actId="20577"/>
          <ac:graphicFrameMkLst>
            <pc:docMk/>
            <pc:sldMk cId="1212467416" sldId="261"/>
            <ac:graphicFrameMk id="5" creationId="{9C3641C5-EC4F-D3EA-E4A2-8ABB597C5BAA}"/>
          </ac:graphicFrameMkLst>
        </pc:graphicFrameChg>
      </pc:sldChg>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sldMasterChg chg="delSldLayout">
        <pc:chgData name="Heitman, Lindsey" userId="a9773a47-99d2-4599-9377-6d37e9ec0bd3" providerId="ADAL" clId="{BAB58AE7-5ACA-443F-BBE2-85DE3A3B99A1}" dt="2024-08-08T13:40:15.171" v="435" actId="2696"/>
        <pc:sldMasterMkLst>
          <pc:docMk/>
          <pc:sldMasterMk cId="2150711039" sldId="2147483676"/>
        </pc:sldMasterMkLst>
        <pc:sldLayoutChg chg="del">
          <pc:chgData name="Heitman, Lindsey" userId="a9773a47-99d2-4599-9377-6d37e9ec0bd3" providerId="ADAL" clId="{BAB58AE7-5ACA-443F-BBE2-85DE3A3B99A1}" dt="2024-08-08T13:40:15.171" v="435" actId="2696"/>
          <pc:sldLayoutMkLst>
            <pc:docMk/>
            <pc:sldMasterMk cId="2150711039" sldId="2147483676"/>
            <pc:sldLayoutMk cId="688785399" sldId="2147483712"/>
          </pc:sldLayoutMkLst>
        </pc:sldLayoutChg>
        <pc:sldLayoutChg chg="del">
          <pc:chgData name="Heitman, Lindsey" userId="a9773a47-99d2-4599-9377-6d37e9ec0bd3" providerId="ADAL" clId="{BAB58AE7-5ACA-443F-BBE2-85DE3A3B99A1}" dt="2024-08-08T13:16:31.224" v="146" actId="2696"/>
          <pc:sldLayoutMkLst>
            <pc:docMk/>
            <pc:sldMasterMk cId="2150711039" sldId="2147483676"/>
            <pc:sldLayoutMk cId="3313102097" sldId="2147483712"/>
          </pc:sldLayoutMkLst>
        </pc:sldLayoutChg>
        <pc:sldLayoutChg chg="del">
          <pc:chgData name="Heitman, Lindsey" userId="a9773a47-99d2-4599-9377-6d37e9ec0bd3" providerId="ADAL" clId="{BAB58AE7-5ACA-443F-BBE2-85DE3A3B99A1}" dt="2024-08-08T13:16:41.602" v="147" actId="2696"/>
          <pc:sldLayoutMkLst>
            <pc:docMk/>
            <pc:sldMasterMk cId="2150711039" sldId="2147483676"/>
            <pc:sldLayoutMk cId="2329105271" sldId="2147483713"/>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addSp delSp modSp mod">
        <pc:chgData name="Hoffman, Peter" userId="673cee94-26bd-4c2a-ab82-1b3669e2f049" providerId="ADAL" clId="{06705DCC-7C24-4B11-8772-283831413D65}" dt="2024-07-31T20:13:32.754" v="140" actId="14100"/>
        <pc:sldMkLst>
          <pc:docMk/>
          <pc:sldMk cId="1896735902" sldId="5469"/>
        </pc:sldMkLst>
        <pc:spChg chg="mod">
          <ac:chgData name="Hoffman, Peter" userId="673cee94-26bd-4c2a-ab82-1b3669e2f049" providerId="ADAL" clId="{06705DCC-7C24-4B11-8772-283831413D65}" dt="2024-07-31T20:12:08.292" v="2" actId="20577"/>
          <ac:spMkLst>
            <pc:docMk/>
            <pc:sldMk cId="1896735902" sldId="5469"/>
            <ac:spMk id="3" creationId="{DE639E0B-7594-DEDC-C548-B0E53BD9137C}"/>
          </ac:spMkLst>
        </pc:spChg>
        <pc:spChg chg="add mod">
          <ac:chgData name="Hoffman, Peter" userId="673cee94-26bd-4c2a-ab82-1b3669e2f049" providerId="ADAL" clId="{06705DCC-7C24-4B11-8772-283831413D65}" dt="2024-07-31T20:12:25.428" v="5" actId="1076"/>
          <ac:spMkLst>
            <pc:docMk/>
            <pc:sldMk cId="1896735902" sldId="5469"/>
            <ac:spMk id="5" creationId="{1CBE220D-5884-CBA8-A697-19FE54870BF9}"/>
          </ac:spMkLst>
        </pc:spChg>
        <pc:picChg chg="del">
          <ac:chgData name="Hoffman, Peter" userId="673cee94-26bd-4c2a-ab82-1b3669e2f049" providerId="ADAL" clId="{06705DCC-7C24-4B11-8772-283831413D65}" dt="2024-07-31T20:12:02.300" v="0" actId="478"/>
          <ac:picMkLst>
            <pc:docMk/>
            <pc:sldMk cId="1896735902" sldId="5469"/>
            <ac:picMk id="11" creationId="{A8C40276-C1F2-51EF-37A8-DE715F0F6C61}"/>
          </ac:picMkLst>
        </pc:picChg>
        <pc:picChg chg="mod">
          <ac:chgData name="Hoffman, Peter" userId="673cee94-26bd-4c2a-ab82-1b3669e2f049" providerId="ADAL" clId="{06705DCC-7C24-4B11-8772-283831413D65}" dt="2024-07-31T20:13:32.754" v="140" actId="14100"/>
          <ac:picMkLst>
            <pc:docMk/>
            <pc:sldMk cId="1896735902" sldId="5469"/>
            <ac:picMk id="13" creationId="{DCC47D2B-ADAB-D5DC-1CB8-6170E3AA9B94}"/>
          </ac:picMkLst>
        </pc:picChg>
      </pc:sldChg>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sldChg chg="modSp mod">
        <pc:chgData name="Ward, Reagan" userId="27291eb4-8241-4961-9e69-8c66e34cc5b0" providerId="ADAL" clId="{989A9712-079D-4F25-8515-93BABA527730}" dt="2024-07-25T13:26:33.079" v="13" actId="1076"/>
        <pc:sldMkLst>
          <pc:docMk/>
          <pc:sldMk cId="1037917088" sldId="5098"/>
        </pc:sldMkLst>
        <pc:spChg chg="mod">
          <ac:chgData name="Ward, Reagan" userId="27291eb4-8241-4961-9e69-8c66e34cc5b0" providerId="ADAL" clId="{989A9712-079D-4F25-8515-93BABA527730}" dt="2024-07-25T13:26:33.079" v="13" actId="1076"/>
          <ac:spMkLst>
            <pc:docMk/>
            <pc:sldMk cId="1037917088" sldId="5098"/>
            <ac:spMk id="3" creationId="{6BF4B97E-13F4-8EB1-7148-584349E80E76}"/>
          </ac:spMkLst>
        </pc:spChg>
        <pc:graphicFrameChg chg="modGraphic">
          <ac:chgData name="Ward, Reagan" userId="27291eb4-8241-4961-9e69-8c66e34cc5b0" providerId="ADAL" clId="{989A9712-079D-4F25-8515-93BABA527730}" dt="2024-07-25T13:26:24.354" v="12" actId="14734"/>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modSp mod">
        <pc:chgData name="Gudka, Dawna" userId="823cceae-331b-41d6-9a63-34ad6d1db55c" providerId="ADAL" clId="{549EA42D-A1CD-45B4-95B1-9F750FDEAE30}" dt="2024-07-25T01:06:15.258" v="588" actId="20577"/>
        <pc:sldMkLst>
          <pc:docMk/>
          <pc:sldMk cId="3044915438" sldId="256"/>
        </pc:sldMkLst>
        <pc:spChg chg="mod">
          <ac:chgData name="Gudka, Dawna" userId="823cceae-331b-41d6-9a63-34ad6d1db55c" providerId="ADAL" clId="{549EA42D-A1CD-45B4-95B1-9F750FDEAE30}" dt="2024-07-25T01:06:15.258" v="588" actId="20577"/>
          <ac:spMkLst>
            <pc:docMk/>
            <pc:sldMk cId="3044915438" sldId="256"/>
            <ac:spMk id="2" creationId="{00000000-0000-0000-0000-000000000000}"/>
          </ac:spMkLst>
        </pc:spChg>
      </pc:sldChg>
      <pc:sldChg chg="modSp mod">
        <pc:chgData name="Gudka, Dawna" userId="823cceae-331b-41d6-9a63-34ad6d1db55c" providerId="ADAL" clId="{549EA42D-A1CD-45B4-95B1-9F750FDEAE30}" dt="2024-07-25T00:20:52.498" v="28" actId="20577"/>
        <pc:sldMkLst>
          <pc:docMk/>
          <pc:sldMk cId="1037917088" sldId="5098"/>
        </pc:sldMkLst>
        <pc:graphicFrameChg chg="mod modGraphic">
          <ac:chgData name="Gudka, Dawna" userId="823cceae-331b-41d6-9a63-34ad6d1db55c" providerId="ADAL" clId="{549EA42D-A1CD-45B4-95B1-9F750FDEAE30}" dt="2024-07-25T00:20:52.498" v="28"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13.751" v="4" actId="20577"/>
        <pc:sldMkLst>
          <pc:docMk/>
          <pc:sldMk cId="1185884485" sldId="5488"/>
        </pc:sldMkLst>
        <pc:spChg chg="mod">
          <ac:chgData name="McRee, Rebecca" userId="S::mcree_r@cde.state.co.us::3a10fa13-9d60-4c0b-b361-471945732c34" providerId="AD" clId="Web-{F069932E-465C-072C-77BA-0CF987CEF3CB}" dt="2024-07-30T13:28:13.751" v="4" actId="20577"/>
          <ac:spMkLst>
            <pc:docMk/>
            <pc:sldMk cId="1185884485" sldId="5488"/>
            <ac:spMk id="3" creationId="{C0512FC2-261A-6790-E9CC-D752F6C04657}"/>
          </ac:spMkLst>
        </pc:spChg>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sldChg chg="modSp mod">
        <pc:chgData name="Gudka, Dawna" userId="823cceae-331b-41d6-9a63-34ad6d1db55c" providerId="ADAL" clId="{305FDE6D-F130-43BE-8A38-21E002892D5A}" dt="2024-08-08T12:36:20.011" v="159" actId="20577"/>
        <pc:sldMkLst>
          <pc:docMk/>
          <pc:sldMk cId="3227145924" sldId="5097"/>
        </pc:sldMkLst>
        <pc:graphicFrameChg chg="modGraphic">
          <ac:chgData name="Gudka, Dawna" userId="823cceae-331b-41d6-9a63-34ad6d1db55c" providerId="ADAL" clId="{305FDE6D-F130-43BE-8A38-21E002892D5A}" dt="2024-08-08T12:36:20.011" v="15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05FDE6D-F130-43BE-8A38-21E002892D5A}" dt="2024-08-08T12:32:53.693" v="145" actId="13926"/>
        <pc:sldMkLst>
          <pc:docMk/>
          <pc:sldMk cId="1037917088" sldId="5098"/>
        </pc:sldMkLst>
        <pc:graphicFrameChg chg="mod modGraphic">
          <ac:chgData name="Gudka, Dawna" userId="823cceae-331b-41d6-9a63-34ad6d1db55c" providerId="ADAL" clId="{305FDE6D-F130-43BE-8A38-21E002892D5A}" dt="2024-08-08T12:32:53.693" v="145" actId="13926"/>
          <ac:graphicFrameMkLst>
            <pc:docMk/>
            <pc:sldMk cId="1037917088" sldId="5098"/>
            <ac:graphicFrameMk id="5" creationId="{5E4612F7-68C6-57CA-E918-38EF641F73CF}"/>
          </ac:graphicFrameMkLst>
        </pc:graphicFrame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modSp mod">
        <pc:chgData name="Ward, Reagan" userId="27291eb4-8241-4961-9e69-8c66e34cc5b0" providerId="ADAL" clId="{0F291CC2-EF7C-42B1-B7A0-7D5C26582377}" dt="2024-07-31T12:18:41.178" v="192" actId="2165"/>
        <pc:sldMkLst>
          <pc:docMk/>
          <pc:sldMk cId="1212467416" sldId="261"/>
        </pc:sldMkLst>
        <pc:graphicFrameChg chg="modGraphic">
          <ac:chgData name="Ward, Reagan" userId="27291eb4-8241-4961-9e69-8c66e34cc5b0" providerId="ADAL" clId="{0F291CC2-EF7C-42B1-B7A0-7D5C26582377}" dt="2024-07-31T12:18:41.178" v="192" actId="2165"/>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0F291CC2-EF7C-42B1-B7A0-7D5C26582377}" dt="2024-07-31T12:19:05.605" v="194" actId="1076"/>
        <pc:sldMkLst>
          <pc:docMk/>
          <pc:sldMk cId="4006630429" sldId="282"/>
        </pc:sldMkLst>
        <pc:spChg chg="mod">
          <ac:chgData name="Ward, Reagan" userId="27291eb4-8241-4961-9e69-8c66e34cc5b0" providerId="ADAL" clId="{0F291CC2-EF7C-42B1-B7A0-7D5C26582377}" dt="2024-07-31T12:19:05.605" v="194" actId="1076"/>
          <ac:spMkLst>
            <pc:docMk/>
            <pc:sldMk cId="4006630429" sldId="282"/>
            <ac:spMk id="2" creationId="{E7E2EB91-0374-5582-7ACC-741F875FB6AB}"/>
          </ac:spMkLst>
        </pc:spChg>
        <pc:graphicFrameChg chg="modGraphic">
          <ac:chgData name="Ward, Reagan" userId="27291eb4-8241-4961-9e69-8c66e34cc5b0" providerId="ADAL" clId="{0F291CC2-EF7C-42B1-B7A0-7D5C26582377}" dt="2024-07-31T12:18:53.805" v="193"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0F291CC2-EF7C-42B1-B7A0-7D5C26582377}" dt="2024-07-30T22:27:07.190" v="155" actId="20577"/>
        <pc:sldMkLst>
          <pc:docMk/>
          <pc:sldMk cId="1037917088" sldId="5098"/>
        </pc:sldMkLst>
        <pc:graphicFrameChg chg="mod modGraphic">
          <ac:chgData name="Ward, Reagan" userId="27291eb4-8241-4961-9e69-8c66e34cc5b0" providerId="ADAL" clId="{0F291CC2-EF7C-42B1-B7A0-7D5C26582377}" dt="2024-07-30T22:27:07.190" v="155"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modSp mod">
        <pc:chgData name="Severson, Annette" userId="199f3c28-b733-4b36-8b0e-b7eb6984ff94" providerId="ADAL" clId="{837D1321-6DC9-4210-87EC-BDBE137E27F9}" dt="2024-07-30T15:18:40.133" v="94" actId="20577"/>
        <pc:sldMkLst>
          <pc:docMk/>
          <pc:sldMk cId="1212467416" sldId="261"/>
        </pc:sldMkLst>
        <pc:graphicFrameChg chg="modGraphic">
          <ac:chgData name="Severson, Annette" userId="199f3c28-b733-4b36-8b0e-b7eb6984ff94" providerId="ADAL" clId="{837D1321-6DC9-4210-87EC-BDBE137E27F9}" dt="2024-07-30T15:18:40.133" v="94" actId="20577"/>
          <ac:graphicFrameMkLst>
            <pc:docMk/>
            <pc:sldMk cId="1212467416" sldId="261"/>
            <ac:graphicFrameMk id="5" creationId="{9C3641C5-EC4F-D3EA-E4A2-8ABB597C5BAA}"/>
          </ac:graphicFrameMkLst>
        </pc:graphicFrameChg>
      </pc:sldChg>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modSp mod">
        <pc:chgData name="Wenzel, Brooke" userId="672bf8d3-b15b-4e02-a6d1-39319a0df09b" providerId="ADAL" clId="{1FD400A5-181E-4595-8B50-6DA45FBCBF15}" dt="2024-07-29T20:20:02.116" v="7" actId="20577"/>
        <pc:sldMkLst>
          <pc:docMk/>
          <pc:sldMk cId="3044915438" sldId="256"/>
        </pc:sldMkLst>
        <pc:spChg chg="mod">
          <ac:chgData name="Wenzel, Brooke" userId="672bf8d3-b15b-4e02-a6d1-39319a0df09b" providerId="ADAL" clId="{1FD400A5-181E-4595-8B50-6DA45FBCBF15}" dt="2024-07-29T20:20:02.116" v="7" actId="20577"/>
          <ac:spMkLst>
            <pc:docMk/>
            <pc:sldMk cId="3044915438" sldId="256"/>
            <ac:spMk id="2" creationId="{00000000-0000-0000-0000-000000000000}"/>
          </ac:spMkLst>
        </pc:spChg>
      </pc:sldChg>
      <pc:sldChg chg="modSp mod">
        <pc:chgData name="Wenzel, Brooke" userId="672bf8d3-b15b-4e02-a6d1-39319a0df09b" providerId="ADAL" clId="{1FD400A5-181E-4595-8B50-6DA45FBCBF15}" dt="2024-07-31T12:31:58.383" v="92" actId="20577"/>
        <pc:sldMkLst>
          <pc:docMk/>
          <pc:sldMk cId="1212467416" sldId="261"/>
        </pc:sldMkLst>
        <pc:graphicFrameChg chg="modGraphic">
          <ac:chgData name="Wenzel, Brooke" userId="672bf8d3-b15b-4e02-a6d1-39319a0df09b" providerId="ADAL" clId="{1FD400A5-181E-4595-8B50-6DA45FBCBF15}" dt="2024-07-31T12:31:58.383" v="92" actId="20577"/>
          <ac:graphicFrameMkLst>
            <pc:docMk/>
            <pc:sldMk cId="1212467416" sldId="261"/>
            <ac:graphicFrameMk id="5" creationId="{9C3641C5-EC4F-D3EA-E4A2-8ABB597C5BAA}"/>
          </ac:graphicFrameMkLst>
        </pc:graphicFrameChg>
      </pc:sldChg>
      <pc:sldChg chg="addSp delSp modSp">
        <pc:chgData name="Wenzel, Brooke" userId="672bf8d3-b15b-4e02-a6d1-39319a0df09b" providerId="ADAL" clId="{1FD400A5-181E-4595-8B50-6DA45FBCBF15}" dt="2024-07-29T20:23:56.890" v="41" actId="14100"/>
        <pc:sldMkLst>
          <pc:docMk/>
          <pc:sldMk cId="3717000822" sldId="280"/>
        </pc:sldMkLst>
        <pc:graphicFrameChg chg="mod">
          <ac:chgData name="Wenzel, Brooke" userId="672bf8d3-b15b-4e02-a6d1-39319a0df09b" providerId="ADAL" clId="{1FD400A5-181E-4595-8B50-6DA45FBCBF15}" dt="2024-07-29T20:23:07.728" v="31" actId="20577"/>
          <ac:graphicFrameMkLst>
            <pc:docMk/>
            <pc:sldMk cId="3717000822" sldId="280"/>
            <ac:graphicFrameMk id="12" creationId="{1AA09EE0-7419-6ED5-4AA1-CC9009509570}"/>
          </ac:graphicFrameMkLst>
        </pc:graphicFrameChg>
        <pc:picChg chg="del">
          <ac:chgData name="Wenzel, Brooke" userId="672bf8d3-b15b-4e02-a6d1-39319a0df09b" providerId="ADAL" clId="{1FD400A5-181E-4595-8B50-6DA45FBCBF15}" dt="2024-07-29T20:20:55.557" v="15" actId="478"/>
          <ac:picMkLst>
            <pc:docMk/>
            <pc:sldMk cId="3717000822" sldId="280"/>
            <ac:picMk id="4" creationId="{01A46CF0-93FC-0F57-08AB-2C33C5DB812D}"/>
          </ac:picMkLst>
        </pc:picChg>
        <pc:picChg chg="add del mod">
          <ac:chgData name="Wenzel, Brooke" userId="672bf8d3-b15b-4e02-a6d1-39319a0df09b" providerId="ADAL" clId="{1FD400A5-181E-4595-8B50-6DA45FBCBF15}" dt="2024-07-29T20:22:32.510" v="23" actId="478"/>
          <ac:picMkLst>
            <pc:docMk/>
            <pc:sldMk cId="3717000822" sldId="280"/>
            <ac:picMk id="1026" creationId="{1AC84ECD-686F-4BAA-57E2-67395726EB89}"/>
          </ac:picMkLst>
        </pc:picChg>
        <pc:picChg chg="add mod">
          <ac:chgData name="Wenzel, Brooke" userId="672bf8d3-b15b-4e02-a6d1-39319a0df09b" providerId="ADAL" clId="{1FD400A5-181E-4595-8B50-6DA45FBCBF15}" dt="2024-07-29T20:23:56.890" v="41" actId="14100"/>
          <ac:picMkLst>
            <pc:docMk/>
            <pc:sldMk cId="3717000822" sldId="280"/>
            <ac:picMk id="1028" creationId="{3F3F02B2-9C60-2091-CBAA-B7A1D7D10D99}"/>
          </ac:picMkLst>
        </pc:picChg>
      </pc:sldChg>
      <pc:sldChg chg="add del">
        <pc:chgData name="Wenzel, Brooke" userId="672bf8d3-b15b-4e02-a6d1-39319a0df09b" providerId="ADAL" clId="{1FD400A5-181E-4595-8B50-6DA45FBCBF15}" dt="2024-07-31T12:33:37.780" v="100" actId="47"/>
        <pc:sldMkLst>
          <pc:docMk/>
          <pc:sldMk cId="505567868" sldId="2340"/>
        </pc:sldMkLst>
      </pc:sldChg>
      <pc:sldChg chg="modSp mod">
        <pc:chgData name="Wenzel, Brooke" userId="672bf8d3-b15b-4e02-a6d1-39319a0df09b" providerId="ADAL" clId="{1FD400A5-181E-4595-8B50-6DA45FBCBF15}" dt="2024-07-31T14:52:04.551" v="235" actId="20577"/>
        <pc:sldMkLst>
          <pc:docMk/>
          <pc:sldMk cId="1037917088" sldId="5098"/>
        </pc:sldMkLst>
        <pc:graphicFrameChg chg="mod modGraphic">
          <ac:chgData name="Wenzel, Brooke" userId="672bf8d3-b15b-4e02-a6d1-39319a0df09b" providerId="ADAL" clId="{1FD400A5-181E-4595-8B50-6DA45FBCBF15}" dt="2024-07-31T14:52:04.551" v="235" actId="20577"/>
          <ac:graphicFrameMkLst>
            <pc:docMk/>
            <pc:sldMk cId="1037917088" sldId="5098"/>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sldMasterChg chg="addSldLayout delSldLayout">
        <pc:chgData name="Wenzel, Brooke" userId="672bf8d3-b15b-4e02-a6d1-39319a0df09b" providerId="ADAL" clId="{1FD400A5-181E-4595-8B50-6DA45FBCBF15}" dt="2024-07-31T12:33:37.780" v="100" actId="47"/>
        <pc:sldMasterMkLst>
          <pc:docMk/>
          <pc:sldMasterMk cId="2150711039" sldId="2147483676"/>
        </pc:sldMasterMkLst>
        <pc:sldLayoutChg chg="add del">
          <pc:chgData name="Wenzel, Brooke" userId="672bf8d3-b15b-4e02-a6d1-39319a0df09b" providerId="ADAL" clId="{1FD400A5-181E-4595-8B50-6DA45FBCBF15}" dt="2024-07-31T12:33:37.780" v="100" actId="47"/>
          <pc:sldLayoutMkLst>
            <pc:docMk/>
            <pc:sldMasterMk cId="2150711039" sldId="2147483676"/>
            <pc:sldLayoutMk cId="3916353373" sldId="2147483710"/>
          </pc:sldLayoutMkLst>
        </pc:sldLayoutChg>
        <pc:sldLayoutChg chg="add del">
          <pc:chgData name="Wenzel, Brooke" userId="672bf8d3-b15b-4e02-a6d1-39319a0df09b" providerId="ADAL" clId="{1FD400A5-181E-4595-8B50-6DA45FBCBF15}" dt="2024-07-31T12:33:37.780" v="100" actId="47"/>
          <pc:sldLayoutMkLst>
            <pc:docMk/>
            <pc:sldMasterMk cId="2150711039" sldId="2147483676"/>
            <pc:sldLayoutMk cId="3885242683" sldId="214748371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Admin Unit- Final Snapshot Approval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2869899750815262"/>
          <c:y val="0.18374119725459437"/>
          <c:w val="0.35929122083001042"/>
          <c:h val="0.60562199258247262"/>
        </c:manualLayout>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0D-4B2C-994A-8B5C83AB143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0D-4B2C-994A-8B5C83AB143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A30C-4B5B-97A7-182985205157}"/>
              </c:ext>
            </c:extLst>
          </c:dPt>
          <c:dLbls>
            <c:dLbl>
              <c:idx val="0"/>
              <c:tx>
                <c:rich>
                  <a:bodyPr/>
                  <a:lstStyle/>
                  <a:p>
                    <a:r>
                      <a:rPr lang="en-US"/>
                      <a:t>17</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80D-4B2C-994A-8B5C83AB143E}"/>
                </c:ext>
              </c:extLst>
            </c:dLbl>
            <c:dLbl>
              <c:idx val="1"/>
              <c:tx>
                <c:rich>
                  <a:bodyPr/>
                  <a:lstStyle/>
                  <a:p>
                    <a:r>
                      <a:rPr lang="en-US"/>
                      <a:t>48</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80D-4B2C-994A-8B5C83AB14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Approved</c:v>
                </c:pt>
                <c:pt idx="1">
                  <c:v>Not yet Approved</c:v>
                </c:pt>
                <c:pt idx="2">
                  <c:v>Errors</c:v>
                </c:pt>
              </c:strCache>
            </c:strRef>
          </c:cat>
          <c:val>
            <c:numRef>
              <c:f>Sheet1!$B$2:$B$4</c:f>
              <c:numCache>
                <c:formatCode>General</c:formatCode>
                <c:ptCount val="3"/>
                <c:pt idx="0">
                  <c:v>17</c:v>
                </c:pt>
                <c:pt idx="1">
                  <c:v>48</c:v>
                </c:pt>
                <c:pt idx="2">
                  <c:v>4</c:v>
                </c:pt>
              </c:numCache>
            </c:numRef>
          </c:val>
          <c:extLst>
            <c:ext xmlns:c16="http://schemas.microsoft.com/office/drawing/2014/chart" uri="{C3380CC4-5D6E-409C-BE32-E72D297353CC}">
              <c16:uniqueId val="{00000000-4C58-4E5B-B112-9080548F576F}"/>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chemeClr val="accent6">
                  <a:lumMod val="10000"/>
                  <a:alpha val="89804"/>
                </a:schemeClr>
              </a:solidFill>
              <a:ln w="19050">
                <a:solidFill>
                  <a:schemeClr val="lt1"/>
                </a:solidFill>
              </a:ln>
              <a:effectLst/>
            </c:spPr>
            <c:extLst>
              <c:ext xmlns:c16="http://schemas.microsoft.com/office/drawing/2014/chart" uri="{C3380CC4-5D6E-409C-BE32-E72D297353CC}">
                <c16:uniqueId val="{00000001-C54F-46D7-AB6C-9537D4D07FD2}"/>
              </c:ext>
            </c:extLst>
          </c:dPt>
          <c:dPt>
            <c:idx val="1"/>
            <c:bubble3D val="0"/>
            <c:spPr>
              <a:solidFill>
                <a:srgbClr val="C32032"/>
              </a:solidFill>
              <a:ln w="19050">
                <a:solidFill>
                  <a:schemeClr val="lt1"/>
                </a:solidFill>
              </a:ln>
              <a:effectLst/>
            </c:spPr>
            <c:extLst>
              <c:ext xmlns:c16="http://schemas.microsoft.com/office/drawing/2014/chart" uri="{C3380CC4-5D6E-409C-BE32-E72D297353CC}">
                <c16:uniqueId val="{00000002-C54F-46D7-AB6C-9537D4D07FD2}"/>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3-C54F-46D7-AB6C-9537D4D07FD2}"/>
              </c:ext>
            </c:extLst>
          </c:dPt>
          <c:dPt>
            <c:idx val="3"/>
            <c:bubble3D val="0"/>
            <c:spPr>
              <a:solidFill>
                <a:srgbClr val="077682"/>
              </a:solidFill>
              <a:ln w="19050">
                <a:solidFill>
                  <a:schemeClr val="lt1"/>
                </a:solidFill>
              </a:ln>
              <a:effectLst/>
            </c:spPr>
            <c:extLst>
              <c:ext xmlns:c16="http://schemas.microsoft.com/office/drawing/2014/chart" uri="{C3380CC4-5D6E-409C-BE32-E72D297353CC}">
                <c16:uniqueId val="{00000004-C54F-46D7-AB6C-9537D4D07FD2}"/>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5-C54F-46D7-AB6C-9537D4D07F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Data</c:v>
                </c:pt>
                <c:pt idx="1">
                  <c:v>100+ errors</c:v>
                </c:pt>
                <c:pt idx="2">
                  <c:v>1-99 errors</c:v>
                </c:pt>
                <c:pt idx="3">
                  <c:v>Error Free</c:v>
                </c:pt>
                <c:pt idx="4">
                  <c:v>Submitted</c:v>
                </c:pt>
              </c:strCache>
            </c:strRef>
          </c:cat>
          <c:val>
            <c:numRef>
              <c:f>Sheet1!$B$2:$B$6</c:f>
              <c:numCache>
                <c:formatCode>General</c:formatCode>
                <c:ptCount val="5"/>
                <c:pt idx="0">
                  <c:v>4</c:v>
                </c:pt>
                <c:pt idx="1">
                  <c:v>20</c:v>
                </c:pt>
                <c:pt idx="2">
                  <c:v>74</c:v>
                </c:pt>
                <c:pt idx="3">
                  <c:v>52</c:v>
                </c:pt>
                <c:pt idx="4">
                  <c:v>35</c:v>
                </c:pt>
              </c:numCache>
            </c:numRef>
          </c:val>
          <c:extLst>
            <c:ext xmlns:c16="http://schemas.microsoft.com/office/drawing/2014/chart" uri="{C3380CC4-5D6E-409C-BE32-E72D297353CC}">
              <c16:uniqueId val="{00000000-C54F-46D7-AB6C-9537D4D07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5_2" csCatId="accent5" phldr="1"/>
      <dgm:spPr/>
      <dgm:t>
        <a:bodyPr/>
        <a:lstStyle/>
        <a:p>
          <a:endParaRPr lang="en-US"/>
        </a:p>
      </dgm:t>
    </dgm:pt>
    <dgm:pt modelId="{15DF3956-9CAC-401D-9E5D-4A205C7B39A7}">
      <dgm:prSet custT="1"/>
      <dgm:spPr/>
      <dgm:t>
        <a:bodyPr/>
        <a:lstStyle/>
        <a:p>
          <a:pPr rtl="0"/>
          <a:r>
            <a:rPr lang="en-US" sz="2400" b="1" i="0" dirty="0">
              <a:latin typeface="Trebuchet MS" panose="020B0603020202020204" pitchFamily="34" charset="0"/>
            </a:rPr>
            <a:t>Next Town Hall will be August 15</a:t>
          </a:r>
          <a:r>
            <a:rPr lang="en-US" sz="2400" b="1" i="0" baseline="30000" dirty="0">
              <a:latin typeface="Trebuchet MS" panose="020B0603020202020204" pitchFamily="34" charset="0"/>
            </a:rPr>
            <a:t>th</a:t>
          </a:r>
          <a:endParaRPr lang="en-US" sz="2400" b="1" i="0" dirty="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endParaRPr lang="en-US" b="0">
            <a:latin typeface="Trebuchet MS" panose="020B0603020202020204" pitchFamily="34" charset="0"/>
          </a:endParaRPr>
        </a:p>
        <a:p>
          <a:r>
            <a:rPr lang="en-US" b="0">
              <a:latin typeface="Trebuchet MS" panose="020B0603020202020204" pitchFamily="34" charset="0"/>
            </a:rPr>
            <a:t>Helpful resources to bookmark: </a:t>
          </a:r>
        </a:p>
        <a:p>
          <a:r>
            <a:rPr lang="en-US" b="0">
              <a:latin typeface="Trebuchet MS" panose="020B0603020202020204" pitchFamily="34" charset="0"/>
              <a:hlinkClick xmlns:r="http://schemas.openxmlformats.org/officeDocument/2006/relationships" r:id="rId1"/>
            </a:rPr>
            <a:t>Identity Management Website </a:t>
          </a:r>
          <a:endParaRPr lang="en-US" b="0">
            <a:latin typeface="Trebuchet MS" panose="020B0603020202020204" pitchFamily="34" charset="0"/>
          </a:endParaRPr>
        </a:p>
        <a:p>
          <a:r>
            <a:rPr lang="en-US" b="0">
              <a:latin typeface="Trebuchet MS" panose="020B0603020202020204" pitchFamily="34" charset="0"/>
              <a:hlinkClick xmlns:r="http://schemas.openxmlformats.org/officeDocument/2006/relationships" r:id="rId2"/>
            </a:rPr>
            <a:t>Data Pipeline Website </a:t>
          </a:r>
          <a:endParaRPr lang="en-US" b="0">
            <a:latin typeface="Trebuchet MS" panose="020B0603020202020204" pitchFamily="34" charset="0"/>
          </a:endParaRPr>
        </a:p>
        <a:p>
          <a:endParaRPr lang="en-US" b="0">
            <a:latin typeface="Trebuchet MS" panose="020B0603020202020204" pitchFamily="34" charset="0"/>
          </a:endParaRP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DD2E1509-2902-4BE1-804D-51888FC72A83}" type="pres">
      <dgm:prSet presAssocID="{F012D412-9CAF-428A-A29D-8BA009103520}" presName="Name0" presStyleCnt="0">
        <dgm:presLayoutVars>
          <dgm:dir/>
          <dgm:animLvl val="lvl"/>
          <dgm:resizeHandles val="exact"/>
        </dgm:presLayoutVars>
      </dgm:prSet>
      <dgm:spPr/>
    </dgm:pt>
    <dgm:pt modelId="{24116342-C77C-4303-8DAE-80A823FBE28E}" type="pres">
      <dgm:prSet presAssocID="{15DF3956-9CAC-401D-9E5D-4A205C7B39A7}" presName="boxAndChildren" presStyleCnt="0"/>
      <dgm:spPr/>
    </dgm:pt>
    <dgm:pt modelId="{6AEA7512-B907-4F21-9463-4776AB4A86A0}" type="pres">
      <dgm:prSet presAssocID="{15DF3956-9CAC-401D-9E5D-4A205C7B39A7}" presName="parentTextBox" presStyleLbl="alignNode1" presStyleIdx="0" presStyleCnt="1"/>
      <dgm:spPr/>
    </dgm:pt>
    <dgm:pt modelId="{FCE0B5E9-7184-4EC0-AD9F-BBE59B44C5E6}" type="pres">
      <dgm:prSet presAssocID="{15DF3956-9CAC-401D-9E5D-4A205C7B39A7}" presName="descendantBox" presStyleLbl="bgAccFollowNode1" presStyleIdx="0" presStyleCnt="1"/>
      <dgm:spPr/>
    </dgm:pt>
  </dgm:ptLst>
  <dgm:cxnLst>
    <dgm:cxn modelId="{A145EE25-588F-474A-B929-256FCD3A3053}" type="presOf" srcId="{BE459BBA-E698-4FA5-87E2-098E1C06C863}" destId="{FCE0B5E9-7184-4EC0-AD9F-BBE59B44C5E6}" srcOrd="0" destOrd="0" presId="urn:microsoft.com/office/officeart/2016/7/layout/VerticalDownArrowProcess"/>
    <dgm:cxn modelId="{35A7D86D-F595-4AE5-B28E-33EA33859A96}" type="presOf" srcId="{15DF3956-9CAC-401D-9E5D-4A205C7B39A7}" destId="{6AEA7512-B907-4F21-9463-4776AB4A86A0}" srcOrd="0" destOrd="0" presId="urn:microsoft.com/office/officeart/2016/7/layout/VerticalDownArrowProcess"/>
    <dgm:cxn modelId="{79B10252-5E07-4AFB-BECE-2B8F8F637269}" type="presOf" srcId="{F012D412-9CAF-428A-A29D-8BA009103520}" destId="{DD2E1509-2902-4BE1-804D-51888FC72A83}"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496B81C4-0EC2-4FAE-883E-46D9346995C8}" type="presParOf" srcId="{DD2E1509-2902-4BE1-804D-51888FC72A83}" destId="{24116342-C77C-4303-8DAE-80A823FBE28E}" srcOrd="0" destOrd="0" presId="urn:microsoft.com/office/officeart/2016/7/layout/VerticalDownArrowProcess"/>
    <dgm:cxn modelId="{07700680-CD4C-478B-81B8-4AA0557979C6}" type="presParOf" srcId="{24116342-C77C-4303-8DAE-80A823FBE28E}" destId="{6AEA7512-B907-4F21-9463-4776AB4A86A0}" srcOrd="0" destOrd="0" presId="urn:microsoft.com/office/officeart/2016/7/layout/VerticalDownArrowProcess"/>
    <dgm:cxn modelId="{ADAFE8F8-16B1-4A5A-99BE-C1AB6A118B23}" type="presParOf" srcId="{24116342-C77C-4303-8DAE-80A823FBE28E}" destId="{FCE0B5E9-7184-4EC0-AD9F-BBE59B44C5E6}"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7512-B907-4F21-9463-4776AB4A86A0}">
      <dsp:nvSpPr>
        <dsp:cNvPr id="0" name=""/>
        <dsp:cNvSpPr/>
      </dsp:nvSpPr>
      <dsp:spPr>
        <a:xfrm>
          <a:off x="0" y="0"/>
          <a:ext cx="1128236" cy="33206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240" tIns="170688" rIns="80240"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dirty="0">
              <a:latin typeface="Trebuchet MS" panose="020B0603020202020204" pitchFamily="34" charset="0"/>
            </a:rPr>
            <a:t>Next Town Hall will be August 15</a:t>
          </a:r>
          <a:r>
            <a:rPr lang="en-US" sz="2400" b="1" i="0" kern="1200" baseline="30000" dirty="0">
              <a:latin typeface="Trebuchet MS" panose="020B0603020202020204" pitchFamily="34" charset="0"/>
            </a:rPr>
            <a:t>th</a:t>
          </a:r>
          <a:endParaRPr lang="en-US" sz="2400" b="1" i="0" kern="1200" dirty="0">
            <a:latin typeface="Trebuchet MS" panose="020B0603020202020204" pitchFamily="34" charset="0"/>
          </a:endParaRPr>
        </a:p>
      </dsp:txBody>
      <dsp:txXfrm>
        <a:off x="0" y="0"/>
        <a:ext cx="1128236" cy="3320668"/>
      </dsp:txXfrm>
    </dsp:sp>
    <dsp:sp modelId="{FCE0B5E9-7184-4EC0-AD9F-BBE59B44C5E6}">
      <dsp:nvSpPr>
        <dsp:cNvPr id="0" name=""/>
        <dsp:cNvSpPr/>
      </dsp:nvSpPr>
      <dsp:spPr>
        <a:xfrm>
          <a:off x="1128236" y="0"/>
          <a:ext cx="3384708" cy="332066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58" tIns="292100" rIns="68658" bIns="292100" numCol="1" spcCol="1270" anchor="ctr" anchorCtr="0">
          <a:noAutofit/>
        </a:bodyPr>
        <a:lstStyle/>
        <a:p>
          <a:pPr marL="0" lvl="0" indent="0" algn="l" defTabSz="1022350">
            <a:lnSpc>
              <a:spcPct val="90000"/>
            </a:lnSpc>
            <a:spcBef>
              <a:spcPct val="0"/>
            </a:spcBef>
            <a:spcAft>
              <a:spcPct val="35000"/>
            </a:spcAft>
            <a:buNone/>
          </a:pPr>
          <a:endParaRPr lang="en-US" sz="2300" b="0" kern="1200">
            <a:latin typeface="Trebuchet MS" panose="020B0603020202020204" pitchFamily="34" charset="0"/>
          </a:endParaRPr>
        </a:p>
        <a:p>
          <a:pPr marL="0" lvl="0" indent="0" algn="l" defTabSz="1022350">
            <a:lnSpc>
              <a:spcPct val="90000"/>
            </a:lnSpc>
            <a:spcBef>
              <a:spcPct val="0"/>
            </a:spcBef>
            <a:spcAft>
              <a:spcPct val="35000"/>
            </a:spcAft>
            <a:buNone/>
          </a:pPr>
          <a:r>
            <a:rPr lang="en-US" sz="2300" b="0" kern="1200">
              <a:latin typeface="Trebuchet MS" panose="020B0603020202020204" pitchFamily="34" charset="0"/>
            </a:rPr>
            <a:t>Helpful resources to bookmark: </a:t>
          </a:r>
        </a:p>
        <a:p>
          <a:pPr marL="0" lvl="0" indent="0" algn="l" defTabSz="1022350">
            <a:lnSpc>
              <a:spcPct val="90000"/>
            </a:lnSpc>
            <a:spcBef>
              <a:spcPct val="0"/>
            </a:spcBef>
            <a:spcAft>
              <a:spcPct val="35000"/>
            </a:spcAft>
            <a:buNone/>
          </a:pPr>
          <a:r>
            <a:rPr lang="en-US" sz="2300" b="0" kern="1200">
              <a:latin typeface="Trebuchet MS" panose="020B0603020202020204" pitchFamily="34" charset="0"/>
              <a:hlinkClick xmlns:r="http://schemas.openxmlformats.org/officeDocument/2006/relationships" r:id="rId1"/>
            </a:rPr>
            <a:t>Identity Management Website </a:t>
          </a:r>
          <a:endParaRPr lang="en-US" sz="2300" b="0" kern="1200">
            <a:latin typeface="Trebuchet MS" panose="020B0603020202020204" pitchFamily="34" charset="0"/>
          </a:endParaRPr>
        </a:p>
        <a:p>
          <a:pPr marL="0" lvl="0" indent="0" algn="l" defTabSz="1022350">
            <a:lnSpc>
              <a:spcPct val="90000"/>
            </a:lnSpc>
            <a:spcBef>
              <a:spcPct val="0"/>
            </a:spcBef>
            <a:spcAft>
              <a:spcPct val="35000"/>
            </a:spcAft>
            <a:buNone/>
          </a:pPr>
          <a:r>
            <a:rPr lang="en-US" sz="2300" b="0" kern="1200">
              <a:latin typeface="Trebuchet MS" panose="020B0603020202020204" pitchFamily="34" charset="0"/>
              <a:hlinkClick xmlns:r="http://schemas.openxmlformats.org/officeDocument/2006/relationships" r:id="rId2"/>
            </a:rPr>
            <a:t>Data Pipeline Website </a:t>
          </a:r>
          <a:endParaRPr lang="en-US" sz="2300" b="0" kern="1200">
            <a:latin typeface="Trebuchet MS" panose="020B0603020202020204" pitchFamily="34" charset="0"/>
          </a:endParaRPr>
        </a:p>
        <a:p>
          <a:pPr marL="0" lvl="0" indent="0" algn="l" defTabSz="1022350">
            <a:lnSpc>
              <a:spcPct val="90000"/>
            </a:lnSpc>
            <a:spcBef>
              <a:spcPct val="0"/>
            </a:spcBef>
            <a:spcAft>
              <a:spcPct val="35000"/>
            </a:spcAft>
            <a:buNone/>
          </a:pPr>
          <a:endParaRPr lang="en-US" sz="2300" b="0" kern="1200">
            <a:latin typeface="Trebuchet MS" panose="020B0603020202020204" pitchFamily="34" charset="0"/>
          </a:endParaRPr>
        </a:p>
      </dsp:txBody>
      <dsp:txXfrm>
        <a:off x="1128236" y="0"/>
        <a:ext cx="3384708" cy="33206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2399 8176 16383 0 0,'6'0'0'0'0,"10"0"0"0"0,7 0 0 0 0,7 0 0 0 0,5 0 0 0 0,3 0 0 0 0,2 0 0 0 0,7 0 0 0 0,1 0 0 0 0,1 0 0 0 0,-3 0 0 0 0,-2 0 0 0 0,-2 0 0 0 0,-2 0 0 0 0,-1 0 0 0 0,6 0 0 0 0,2 0 0 0 0,-1 0 0 0 0,-1 0 0 0 0,-2 0 0 0 0,-2 0 0 0 0,-1 0 0 0 0,-1 0 0 0 0,6 0 0 0 0,2 0 0 0 0,-1 0 0 0 0,-1 0 0 0 0,-2 0 0 0 0,-2 0 0 0 0,-1 0 0 0 0,6 0 0 0 0,1 0 0 0 0,0 0 0 0 0,-3 0 0 0 0,-1 0 0 0 0,-2 0 0 0 0,-1 0 0 0 0,-1 0 0 0 0,0 0 0 0 0,5 0 0 0 0,3 0 0 0 0,-7 6 0 0 0,-4 3 0 0 0,-1-1 0 0 0,0 5 0 0 0,0 1 0 0 0,1-3 0 0 0,1-3 0 0 0,1-2 0 0 0,0-3 0 0 0,0-2 0 0 0,1-1 0 0 0,-1 0 0 0 0,1-1 0 0 0,0 1 0 0 0,-1-1 0 0 0,7 1 0 0 0,2 0 0 0 0,0 0 0 0 0,-2-1 0 0 0,-1 1 0 0 0,-3 0 0 0 0,-1 1 0 0 0,-1-1 0 0 0,6 0 0 0 0,2 0 0 0 0,0 0 0 0 0,-3 0 0 0 0,-1 0 0 0 0,-1 6 0 0 0,-2 3 0 0 0,5-1 0 0 0,2-1 0 0 0,0-2 0 0 0,-2-2 0 0 0,-2-2 0 0 0,-9 6 0 0 0,-3 2 0 0 0,0-1 0 0 0,1-2 0 0 0,8-1 0 0 0,4-3 0 0 0,0 0 0 0 0,1-2 0 0 0,-2 0 0 0 0,-2 0 0 0 0,-7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9066 7488 16383 0 0,'13'0'0'0'0,"11"0"0"0"0,8 0 0 0 0,5 0 0 0 0,3 0 0 0 0,1 0 0 0 0,0 0 0 0 0,0 0 0 0 0,-1 0 0 0 0,6 0 0 0 0,2 0 0 0 0,-1 0 0 0 0,-2 0 0 0 0,-2 0 0 0 0,-1 0 0 0 0,-2 0 0 0 0,5 0 0 0 0,2 0 0 0 0,0 0 0 0 0,-2 0 0 0 0,-3 0 0 0 0,0 0 0 0 0,-3 0 0 0 0,0 0 0 0 0,6 0 0 0 0,2 0 0 0 0,0 0 0 0 0,-2 0 0 0 0,-2 0 0 0 0,-2 0 0 0 0,-1 0 0 0 0,-1 0 0 0 0,6 0 0 0 0,2 0 0 0 0,-1 0 0 0 0,-1 0 0 0 0,-2 0 0 0 0,-8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9031 5944 16383 0 0,'7'0'0'0'0,"8"0"0"0"0,15 0 0 0 0,9 0 0 0 0,4 0 0 0 0,8 0 0 0 0,9 0 0 0 0,0 0 0 0 0,10 0 0 0 0,-1 0 0 0 0,-5 0 0 0 0,-7-13 0 0 0,0-5 0 0 0,-4 2 0 0 0,-3 2 0 0 0,2 5 0 0 0,-1 3 0 0 0,4 3 0 0 0,-1 1 0 0 0,-3 9 0 0 0,3 2 0 0 0,5 0 0 0 0,-1-1 0 0 0,-3 4 0 0 0,-5 0 0 0 0,-5-2 0 0 0,4 4 0 0 0,0-1 0 0 0,-2-2 0 0 0,4-3 0 0 0,7 4 0 0 0,-1-1 0 0 0,11-2 0 0 0,-1-2 0 0 0,2-3 0 0 0,2-1 0 0 0,16-2 0 0 0,-2-1 0 0 0,-1 0 0 0 0,-2-1 0 0 0,-8 1 0 0 0,-11-1 0 0 0,4 1 0 0 0,-3 0 0 0 0,-5 0 0 0 0,-7 0 0 0 0,-6 0 0 0 0,-3 0 0 0 0,-4 0 0 0 0,6 0 0 0 0,1 0 0 0 0,0 0 0 0 0,-2 0 0 0 0,-2 0 0 0 0,-1 0 0 0 0,-1 0 0 0 0,-1 0 0 0 0,6 0 0 0 0,2 0 0 0 0,-1 6 0 0 0,-1 3 0 0 0,-2-1 0 0 0,-2-1 0 0 0,-1-2 0 0 0,-1-2 0 0 0,6-2 0 0 0,2 0 0 0 0,0-1 0 0 0,-3 0 0 0 0,-1-1 0 0 0,-1 1 0 0 0,-3 0 0 0 0,0-1 0 0 0,7 1 0 0 0,0 0 0 0 0,1 0 0 0 0,-2 0 0 0 0,-2 0 0 0 0,-2 0 0 0 0,-1 0 0 0 0,-1 0 0 0 0,6 0 0 0 0,2 0 0 0 0,-1 0 0 0 0,-1 0 0 0 0,-9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11465 5265 16383 0 0,'13'0'0'0'0,"11"0"0"0"0,15 0 0 0 0,6 0 0 0 0,10 0 0 0 0,1 0 0 0 0,-2 7 0 0 0,3 1 0 0 0,-1 1 0 0 0,2 11 0 0 0,-2 2 0 0 0,-4-3 0 0 0,-4 3 0 0 0,9-3 0 0 0,2 1 0 0 0,-3-1 0 0 0,-5-5 0 0 0,-3-5 0 0 0,-5-4 0 0 0,-2-2 0 0 0,-8 4 0 0 0,3 2 0 0 0,8-2 0 0 0,4-1 0 0 0,0-2 0 0 0,-2-2 0 0 0,-1-1 0 0 0,-3 0 0 0 0,5-1 0 0 0,1-1 0 0 0,-1 1 0 0 0,-2 0 0 0 0,-2-1 0 0 0,-2 1 0 0 0,-2 0 0 0 0,0 0 0 0 0,6 0 0 0 0,2 0 0 0 0,-1 0 0 0 0,-1 0 0 0 0,-2 0 0 0 0,-2 0 0 0 0,-1 0 0 0 0,-1 0 0 0 0,0 0 0 0 0,-1 0 0 0 0,0 0 0 0 0,0 0 0 0 0,1 0 0 0 0,-1 0 0 0 0,0 0 0 0 0,1 0 0 0 0,6 0 0 0 0,2 0 0 0 0,0 0 0 0 0,-2 0 0 0 0,-2 0 0 0 0,-2 0 0 0 0,0 0 0 0 0,-2 0 0 0 0,6 0 0 0 0,2 0 0 0 0,-1 0 0 0 0,-1 0 0 0 0,-2 0 0 0 0,-2 0 0 0 0,-1 0 0 0 0,6 0 0 0 0,1 0 0 0 0,-1 0 0 0 0,-1 0 0 0 0,-2 0 0 0 0,-2 0 0 0 0,-1 0 0 0 0,-1 0 0 0 0,-1 0 0 0 0,7 0 0 0 0,2 0 0 0 0,-1 0 0 0 0,-1 0 0 0 0,-2 0 0 0 0,-1 0 0 0 0,-2 0 0 0 0,-8-6 0 0 0,-2-3 0 0 0,0 1 0 0 0,1 1 0 0 0,3 2 0 0 0,-6 2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8T13:05:14.398"/>
    </inkml:context>
    <inkml:brush xml:id="br0">
      <inkml:brushProperty name="width" value="0.1" units="cm"/>
      <inkml:brushProperty name="height" value="0.1" units="cm"/>
    </inkml:brush>
  </inkml:definitions>
  <inkml:trace contextRef="#ctx0" brushRef="#br0">3246 3925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t>
            </a:r>
          </a:p>
        </p:txBody>
      </p:sp>
      <p:sp>
        <p:nvSpPr>
          <p:cNvPr id="71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67FB1ABB-6CE0-49CF-90DA-BF402E91B17D}" type="slidenum">
              <a:rPr lang="en-US" altLang="en-US"/>
              <a:pPr/>
              <a:t>14</a:t>
            </a:fld>
            <a:endParaRPr lang="en-US" altLang="en-US"/>
          </a:p>
        </p:txBody>
      </p:sp>
    </p:spTree>
    <p:extLst>
      <p:ext uri="{BB962C8B-B14F-4D97-AF65-F5344CB8AC3E}">
        <p14:creationId xmlns:p14="http://schemas.microsoft.com/office/powerpoint/2010/main" val="297367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15</a:t>
            </a:fld>
            <a:endParaRPr lang="en-US" altLang="en-US"/>
          </a:p>
        </p:txBody>
      </p:sp>
    </p:spTree>
    <p:extLst>
      <p:ext uri="{BB962C8B-B14F-4D97-AF65-F5344CB8AC3E}">
        <p14:creationId xmlns:p14="http://schemas.microsoft.com/office/powerpoint/2010/main" val="311946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F1190D20-9E46-CE93-816F-EC8AB758E0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2" name="Slide Number Placeholder 5">
            <a:extLst>
              <a:ext uri="{FF2B5EF4-FFF2-40B4-BE49-F238E27FC236}">
                <a16:creationId xmlns:a16="http://schemas.microsoft.com/office/drawing/2014/main" id="{DA75C619-E702-446A-12A9-BBE4AD2F13BC}"/>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7284515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4654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state.co.us/datapipeline/snap_sped-discipline" TargetMode="Externa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mailto:SpedDiscipline@cde.state.co.us" TargetMode="Externa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NjcxM2RlMDktYTIxYS00MjhjLThkODUtYTcyYjdlYzI4NDdh%2540thread.v2%2F0%3Fcontext%3D%257b%2522Tid%2522%253a%2522a751cfc8-1f9a-4edb-8370-9f1c6d4bea5a%2522%252c%2522Oid%2522%253a%2522a9773a47-99d2-4599-9377-6d37e9ec0bd3%2522%257d&amp;data=05%7C02%7CHeitman_L%40cde.state.co.us%7C3370b75acb444e100d5408dcaa6f8b89%7Ca751cfc81f9a4edb83709f1c6d4bea5a%7C0%7C0%7C638572643282358401%7CUnknown%7CTWFpbGZsb3d8eyJWIjoiMC4wLjAwMDAiLCJQIjoiV2luMzIiLCJBTiI6Ik1haWwiLCJXVCI6Mn0%3D%7C0%7C%7C%7C&amp;sdata=egspdN2ycbPQv39IGZyyytup0mEaxJ5v5Etlh7rVphY%3D&amp;reserved=0"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www.cde.state.co.us/datapipeline/snap_sped-eo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cde.state.co.us/datapipeline/snap_sped-eoy"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ff9b0004-75da-4e48-95e0-a066ad2796f4@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cdereval/truancystatistics"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3" Type="http://schemas.openxmlformats.org/officeDocument/2006/relationships/hyperlink" Target="https://teams.microsoft.com/registration/yM9Rp5of206DcJ8cbUvqWg,Q-Db8eWNlE-sXj5c16PQ4w,dqKnv42ab0KVqEwaFu5e0w,9V4Eagppy06NKJtHv3OL6g,P-3MrZTOzEOrRjHfdINWkw,QZVz_y-V_UiXv8wdS3xctQ?mode=read&amp;tenantId=a751cfc8-1f9a-4edb-8370-9f1c6d4bea5a" TargetMode="External"/><Relationship Id="rId7"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teams.microsoft.com/registration/yM9Rp5of206DcJ8cbUvqWg,Q-Db8eWNlE-sXj5c16PQ4w,dqKnv42ab0KVqEwaFu5e0w,y06AlJ_a-0yLrCUlFl7UMA,JyfcsOh43U6qUyG9tCOyOw,udXKhlbxuEiL_QjhSW7yYA?mode=read&amp;tenantId=a751cfc8-1f9a-4edb-8370-9f1c6d4bea5a" TargetMode="External"/><Relationship Id="rId1" Type="http://schemas.openxmlformats.org/officeDocument/2006/relationships/slideLayout" Target="../slideLayouts/slideLayout4.xml"/><Relationship Id="rId6" Type="http://schemas.openxmlformats.org/officeDocument/2006/relationships/hyperlink" Target="https://teams.microsoft.com/registration/yM9Rp5of206DcJ8cbUvqWg,Q-Db8eWNlE-sXj5c16PQ4w,dqKnv42ab0KVqEwaFu5e0w,0AUIrH4gFkSWHLMQlBR0cA,xUruRQJOn0uEPtHRhiVo2A,o2SReMPz70GWO2hzU6elSw?mode=read&amp;tenantId=a751cfc8-1f9a-4edb-8370-9f1c6d4bea5a" TargetMode="External"/><Relationship Id="rId5" Type="http://schemas.openxmlformats.org/officeDocument/2006/relationships/hyperlink" Target="https://teams.microsoft.com/registration/yM9Rp5of206DcJ8cbUvqWg,Q-Db8eWNlE-sXj5c16PQ4w,dqKnv42ab0KVqEwaFu5e0w,YTvQWJgx6UufYaj8yzMNqA,_7iBXxPc2ky6Tb2RluFxmg,mKb1yt6hmEKuTX3UXu5m7Q?mode=read&amp;tenantId=a751cfc8-1f9a-4edb-8370-9f1c6d4bea5a" TargetMode="External"/><Relationship Id="rId4" Type="http://schemas.openxmlformats.org/officeDocument/2006/relationships/hyperlink" Target="https://teams.microsoft.com/registration/yM9Rp5of206DcJ8cbUvqWg,Q-Db8eWNlE-sXj5c16PQ4w,dqKnv42ab0KVqEwaFu5e0w,lHhRHE8_qUCE64OT-zfTkQ,B_R1Yy_Kz0KmuNqDjcI9xg,DkwA4eyZikSEOROqRNGj-Q?mode=read&amp;tenantId=a751cfc8-1f9a-4edb-8370-9f1c6d4bea5a" TargetMode="External"/><Relationship Id="rId9"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2024_ell_count_audit_resource_guide-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4" Type="http://schemas.openxmlformats.org/officeDocument/2006/relationships/hyperlink" Target="mailto:ARMeasure@cde.state.co.us"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mailto:ARMeasure@cde.state.co.u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valid_census_block_data_combina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census_geocoder_tool_instructions" TargetMode="External"/><Relationship Id="rId5" Type="http://schemas.openxmlformats.org/officeDocument/2006/relationships/hyperlink" Target="https://www.cde.state.co.us/datapipeline/at-riskfileinterchangetemplate" TargetMode="External"/><Relationship Id="rId4" Type="http://schemas.openxmlformats.org/officeDocument/2006/relationships/hyperlink" Target="https://www.cde.state.co.us/datapipeline/2024-2025at-riskmeasurebusinessrule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cde.state.co.us/coloradoliteracy/readdatapipeline#teachertrain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8.png"/><Relationship Id="rId4" Type="http://schemas.openxmlformats.org/officeDocument/2006/relationships/customXml" Target="../ink/ink1.xml"/><Relationship Id="rId9"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customXml" Target="../ink/ink5.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www.cde.state.co.us/coloradoliteracy/read-training-data-collection-guide" TargetMode="External"/><Relationship Id="rId3" Type="http://schemas.openxmlformats.org/officeDocument/2006/relationships/hyperlink" Target="https://www.cde.state.co.us/coloradoliteracy/july-11-read-act-training-data-webinar" TargetMode="External"/><Relationship Id="rId7" Type="http://schemas.openxmlformats.org/officeDocument/2006/relationships/hyperlink" Target="https://www.cde.state.co.us/coloradoliteracy/readdatapipeline#teachertraining" TargetMode="External"/><Relationship Id="rId2" Type="http://schemas.openxmlformats.org/officeDocument/2006/relationships/hyperlink" Target="https://www.cde.state.co.us/coloradoliteracy/read-training-data-collection-june-webinar" TargetMode="External"/><Relationship Id="rId1" Type="http://schemas.openxmlformats.org/officeDocument/2006/relationships/slideLayout" Target="../slideLayouts/slideLayout2.xml"/><Relationship Id="rId6" Type="http://schemas.openxmlformats.org/officeDocument/2006/relationships/hyperlink" Target="https://www.cde.state.co.us/coloradoliteracy/2324READTeacherTrainingCompletionReportingFileLayoutDefinitions" TargetMode="External"/><Relationship Id="rId5" Type="http://schemas.openxmlformats.org/officeDocument/2006/relationships/hyperlink" Target="https://events.teams.microsoft.com/event/1c63a526-f047-49ba-b08a-1c460721f42a@a751cfc8-1f9a-4edb-8370-9f1c6d4bea5a" TargetMode="External"/><Relationship Id="rId4" Type="http://schemas.openxmlformats.org/officeDocument/2006/relationships/hyperlink" Target="https://www.cde.state.co.us/coloradoliteracy/july-25-read-training-webin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datapipelinesnapshots-attendance"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8</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3EB6-8C8F-E3BB-B10F-9C5D6C504298}"/>
              </a:ext>
            </a:extLst>
          </p:cNvPr>
          <p:cNvSpPr>
            <a:spLocks noGrp="1"/>
          </p:cNvSpPr>
          <p:nvPr>
            <p:ph type="title"/>
          </p:nvPr>
        </p:nvSpPr>
        <p:spPr/>
        <p:txBody>
          <a:bodyPr/>
          <a:lstStyle/>
          <a:p>
            <a:r>
              <a:rPr lang="en-US"/>
              <a:t>Data Pipeline Maintenance</a:t>
            </a:r>
          </a:p>
        </p:txBody>
      </p:sp>
      <p:sp>
        <p:nvSpPr>
          <p:cNvPr id="6" name="Content Placeholder 5">
            <a:extLst>
              <a:ext uri="{FF2B5EF4-FFF2-40B4-BE49-F238E27FC236}">
                <a16:creationId xmlns:a16="http://schemas.microsoft.com/office/drawing/2014/main" id="{D02190C4-BDB1-63A6-0C07-6E1F4A6D6118}"/>
              </a:ext>
            </a:extLst>
          </p:cNvPr>
          <p:cNvSpPr>
            <a:spLocks noGrp="1"/>
          </p:cNvSpPr>
          <p:nvPr>
            <p:ph sz="quarter" idx="13"/>
          </p:nvPr>
        </p:nvSpPr>
        <p:spPr/>
        <p:txBody>
          <a:bodyPr/>
          <a:lstStyle/>
          <a:p>
            <a:pPr marL="0" indent="0" algn="ctr">
              <a:lnSpc>
                <a:spcPct val="100000"/>
              </a:lnSpc>
              <a:buNone/>
            </a:pPr>
            <a:r>
              <a:rPr lang="en-US"/>
              <a:t>Data Pipeline, RITS and EDIS </a:t>
            </a:r>
          </a:p>
          <a:p>
            <a:pPr marL="0" indent="0" algn="ctr">
              <a:lnSpc>
                <a:spcPct val="100000"/>
              </a:lnSpc>
              <a:buNone/>
            </a:pPr>
            <a:r>
              <a:rPr lang="en-US"/>
              <a:t>will be unavailable </a:t>
            </a:r>
            <a:r>
              <a:rPr lang="en-US" b="1"/>
              <a:t>Tuesday, Aug 13</a:t>
            </a:r>
            <a:r>
              <a:rPr lang="en-US" b="1" baseline="30000"/>
              <a:t>th</a:t>
            </a:r>
            <a:r>
              <a:rPr lang="en-US" b="1"/>
              <a:t> at 5pm </a:t>
            </a:r>
          </a:p>
          <a:p>
            <a:pPr marL="0" indent="0" algn="ctr">
              <a:lnSpc>
                <a:spcPct val="100000"/>
              </a:lnSpc>
              <a:buNone/>
            </a:pPr>
            <a:r>
              <a:rPr lang="en-US"/>
              <a:t>until the morning of </a:t>
            </a:r>
            <a:r>
              <a:rPr lang="en-US" b="1"/>
              <a:t>Wednesday, August 14</a:t>
            </a:r>
            <a:r>
              <a:rPr lang="en-US" b="1" baseline="30000"/>
              <a:t>th</a:t>
            </a:r>
            <a:r>
              <a:rPr lang="en-US" b="1"/>
              <a:t> </a:t>
            </a:r>
          </a:p>
          <a:p>
            <a:pPr marL="0" indent="0" algn="ctr">
              <a:lnSpc>
                <a:spcPct val="100000"/>
              </a:lnSpc>
              <a:buNone/>
            </a:pPr>
            <a:r>
              <a:rPr lang="en-US"/>
              <a:t>for general maintenance</a:t>
            </a:r>
          </a:p>
          <a:p>
            <a:pPr marL="0" indent="0" algn="ctr">
              <a:buNone/>
            </a:pPr>
            <a:endParaRPr lang="en-US"/>
          </a:p>
          <a:p>
            <a:pPr marL="0" indent="0" algn="ctr">
              <a:buNone/>
            </a:pPr>
            <a:r>
              <a:rPr lang="en-US"/>
              <a:t>Thank you for your patience during this time!</a:t>
            </a:r>
          </a:p>
        </p:txBody>
      </p:sp>
      <p:sp>
        <p:nvSpPr>
          <p:cNvPr id="4" name="Slide Number Placeholder 3">
            <a:extLst>
              <a:ext uri="{FF2B5EF4-FFF2-40B4-BE49-F238E27FC236}">
                <a16:creationId xmlns:a16="http://schemas.microsoft.com/office/drawing/2014/main" id="{E56D306E-D0D9-65C6-AA53-3A4E485BBAF6}"/>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64620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34816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Education Discipline Snapshot:</a:t>
            </a:r>
            <a:br>
              <a:rPr lang="en-US"/>
            </a:br>
            <a:r>
              <a:rPr lang="en-US"/>
              <a:t>Submission Status</a:t>
            </a:r>
          </a:p>
        </p:txBody>
      </p:sp>
      <p:sp>
        <p:nvSpPr>
          <p:cNvPr id="3" name="Content Placeholder 2" descr="chart of snapshot status"/>
          <p:cNvSpPr>
            <a:spLocks noGrp="1"/>
          </p:cNvSpPr>
          <p:nvPr>
            <p:ph idx="1"/>
          </p:nvPr>
        </p:nvSpPr>
        <p:spPr>
          <a:xfrm>
            <a:off x="838199" y="1554480"/>
            <a:ext cx="11128513" cy="4351338"/>
          </a:xfrm>
        </p:spPr>
        <p:txBody>
          <a:bodyPr vert="horz" lIns="0" tIns="0" rIns="0" bIns="45720" rtlCol="0" anchor="t">
            <a:normAutofit/>
          </a:bodyPr>
          <a:lstStyle/>
          <a:p>
            <a:pPr marL="0" indent="0">
              <a:buNone/>
            </a:pPr>
            <a:endParaRPr lang="en-US" sz="1600">
              <a:cs typeface="Calibri"/>
              <a:sym typeface="Wingdings" panose="05000000000000000000" pitchFamily="2" charset="2"/>
            </a:endParaRPr>
          </a:p>
          <a:p>
            <a:pPr marL="0" indent="0">
              <a:buNone/>
            </a:pPr>
            <a:endParaRPr lang="en-US">
              <a:cs typeface="Calibri" panose="020F0502020204030204"/>
            </a:endParaRPr>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p:txBody>
      </p:sp>
      <p:graphicFrame>
        <p:nvGraphicFramePr>
          <p:cNvPr id="8" name="Chart 7" descr="chart of snapshot status&#10;">
            <a:extLst>
              <a:ext uri="{FF2B5EF4-FFF2-40B4-BE49-F238E27FC236}">
                <a16:creationId xmlns:a16="http://schemas.microsoft.com/office/drawing/2014/main" id="{58194A55-970B-AF6F-4ECF-168F362FCF5F}"/>
              </a:ext>
            </a:extLst>
          </p:cNvPr>
          <p:cNvGraphicFramePr/>
          <p:nvPr>
            <p:extLst>
              <p:ext uri="{D42A27DB-BD31-4B8C-83A1-F6EECF244321}">
                <p14:modId xmlns:p14="http://schemas.microsoft.com/office/powerpoint/2010/main" val="920128835"/>
              </p:ext>
            </p:extLst>
          </p:nvPr>
        </p:nvGraphicFramePr>
        <p:xfrm>
          <a:off x="-6626" y="1397460"/>
          <a:ext cx="6848734" cy="40630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537447F-46A3-4267-9B0D-14F40120128F}"/>
              </a:ext>
            </a:extLst>
          </p:cNvPr>
          <p:cNvSpPr txBox="1"/>
          <p:nvPr/>
        </p:nvSpPr>
        <p:spPr>
          <a:xfrm>
            <a:off x="1807093" y="5617559"/>
            <a:ext cx="6094378" cy="369332"/>
          </a:xfrm>
          <a:prstGeom prst="rect">
            <a:avLst/>
          </a:prstGeom>
          <a:noFill/>
        </p:spPr>
        <p:txBody>
          <a:bodyPr wrap="square">
            <a:spAutoFit/>
          </a:bodyPr>
          <a:lstStyle/>
          <a:p>
            <a:pPr marL="914400" lvl="2" indent="0">
              <a:buNone/>
            </a:pPr>
            <a:r>
              <a:rPr lang="en-US" b="1"/>
              <a:t>THANK YOU!</a:t>
            </a:r>
            <a:endParaRPr lang="en-US" b="1">
              <a:cs typeface="Calibri"/>
            </a:endParaRPr>
          </a:p>
        </p:txBody>
      </p:sp>
      <p:sp>
        <p:nvSpPr>
          <p:cNvPr id="11" name="Content Placeholder 5">
            <a:extLst>
              <a:ext uri="{FF2B5EF4-FFF2-40B4-BE49-F238E27FC236}">
                <a16:creationId xmlns:a16="http://schemas.microsoft.com/office/drawing/2014/main" id="{3AAC5F39-4277-6EAA-54E7-E7B808279C2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3">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2" name="Content Placeholder 16">
            <a:extLst>
              <a:ext uri="{FF2B5EF4-FFF2-40B4-BE49-F238E27FC236}">
                <a16:creationId xmlns:a16="http://schemas.microsoft.com/office/drawing/2014/main" id="{53296ECF-8D0A-DE49-7FD8-1B1A557E4568}"/>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a:p>
        </p:txBody>
      </p:sp>
      <p:sp>
        <p:nvSpPr>
          <p:cNvPr id="6" name="TextBox 5">
            <a:extLst>
              <a:ext uri="{FF2B5EF4-FFF2-40B4-BE49-F238E27FC236}">
                <a16:creationId xmlns:a16="http://schemas.microsoft.com/office/drawing/2014/main" id="{99F65C5C-FAC0-6055-EABD-37D56C3DEFDD}"/>
              </a:ext>
            </a:extLst>
          </p:cNvPr>
          <p:cNvSpPr txBox="1"/>
          <p:nvPr/>
        </p:nvSpPr>
        <p:spPr>
          <a:xfrm>
            <a:off x="7216646" y="1951671"/>
            <a:ext cx="4975354" cy="2000548"/>
          </a:xfrm>
          <a:prstGeom prst="rect">
            <a:avLst/>
          </a:prstGeom>
          <a:noFill/>
        </p:spPr>
        <p:txBody>
          <a:bodyPr wrap="square">
            <a:spAutoFit/>
          </a:bodyPr>
          <a:lstStyle/>
          <a:p>
            <a:pPr marL="285750" indent="-285750">
              <a:buFont typeface="Arial" panose="020B0604020202020204" pitchFamily="34" charset="0"/>
              <a:buChar char="•"/>
            </a:pPr>
            <a:r>
              <a:rPr lang="en-US" b="1"/>
              <a:t>August 22, 2024 </a:t>
            </a:r>
            <a:r>
              <a:rPr lang="en-US"/>
              <a:t>- </a:t>
            </a:r>
            <a:r>
              <a:rPr lang="en-US" sz="1800" b="0" baseline="0"/>
              <a:t>Snapshot error-free</a:t>
            </a:r>
          </a:p>
          <a:p>
            <a:pPr marL="285750" indent="-285750">
              <a:buFont typeface="Arial" panose="020B0604020202020204" pitchFamily="34" charset="0"/>
              <a:buChar char="•"/>
            </a:pPr>
            <a:r>
              <a:rPr lang="en-US" sz="1800" b="1"/>
              <a:t>Aug.</a:t>
            </a:r>
            <a:r>
              <a:rPr lang="en-US" sz="1800" b="1" baseline="0"/>
              <a:t> 22 – Aug. 29, 2024 </a:t>
            </a:r>
            <a:r>
              <a:rPr lang="en-US" sz="1800" b="0" baseline="0"/>
              <a:t>- </a:t>
            </a:r>
            <a:r>
              <a:rPr lang="en-US" sz="1800" b="0"/>
              <a:t>Report Review</a:t>
            </a:r>
          </a:p>
          <a:p>
            <a:pPr marL="285750" indent="-285750">
              <a:buFont typeface="Arial" panose="020B0604020202020204" pitchFamily="34" charset="0"/>
              <a:buChar char="•"/>
            </a:pPr>
            <a:r>
              <a:rPr lang="en-US" sz="1800" b="1" baseline="0"/>
              <a:t>August 29, 2024 </a:t>
            </a:r>
            <a:r>
              <a:rPr lang="en-US" sz="1800" b="0" baseline="0"/>
              <a:t>- </a:t>
            </a:r>
            <a:r>
              <a:rPr lang="en-US" sz="1800" b="0"/>
              <a:t>Final Submission</a:t>
            </a:r>
            <a:r>
              <a:rPr lang="en-US" sz="1800" b="0" baseline="0"/>
              <a:t> approval in Data Pipeline and reports uploaded to DMS.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sz="1800" b="0"/>
          </a:p>
          <a:p>
            <a:r>
              <a:rPr lang="en-US" sz="1600"/>
              <a:t>NOTE: Lindsey will be out of the office from 8/12-8/16</a:t>
            </a:r>
            <a:endParaRPr lang="en-US" sz="1600" b="0"/>
          </a:p>
        </p:txBody>
      </p:sp>
    </p:spTree>
    <p:extLst>
      <p:ext uri="{BB962C8B-B14F-4D97-AF65-F5344CB8AC3E}">
        <p14:creationId xmlns:p14="http://schemas.microsoft.com/office/powerpoint/2010/main" val="273548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954F-2B10-7D7D-5779-BBE87B4AE06F}"/>
              </a:ext>
            </a:extLst>
          </p:cNvPr>
          <p:cNvSpPr>
            <a:spLocks noGrp="1"/>
          </p:cNvSpPr>
          <p:nvPr>
            <p:ph type="title"/>
          </p:nvPr>
        </p:nvSpPr>
        <p:spPr/>
        <p:txBody>
          <a:bodyPr/>
          <a:lstStyle/>
          <a:p>
            <a:r>
              <a:rPr lang="en-US"/>
              <a:t>Special Education</a:t>
            </a:r>
            <a:br>
              <a:rPr lang="en-US"/>
            </a:br>
            <a:r>
              <a:rPr lang="en-US"/>
              <a:t>Reports Online Resources</a:t>
            </a:r>
          </a:p>
        </p:txBody>
      </p:sp>
      <p:sp>
        <p:nvSpPr>
          <p:cNvPr id="3" name="TextBox 2">
            <a:extLst>
              <a:ext uri="{FF2B5EF4-FFF2-40B4-BE49-F238E27FC236}">
                <a16:creationId xmlns:a16="http://schemas.microsoft.com/office/drawing/2014/main" id="{F87E621A-ABFA-7716-9A23-8943972DB7C8}"/>
              </a:ext>
            </a:extLst>
          </p:cNvPr>
          <p:cNvSpPr txBox="1"/>
          <p:nvPr/>
        </p:nvSpPr>
        <p:spPr>
          <a:xfrm>
            <a:off x="748327" y="1414021"/>
            <a:ext cx="7396432" cy="369332"/>
          </a:xfrm>
          <a:prstGeom prst="rect">
            <a:avLst/>
          </a:prstGeom>
          <a:noFill/>
        </p:spPr>
        <p:txBody>
          <a:bodyPr wrap="square" rtlCol="0">
            <a:spAutoFit/>
          </a:bodyPr>
          <a:lstStyle/>
          <a:p>
            <a:r>
              <a:rPr lang="en-US">
                <a:hlinkClick r:id="rId2"/>
              </a:rPr>
              <a:t>Special Education Discipline Snapshot Webpage</a:t>
            </a:r>
            <a:endParaRPr lang="en-US"/>
          </a:p>
        </p:txBody>
      </p:sp>
      <p:pic>
        <p:nvPicPr>
          <p:cNvPr id="1026" name="Picture 2" descr="screenshot of the Special Education Discipline Snapshot webpage - Trainings and Reports resources available">
            <a:extLst>
              <a:ext uri="{FF2B5EF4-FFF2-40B4-BE49-F238E27FC236}">
                <a16:creationId xmlns:a16="http://schemas.microsoft.com/office/drawing/2014/main" id="{9CAE21F0-EE70-0E6D-FB20-A9C028B6BF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2827" y="2148790"/>
            <a:ext cx="9480102" cy="38408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5D3E2C-EEBE-DEFB-B333-DF343A312AA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8" name="Content Placeholder 5">
            <a:extLst>
              <a:ext uri="{FF2B5EF4-FFF2-40B4-BE49-F238E27FC236}">
                <a16:creationId xmlns:a16="http://schemas.microsoft.com/office/drawing/2014/main" id="{5B23988A-D74F-C7EE-8EE9-68F0CEBC9941}"/>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4">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7" name="Content Placeholder 16">
            <a:extLst>
              <a:ext uri="{FF2B5EF4-FFF2-40B4-BE49-F238E27FC236}">
                <a16:creationId xmlns:a16="http://schemas.microsoft.com/office/drawing/2014/main" id="{8112AF26-E5AC-26EE-41BA-DD8711ED0E06}"/>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324522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itle 2"/>
          <p:cNvSpPr>
            <a:spLocks noGrp="1"/>
          </p:cNvSpPr>
          <p:nvPr>
            <p:ph type="title"/>
          </p:nvPr>
        </p:nvSpPr>
        <p:spPr>
          <a:xfrm>
            <a:off x="1359788" y="1702023"/>
            <a:ext cx="1982382" cy="3339737"/>
          </a:xfrm>
          <a:solidFill>
            <a:schemeClr val="bg1">
              <a:lumMod val="85000"/>
            </a:schemeClr>
          </a:solidFill>
        </p:spPr>
        <p:txBody>
          <a:bodyPr anchor="ctr">
            <a:normAutofit/>
          </a:bodyPr>
          <a:lstStyle/>
          <a:p>
            <a:pPr algn="l"/>
            <a:r>
              <a:rPr lang="en-US" altLang="en-US">
                <a:solidFill>
                  <a:schemeClr val="tx1">
                    <a:lumMod val="50000"/>
                  </a:schemeClr>
                </a:solidFill>
                <a:latin typeface="Museo Slab 500" panose="02000000000000000000" pitchFamily="50" charset="0"/>
              </a:rPr>
              <a:t>Review Week COGNOS Reports</a:t>
            </a:r>
          </a:p>
        </p:txBody>
      </p:sp>
      <p:pic>
        <p:nvPicPr>
          <p:cNvPr id="19" name="Content Placeholder 15" descr="List of reports found in COGNOS">
            <a:extLst>
              <a:ext uri="{FF2B5EF4-FFF2-40B4-BE49-F238E27FC236}">
                <a16:creationId xmlns:a16="http://schemas.microsoft.com/office/drawing/2014/main" id="{A1C82C52-B774-4BED-A30E-FC731F7173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4933" y="111967"/>
            <a:ext cx="5502186" cy="6634065"/>
          </a:xfrm>
          <a:prstGeom prst="rect">
            <a:avLst/>
          </a:prstGeom>
        </p:spPr>
      </p:pic>
      <p:sp>
        <p:nvSpPr>
          <p:cNvPr id="6" name="Rectangle 5" descr="Green box calling out &quot;SPED Data Summary Report (2014-2015 and newer)&quot;"/>
          <p:cNvSpPr/>
          <p:nvPr/>
        </p:nvSpPr>
        <p:spPr>
          <a:xfrm>
            <a:off x="5142400" y="2646296"/>
            <a:ext cx="5502186" cy="341398"/>
          </a:xfrm>
          <a:prstGeom prst="rect">
            <a:avLst/>
          </a:prstGeom>
          <a:noFill/>
          <a:ln w="28575">
            <a:solidFill>
              <a:srgbClr val="86B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extBox 2"/>
          <p:cNvSpPr txBox="1"/>
          <p:nvPr/>
        </p:nvSpPr>
        <p:spPr>
          <a:xfrm>
            <a:off x="7538095" y="2650486"/>
            <a:ext cx="2614586" cy="307777"/>
          </a:xfrm>
          <a:prstGeom prst="rect">
            <a:avLst/>
          </a:prstGeom>
          <a:noFill/>
        </p:spPr>
        <p:txBody>
          <a:bodyPr wrap="square" rtlCol="0">
            <a:spAutoFit/>
          </a:bodyPr>
          <a:lstStyle/>
          <a:p>
            <a:r>
              <a:rPr lang="en-US" sz="1400">
                <a:solidFill>
                  <a:srgbClr val="FF0000"/>
                </a:solidFill>
              </a:rPr>
              <a:t>      Signature Report - PDF</a:t>
            </a:r>
          </a:p>
        </p:txBody>
      </p:sp>
      <p:sp>
        <p:nvSpPr>
          <p:cNvPr id="11" name="Rectangle 10" descr="Green box calling out &quot;SPED Discipline: Year to Year Comparison Report&quot;"/>
          <p:cNvSpPr/>
          <p:nvPr/>
        </p:nvSpPr>
        <p:spPr>
          <a:xfrm>
            <a:off x="5142399" y="4488890"/>
            <a:ext cx="5502186" cy="378089"/>
          </a:xfrm>
          <a:prstGeom prst="rect">
            <a:avLst/>
          </a:prstGeom>
          <a:noFill/>
          <a:ln w="28575">
            <a:solidFill>
              <a:srgbClr val="86BE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TextBox 16"/>
          <p:cNvSpPr txBox="1"/>
          <p:nvPr/>
        </p:nvSpPr>
        <p:spPr>
          <a:xfrm>
            <a:off x="7873528" y="4588754"/>
            <a:ext cx="2958684" cy="307777"/>
          </a:xfrm>
          <a:prstGeom prst="rect">
            <a:avLst/>
          </a:prstGeom>
          <a:noFill/>
        </p:spPr>
        <p:txBody>
          <a:bodyPr wrap="square" rtlCol="0">
            <a:spAutoFit/>
          </a:bodyPr>
          <a:lstStyle/>
          <a:p>
            <a:r>
              <a:rPr lang="en-US" sz="1400">
                <a:solidFill>
                  <a:srgbClr val="FF0000"/>
                </a:solidFill>
              </a:rPr>
              <a:t>  Signature Report- PDF</a:t>
            </a:r>
          </a:p>
        </p:txBody>
      </p:sp>
      <p:sp>
        <p:nvSpPr>
          <p:cNvPr id="9" name="Rectangle 8" descr="Blue box calling out 7 Detail Reports: Children Subject to Expulsion; Data Summary Report- All Records (Excel); Disciplinary Removals; Indicator 4; Out-of-School Suspensions or Expulsions and In-school suspensions; Students reported inconsistently by more than 1 admin unit; Unilateral removals to an interim alternative educational setting.  "/>
          <p:cNvSpPr/>
          <p:nvPr/>
        </p:nvSpPr>
        <p:spPr>
          <a:xfrm>
            <a:off x="5142878" y="770468"/>
            <a:ext cx="5501707" cy="186311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094130" y="1275166"/>
            <a:ext cx="3219062" cy="307777"/>
          </a:xfrm>
          <a:prstGeom prst="rect">
            <a:avLst/>
          </a:prstGeom>
          <a:noFill/>
          <a:ln>
            <a:noFill/>
          </a:ln>
        </p:spPr>
        <p:txBody>
          <a:bodyPr wrap="square" rtlCol="0">
            <a:spAutoFit/>
          </a:bodyPr>
          <a:lstStyle/>
          <a:p>
            <a:r>
              <a:rPr lang="en-US" sz="1400" b="1">
                <a:solidFill>
                  <a:schemeClr val="accent5"/>
                </a:solidFill>
              </a:rPr>
              <a:t> *Detail Reports - for your information</a:t>
            </a:r>
          </a:p>
        </p:txBody>
      </p:sp>
      <p:sp>
        <p:nvSpPr>
          <p:cNvPr id="18" name="Rectangle 17" descr="Blue box calling out Detail Report &quot;End-of-Year and Discipline Expulsion Comparison Report&quot;"/>
          <p:cNvSpPr/>
          <p:nvPr/>
        </p:nvSpPr>
        <p:spPr>
          <a:xfrm>
            <a:off x="5142399" y="3748162"/>
            <a:ext cx="5502186" cy="74072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descr="Blue box calling out Detail Report: SPED Snapshot Records.">
            <a:extLst>
              <a:ext uri="{FF2B5EF4-FFF2-40B4-BE49-F238E27FC236}">
                <a16:creationId xmlns:a16="http://schemas.microsoft.com/office/drawing/2014/main" id="{C5687589-F890-4E51-ADC8-2485CC7565EE}"/>
              </a:ext>
            </a:extLst>
          </p:cNvPr>
          <p:cNvSpPr/>
          <p:nvPr/>
        </p:nvSpPr>
        <p:spPr>
          <a:xfrm>
            <a:off x="5142399" y="5944997"/>
            <a:ext cx="5502186" cy="37808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6831247" y="6029224"/>
            <a:ext cx="3335789" cy="276999"/>
          </a:xfrm>
          <a:prstGeom prst="rect">
            <a:avLst/>
          </a:prstGeom>
          <a:noFill/>
        </p:spPr>
        <p:txBody>
          <a:bodyPr wrap="square" rtlCol="0">
            <a:spAutoFit/>
          </a:bodyPr>
          <a:lstStyle/>
          <a:p>
            <a:r>
              <a:rPr lang="en-US" sz="1200" b="1">
                <a:solidFill>
                  <a:schemeClr val="accent5"/>
                </a:solidFill>
              </a:rPr>
              <a:t>*More about this report on the next slide</a:t>
            </a:r>
          </a:p>
        </p:txBody>
      </p:sp>
      <p:sp>
        <p:nvSpPr>
          <p:cNvPr id="2" name="Slide Number Placeholder 1">
            <a:extLst>
              <a:ext uri="{FF2B5EF4-FFF2-40B4-BE49-F238E27FC236}">
                <a16:creationId xmlns:a16="http://schemas.microsoft.com/office/drawing/2014/main" id="{49970795-2414-6B20-E02D-64B9254A36C4}"/>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52752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t>Special Education Discipline</a:t>
            </a:r>
            <a:br>
              <a:rPr lang="en-US"/>
            </a:br>
            <a:r>
              <a:rPr lang="en-US"/>
              <a:t>Signature Reports </a:t>
            </a:r>
          </a:p>
        </p:txBody>
      </p:sp>
      <p:sp>
        <p:nvSpPr>
          <p:cNvPr id="4" name="Content Placeholder 3"/>
          <p:cNvSpPr>
            <a:spLocks noGrp="1"/>
          </p:cNvSpPr>
          <p:nvPr>
            <p:ph sz="half" idx="2"/>
          </p:nvPr>
        </p:nvSpPr>
        <p:spPr>
          <a:xfrm>
            <a:off x="914400" y="1628917"/>
            <a:ext cx="5181600" cy="4351338"/>
          </a:xfrm>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a:t>DISTRICT </a:t>
            </a:r>
          </a:p>
          <a:p>
            <a:pPr marL="502920">
              <a:buFont typeface="Wingdings" charset="2"/>
              <a:buChar char="§"/>
              <a:defRPr/>
            </a:pPr>
            <a:endParaRPr lang="en-US"/>
          </a:p>
          <a:p>
            <a:pPr marL="502920">
              <a:buFont typeface="Wingdings" pitchFamily="2" charset="2"/>
              <a:buChar char="v"/>
              <a:defRPr/>
            </a:pPr>
            <a:r>
              <a:rPr lang="en-US"/>
              <a:t>District Authority Sign-Off Form</a:t>
            </a:r>
          </a:p>
          <a:p>
            <a:pPr marL="274320" indent="0">
              <a:buNone/>
              <a:defRPr/>
            </a:pPr>
            <a:r>
              <a:rPr lang="en-US"/>
              <a:t>	*</a:t>
            </a:r>
            <a:r>
              <a:rPr lang="en-US" b="1"/>
              <a:t>District please send to AU</a:t>
            </a:r>
          </a:p>
          <a:p>
            <a:pPr marL="45720" indent="0">
              <a:buNone/>
              <a:defRPr/>
            </a:pPr>
            <a:endParaRPr lang="en-US"/>
          </a:p>
          <a:p>
            <a:pPr marL="502920" lvl="1" indent="0">
              <a:buNone/>
              <a:defRPr/>
            </a:pPr>
            <a:r>
              <a:rPr lang="en-US"/>
              <a:t>(requested by Special Education Directors for data assurance purposes and found in the Discipline Interchange folder in COGNOS)</a:t>
            </a:r>
          </a:p>
          <a:p>
            <a:pPr marL="502920" lvl="1" indent="0">
              <a:buNone/>
              <a:defRPr/>
            </a:pPr>
            <a:r>
              <a:rPr lang="en-US">
                <a:cs typeface="Calibri" panose="020F0502020204030204"/>
              </a:rPr>
              <a:t>*For your records- no need to send to CDE!</a:t>
            </a:r>
          </a:p>
        </p:txBody>
      </p:sp>
      <p:sp>
        <p:nvSpPr>
          <p:cNvPr id="5" name="Content Placeholder 4"/>
          <p:cNvSpPr>
            <a:spLocks noGrp="1"/>
          </p:cNvSpPr>
          <p:nvPr>
            <p:ph sz="half" idx="1"/>
          </p:nvPr>
        </p:nvSpPr>
        <p:spPr>
          <a:xfrm>
            <a:off x="6400014" y="1628917"/>
            <a:ext cx="5181600" cy="4351338"/>
          </a:xfrm>
          <a:solidFill>
            <a:schemeClr val="bg2"/>
          </a:soli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a:t>ADMINISTRATIVE UNIT</a:t>
            </a:r>
          </a:p>
          <a:p>
            <a:pPr marL="45720" indent="0" algn="ctr">
              <a:buNone/>
              <a:defRPr/>
            </a:pPr>
            <a:endParaRPr lang="en-US"/>
          </a:p>
          <a:p>
            <a:pPr marL="502920">
              <a:buFont typeface="Wingdings" pitchFamily="2" charset="2"/>
              <a:buChar char="v"/>
              <a:defRPr/>
            </a:pPr>
            <a:r>
              <a:rPr lang="en-US"/>
              <a:t>SPED Discipline Data Summary Report (10 Pages)</a:t>
            </a:r>
            <a:endParaRPr lang="en-US">
              <a:cs typeface="Calibri"/>
            </a:endParaRPr>
          </a:p>
          <a:p>
            <a:pPr marL="502920">
              <a:buFont typeface="Wingdings" pitchFamily="2" charset="2"/>
              <a:buChar char="v"/>
              <a:defRPr/>
            </a:pPr>
            <a:r>
              <a:rPr lang="en-US"/>
              <a:t>SPED Discipline Year-to-Year Comparison Type of Disciplines Report (1 Page)</a:t>
            </a:r>
            <a:endParaRPr lang="en-US">
              <a:cs typeface="Calibri"/>
            </a:endParaRPr>
          </a:p>
          <a:p>
            <a:pPr marL="502920">
              <a:buFont typeface="Wingdings" pitchFamily="2" charset="2"/>
              <a:buChar char="v"/>
              <a:defRPr/>
            </a:pPr>
            <a:r>
              <a:rPr lang="en-US"/>
              <a:t>Year-to-Year Flag Explanation Document (Word)</a:t>
            </a:r>
          </a:p>
          <a:p>
            <a:pPr marL="731520" lvl="1" indent="0">
              <a:buNone/>
              <a:defRPr/>
            </a:pPr>
            <a:r>
              <a:rPr lang="en-US"/>
              <a:t>*</a:t>
            </a:r>
            <a:r>
              <a:rPr lang="en-US" b="1"/>
              <a:t>AUs please upload to ESSU Data Management System</a:t>
            </a:r>
          </a:p>
          <a:p>
            <a:pPr marL="502920">
              <a:buFont typeface="Wingdings" charset="2"/>
              <a:buChar char="§"/>
              <a:defRPr/>
            </a:pPr>
            <a:endParaRPr lang="en-US"/>
          </a:p>
        </p:txBody>
      </p:sp>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p:txBody>
          <a:bodyPr/>
          <a:lstStyle/>
          <a:p>
            <a:fld id="{C479D5F6-EDCB-402A-AC08-4943A1820E8F}" type="slidenum">
              <a:rPr lang="en-US" smtClean="0"/>
              <a:pPr/>
              <a:t>15</a:t>
            </a:fld>
            <a:endParaRPr lang="en-US"/>
          </a:p>
        </p:txBody>
      </p:sp>
      <p:pic>
        <p:nvPicPr>
          <p:cNvPr id="6" name="Graphic 5" descr="Signature with solid fill">
            <a:extLst>
              <a:ext uri="{FF2B5EF4-FFF2-40B4-BE49-F238E27FC236}">
                <a16:creationId xmlns:a16="http://schemas.microsoft.com/office/drawing/2014/main" id="{E74E38BF-DE27-222E-7E82-9D2426A18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10" name="Content Placeholder 5">
            <a:extLst>
              <a:ext uri="{FF2B5EF4-FFF2-40B4-BE49-F238E27FC236}">
                <a16:creationId xmlns:a16="http://schemas.microsoft.com/office/drawing/2014/main" id="{22B0FC5F-DBB3-379E-7225-8B845F56C6E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5">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1" name="Content Placeholder 16">
            <a:extLst>
              <a:ext uri="{FF2B5EF4-FFF2-40B4-BE49-F238E27FC236}">
                <a16:creationId xmlns:a16="http://schemas.microsoft.com/office/drawing/2014/main" id="{A7643B5E-42E0-88A3-8626-6F24A331BAB2}"/>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180103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SpedDiscipline@cde.state.co.us</a:t>
            </a:r>
            <a:r>
              <a:rPr lang="en-US"/>
              <a:t> </a:t>
            </a:r>
          </a:p>
          <a:p>
            <a:endParaRPr lang="en-US"/>
          </a:p>
          <a:p>
            <a:r>
              <a:rPr lang="en-US" sz="2000">
                <a:hlinkClick r:id="rId3"/>
              </a:rPr>
              <a:t>Discipline Interchange Webpage</a:t>
            </a:r>
            <a:br>
              <a:rPr lang="en-US" sz="2000"/>
            </a:br>
            <a:r>
              <a:rPr lang="en-US" sz="2000">
                <a:hlinkClick r:id="rId4"/>
              </a:rPr>
              <a:t>Special Education Discipline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26264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05282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Office Hours</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1859339"/>
            <a:ext cx="6032153" cy="3139321"/>
          </a:xfrm>
          <a:prstGeom prst="rect">
            <a:avLst/>
          </a:prstGeom>
          <a:noFill/>
        </p:spPr>
        <p:txBody>
          <a:bodyPr wrap="square">
            <a:spAutoFit/>
          </a:bodyPr>
          <a:lstStyle/>
          <a:p>
            <a:pPr marL="285750" indent="-285750">
              <a:buFont typeface="Arial" panose="020B0604020202020204" pitchFamily="34" charset="0"/>
              <a:buChar char="•"/>
            </a:pPr>
            <a:r>
              <a:rPr lang="en-US" b="1"/>
              <a:t>May 1, 2024  </a:t>
            </a:r>
            <a:r>
              <a:rPr lang="en-US"/>
              <a:t>-  </a:t>
            </a:r>
            <a:r>
              <a:rPr lang="en-US" sz="1800" b="0"/>
              <a:t>SPED </a:t>
            </a:r>
            <a:r>
              <a:rPr lang="en-US"/>
              <a:t>EOY</a:t>
            </a:r>
            <a:r>
              <a:rPr lang="en-US" sz="1800" b="0"/>
              <a:t> </a:t>
            </a:r>
            <a:r>
              <a:rPr lang="en-US" sz="1800" b="0" baseline="0"/>
              <a:t>Snapshot official open</a:t>
            </a:r>
          </a:p>
          <a:p>
            <a:pPr marL="285750" indent="-285750">
              <a:buFont typeface="Arial" panose="020B0604020202020204" pitchFamily="34" charset="0"/>
              <a:buChar char="•"/>
            </a:pPr>
            <a:r>
              <a:rPr lang="en-US" b="1"/>
              <a:t>June 27, 2024 </a:t>
            </a:r>
            <a:r>
              <a:rPr lang="en-US"/>
              <a:t>– IEP Interchange files error-free</a:t>
            </a:r>
            <a:endParaRPr lang="en-US" sz="1800" b="0"/>
          </a:p>
          <a:p>
            <a:pPr marL="285750" indent="-285750">
              <a:buFont typeface="Arial" panose="020B0604020202020204" pitchFamily="34" charset="0"/>
              <a:buChar char="•"/>
            </a:pPr>
            <a:r>
              <a:rPr lang="en-US" b="1">
                <a:highlight>
                  <a:srgbClr val="FFFF00"/>
                </a:highlight>
              </a:rPr>
              <a:t>August 29, 2024 </a:t>
            </a:r>
            <a:r>
              <a:rPr lang="en-US">
                <a:highlight>
                  <a:srgbClr val="FFFF00"/>
                </a:highlight>
              </a:rPr>
              <a:t>- </a:t>
            </a:r>
            <a:r>
              <a:rPr lang="en-US" sz="1800" b="0" baseline="0">
                <a:highlight>
                  <a:srgbClr val="FFFF00"/>
                </a:highlight>
              </a:rPr>
              <a:t>All Exception requests submitted to CDE</a:t>
            </a:r>
            <a:endParaRPr lang="en-US" sz="1800" b="0">
              <a:highlight>
                <a:srgbClr val="FFFF00"/>
              </a:highlight>
            </a:endParaRPr>
          </a:p>
          <a:p>
            <a:pPr marL="285750" indent="-285750">
              <a:buFont typeface="Arial" panose="020B0604020202020204" pitchFamily="34" charset="0"/>
              <a:buChar char="•"/>
            </a:pPr>
            <a:r>
              <a:rPr lang="en-US" b="1"/>
              <a:t>September 5, 2024 </a:t>
            </a:r>
            <a:r>
              <a:rPr lang="en-US"/>
              <a:t>– All errors resolved at snapshot/interchange </a:t>
            </a:r>
            <a:endParaRPr lang="en-US" sz="1800" b="0" baseline="0"/>
          </a:p>
          <a:p>
            <a:pPr marL="285750" indent="-285750">
              <a:buFont typeface="Arial" panose="020B0604020202020204" pitchFamily="34" charset="0"/>
              <a:buChar char="•"/>
            </a:pPr>
            <a:r>
              <a:rPr lang="en-US" b="1"/>
              <a:t>September 5 -13, 2024 </a:t>
            </a:r>
            <a:r>
              <a:rPr lang="en-US"/>
              <a:t>-</a:t>
            </a:r>
            <a:r>
              <a:rPr lang="en-US" sz="1800" b="0" baseline="0"/>
              <a:t>Initial Report Review </a:t>
            </a:r>
          </a:p>
          <a:p>
            <a:pPr marL="285750" indent="-285750">
              <a:buFont typeface="Arial" panose="020B0604020202020204" pitchFamily="34" charset="0"/>
              <a:buChar char="•"/>
            </a:pPr>
            <a:r>
              <a:rPr lang="en-US" b="1"/>
              <a:t>September 16 - 20, 2024 </a:t>
            </a:r>
            <a:r>
              <a:rPr lang="en-US" sz="1800" b="0" baseline="0"/>
              <a:t>– </a:t>
            </a:r>
            <a:r>
              <a:rPr lang="en-US" sz="1800" b="0"/>
              <a:t>Resolving duplicates</a:t>
            </a:r>
          </a:p>
          <a:p>
            <a:pPr marL="285750" indent="-285750">
              <a:buFont typeface="Arial" panose="020B0604020202020204" pitchFamily="34" charset="0"/>
              <a:buChar char="•"/>
            </a:pPr>
            <a:r>
              <a:rPr lang="en-US" b="1"/>
              <a:t>September 20 - 27, 2024 </a:t>
            </a:r>
            <a:r>
              <a:rPr lang="en-US" sz="1800" b="0" baseline="0"/>
              <a:t>– </a:t>
            </a:r>
            <a:r>
              <a:rPr lang="en-US" sz="1800" b="0"/>
              <a:t>Final Report Review</a:t>
            </a:r>
          </a:p>
          <a:p>
            <a:pPr marL="285750" indent="-285750">
              <a:buFont typeface="Arial" panose="020B0604020202020204" pitchFamily="34" charset="0"/>
              <a:buChar char="•"/>
            </a:pPr>
            <a:r>
              <a:rPr lang="en-US" b="1"/>
              <a:t>September 27, 2024 </a:t>
            </a:r>
            <a:r>
              <a:rPr lang="en-US"/>
              <a:t>- </a:t>
            </a:r>
            <a:r>
              <a:rPr lang="en-US" sz="1800" b="0"/>
              <a:t>Final</a:t>
            </a:r>
            <a:r>
              <a:rPr lang="en-US" sz="1800" b="0" baseline="0"/>
              <a:t> approval in Data Pipeline and reports uploaded to DMS </a:t>
            </a:r>
            <a:endParaRPr lang="en-US" sz="1800" b="0"/>
          </a:p>
          <a:p>
            <a:pPr marL="285750" indent="-285750">
              <a:buFont typeface="Arial" panose="020B0604020202020204" pitchFamily="34" charset="0"/>
              <a:buChar char="•"/>
            </a:pPr>
            <a:endParaRPr lang="en-US" sz="1800" b="0"/>
          </a:p>
        </p:txBody>
      </p:sp>
      <p:pic>
        <p:nvPicPr>
          <p:cNvPr id="9" name="Picture 6">
            <a:extLst>
              <a:ext uri="{FF2B5EF4-FFF2-40B4-BE49-F238E27FC236}">
                <a16:creationId xmlns:a16="http://schemas.microsoft.com/office/drawing/2014/main" id="{DDB53DDA-5607-9941-7C7F-27064D67963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0771" y="1283865"/>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3D4963-AB3C-867E-367F-592E7135A6AC}"/>
              </a:ext>
            </a:extLst>
          </p:cNvPr>
          <p:cNvSpPr txBox="1"/>
          <p:nvPr/>
        </p:nvSpPr>
        <p:spPr>
          <a:xfrm>
            <a:off x="6882830" y="2395334"/>
            <a:ext cx="6094602" cy="1292662"/>
          </a:xfrm>
          <a:prstGeom prst="rect">
            <a:avLst/>
          </a:prstGeom>
          <a:noFill/>
        </p:spPr>
        <p:txBody>
          <a:bodyPr wrap="square">
            <a:spAutoFit/>
          </a:bodyPr>
          <a:lstStyle/>
          <a:p>
            <a:pPr marL="342900" lvl="1"/>
            <a:r>
              <a:rPr lang="en-US" sz="2000"/>
              <a:t>Sped EOY Reports and Final Steps Webinar: </a:t>
            </a:r>
            <a:endParaRPr lang="en-US" sz="2000" strike="sngStrike"/>
          </a:p>
          <a:p>
            <a:pPr marL="342900" lvl="1"/>
            <a:r>
              <a:rPr lang="en-US" sz="2000" b="1"/>
              <a:t>Thursday Sept 5</a:t>
            </a:r>
            <a:r>
              <a:rPr lang="en-US" sz="2000" b="1" baseline="30000"/>
              <a:t>th</a:t>
            </a:r>
            <a:r>
              <a:rPr lang="en-US" sz="2000" b="1"/>
              <a:t>  1:00 – 2:00</a:t>
            </a:r>
          </a:p>
          <a:p>
            <a:pPr marL="342900" lvl="1"/>
            <a:r>
              <a:rPr lang="en-US" sz="1800" b="1" u="sng">
                <a:solidFill>
                  <a:srgbClr val="5B5FC7"/>
                </a:solidFill>
                <a:effectLst/>
                <a:latin typeface="Calibri" panose="020F0502020204030204" pitchFamily="34" charset="0"/>
                <a:ea typeface="Times New Roman" panose="02020603050405020304" pitchFamily="18" charset="0"/>
                <a:hlinkClick r:id="rId3" tooltip="Meeting join link"/>
              </a:rPr>
              <a:t>Join the meeting now</a:t>
            </a:r>
            <a:endParaRPr lang="en-US" sz="1800">
              <a:effectLst/>
              <a:latin typeface="Calibri" panose="020F0502020204030204" pitchFamily="34" charset="0"/>
              <a:ea typeface="Aptos" panose="020B0004020202020204" pitchFamily="34" charset="0"/>
            </a:endParaRPr>
          </a:p>
          <a:p>
            <a:pPr marL="342900" lvl="1"/>
            <a:endParaRPr lang="en-US" sz="2000" b="1"/>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4"/>
              </a:rPr>
              <a:t>SpedEndofYear@cde.state.co.us</a:t>
            </a:r>
            <a:r>
              <a:rPr lang="en-US" sz="1600"/>
              <a:t> </a:t>
            </a:r>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408868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Special Education End of Year: Exception Requests</a:t>
            </a:r>
          </a:p>
        </p:txBody>
      </p:sp>
      <p:sp>
        <p:nvSpPr>
          <p:cNvPr id="3" name="Content Placeholder 2"/>
          <p:cNvSpPr>
            <a:spLocks noGrp="1"/>
          </p:cNvSpPr>
          <p:nvPr>
            <p:ph idx="1"/>
          </p:nvPr>
        </p:nvSpPr>
        <p:spPr/>
        <p:txBody>
          <a:bodyPr>
            <a:normAutofit/>
          </a:bodyPr>
          <a:lstStyle/>
          <a:p>
            <a:pPr marL="0" indent="0">
              <a:buNone/>
            </a:pPr>
            <a:r>
              <a:rPr lang="en-US" sz="1900" u="sng"/>
              <a:t>Exception Requests Due to CDE By August 29 </a:t>
            </a:r>
          </a:p>
          <a:p>
            <a:r>
              <a:rPr lang="en-US" sz="1900">
                <a:latin typeface="+mn-lt"/>
              </a:rPr>
              <a:t>To find the Sped EOY Exception template click </a:t>
            </a:r>
            <a:r>
              <a:rPr lang="en-US" sz="1900">
                <a:latin typeface="+mn-lt"/>
                <a:hlinkClick r:id="rId2"/>
              </a:rPr>
              <a:t>here</a:t>
            </a:r>
            <a:r>
              <a:rPr lang="en-US" sz="1900">
                <a:latin typeface="+mn-lt"/>
              </a:rPr>
              <a:t> and go to Additional Resources section</a:t>
            </a:r>
            <a:endParaRPr lang="en-US" sz="1500" u="sng">
              <a:latin typeface="+mn-lt"/>
            </a:endParaRPr>
          </a:p>
          <a:p>
            <a:r>
              <a:rPr lang="en-US" sz="1900">
                <a:latin typeface="+mn-lt"/>
              </a:rPr>
              <a:t>Please save your filled out exception template in your AU # Syncplicity folder and email </a:t>
            </a:r>
            <a:r>
              <a:rPr lang="en-US" sz="1900">
                <a:latin typeface="+mn-lt"/>
                <a:hlinkClick r:id="rId3"/>
              </a:rPr>
              <a:t>SpedEndofYear@cde.state.co.us</a:t>
            </a:r>
            <a:r>
              <a:rPr lang="en-US" sz="1900">
                <a:latin typeface="+mn-lt"/>
              </a:rPr>
              <a:t> to let us know it’s ready for upload. I will email you if I have questions and/or once it has been uploaded to the Data Pipeline. The errors should resolve once you create a new snapshot. </a:t>
            </a:r>
          </a:p>
          <a:p>
            <a:r>
              <a:rPr lang="en-US" sz="1900">
                <a:latin typeface="+mn-lt"/>
              </a:rPr>
              <a:t>Explanation box must have 400 characters or less</a:t>
            </a:r>
          </a:p>
          <a:p>
            <a:pPr lvl="1"/>
            <a:r>
              <a:rPr lang="en-US" sz="1900">
                <a:latin typeface="+mn-lt"/>
              </a:rPr>
              <a:t>LEN Function under “Formulas/Insert Function” tells you how many characters are in a cell</a:t>
            </a:r>
          </a:p>
          <a:p>
            <a:r>
              <a:rPr lang="en-US" sz="1900">
                <a:latin typeface="+mn-lt"/>
              </a:rPr>
              <a:t>Be sure to download the Sped EOY template and not the EOY template – they are different</a:t>
            </a:r>
          </a:p>
          <a:p>
            <a:r>
              <a:rPr lang="en-US" sz="1900">
                <a:latin typeface="+mn-lt"/>
              </a:rPr>
              <a:t>Format on the template must be </a:t>
            </a:r>
            <a:r>
              <a:rPr lang="en-US" sz="1900" i="1">
                <a:latin typeface="+mn-lt"/>
              </a:rPr>
              <a:t>exactly </a:t>
            </a:r>
            <a:r>
              <a:rPr lang="en-US" sz="1900">
                <a:latin typeface="+mn-lt"/>
              </a:rPr>
              <a:t>as specified or file won’t upload – double check SASID, error code, number of characters in explanation is &lt; 400</a:t>
            </a:r>
          </a:p>
          <a:p>
            <a:r>
              <a:rPr lang="en-US" sz="1900">
                <a:latin typeface="+mn-lt"/>
              </a:rPr>
              <a:t>SY247 exceptions (for dropouts under the age of 17 on exit date)? Check Warning SY282 first to be sure the student didn’t transfer to a different AU</a:t>
            </a:r>
          </a:p>
          <a:p>
            <a:endParaRPr lang="en-US" sz="1600" u="sng"/>
          </a:p>
          <a:p>
            <a:pPr marL="0" indent="0">
              <a:buNone/>
            </a:pPr>
            <a:endParaRPr lang="en-US" sz="1600" i="1"/>
          </a:p>
          <a:p>
            <a:pPr marL="0" indent="0">
              <a:buNone/>
            </a:pPr>
            <a:endParaRPr lang="en-US" sz="1600" i="1"/>
          </a:p>
          <a:p>
            <a:pPr marL="0" indent="0">
              <a:buNone/>
            </a:pPr>
            <a:endParaRPr lang="en-US" sz="1800"/>
          </a:p>
        </p:txBody>
      </p:sp>
      <p:sp>
        <p:nvSpPr>
          <p:cNvPr id="6" name="Content Placeholder 5">
            <a:extLst>
              <a:ext uri="{FF2B5EF4-FFF2-40B4-BE49-F238E27FC236}">
                <a16:creationId xmlns:a16="http://schemas.microsoft.com/office/drawing/2014/main" id="{A19F3E2F-5ED2-CFB7-E41B-09CECDCAD4D6}"/>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
        <p:nvSpPr>
          <p:cNvPr id="7" name="Content Placeholder 16">
            <a:extLst>
              <a:ext uri="{FF2B5EF4-FFF2-40B4-BE49-F238E27FC236}">
                <a16:creationId xmlns:a16="http://schemas.microsoft.com/office/drawing/2014/main" id="{12737F1D-312E-A976-B53E-47DE25DF1093}"/>
              </a:ext>
            </a:extLst>
          </p:cNvPr>
          <p:cNvSpPr>
            <a:spLocks noGrp="1"/>
          </p:cNvSpPr>
          <p:nvPr>
            <p:ph sz="quarter" idx="13"/>
          </p:nvPr>
        </p:nvSpPr>
        <p:spPr>
          <a:xfrm>
            <a:off x="1366838" y="6356350"/>
            <a:ext cx="4483100" cy="361950"/>
          </a:xfrm>
        </p:spPr>
        <p:txBody>
          <a:bodyPr/>
          <a:lstStyle/>
          <a:p>
            <a:r>
              <a:rPr lang="en-US"/>
              <a:t>Special Education EOY – Lindsey Heitman</a:t>
            </a:r>
          </a:p>
        </p:txBody>
      </p:sp>
    </p:spTree>
    <p:extLst>
      <p:ext uri="{BB962C8B-B14F-4D97-AF65-F5344CB8AC3E}">
        <p14:creationId xmlns:p14="http://schemas.microsoft.com/office/powerpoint/2010/main" val="50556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Exception Edits</a:t>
            </a:r>
          </a:p>
        </p:txBody>
      </p:sp>
      <p:grpSp>
        <p:nvGrpSpPr>
          <p:cNvPr id="2" name="Group 4" descr="list of edits that may require an exception"/>
          <p:cNvGrpSpPr>
            <a:grpSpLocks noChangeAspect="1"/>
          </p:cNvGrpSpPr>
          <p:nvPr/>
        </p:nvGrpSpPr>
        <p:grpSpPr bwMode="auto">
          <a:xfrm>
            <a:off x="2448721" y="1320802"/>
            <a:ext cx="6992938" cy="4573588"/>
            <a:chOff x="666" y="1076"/>
            <a:chExt cx="4405" cy="2881"/>
          </a:xfrm>
        </p:grpSpPr>
        <p:sp>
          <p:nvSpPr>
            <p:cNvPr id="6" name="AutoShape 3"/>
            <p:cNvSpPr>
              <a:spLocks noChangeAspect="1" noChangeArrowheads="1" noTextEdit="1"/>
            </p:cNvSpPr>
            <p:nvPr/>
          </p:nvSpPr>
          <p:spPr bwMode="auto">
            <a:xfrm>
              <a:off x="666" y="1181"/>
              <a:ext cx="4352" cy="27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733" y="1285"/>
              <a:ext cx="7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EXCEPTION TYPE</a:t>
              </a:r>
              <a:endParaRPr lang="en-US" altLang="en-US"/>
            </a:p>
          </p:txBody>
        </p:sp>
        <p:sp>
          <p:nvSpPr>
            <p:cNvPr id="8" name="Rectangle 6"/>
            <p:cNvSpPr>
              <a:spLocks noChangeArrowheads="1"/>
            </p:cNvSpPr>
            <p:nvPr/>
          </p:nvSpPr>
          <p:spPr bwMode="auto">
            <a:xfrm>
              <a:off x="1609" y="1285"/>
              <a:ext cx="7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ERROR CODE (S)</a:t>
              </a:r>
              <a:endParaRPr lang="en-US" altLang="en-US"/>
            </a:p>
          </p:txBody>
        </p:sp>
        <p:sp>
          <p:nvSpPr>
            <p:cNvPr id="9" name="Rectangle 7"/>
            <p:cNvSpPr>
              <a:spLocks noChangeArrowheads="1"/>
            </p:cNvSpPr>
            <p:nvPr/>
          </p:nvSpPr>
          <p:spPr bwMode="auto">
            <a:xfrm>
              <a:off x="2346" y="1285"/>
              <a:ext cx="266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INFORMATION NEEDED IN "COMMENTS AND EXPLANATION"</a:t>
              </a:r>
              <a:endParaRPr lang="en-US" altLang="en-US"/>
            </a:p>
          </p:txBody>
        </p:sp>
        <p:sp>
          <p:nvSpPr>
            <p:cNvPr id="10" name="Rectangle 8"/>
            <p:cNvSpPr>
              <a:spLocks noChangeArrowheads="1"/>
            </p:cNvSpPr>
            <p:nvPr/>
          </p:nvSpPr>
          <p:spPr bwMode="auto">
            <a:xfrm>
              <a:off x="733" y="1515"/>
              <a:ext cx="5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Grade to Age</a:t>
              </a:r>
              <a:endParaRPr lang="en-US" altLang="en-US"/>
            </a:p>
          </p:txBody>
        </p:sp>
        <p:sp>
          <p:nvSpPr>
            <p:cNvPr id="11" name="Rectangle 9"/>
            <p:cNvSpPr>
              <a:spLocks noChangeArrowheads="1"/>
            </p:cNvSpPr>
            <p:nvPr/>
          </p:nvSpPr>
          <p:spPr bwMode="auto">
            <a:xfrm>
              <a:off x="1609" y="1515"/>
              <a:ext cx="2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SY250</a:t>
              </a:r>
              <a:endParaRPr lang="en-US" altLang="en-US"/>
            </a:p>
          </p:txBody>
        </p:sp>
        <p:sp>
          <p:nvSpPr>
            <p:cNvPr id="12" name="Rectangle 10"/>
            <p:cNvSpPr>
              <a:spLocks noChangeArrowheads="1"/>
            </p:cNvSpPr>
            <p:nvPr/>
          </p:nvSpPr>
          <p:spPr bwMode="auto">
            <a:xfrm>
              <a:off x="2346" y="1439"/>
              <a:ext cx="26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Please provide student's age and details of why student is not </a:t>
              </a:r>
              <a:endParaRPr lang="en-US" altLang="en-US"/>
            </a:p>
          </p:txBody>
        </p:sp>
        <p:sp>
          <p:nvSpPr>
            <p:cNvPr id="13" name="Rectangle 11"/>
            <p:cNvSpPr>
              <a:spLocks noChangeArrowheads="1"/>
            </p:cNvSpPr>
            <p:nvPr/>
          </p:nvSpPr>
          <p:spPr bwMode="auto">
            <a:xfrm>
              <a:off x="2346" y="1578"/>
              <a:ext cx="17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in an age appropriate grade.  EXAMPLE: </a:t>
              </a:r>
              <a:endParaRPr lang="en-US" altLang="en-US"/>
            </a:p>
          </p:txBody>
        </p:sp>
        <p:sp>
          <p:nvSpPr>
            <p:cNvPr id="14" name="Rectangle 12"/>
            <p:cNvSpPr>
              <a:spLocks noChangeArrowheads="1"/>
            </p:cNvSpPr>
            <p:nvPr/>
          </p:nvSpPr>
          <p:spPr bwMode="auto">
            <a:xfrm>
              <a:off x="733" y="1878"/>
              <a:ext cx="77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Student Dropped </a:t>
              </a:r>
              <a:endParaRPr lang="en-US" altLang="en-US"/>
            </a:p>
          </p:txBody>
        </p:sp>
        <p:sp>
          <p:nvSpPr>
            <p:cNvPr id="15" name="Rectangle 13"/>
            <p:cNvSpPr>
              <a:spLocks noChangeArrowheads="1"/>
            </p:cNvSpPr>
            <p:nvPr/>
          </p:nvSpPr>
          <p:spPr bwMode="auto">
            <a:xfrm>
              <a:off x="733" y="2018"/>
              <a:ext cx="83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Out Prior to Age 17</a:t>
              </a:r>
              <a:endParaRPr lang="en-US" altLang="en-US"/>
            </a:p>
          </p:txBody>
        </p:sp>
        <p:sp>
          <p:nvSpPr>
            <p:cNvPr id="16" name="Rectangle 14"/>
            <p:cNvSpPr>
              <a:spLocks noChangeArrowheads="1"/>
            </p:cNvSpPr>
            <p:nvPr/>
          </p:nvSpPr>
          <p:spPr bwMode="auto">
            <a:xfrm>
              <a:off x="1609" y="1948"/>
              <a:ext cx="2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SY247</a:t>
              </a:r>
              <a:endParaRPr lang="en-US" altLang="en-US"/>
            </a:p>
          </p:txBody>
        </p:sp>
        <p:sp>
          <p:nvSpPr>
            <p:cNvPr id="17" name="Rectangle 15"/>
            <p:cNvSpPr>
              <a:spLocks noChangeArrowheads="1"/>
            </p:cNvSpPr>
            <p:nvPr/>
          </p:nvSpPr>
          <p:spPr bwMode="auto">
            <a:xfrm>
              <a:off x="2346" y="1732"/>
              <a:ext cx="80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Please provide the </a:t>
              </a:r>
              <a:endParaRPr lang="en-US" altLang="en-US"/>
            </a:p>
          </p:txBody>
        </p:sp>
        <p:sp>
          <p:nvSpPr>
            <p:cNvPr id="18" name="Rectangle 16"/>
            <p:cNvSpPr>
              <a:spLocks noChangeArrowheads="1"/>
            </p:cNvSpPr>
            <p:nvPr/>
          </p:nvSpPr>
          <p:spPr bwMode="auto">
            <a:xfrm>
              <a:off x="3152" y="1732"/>
              <a:ext cx="145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Date of Birth, Date of Exit, and an </a:t>
              </a:r>
              <a:endParaRPr lang="en-US" altLang="en-US"/>
            </a:p>
          </p:txBody>
        </p:sp>
        <p:sp>
          <p:nvSpPr>
            <p:cNvPr id="19" name="Rectangle 17"/>
            <p:cNvSpPr>
              <a:spLocks noChangeArrowheads="1"/>
            </p:cNvSpPr>
            <p:nvPr/>
          </p:nvSpPr>
          <p:spPr bwMode="auto">
            <a:xfrm>
              <a:off x="2346" y="1871"/>
              <a:ext cx="26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explanation of details regarding the student's drop out prior to </a:t>
              </a:r>
              <a:endParaRPr lang="en-US" altLang="en-US"/>
            </a:p>
          </p:txBody>
        </p:sp>
        <p:sp>
          <p:nvSpPr>
            <p:cNvPr id="20" name="Rectangle 18"/>
            <p:cNvSpPr>
              <a:spLocks noChangeArrowheads="1"/>
            </p:cNvSpPr>
            <p:nvPr/>
          </p:nvSpPr>
          <p:spPr bwMode="auto">
            <a:xfrm>
              <a:off x="2346" y="2011"/>
              <a:ext cx="244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the age of 17 and attempts made to retain the student in </a:t>
              </a:r>
              <a:endParaRPr lang="en-US" altLang="en-US"/>
            </a:p>
          </p:txBody>
        </p:sp>
        <p:sp>
          <p:nvSpPr>
            <p:cNvPr id="21" name="Rectangle 19"/>
            <p:cNvSpPr>
              <a:spLocks noChangeArrowheads="1"/>
            </p:cNvSpPr>
            <p:nvPr/>
          </p:nvSpPr>
          <p:spPr bwMode="auto">
            <a:xfrm>
              <a:off x="2346" y="2150"/>
              <a:ext cx="8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school.  EXAMPLE:  </a:t>
              </a:r>
              <a:endParaRPr lang="en-US" altLang="en-US"/>
            </a:p>
          </p:txBody>
        </p:sp>
        <p:sp>
          <p:nvSpPr>
            <p:cNvPr id="22" name="Rectangle 20"/>
            <p:cNvSpPr>
              <a:spLocks noChangeArrowheads="1"/>
            </p:cNvSpPr>
            <p:nvPr/>
          </p:nvSpPr>
          <p:spPr bwMode="auto">
            <a:xfrm>
              <a:off x="733" y="2311"/>
              <a:ext cx="79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Primary Disability </a:t>
              </a:r>
              <a:endParaRPr lang="en-US" altLang="en-US"/>
            </a:p>
          </p:txBody>
        </p:sp>
        <p:sp>
          <p:nvSpPr>
            <p:cNvPr id="23" name="Rectangle 21"/>
            <p:cNvSpPr>
              <a:spLocks noChangeArrowheads="1"/>
            </p:cNvSpPr>
            <p:nvPr/>
          </p:nvSpPr>
          <p:spPr bwMode="auto">
            <a:xfrm>
              <a:off x="733" y="2450"/>
              <a:ext cx="6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of 11 or 12 and </a:t>
              </a:r>
              <a:endParaRPr lang="en-US" altLang="en-US"/>
            </a:p>
          </p:txBody>
        </p:sp>
        <p:sp>
          <p:nvSpPr>
            <p:cNvPr id="24" name="Rectangle 22"/>
            <p:cNvSpPr>
              <a:spLocks noChangeArrowheads="1"/>
            </p:cNvSpPr>
            <p:nvPr/>
          </p:nvSpPr>
          <p:spPr bwMode="auto">
            <a:xfrm>
              <a:off x="733" y="2590"/>
              <a:ext cx="84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outside acceptable </a:t>
              </a:r>
              <a:endParaRPr lang="en-US" altLang="en-US"/>
            </a:p>
          </p:txBody>
        </p:sp>
        <p:sp>
          <p:nvSpPr>
            <p:cNvPr id="25" name="Rectangle 23"/>
            <p:cNvSpPr>
              <a:spLocks noChangeArrowheads="1"/>
            </p:cNvSpPr>
            <p:nvPr/>
          </p:nvSpPr>
          <p:spPr bwMode="auto">
            <a:xfrm>
              <a:off x="733" y="2729"/>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age range</a:t>
              </a:r>
              <a:endParaRPr lang="en-US" altLang="en-US"/>
            </a:p>
          </p:txBody>
        </p:sp>
        <p:sp>
          <p:nvSpPr>
            <p:cNvPr id="27" name="Rectangle 25"/>
            <p:cNvSpPr>
              <a:spLocks noChangeArrowheads="1"/>
            </p:cNvSpPr>
            <p:nvPr/>
          </p:nvSpPr>
          <p:spPr bwMode="auto">
            <a:xfrm>
              <a:off x="1609" y="2590"/>
              <a:ext cx="2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SY113</a:t>
              </a:r>
              <a:endParaRPr lang="en-US" altLang="en-US"/>
            </a:p>
          </p:txBody>
        </p:sp>
        <p:sp>
          <p:nvSpPr>
            <p:cNvPr id="28" name="Rectangle 26"/>
            <p:cNvSpPr>
              <a:spLocks noChangeArrowheads="1"/>
            </p:cNvSpPr>
            <p:nvPr/>
          </p:nvSpPr>
          <p:spPr bwMode="auto">
            <a:xfrm>
              <a:off x="2346" y="2443"/>
              <a:ext cx="80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Please provide the </a:t>
              </a:r>
              <a:endParaRPr lang="en-US" altLang="en-US"/>
            </a:p>
          </p:txBody>
        </p:sp>
        <p:sp>
          <p:nvSpPr>
            <p:cNvPr id="29" name="Rectangle 27"/>
            <p:cNvSpPr>
              <a:spLocks noChangeArrowheads="1"/>
            </p:cNvSpPr>
            <p:nvPr/>
          </p:nvSpPr>
          <p:spPr bwMode="auto">
            <a:xfrm>
              <a:off x="3152" y="2443"/>
              <a:ext cx="18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Date of Birth, The Sped Part C Referral Code </a:t>
              </a:r>
              <a:endParaRPr lang="en-US" altLang="en-US"/>
            </a:p>
          </p:txBody>
        </p:sp>
        <p:sp>
          <p:nvSpPr>
            <p:cNvPr id="30" name="Rectangle 28"/>
            <p:cNvSpPr>
              <a:spLocks noChangeArrowheads="1"/>
            </p:cNvSpPr>
            <p:nvPr/>
          </p:nvSpPr>
          <p:spPr bwMode="auto">
            <a:xfrm>
              <a:off x="2346" y="2583"/>
              <a:ext cx="23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being reported, and an explanation of why the student's </a:t>
              </a:r>
              <a:endParaRPr lang="en-US" altLang="en-US"/>
            </a:p>
          </p:txBody>
        </p:sp>
        <p:sp>
          <p:nvSpPr>
            <p:cNvPr id="31" name="Rectangle 29"/>
            <p:cNvSpPr>
              <a:spLocks noChangeArrowheads="1"/>
            </p:cNvSpPr>
            <p:nvPr/>
          </p:nvSpPr>
          <p:spPr bwMode="auto">
            <a:xfrm>
              <a:off x="2346" y="2722"/>
              <a:ext cx="18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disability has not been updated.  EXAMPLE:  </a:t>
              </a:r>
              <a:endParaRPr lang="en-US" altLang="en-US"/>
            </a:p>
          </p:txBody>
        </p:sp>
        <p:sp>
          <p:nvSpPr>
            <p:cNvPr id="32" name="Rectangle 30"/>
            <p:cNvSpPr>
              <a:spLocks noChangeArrowheads="1"/>
            </p:cNvSpPr>
            <p:nvPr/>
          </p:nvSpPr>
          <p:spPr bwMode="auto">
            <a:xfrm>
              <a:off x="733" y="2882"/>
              <a:ext cx="79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Student Reported </a:t>
              </a:r>
              <a:endParaRPr lang="en-US" altLang="en-US"/>
            </a:p>
          </p:txBody>
        </p:sp>
        <p:sp>
          <p:nvSpPr>
            <p:cNvPr id="33" name="Rectangle 31"/>
            <p:cNvSpPr>
              <a:spLocks noChangeArrowheads="1"/>
            </p:cNvSpPr>
            <p:nvPr/>
          </p:nvSpPr>
          <p:spPr bwMode="auto">
            <a:xfrm>
              <a:off x="733" y="3022"/>
              <a:ext cx="8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in Error on Previous </a:t>
              </a:r>
              <a:endParaRPr lang="en-US" altLang="en-US"/>
            </a:p>
          </p:txBody>
        </p:sp>
        <p:sp>
          <p:nvSpPr>
            <p:cNvPr id="34" name="Rectangle 32"/>
            <p:cNvSpPr>
              <a:spLocks noChangeArrowheads="1"/>
            </p:cNvSpPr>
            <p:nvPr/>
          </p:nvSpPr>
          <p:spPr bwMode="auto">
            <a:xfrm>
              <a:off x="733" y="3161"/>
              <a:ext cx="419"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SPED EOY</a:t>
              </a:r>
              <a:endParaRPr lang="en-US" altLang="en-US"/>
            </a:p>
          </p:txBody>
        </p:sp>
        <p:sp>
          <p:nvSpPr>
            <p:cNvPr id="35" name="Rectangle 33"/>
            <p:cNvSpPr>
              <a:spLocks noChangeArrowheads="1"/>
            </p:cNvSpPr>
            <p:nvPr/>
          </p:nvSpPr>
          <p:spPr bwMode="auto">
            <a:xfrm>
              <a:off x="1609" y="3022"/>
              <a:ext cx="260" cy="1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SY108</a:t>
              </a:r>
              <a:endParaRPr lang="en-US" altLang="en-US"/>
            </a:p>
          </p:txBody>
        </p:sp>
        <p:sp>
          <p:nvSpPr>
            <p:cNvPr id="36" name="Rectangle 34"/>
            <p:cNvSpPr>
              <a:spLocks noChangeArrowheads="1"/>
            </p:cNvSpPr>
            <p:nvPr/>
          </p:nvSpPr>
          <p:spPr bwMode="auto">
            <a:xfrm>
              <a:off x="2346" y="2876"/>
              <a:ext cx="80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strike="sngStrike">
                  <a:solidFill>
                    <a:srgbClr val="000000"/>
                  </a:solidFill>
                  <a:latin typeface="Calibri" pitchFamily="34" charset="0"/>
                </a:rPr>
                <a:t>Please provide the </a:t>
              </a:r>
              <a:endParaRPr lang="en-US" altLang="en-US" strike="sngStrike"/>
            </a:p>
          </p:txBody>
        </p:sp>
        <p:sp>
          <p:nvSpPr>
            <p:cNvPr id="37" name="Rectangle 35"/>
            <p:cNvSpPr>
              <a:spLocks noChangeArrowheads="1"/>
            </p:cNvSpPr>
            <p:nvPr/>
          </p:nvSpPr>
          <p:spPr bwMode="auto">
            <a:xfrm>
              <a:off x="3152" y="2876"/>
              <a:ext cx="189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strike="sngStrike">
                  <a:solidFill>
                    <a:srgbClr val="000000"/>
                  </a:solidFill>
                  <a:latin typeface="Calibri" pitchFamily="34" charset="0"/>
                </a:rPr>
                <a:t>Date of Exit, Basis of Exit and the reason the </a:t>
              </a:r>
              <a:endParaRPr lang="en-US" altLang="en-US" strike="sngStrike"/>
            </a:p>
          </p:txBody>
        </p:sp>
        <p:sp>
          <p:nvSpPr>
            <p:cNvPr id="38" name="Rectangle 36"/>
            <p:cNvSpPr>
              <a:spLocks noChangeArrowheads="1"/>
            </p:cNvSpPr>
            <p:nvPr/>
          </p:nvSpPr>
          <p:spPr bwMode="auto">
            <a:xfrm>
              <a:off x="2346" y="3015"/>
              <a:ext cx="24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s</a:t>
              </a:r>
              <a:r>
                <a:rPr lang="en-US" altLang="en-US" sz="1300" i="1" strike="sngStrike">
                  <a:solidFill>
                    <a:srgbClr val="000000"/>
                  </a:solidFill>
                  <a:latin typeface="Calibri" pitchFamily="34" charset="0"/>
                </a:rPr>
                <a:t>tudent was reported in error on the previous SPED EOY.  </a:t>
              </a:r>
              <a:endParaRPr lang="en-US" altLang="en-US" strike="sngStrike"/>
            </a:p>
          </p:txBody>
        </p:sp>
        <p:sp>
          <p:nvSpPr>
            <p:cNvPr id="39" name="Rectangle 37"/>
            <p:cNvSpPr>
              <a:spLocks noChangeArrowheads="1"/>
            </p:cNvSpPr>
            <p:nvPr/>
          </p:nvSpPr>
          <p:spPr bwMode="auto">
            <a:xfrm>
              <a:off x="2346" y="3154"/>
              <a:ext cx="4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EXAMPLE:  </a:t>
              </a:r>
              <a:endParaRPr lang="en-US" altLang="en-US"/>
            </a:p>
          </p:txBody>
        </p:sp>
        <p:sp>
          <p:nvSpPr>
            <p:cNvPr id="40" name="Rectangle 38"/>
            <p:cNvSpPr>
              <a:spLocks noChangeArrowheads="1"/>
            </p:cNvSpPr>
            <p:nvPr/>
          </p:nvSpPr>
          <p:spPr bwMode="auto">
            <a:xfrm>
              <a:off x="733" y="3378"/>
              <a:ext cx="7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Student Reported </a:t>
              </a:r>
              <a:endParaRPr lang="en-US" altLang="en-US"/>
            </a:p>
          </p:txBody>
        </p:sp>
        <p:sp>
          <p:nvSpPr>
            <p:cNvPr id="41" name="Rectangle 39"/>
            <p:cNvSpPr>
              <a:spLocks noChangeArrowheads="1"/>
            </p:cNvSpPr>
            <p:nvPr/>
          </p:nvSpPr>
          <p:spPr bwMode="auto">
            <a:xfrm>
              <a:off x="733" y="3517"/>
              <a:ext cx="4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in Error on </a:t>
              </a:r>
              <a:endParaRPr lang="en-US" altLang="en-US"/>
            </a:p>
          </p:txBody>
        </p:sp>
        <p:sp>
          <p:nvSpPr>
            <p:cNvPr id="42" name="Rectangle 40"/>
            <p:cNvSpPr>
              <a:spLocks noChangeArrowheads="1"/>
            </p:cNvSpPr>
            <p:nvPr/>
          </p:nvSpPr>
          <p:spPr bwMode="auto">
            <a:xfrm>
              <a:off x="733" y="3657"/>
              <a:ext cx="7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December Count</a:t>
              </a:r>
              <a:endParaRPr lang="en-US" altLang="en-US"/>
            </a:p>
          </p:txBody>
        </p:sp>
        <p:sp>
          <p:nvSpPr>
            <p:cNvPr id="43" name="Rectangle 41"/>
            <p:cNvSpPr>
              <a:spLocks noChangeArrowheads="1"/>
            </p:cNvSpPr>
            <p:nvPr/>
          </p:nvSpPr>
          <p:spPr bwMode="auto">
            <a:xfrm>
              <a:off x="1609" y="3517"/>
              <a:ext cx="5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SY107, SY109</a:t>
              </a:r>
              <a:endParaRPr lang="en-US" altLang="en-US"/>
            </a:p>
          </p:txBody>
        </p:sp>
        <p:sp>
          <p:nvSpPr>
            <p:cNvPr id="44" name="Rectangle 42"/>
            <p:cNvSpPr>
              <a:spLocks noChangeArrowheads="1"/>
            </p:cNvSpPr>
            <p:nvPr/>
          </p:nvSpPr>
          <p:spPr bwMode="auto">
            <a:xfrm>
              <a:off x="2346" y="3433"/>
              <a:ext cx="80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Please provide the </a:t>
              </a:r>
              <a:endParaRPr lang="en-US" altLang="en-US"/>
            </a:p>
          </p:txBody>
        </p:sp>
        <p:sp>
          <p:nvSpPr>
            <p:cNvPr id="45" name="Rectangle 43"/>
            <p:cNvSpPr>
              <a:spLocks noChangeArrowheads="1"/>
            </p:cNvSpPr>
            <p:nvPr/>
          </p:nvSpPr>
          <p:spPr bwMode="auto">
            <a:xfrm>
              <a:off x="3152" y="3433"/>
              <a:ext cx="17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Date of Exit, Basis of Exit, and reason the </a:t>
              </a:r>
              <a:endParaRPr lang="en-US" altLang="en-US"/>
            </a:p>
          </p:txBody>
        </p:sp>
        <p:sp>
          <p:nvSpPr>
            <p:cNvPr id="46" name="Rectangle 44"/>
            <p:cNvSpPr>
              <a:spLocks noChangeArrowheads="1"/>
            </p:cNvSpPr>
            <p:nvPr/>
          </p:nvSpPr>
          <p:spPr bwMode="auto">
            <a:xfrm>
              <a:off x="2346" y="3573"/>
              <a:ext cx="270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student was reported in error on the previous December Count. </a:t>
              </a:r>
              <a:endParaRPr lang="en-US" altLang="en-US"/>
            </a:p>
          </p:txBody>
        </p:sp>
        <p:sp>
          <p:nvSpPr>
            <p:cNvPr id="47" name="Rectangle 45"/>
            <p:cNvSpPr>
              <a:spLocks noChangeArrowheads="1"/>
            </p:cNvSpPr>
            <p:nvPr/>
          </p:nvSpPr>
          <p:spPr bwMode="auto">
            <a:xfrm>
              <a:off x="2346" y="3712"/>
              <a:ext cx="4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i="1">
                  <a:solidFill>
                    <a:srgbClr val="000000"/>
                  </a:solidFill>
                  <a:latin typeface="Calibri" pitchFamily="34" charset="0"/>
                </a:rPr>
                <a:t>EXAMPLE:  </a:t>
              </a:r>
              <a:endParaRPr lang="en-US" altLang="en-US"/>
            </a:p>
          </p:txBody>
        </p:sp>
        <p:sp>
          <p:nvSpPr>
            <p:cNvPr id="48" name="Line 46"/>
            <p:cNvSpPr>
              <a:spLocks noChangeShapeType="1"/>
            </p:cNvSpPr>
            <p:nvPr/>
          </p:nvSpPr>
          <p:spPr bwMode="auto">
            <a:xfrm flipV="1">
              <a:off x="712" y="10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7"/>
            <p:cNvSpPr>
              <a:spLocks noChangeArrowheads="1"/>
            </p:cNvSpPr>
            <p:nvPr/>
          </p:nvSpPr>
          <p:spPr bwMode="auto">
            <a:xfrm>
              <a:off x="712" y="1076"/>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48"/>
            <p:cNvSpPr>
              <a:spLocks noChangeShapeType="1"/>
            </p:cNvSpPr>
            <p:nvPr/>
          </p:nvSpPr>
          <p:spPr bwMode="auto">
            <a:xfrm flipV="1">
              <a:off x="1588" y="10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p:cNvSpPr>
              <a:spLocks noChangeArrowheads="1"/>
            </p:cNvSpPr>
            <p:nvPr/>
          </p:nvSpPr>
          <p:spPr bwMode="auto">
            <a:xfrm>
              <a:off x="1588" y="1076"/>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50"/>
            <p:cNvSpPr>
              <a:spLocks noChangeShapeType="1"/>
            </p:cNvSpPr>
            <p:nvPr/>
          </p:nvSpPr>
          <p:spPr bwMode="auto">
            <a:xfrm flipV="1">
              <a:off x="2325" y="10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2325" y="1076"/>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52"/>
            <p:cNvSpPr>
              <a:spLocks noChangeShapeType="1"/>
            </p:cNvSpPr>
            <p:nvPr/>
          </p:nvSpPr>
          <p:spPr bwMode="auto">
            <a:xfrm flipV="1">
              <a:off x="5057" y="10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5057" y="1076"/>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p:cNvSpPr>
              <a:spLocks noChangeArrowheads="1"/>
            </p:cNvSpPr>
            <p:nvPr/>
          </p:nvSpPr>
          <p:spPr bwMode="auto">
            <a:xfrm>
              <a:off x="705" y="1076"/>
              <a:ext cx="21" cy="27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5"/>
            <p:cNvSpPr>
              <a:spLocks noChangeArrowheads="1"/>
            </p:cNvSpPr>
            <p:nvPr/>
          </p:nvSpPr>
          <p:spPr bwMode="auto">
            <a:xfrm>
              <a:off x="1581" y="1097"/>
              <a:ext cx="21" cy="27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p:cNvSpPr>
              <a:spLocks noChangeArrowheads="1"/>
            </p:cNvSpPr>
            <p:nvPr/>
          </p:nvSpPr>
          <p:spPr bwMode="auto">
            <a:xfrm>
              <a:off x="2318" y="1097"/>
              <a:ext cx="21" cy="27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7"/>
            <p:cNvSpPr>
              <a:spLocks noChangeArrowheads="1"/>
            </p:cNvSpPr>
            <p:nvPr/>
          </p:nvSpPr>
          <p:spPr bwMode="auto">
            <a:xfrm>
              <a:off x="5050" y="1097"/>
              <a:ext cx="21" cy="276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p:cNvSpPr>
              <a:spLocks noChangeArrowheads="1"/>
            </p:cNvSpPr>
            <p:nvPr/>
          </p:nvSpPr>
          <p:spPr bwMode="auto">
            <a:xfrm>
              <a:off x="726" y="1076"/>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9"/>
            <p:cNvSpPr>
              <a:spLocks noChangeArrowheads="1"/>
            </p:cNvSpPr>
            <p:nvPr/>
          </p:nvSpPr>
          <p:spPr bwMode="auto">
            <a:xfrm>
              <a:off x="726" y="1418"/>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0"/>
            <p:cNvSpPr>
              <a:spLocks noChangeArrowheads="1"/>
            </p:cNvSpPr>
            <p:nvPr/>
          </p:nvSpPr>
          <p:spPr bwMode="auto">
            <a:xfrm>
              <a:off x="726" y="1711"/>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1"/>
            <p:cNvSpPr>
              <a:spLocks noChangeArrowheads="1"/>
            </p:cNvSpPr>
            <p:nvPr/>
          </p:nvSpPr>
          <p:spPr bwMode="auto">
            <a:xfrm>
              <a:off x="726" y="2283"/>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2"/>
            <p:cNvSpPr>
              <a:spLocks noChangeArrowheads="1"/>
            </p:cNvSpPr>
            <p:nvPr/>
          </p:nvSpPr>
          <p:spPr bwMode="auto">
            <a:xfrm>
              <a:off x="726" y="2855"/>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3"/>
            <p:cNvSpPr>
              <a:spLocks noChangeArrowheads="1"/>
            </p:cNvSpPr>
            <p:nvPr/>
          </p:nvSpPr>
          <p:spPr bwMode="auto">
            <a:xfrm>
              <a:off x="726" y="3287"/>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4"/>
            <p:cNvSpPr>
              <a:spLocks noChangeArrowheads="1"/>
            </p:cNvSpPr>
            <p:nvPr/>
          </p:nvSpPr>
          <p:spPr bwMode="auto">
            <a:xfrm>
              <a:off x="726" y="3845"/>
              <a:ext cx="4345"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20</a:t>
            </a:fld>
            <a:endParaRPr lang="en-US"/>
          </a:p>
        </p:txBody>
      </p:sp>
      <p:sp>
        <p:nvSpPr>
          <p:cNvPr id="67" name="TextBox 66">
            <a:extLst>
              <a:ext uri="{FF2B5EF4-FFF2-40B4-BE49-F238E27FC236}">
                <a16:creationId xmlns:a16="http://schemas.microsoft.com/office/drawing/2014/main" id="{1198BBD0-EA20-4E8A-F222-7E5E58F211B6}"/>
              </a:ext>
            </a:extLst>
          </p:cNvPr>
          <p:cNvSpPr txBox="1"/>
          <p:nvPr/>
        </p:nvSpPr>
        <p:spPr>
          <a:xfrm>
            <a:off x="2420146" y="5831215"/>
            <a:ext cx="7275513" cy="523220"/>
          </a:xfrm>
          <a:prstGeom prst="rect">
            <a:avLst/>
          </a:prstGeom>
          <a:noFill/>
        </p:spPr>
        <p:txBody>
          <a:bodyPr wrap="square">
            <a:spAutoFit/>
          </a:bodyPr>
          <a:lstStyle/>
          <a:p>
            <a:pPr marL="45720"/>
            <a:r>
              <a:rPr lang="en-US" sz="1400"/>
              <a:t>Business rules at the Snapshot level that may require an exception request. </a:t>
            </a:r>
          </a:p>
          <a:p>
            <a:pPr marL="331470" indent="-285750"/>
            <a:r>
              <a:rPr lang="en-US" sz="1400"/>
              <a:t>Snapshot Exception Template found </a:t>
            </a:r>
            <a:r>
              <a:rPr lang="en-US" sz="1400">
                <a:hlinkClick r:id="rId2"/>
              </a:rPr>
              <a:t>here</a:t>
            </a:r>
            <a:r>
              <a:rPr lang="en-US" sz="1400"/>
              <a:t> under Additional Links.</a:t>
            </a:r>
          </a:p>
        </p:txBody>
      </p:sp>
    </p:spTree>
    <p:extLst>
      <p:ext uri="{BB962C8B-B14F-4D97-AF65-F5344CB8AC3E}">
        <p14:creationId xmlns:p14="http://schemas.microsoft.com/office/powerpoint/2010/main" val="303932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25BB-7B6D-FD9B-A704-03946EB97709}"/>
              </a:ext>
            </a:extLst>
          </p:cNvPr>
          <p:cNvSpPr>
            <a:spLocks noGrp="1"/>
          </p:cNvSpPr>
          <p:nvPr>
            <p:ph type="title"/>
          </p:nvPr>
        </p:nvSpPr>
        <p:spPr/>
        <p:txBody>
          <a:bodyPr/>
          <a:lstStyle/>
          <a:p>
            <a:r>
              <a:rPr lang="en-US"/>
              <a:t>Special Education EOY:</a:t>
            </a:r>
            <a:br>
              <a:rPr lang="en-US"/>
            </a:br>
            <a:r>
              <a:rPr lang="en-US"/>
              <a:t>C to B Referrals Comparison Spreadsheet</a:t>
            </a:r>
          </a:p>
        </p:txBody>
      </p:sp>
      <p:sp>
        <p:nvSpPr>
          <p:cNvPr id="3" name="Content Placeholder 2">
            <a:extLst>
              <a:ext uri="{FF2B5EF4-FFF2-40B4-BE49-F238E27FC236}">
                <a16:creationId xmlns:a16="http://schemas.microsoft.com/office/drawing/2014/main" id="{472D6341-1ED7-AA41-D82F-FE77B9160FC1}"/>
              </a:ext>
            </a:extLst>
          </p:cNvPr>
          <p:cNvSpPr>
            <a:spLocks noGrp="1"/>
          </p:cNvSpPr>
          <p:nvPr>
            <p:ph idx="1"/>
          </p:nvPr>
        </p:nvSpPr>
        <p:spPr/>
        <p:txBody>
          <a:bodyPr>
            <a:normAutofit/>
          </a:bodyPr>
          <a:lstStyle/>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Find this comparison spreadsheet in your AU Syncplicity folder</a:t>
            </a: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Please compare to your records - </a:t>
            </a:r>
            <a:r>
              <a:rPr lang="en-US" sz="1800">
                <a:latin typeface="Aptos" panose="020B0004020202020204" pitchFamily="34" charset="0"/>
                <a:ea typeface="Aptos" panose="020B0004020202020204" pitchFamily="34" charset="0"/>
                <a:cs typeface="Aptos" panose="020B0004020202020204" pitchFamily="34" charset="0"/>
              </a:rPr>
              <a:t>path 2 initial referrals</a:t>
            </a:r>
            <a:r>
              <a:rPr lang="en-US" sz="180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a:effectLst/>
                <a:latin typeface="Aptos" panose="020B0004020202020204" pitchFamily="34" charset="0"/>
                <a:ea typeface="Aptos" panose="020B0004020202020204" pitchFamily="34" charset="0"/>
                <a:cs typeface="Aptos" panose="020B0004020202020204" pitchFamily="34" charset="0"/>
              </a:rPr>
              <a:t>This information was shared with CDE by the Department of Early Childhood and contains a list of children referred from Part C Early Intervention services to Part B Special Education services in your AU during 2023-24. Please review this information and compare to your records to be sure your 2023-24 Participation File path 2 information is accurate.  If something is incorrect in the spreadsheet that is shared to you no need to contact CDE, just update your data as you see fit.  </a:t>
            </a: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Note from the ESSU team:</a:t>
            </a:r>
          </a:p>
          <a:p>
            <a:pPr marL="0" marR="0">
              <a:spcBef>
                <a:spcPts val="0"/>
              </a:spcBef>
              <a:spcAft>
                <a:spcPts val="0"/>
              </a:spcAft>
            </a:pPr>
            <a:r>
              <a:rPr lang="en-US" sz="1800" i="1">
                <a:effectLst/>
                <a:latin typeface="Aptos" panose="020B0004020202020204" pitchFamily="34" charset="0"/>
                <a:ea typeface="Aptos" panose="020B0004020202020204" pitchFamily="34" charset="0"/>
                <a:cs typeface="Aptos" panose="020B0004020202020204" pitchFamily="34" charset="0"/>
              </a:rPr>
              <a:t>The data that we share via Syncplicity to the AU data respondents is </a:t>
            </a:r>
            <a:r>
              <a:rPr lang="en-US" sz="1800" i="1" u="sng">
                <a:effectLst/>
                <a:latin typeface="Aptos" panose="020B0004020202020204" pitchFamily="34" charset="0"/>
                <a:ea typeface="Aptos" panose="020B0004020202020204" pitchFamily="34" charset="0"/>
                <a:cs typeface="Aptos" panose="020B0004020202020204" pitchFamily="34" charset="0"/>
              </a:rPr>
              <a:t>data that the CCBs (Community Centered Boards) submitted to Dept of Early Childhood via their monthly data collection</a:t>
            </a:r>
            <a:r>
              <a:rPr lang="en-US" sz="1800" i="1">
                <a:effectLst/>
                <a:latin typeface="Aptos" panose="020B0004020202020204" pitchFamily="34" charset="0"/>
                <a:ea typeface="Aptos" panose="020B0004020202020204" pitchFamily="34" charset="0"/>
                <a:cs typeface="Aptos" panose="020B0004020202020204" pitchFamily="34" charset="0"/>
              </a:rPr>
              <a:t>.  CDEC is required to share the notification data with CDE as well, and we share it to the AUs to support data reconciliation at the local level.  Unfortunately, we cannot verify its accuracy or completeness and are simply passing along what was shared to us.  Communication between the AU and CCB is the best way to verify accuracy and pinpoint any data discrepancies.</a:t>
            </a:r>
            <a:endParaRPr lang="en-US" sz="180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800">
                <a:effectLst/>
                <a:latin typeface="Aptos" panose="020B0004020202020204" pitchFamily="34" charset="0"/>
                <a:ea typeface="Aptos" panose="020B0004020202020204" pitchFamily="34" charset="0"/>
                <a:cs typeface="Aptos" panose="020B0004020202020204" pitchFamily="34" charset="0"/>
              </a:rPr>
              <a:t> </a:t>
            </a:r>
          </a:p>
          <a:p>
            <a:pPr marL="0" indent="0">
              <a:buNone/>
            </a:pPr>
            <a:endParaRPr lang="en-US"/>
          </a:p>
        </p:txBody>
      </p:sp>
      <p:sp>
        <p:nvSpPr>
          <p:cNvPr id="4" name="Slide Number Placeholder 3">
            <a:extLst>
              <a:ext uri="{FF2B5EF4-FFF2-40B4-BE49-F238E27FC236}">
                <a16:creationId xmlns:a16="http://schemas.microsoft.com/office/drawing/2014/main" id="{80AA8335-CDBA-D13E-D062-BB46A546973D}"/>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16">
            <a:extLst>
              <a:ext uri="{FF2B5EF4-FFF2-40B4-BE49-F238E27FC236}">
                <a16:creationId xmlns:a16="http://schemas.microsoft.com/office/drawing/2014/main" id="{14E6E486-FA27-5A95-7A7E-115C1BD175C3}"/>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8" name="Content Placeholder 5">
            <a:extLst>
              <a:ext uri="{FF2B5EF4-FFF2-40B4-BE49-F238E27FC236}">
                <a16:creationId xmlns:a16="http://schemas.microsoft.com/office/drawing/2014/main" id="{5E1E22FE-348B-B1F3-E77B-6E06BC4411BB}"/>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Tree>
    <p:extLst>
      <p:ext uri="{BB962C8B-B14F-4D97-AF65-F5344CB8AC3E}">
        <p14:creationId xmlns:p14="http://schemas.microsoft.com/office/powerpoint/2010/main" val="60308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SpedEndofYear@cde.state.co.us</a:t>
            </a:r>
            <a:r>
              <a:rPr lang="en-US">
                <a:latin typeface="Museo Slab 500"/>
              </a:rPr>
              <a:t> </a:t>
            </a:r>
          </a:p>
          <a:p>
            <a:r>
              <a:rPr lang="en-US">
                <a:latin typeface="Museo Slab 500"/>
              </a:rPr>
              <a:t>(303) 866-5759</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150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BA04B-38C3-F56D-9244-BD58697180E9}"/>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CF5321E8-1422-F901-E03D-63AA9E5F35B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1A4415BA-FBD4-9EB1-018F-9AB015D9DE2F}"/>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393866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713994929"/>
              </p:ext>
            </p:extLst>
          </p:nvPr>
        </p:nvGraphicFramePr>
        <p:xfrm>
          <a:off x="228600" y="200025"/>
          <a:ext cx="11887200" cy="4131815"/>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36457">
                <a:tc>
                  <a:txBody>
                    <a:bodyPr/>
                    <a:lstStyle/>
                    <a:p>
                      <a:pPr marL="0" marR="0">
                        <a:lnSpc>
                          <a:spcPct val="107000"/>
                        </a:lnSpc>
                        <a:spcBef>
                          <a:spcPts val="0"/>
                        </a:spcBef>
                        <a:spcAft>
                          <a:spcPts val="0"/>
                        </a:spcAft>
                        <a:tabLst>
                          <a:tab pos="2028825" algn="l"/>
                        </a:tabLst>
                      </a:pPr>
                      <a:r>
                        <a:rPr lang="en-US" sz="1400" b="0">
                          <a:solidFill>
                            <a:schemeClr val="tx1"/>
                          </a:solidFill>
                          <a:effectLst/>
                          <a:latin typeface="Trebuchet MS" panose="020B0603020202020204" pitchFamily="34" charset="0"/>
                        </a:rPr>
                        <a:t>8/8/2024</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rPr>
                        <a:t>Interim Deadline</a:t>
                      </a:r>
                      <a:endPar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b="0">
                          <a:solidFill>
                            <a:schemeClr val="tx1"/>
                          </a:solidFill>
                          <a:effectLst/>
                          <a:latin typeface="Trebuchet MS" panose="020B0603020202020204" pitchFamily="34" charset="0"/>
                        </a:rPr>
                        <a:t>Error free SEY Snapshot</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9459938"/>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8/14/2024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2:30-3:30pm</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Training Event</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August SEY Office Hours: Reviewing Reports and Data Validation</a:t>
                      </a:r>
                    </a:p>
                    <a:p>
                      <a:pPr marL="457200" marR="0" lvl="1">
                        <a:lnSpc>
                          <a:spcPct val="107000"/>
                        </a:lnSpc>
                        <a:spcBef>
                          <a:spcPts val="0"/>
                        </a:spcBef>
                        <a:spcAft>
                          <a:spcPts val="0"/>
                        </a:spcAft>
                        <a:tabLst>
                          <a:tab pos="2028825" algn="l"/>
                        </a:tabLst>
                      </a:pPr>
                      <a:r>
                        <a:rPr lang="en-US" sz="1400">
                          <a:effectLst/>
                          <a:latin typeface="Trebuchet MS" panose="020B0603020202020204" pitchFamily="34" charset="0"/>
                          <a:hlinkClick r:id="rId2"/>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781251"/>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8/9/2024 to 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Report Review</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 Validate Student End of Year data using CEDAR/COGNOS reports.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Submit snapshot as soon as review is complete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459992380"/>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State Deadline</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Submit Student End of Year snapshot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extLst>
                  <a:ext uri="{0D108BD9-81ED-4DB2-BD59-A6C34878D82A}">
                    <a16:rowId xmlns:a16="http://schemas.microsoft.com/office/drawing/2014/main" val="3600827321"/>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typically mid-day.</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54161855"/>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3"/>
            <a:extLst>
              <a:ext uri="{FF2B5EF4-FFF2-40B4-BE49-F238E27FC236}">
                <a16:creationId xmlns:a16="http://schemas.microsoft.com/office/drawing/2014/main" id="{E7E2EB91-0374-5582-7ACC-741F875FB6AB}"/>
              </a:ext>
            </a:extLst>
          </p:cNvPr>
          <p:cNvSpPr/>
          <p:nvPr/>
        </p:nvSpPr>
        <p:spPr>
          <a:xfrm>
            <a:off x="262732" y="4714645"/>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3"/>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400663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65FB6E-3C9B-4C0F-F3CA-CA57FA0A9FA0}"/>
              </a:ext>
            </a:extLst>
          </p:cNvPr>
          <p:cNvSpPr>
            <a:spLocks noGrp="1"/>
          </p:cNvSpPr>
          <p:nvPr>
            <p:ph type="title"/>
          </p:nvPr>
        </p:nvSpPr>
        <p:spPr/>
        <p:txBody>
          <a:bodyPr/>
          <a:lstStyle/>
          <a:p>
            <a:r>
              <a:rPr lang="en-US"/>
              <a:t>File Status as of 7:30am on 8/8</a:t>
            </a:r>
          </a:p>
        </p:txBody>
      </p:sp>
      <p:sp>
        <p:nvSpPr>
          <p:cNvPr id="12" name="Text Placeholder 11">
            <a:extLst>
              <a:ext uri="{FF2B5EF4-FFF2-40B4-BE49-F238E27FC236}">
                <a16:creationId xmlns:a16="http://schemas.microsoft.com/office/drawing/2014/main" id="{0A1ABE81-F32E-A614-ED5A-FFAD3A7D95D4}"/>
              </a:ext>
            </a:extLst>
          </p:cNvPr>
          <p:cNvSpPr>
            <a:spLocks noGrp="1"/>
          </p:cNvSpPr>
          <p:nvPr>
            <p:ph type="body" sz="quarter" idx="13"/>
          </p:nvPr>
        </p:nvSpPr>
        <p:spPr/>
        <p:txBody>
          <a:bodyPr/>
          <a:lstStyle/>
          <a:p>
            <a:r>
              <a:rPr lang="en-US"/>
              <a:t>Snapshot Status</a:t>
            </a:r>
          </a:p>
        </p:txBody>
      </p:sp>
      <p:graphicFrame>
        <p:nvGraphicFramePr>
          <p:cNvPr id="8" name="Content Placeholder 7" descr="Student end of year snapshot status.">
            <a:extLst>
              <a:ext uri="{FF2B5EF4-FFF2-40B4-BE49-F238E27FC236}">
                <a16:creationId xmlns:a16="http://schemas.microsoft.com/office/drawing/2014/main" id="{C64310B3-8FCF-4461-597C-ECC0046DA1E8}"/>
              </a:ext>
            </a:extLst>
          </p:cNvPr>
          <p:cNvGraphicFramePr>
            <a:graphicFrameLocks noGrp="1"/>
          </p:cNvGraphicFramePr>
          <p:nvPr>
            <p:ph sz="half" idx="1"/>
            <p:extLst>
              <p:ext uri="{D42A27DB-BD31-4B8C-83A1-F6EECF244321}">
                <p14:modId xmlns:p14="http://schemas.microsoft.com/office/powerpoint/2010/main" val="1242544222"/>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F8213921-7912-7E08-FDFA-445E990CD78A}"/>
              </a:ext>
            </a:extLst>
          </p:cNvPr>
          <p:cNvSpPr>
            <a:spLocks noGrp="1"/>
          </p:cNvSpPr>
          <p:nvPr>
            <p:ph type="body" sz="quarter" idx="14"/>
          </p:nvPr>
        </p:nvSpPr>
        <p:spPr/>
        <p:txBody>
          <a:bodyPr/>
          <a:lstStyle/>
          <a:p>
            <a:r>
              <a:rPr lang="en-US"/>
              <a:t>Notes</a:t>
            </a:r>
          </a:p>
        </p:txBody>
      </p:sp>
      <p:sp>
        <p:nvSpPr>
          <p:cNvPr id="11" name="Content Placeholder 10">
            <a:extLst>
              <a:ext uri="{FF2B5EF4-FFF2-40B4-BE49-F238E27FC236}">
                <a16:creationId xmlns:a16="http://schemas.microsoft.com/office/drawing/2014/main" id="{381E41DD-6579-B459-A6BD-F9B8F600FB7E}"/>
              </a:ext>
            </a:extLst>
          </p:cNvPr>
          <p:cNvSpPr>
            <a:spLocks noGrp="1"/>
          </p:cNvSpPr>
          <p:nvPr>
            <p:ph sz="half" idx="2"/>
          </p:nvPr>
        </p:nvSpPr>
        <p:spPr/>
        <p:txBody>
          <a:bodyPr>
            <a:normAutofit fontScale="85000" lnSpcReduction="10000"/>
          </a:bodyPr>
          <a:lstStyle/>
          <a:p>
            <a:r>
              <a:rPr lang="en-US"/>
              <a:t>Expect Frequent communication</a:t>
            </a:r>
          </a:p>
          <a:p>
            <a:pPr lvl="1"/>
            <a:r>
              <a:rPr lang="en-US"/>
              <a:t>LEAs without data</a:t>
            </a:r>
          </a:p>
          <a:p>
            <a:pPr lvl="1"/>
            <a:r>
              <a:rPr lang="en-US"/>
              <a:t>LEAs with more than 100 errors</a:t>
            </a:r>
          </a:p>
          <a:p>
            <a:pPr lvl="1"/>
            <a:r>
              <a:rPr lang="en-US"/>
              <a:t>LEAs with 1-99 errors who haven’t attempted a snapshot in August</a:t>
            </a:r>
          </a:p>
          <a:p>
            <a:r>
              <a:rPr lang="en-US"/>
              <a:t>LEAs who are error free and have reviewed their initial SEY data may submit their snapshot when ready.</a:t>
            </a:r>
          </a:p>
          <a:p>
            <a:r>
              <a:rPr lang="en-US"/>
              <a:t>LEAs with potential summer graduates/completers are encouraged to wait until August to submit their snapshot after they’ve updated any school exit types for grad/completers.</a:t>
            </a:r>
          </a:p>
        </p:txBody>
      </p:sp>
      <p:sp>
        <p:nvSpPr>
          <p:cNvPr id="3" name="Slide Number Placeholder 2">
            <a:extLst>
              <a:ext uri="{FF2B5EF4-FFF2-40B4-BE49-F238E27FC236}">
                <a16:creationId xmlns:a16="http://schemas.microsoft.com/office/drawing/2014/main" id="{88640820-5899-ECA3-2796-E0A7427836F0}"/>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17" name="Content Placeholder 5">
            <a:extLst>
              <a:ext uri="{FF2B5EF4-FFF2-40B4-BE49-F238E27FC236}">
                <a16:creationId xmlns:a16="http://schemas.microsoft.com/office/drawing/2014/main" id="{781C0BA6-4B42-7E9B-7275-FA992C0C1E02}"/>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8" name="Content Placeholder 9">
            <a:extLst>
              <a:ext uri="{FF2B5EF4-FFF2-40B4-BE49-F238E27FC236}">
                <a16:creationId xmlns:a16="http://schemas.microsoft.com/office/drawing/2014/main" id="{17759269-2AA0-A1E3-E17A-D1B867E1E72A}"/>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00735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61994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Attendance Data Release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373896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1B46-3E58-B9DE-E97A-0984BBF390D8}"/>
              </a:ext>
            </a:extLst>
          </p:cNvPr>
          <p:cNvSpPr>
            <a:spLocks noGrp="1"/>
          </p:cNvSpPr>
          <p:nvPr>
            <p:ph type="title"/>
          </p:nvPr>
        </p:nvSpPr>
        <p:spPr/>
        <p:txBody>
          <a:bodyPr/>
          <a:lstStyle/>
          <a:p>
            <a:r>
              <a:rPr lang="en-US"/>
              <a:t>Attendance Data Release Info</a:t>
            </a:r>
          </a:p>
        </p:txBody>
      </p:sp>
      <p:pic>
        <p:nvPicPr>
          <p:cNvPr id="10" name="Content Placeholder 9" descr="Screenshot of the Attendance Educational Statistics Website where the attendance data will be publicly posted.">
            <a:extLst>
              <a:ext uri="{FF2B5EF4-FFF2-40B4-BE49-F238E27FC236}">
                <a16:creationId xmlns:a16="http://schemas.microsoft.com/office/drawing/2014/main" id="{D981A3D5-5590-427C-EB0D-3C3A46492FEB}"/>
              </a:ext>
            </a:extLst>
          </p:cNvPr>
          <p:cNvPicPr>
            <a:picLocks noGrp="1" noChangeAspect="1"/>
          </p:cNvPicPr>
          <p:nvPr>
            <p:ph sz="quarter" idx="15"/>
          </p:nvPr>
        </p:nvPicPr>
        <p:blipFill>
          <a:blip r:embed="rId2"/>
          <a:stretch>
            <a:fillRect/>
          </a:stretch>
        </p:blipFill>
        <p:spPr>
          <a:xfrm>
            <a:off x="1481665" y="65854"/>
            <a:ext cx="8712199" cy="4048181"/>
          </a:xfrm>
          <a:ln w="3175">
            <a:solidFill>
              <a:schemeClr val="tx1"/>
            </a:solidFill>
          </a:ln>
        </p:spPr>
      </p:pic>
      <p:sp>
        <p:nvSpPr>
          <p:cNvPr id="7" name="Content Placeholder 6">
            <a:extLst>
              <a:ext uri="{FF2B5EF4-FFF2-40B4-BE49-F238E27FC236}">
                <a16:creationId xmlns:a16="http://schemas.microsoft.com/office/drawing/2014/main" id="{AC95D240-C504-4635-F827-CF6D222759DC}"/>
              </a:ext>
            </a:extLst>
          </p:cNvPr>
          <p:cNvSpPr>
            <a:spLocks noGrp="1"/>
          </p:cNvSpPr>
          <p:nvPr>
            <p:ph sz="quarter" idx="16"/>
          </p:nvPr>
        </p:nvSpPr>
        <p:spPr>
          <a:xfrm>
            <a:off x="307145" y="4192997"/>
            <a:ext cx="11577710" cy="2217719"/>
          </a:xfrm>
        </p:spPr>
        <p:txBody>
          <a:bodyPr>
            <a:normAutofit lnSpcReduction="10000"/>
          </a:bodyPr>
          <a:lstStyle/>
          <a:p>
            <a:r>
              <a:rPr lang="en-US" sz="2200"/>
              <a:t>August 22</a:t>
            </a:r>
            <a:r>
              <a:rPr lang="en-US" sz="2200" baseline="30000"/>
              <a:t>nd</a:t>
            </a:r>
            <a:r>
              <a:rPr lang="en-US" sz="2200"/>
              <a:t> – </a:t>
            </a:r>
            <a:r>
              <a:rPr lang="en-US" sz="2200">
                <a:hlinkClick r:id="rId3"/>
              </a:rPr>
              <a:t>Public Data Release</a:t>
            </a:r>
            <a:endParaRPr lang="en-US" sz="2200"/>
          </a:p>
          <a:p>
            <a:pPr lvl="1"/>
            <a:r>
              <a:rPr lang="en-US" sz="1700" b="0" i="0" u="none" strike="noStrike" baseline="0">
                <a:solidFill>
                  <a:srgbClr val="000000"/>
                </a:solidFill>
                <a:latin typeface="Trebuchet MS" panose="020B0603020202020204" pitchFamily="34" charset="0"/>
              </a:rPr>
              <a:t>Education statistics based upon this collection are publicly released and the embargo is lifted for this dataset (cannot send/use this data externally until embargo is lifted)</a:t>
            </a:r>
            <a:endParaRPr lang="en-US" sz="1500" b="0" i="0" u="none" strike="noStrike" baseline="0">
              <a:solidFill>
                <a:srgbClr val="000000"/>
              </a:solidFill>
              <a:latin typeface="Trebuchet MS" panose="020B0603020202020204" pitchFamily="34" charset="0"/>
            </a:endParaRPr>
          </a:p>
          <a:p>
            <a:r>
              <a:rPr lang="en-US" sz="2200"/>
              <a:t>August 15</a:t>
            </a:r>
            <a:r>
              <a:rPr lang="en-US" sz="2200" baseline="30000"/>
              <a:t>th</a:t>
            </a:r>
            <a:r>
              <a:rPr lang="en-US" sz="2200"/>
              <a:t> – Embargoed Data Will be Sent</a:t>
            </a:r>
          </a:p>
          <a:p>
            <a:pPr lvl="1"/>
            <a:r>
              <a:rPr lang="en-US" sz="1700" b="0" i="0" u="none" strike="noStrike" baseline="0">
                <a:solidFill>
                  <a:srgbClr val="000000"/>
                </a:solidFill>
                <a:latin typeface="Trebuchet MS" panose="020B0603020202020204" pitchFamily="34" charset="0"/>
              </a:rPr>
              <a:t>Will be sent:</a:t>
            </a:r>
          </a:p>
          <a:p>
            <a:pPr lvl="2"/>
            <a:r>
              <a:rPr lang="en-US" sz="1700" b="0" i="0" u="none" strike="noStrike" baseline="0">
                <a:solidFill>
                  <a:srgbClr val="000000"/>
                </a:solidFill>
                <a:latin typeface="Trebuchet MS" panose="020B0603020202020204" pitchFamily="34" charset="0"/>
              </a:rPr>
              <a:t>2 Year Trend Rates Truancy, Attendance, Chronically Absent by District </a:t>
            </a:r>
          </a:p>
          <a:p>
            <a:pPr lvl="2"/>
            <a:r>
              <a:rPr lang="en-US" sz="1700" b="0" i="0" u="none" strike="noStrike" baseline="0">
                <a:solidFill>
                  <a:srgbClr val="000000"/>
                </a:solidFill>
                <a:latin typeface="Trebuchet MS" panose="020B0603020202020204" pitchFamily="34" charset="0"/>
              </a:rPr>
              <a:t>Attendance Rate, Truancy Rate and Chronic Absenteeism by State, Grade, IPST</a:t>
            </a:r>
            <a:endParaRPr lang="en-US" sz="1000" b="0" i="0" u="none" strike="noStrike" baseline="0">
              <a:solidFill>
                <a:srgbClr val="000000"/>
              </a:solidFill>
              <a:latin typeface="Trebuchet MS" panose="020B0603020202020204" pitchFamily="34" charset="0"/>
            </a:endParaRPr>
          </a:p>
          <a:p>
            <a:pPr lvl="1"/>
            <a:endParaRPr lang="en-US" sz="1400" b="0" i="0" u="none" strike="noStrike" baseline="0">
              <a:solidFill>
                <a:srgbClr val="000000"/>
              </a:solidFill>
              <a:latin typeface="Trebuchet MS" panose="020B0603020202020204" pitchFamily="34" charset="0"/>
            </a:endParaRPr>
          </a:p>
        </p:txBody>
      </p:sp>
      <p:sp>
        <p:nvSpPr>
          <p:cNvPr id="4" name="Content Placeholder 3">
            <a:extLst>
              <a:ext uri="{FF2B5EF4-FFF2-40B4-BE49-F238E27FC236}">
                <a16:creationId xmlns:a16="http://schemas.microsoft.com/office/drawing/2014/main" id="{13F2F01F-9E5B-1D2D-8C29-27C8EE89FD11}"/>
              </a:ext>
            </a:extLst>
          </p:cNvPr>
          <p:cNvSpPr>
            <a:spLocks noGrp="1"/>
          </p:cNvSpPr>
          <p:nvPr>
            <p:ph sz="quarter" idx="13"/>
          </p:nvPr>
        </p:nvSpPr>
        <p:spPr>
          <a:xfrm>
            <a:off x="746075" y="6489679"/>
            <a:ext cx="3559079" cy="279444"/>
          </a:xfrm>
        </p:spPr>
        <p:txBody>
          <a:bodyPr>
            <a:normAutofit fontScale="92500" lnSpcReduction="10000"/>
          </a:bodyPr>
          <a:lstStyle/>
          <a:p>
            <a:r>
              <a:rPr lang="en-US"/>
              <a:t>Attendance</a:t>
            </a:r>
          </a:p>
        </p:txBody>
      </p:sp>
      <p:sp>
        <p:nvSpPr>
          <p:cNvPr id="5" name="Content Placeholder 4">
            <a:extLst>
              <a:ext uri="{FF2B5EF4-FFF2-40B4-BE49-F238E27FC236}">
                <a16:creationId xmlns:a16="http://schemas.microsoft.com/office/drawing/2014/main" id="{279E7A68-7AD6-47A4-4D20-B476959D7C30}"/>
              </a:ext>
            </a:extLst>
          </p:cNvPr>
          <p:cNvSpPr>
            <a:spLocks noGrp="1"/>
          </p:cNvSpPr>
          <p:nvPr>
            <p:ph sz="quarter" idx="14"/>
          </p:nvPr>
        </p:nvSpPr>
        <p:spPr>
          <a:xfrm>
            <a:off x="3301316" y="6501191"/>
            <a:ext cx="3559080" cy="279444"/>
          </a:xfrm>
        </p:spPr>
        <p:txBody>
          <a:bodyPr>
            <a:normAutofit fontScale="92500" lnSpcReduction="10000"/>
          </a:bodyPr>
          <a:lstStyle/>
          <a:p>
            <a:r>
              <a:rPr lang="en-US"/>
              <a:t>Attendance@cde.state.co.us</a:t>
            </a:r>
          </a:p>
        </p:txBody>
      </p:sp>
      <p:sp>
        <p:nvSpPr>
          <p:cNvPr id="3" name="Slide Number Placeholder 2">
            <a:extLst>
              <a:ext uri="{FF2B5EF4-FFF2-40B4-BE49-F238E27FC236}">
                <a16:creationId xmlns:a16="http://schemas.microsoft.com/office/drawing/2014/main" id="{D8CCD737-9830-A071-97F7-9A507E4C694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25489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Attendance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59380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227395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4283967592"/>
              </p:ext>
            </p:extLst>
          </p:nvPr>
        </p:nvGraphicFramePr>
        <p:xfrm>
          <a:off x="360626" y="92916"/>
          <a:ext cx="11470748" cy="5766992"/>
        </p:xfrm>
        <a:graphic>
          <a:graphicData uri="http://schemas.openxmlformats.org/drawingml/2006/table">
            <a:tbl>
              <a:tblPr firstRow="1" bandRow="1"/>
              <a:tblGrid>
                <a:gridCol w="2099604">
                  <a:extLst>
                    <a:ext uri="{9D8B030D-6E8A-4147-A177-3AD203B41FA5}">
                      <a16:colId xmlns:a16="http://schemas.microsoft.com/office/drawing/2014/main" val="3575710295"/>
                    </a:ext>
                  </a:extLst>
                </a:gridCol>
                <a:gridCol w="2009241">
                  <a:extLst>
                    <a:ext uri="{9D8B030D-6E8A-4147-A177-3AD203B41FA5}">
                      <a16:colId xmlns:a16="http://schemas.microsoft.com/office/drawing/2014/main" val="323998570"/>
                    </a:ext>
                  </a:extLst>
                </a:gridCol>
                <a:gridCol w="7361903">
                  <a:extLst>
                    <a:ext uri="{9D8B030D-6E8A-4147-A177-3AD203B41FA5}">
                      <a16:colId xmlns:a16="http://schemas.microsoft.com/office/drawing/2014/main" val="1565334172"/>
                    </a:ext>
                  </a:extLst>
                </a:gridCol>
              </a:tblGrid>
              <a:tr h="20970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46310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081404829"/>
                  </a:ext>
                </a:extLst>
              </a:tr>
              <a:tr h="6895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233541262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14117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706331"/>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478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43548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26323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501124">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43548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30299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32</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p:txBody>
          <a:bodyPr>
            <a:normAutofit/>
          </a:bodyPr>
          <a:lstStyle/>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08/28/2024, 10-11 a.m.</a:t>
            </a:r>
          </a:p>
          <a:p>
            <a:pPr>
              <a:lnSpc>
                <a:spcPct val="107000"/>
              </a:lnSpc>
              <a:spcBef>
                <a:spcPts val="0"/>
              </a:spcBef>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New Respondent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09/05/2024, 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English Language Learner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09/10/2024, 11-12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Veteran Respondent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09/12/2024 11-12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endParaRPr lang="en-US" sz="1700"/>
          </a:p>
        </p:txBody>
      </p:sp>
      <p:sp>
        <p:nvSpPr>
          <p:cNvPr id="5" name="Content Placeholder 4">
            <a:extLst>
              <a:ext uri="{FF2B5EF4-FFF2-40B4-BE49-F238E27FC236}">
                <a16:creationId xmlns:a16="http://schemas.microsoft.com/office/drawing/2014/main" id="{57A2033F-F15F-C103-EA83-A77A1AF89850}"/>
              </a:ext>
            </a:extLst>
          </p:cNvPr>
          <p:cNvSpPr>
            <a:spLocks noGrp="1"/>
          </p:cNvSpPr>
          <p:nvPr>
            <p:ph sz="half" idx="2"/>
          </p:nvPr>
        </p:nvSpPr>
        <p:spPr/>
        <p:txBody>
          <a:bodyPr>
            <a:noAutofit/>
          </a:bodyPr>
          <a:lstStyle/>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Postsecondary Program Coding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09/18/2024, 2-3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7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70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Click here to register for the teams meeting.</a:t>
            </a:r>
            <a:endParaRPr lang="en-US" sz="17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10/23/2024 1-2 p.m.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7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Click here to register for the teams meeting.</a:t>
            </a:r>
            <a:endParaRPr lang="en-US" sz="17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A3A8-1E8B-FE45-0A95-65D5FF10A9E2}"/>
              </a:ext>
            </a:extLst>
          </p:cNvPr>
          <p:cNvSpPr>
            <a:spLocks noGrp="1"/>
          </p:cNvSpPr>
          <p:nvPr>
            <p:ph type="title"/>
          </p:nvPr>
        </p:nvSpPr>
        <p:spPr/>
        <p:txBody>
          <a:bodyPr/>
          <a:lstStyle/>
          <a:p>
            <a:r>
              <a:rPr lang="en-US"/>
              <a:t>Signoff Form Updates</a:t>
            </a:r>
          </a:p>
        </p:txBody>
      </p:sp>
      <p:pic>
        <p:nvPicPr>
          <p:cNvPr id="11" name="Picture 10" descr="A screenshot of the Student October Signoff Form showing the new line for the Signature of the Chief Financial Officer. Described below. ">
            <a:extLst>
              <a:ext uri="{FF2B5EF4-FFF2-40B4-BE49-F238E27FC236}">
                <a16:creationId xmlns:a16="http://schemas.microsoft.com/office/drawing/2014/main" id="{F0696604-5E39-7FA3-1022-01E2B1248A0D}"/>
              </a:ext>
            </a:extLst>
          </p:cNvPr>
          <p:cNvPicPr>
            <a:picLocks noChangeAspect="1"/>
          </p:cNvPicPr>
          <p:nvPr/>
        </p:nvPicPr>
        <p:blipFill>
          <a:blip r:embed="rId2"/>
          <a:stretch>
            <a:fillRect/>
          </a:stretch>
        </p:blipFill>
        <p:spPr>
          <a:xfrm>
            <a:off x="259930" y="368321"/>
            <a:ext cx="11672140" cy="3560397"/>
          </a:xfrm>
          <a:prstGeom prst="rect">
            <a:avLst/>
          </a:prstGeom>
        </p:spPr>
      </p:pic>
      <p:sp>
        <p:nvSpPr>
          <p:cNvPr id="9" name="TextBox 8">
            <a:extLst>
              <a:ext uri="{FF2B5EF4-FFF2-40B4-BE49-F238E27FC236}">
                <a16:creationId xmlns:a16="http://schemas.microsoft.com/office/drawing/2014/main" id="{14A0F404-3331-EBD5-17BE-BF6B289A8727}"/>
              </a:ext>
            </a:extLst>
          </p:cNvPr>
          <p:cNvSpPr txBox="1"/>
          <p:nvPr/>
        </p:nvSpPr>
        <p:spPr>
          <a:xfrm>
            <a:off x="1469335" y="4114578"/>
            <a:ext cx="9253330" cy="1569660"/>
          </a:xfrm>
          <a:prstGeom prst="rect">
            <a:avLst/>
          </a:prstGeom>
          <a:noFill/>
        </p:spPr>
        <p:txBody>
          <a:bodyPr wrap="square" rtlCol="0">
            <a:spAutoFit/>
          </a:bodyPr>
          <a:lstStyle/>
          <a:p>
            <a:pPr marL="285750" indent="-285750">
              <a:buFont typeface="Arial" panose="020B0604020202020204" pitchFamily="34" charset="0"/>
              <a:buChar char="•"/>
            </a:pPr>
            <a:r>
              <a:rPr lang="en-US" sz="2400"/>
              <a:t>Red Box: Sometimes used for the data respondent’s signature or another signature not listed</a:t>
            </a:r>
          </a:p>
          <a:p>
            <a:pPr marL="285750" indent="-285750">
              <a:buFont typeface="Arial" panose="020B0604020202020204" pitchFamily="34" charset="0"/>
              <a:buChar char="•"/>
            </a:pPr>
            <a:r>
              <a:rPr lang="en-US" sz="2400"/>
              <a:t>Purple Box: Signature of the Secretary of the Board of Education</a:t>
            </a:r>
          </a:p>
          <a:p>
            <a:pPr marL="285750" indent="-285750">
              <a:buFont typeface="Arial" panose="020B0604020202020204" pitchFamily="34" charset="0"/>
              <a:buChar char="•"/>
            </a:pPr>
            <a:r>
              <a:rPr lang="en-US" sz="2400"/>
              <a:t>Yellow Box: Signature of the Chief Financial Officer (NEW)</a:t>
            </a:r>
          </a:p>
        </p:txBody>
      </p:sp>
      <p:sp>
        <p:nvSpPr>
          <p:cNvPr id="5" name="Content Placeholder 4">
            <a:extLst>
              <a:ext uri="{FF2B5EF4-FFF2-40B4-BE49-F238E27FC236}">
                <a16:creationId xmlns:a16="http://schemas.microsoft.com/office/drawing/2014/main" id="{F4D9F2D4-F026-A015-D5EB-D43891852DFD}"/>
              </a:ext>
            </a:extLst>
          </p:cNvPr>
          <p:cNvSpPr>
            <a:spLocks noGrp="1"/>
          </p:cNvSpPr>
          <p:nvPr>
            <p:ph sz="quarter" idx="13"/>
          </p:nvPr>
        </p:nvSpPr>
        <p:spPr/>
        <p:txBody>
          <a:bodyPr>
            <a:normAutofit fontScale="92500" lnSpcReduction="10000"/>
          </a:bodyPr>
          <a:lstStyle/>
          <a:p>
            <a:r>
              <a:rPr lang="en-US"/>
              <a:t>Student October</a:t>
            </a:r>
          </a:p>
        </p:txBody>
      </p:sp>
      <p:sp>
        <p:nvSpPr>
          <p:cNvPr id="6" name="Content Placeholder 5">
            <a:extLst>
              <a:ext uri="{FF2B5EF4-FFF2-40B4-BE49-F238E27FC236}">
                <a16:creationId xmlns:a16="http://schemas.microsoft.com/office/drawing/2014/main" id="{C98A69B7-DEC8-E5B8-BE38-ED033F8C83D2}"/>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7168B90C-B606-82A2-4EF9-37FB3D57A91C}"/>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71244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CA18-EFE4-80ED-E77A-7B7A6895D0B6}"/>
              </a:ext>
            </a:extLst>
          </p:cNvPr>
          <p:cNvSpPr>
            <a:spLocks noGrp="1"/>
          </p:cNvSpPr>
          <p:nvPr>
            <p:ph type="title"/>
          </p:nvPr>
        </p:nvSpPr>
        <p:spPr/>
        <p:txBody>
          <a:bodyPr/>
          <a:lstStyle/>
          <a:p>
            <a:r>
              <a:rPr lang="en-US"/>
              <a:t>Other New Things – More Information Coming Soon</a:t>
            </a:r>
          </a:p>
        </p:txBody>
      </p:sp>
      <p:sp>
        <p:nvSpPr>
          <p:cNvPr id="3" name="Content Placeholder 2">
            <a:extLst>
              <a:ext uri="{FF2B5EF4-FFF2-40B4-BE49-F238E27FC236}">
                <a16:creationId xmlns:a16="http://schemas.microsoft.com/office/drawing/2014/main" id="{8BAD300F-5835-15A9-B48C-8A8410A64FD0}"/>
              </a:ext>
            </a:extLst>
          </p:cNvPr>
          <p:cNvSpPr>
            <a:spLocks noGrp="1"/>
          </p:cNvSpPr>
          <p:nvPr>
            <p:ph idx="1"/>
          </p:nvPr>
        </p:nvSpPr>
        <p:spPr>
          <a:xfrm>
            <a:off x="838200" y="1554479"/>
            <a:ext cx="10515600" cy="4572943"/>
          </a:xfrm>
        </p:spPr>
        <p:txBody>
          <a:bodyPr>
            <a:normAutofit lnSpcReduction="10000"/>
          </a:bodyPr>
          <a:lstStyle/>
          <a:p>
            <a:r>
              <a:rPr lang="en-US"/>
              <a:t>New Cognos Reports</a:t>
            </a:r>
          </a:p>
          <a:p>
            <a:pPr lvl="1"/>
            <a:r>
              <a:rPr lang="en-US"/>
              <a:t>Demographic Information Comparison Report by Student</a:t>
            </a:r>
          </a:p>
          <a:p>
            <a:pPr lvl="1"/>
            <a:r>
              <a:rPr lang="en-US"/>
              <a:t>Census Block Data Totals</a:t>
            </a:r>
          </a:p>
          <a:p>
            <a:pPr lvl="1"/>
            <a:r>
              <a:rPr lang="en-US"/>
              <a:t>Etc..</a:t>
            </a:r>
          </a:p>
          <a:p>
            <a:r>
              <a:rPr lang="en-US"/>
              <a:t>Independent Study Course, Work-Based Learning Opportunity Course, Blended Learning Course and Supplemental Online Course added in Snapshot and new Error Checks</a:t>
            </a:r>
          </a:p>
          <a:p>
            <a:r>
              <a:rPr lang="en-US"/>
              <a:t>Census Block Data added in Snapshot and error check</a:t>
            </a:r>
          </a:p>
          <a:p>
            <a:r>
              <a:rPr lang="en-US"/>
              <a:t>Additionally Matched Direct Certification Students (Cognos Report)</a:t>
            </a:r>
          </a:p>
          <a:p>
            <a:pPr lvl="1"/>
            <a:r>
              <a:rPr lang="en-US"/>
              <a:t>Report will not run in Cognos since data is not populated</a:t>
            </a:r>
          </a:p>
          <a:p>
            <a:pPr lvl="1"/>
            <a:r>
              <a:rPr lang="en-US"/>
              <a:t>Functionality will be available in mid-October</a:t>
            </a:r>
          </a:p>
          <a:p>
            <a:pPr lvl="1"/>
            <a:r>
              <a:rPr lang="en-US"/>
              <a:t>More information to come in upcoming Auditing Training (mid-September) and upcoming Town Halls</a:t>
            </a:r>
          </a:p>
        </p:txBody>
      </p:sp>
      <p:sp>
        <p:nvSpPr>
          <p:cNvPr id="4" name="Slide Number Placeholder 3">
            <a:extLst>
              <a:ext uri="{FF2B5EF4-FFF2-40B4-BE49-F238E27FC236}">
                <a16:creationId xmlns:a16="http://schemas.microsoft.com/office/drawing/2014/main" id="{A4F47474-032C-A58A-BE15-1CB4A5713597}"/>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B4C41043-010F-65F4-3084-B73D0E1B59DA}"/>
              </a:ext>
            </a:extLst>
          </p:cNvPr>
          <p:cNvSpPr>
            <a:spLocks noGrp="1"/>
          </p:cNvSpPr>
          <p:nvPr>
            <p:ph sz="quarter" idx="13"/>
          </p:nvPr>
        </p:nvSpPr>
        <p:spPr/>
        <p:txBody>
          <a:bodyPr/>
          <a:lstStyle/>
          <a:p>
            <a:r>
              <a:rPr lang="en-US"/>
              <a:t>Student October</a:t>
            </a:r>
          </a:p>
        </p:txBody>
      </p:sp>
      <p:sp>
        <p:nvSpPr>
          <p:cNvPr id="6" name="Content Placeholder 5">
            <a:extLst>
              <a:ext uri="{FF2B5EF4-FFF2-40B4-BE49-F238E27FC236}">
                <a16:creationId xmlns:a16="http://schemas.microsoft.com/office/drawing/2014/main" id="{D17E033C-D25E-DE71-C645-DBA1240A5CD5}"/>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34825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Tree>
    <p:extLst>
      <p:ext uri="{BB962C8B-B14F-4D97-AF65-F5344CB8AC3E}">
        <p14:creationId xmlns:p14="http://schemas.microsoft.com/office/powerpoint/2010/main" val="4183919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3236553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lvl="1">
              <a:buFont typeface="Courier New"/>
              <a:buChar char="o"/>
            </a:pPr>
            <a:r>
              <a:rPr lang="en-US" sz="1800">
                <a:latin typeface="Trebuchet MS"/>
                <a:hlinkClick r:id="rId3"/>
              </a:rPr>
              <a:t>Pupil Count Audit Questionnaire</a:t>
            </a:r>
            <a:endParaRPr lang="en-US" sz="1800">
              <a:latin typeface="Trebuchet MS"/>
            </a:endParaRPr>
          </a:p>
          <a:p>
            <a:pPr lvl="1">
              <a:buFont typeface="Courier New"/>
              <a:buChar char="o"/>
            </a:pPr>
            <a:r>
              <a:rPr lang="en-US" sz="1800">
                <a:latin typeface="Trebuchet MS"/>
                <a:hlinkClick r:id="rId4"/>
              </a:rPr>
              <a:t>At-Risk Count Audit Questionnaire</a:t>
            </a:r>
            <a:endParaRPr lang="en-US" sz="1800">
              <a:latin typeface="Trebuchet MS"/>
            </a:endParaRPr>
          </a:p>
          <a:p>
            <a:pPr lvl="1">
              <a:buFont typeface="Courier New"/>
              <a:buChar char="o"/>
            </a:pPr>
            <a:r>
              <a:rPr lang="en-US" sz="18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r>
              <a:rPr lang="en-US">
                <a:latin typeface="Trebuchet MS"/>
              </a:rPr>
              <a:t>A training on the new process was held on 7/23/24.  Visit the School Auditing Office's </a:t>
            </a:r>
            <a:r>
              <a:rPr lang="en-US">
                <a:latin typeface="Trebuchet MS"/>
                <a:hlinkClick r:id="rId7"/>
              </a:rPr>
              <a:t>Training and Office Hours</a:t>
            </a:r>
            <a:r>
              <a:rPr lang="en-US">
                <a:latin typeface="Trebuchet MS"/>
              </a:rPr>
              <a:t> website to access the recording.</a:t>
            </a:r>
            <a:endParaRPr lang="en-US"/>
          </a:p>
          <a:p>
            <a:pPr marL="0" indent="0">
              <a:buNone/>
            </a:pPr>
            <a:endParaRPr lang="en-US"/>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Audit@cde.state.co.us</a:t>
            </a:r>
            <a:endParaRPr lang="en-US">
              <a:latin typeface="Trebuchet MS"/>
            </a:endParaRPr>
          </a:p>
          <a:p>
            <a:endParaRPr lang="en-US"/>
          </a:p>
        </p:txBody>
      </p:sp>
    </p:spTree>
    <p:extLst>
      <p:ext uri="{BB962C8B-B14F-4D97-AF65-F5344CB8AC3E}">
        <p14:creationId xmlns:p14="http://schemas.microsoft.com/office/powerpoint/2010/main" val="213547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r>
              <a:rPr lang="en-US" sz="2000">
                <a:solidFill>
                  <a:srgbClr val="FF0000"/>
                </a:solidFill>
                <a:latin typeface="Trebuchet MS"/>
              </a:rPr>
              <a:t>At-Risk Count Audit Overview August 8, 2024 (1PM)</a:t>
            </a:r>
            <a:endParaRPr lang="en-US" sz="2000">
              <a:solidFill>
                <a:srgbClr val="FF0000"/>
              </a:solidFill>
            </a:endParaRPr>
          </a:p>
          <a:p>
            <a:r>
              <a:rPr lang="en-US" sz="2000">
                <a:solidFill>
                  <a:srgbClr val="333333"/>
                </a:solidFill>
                <a:latin typeface="Trebuchet MS"/>
              </a:rPr>
              <a:t>Transportation CDE-40 Overview FY23/24 August 15, 2024 (10AM)</a:t>
            </a:r>
            <a:endParaRPr lang="en-US" sz="2000"/>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rPr>
              <a:t>School Auditing Office's </a:t>
            </a:r>
            <a:r>
              <a:rPr lang="en-US" sz="1800">
                <a:latin typeface="Trebuchet MS"/>
                <a:hlinkClick r:id="rId2"/>
              </a:rPr>
              <a:t>Training and Office Hours</a:t>
            </a:r>
            <a:r>
              <a:rPr lang="en-US" sz="18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hlinkClick r:id="rId4"/>
              </a:rPr>
              <a:t>English Language Learner (ELL) Audit Resource Guide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3119728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192596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Identity Management Role</a:t>
            </a:r>
            <a:endParaRPr lang="en-US"/>
          </a:p>
        </p:txBody>
      </p:sp>
      <p:sp>
        <p:nvSpPr>
          <p:cNvPr id="11" name="Rectangle: Rounded Corners 10">
            <a:extLst>
              <a:ext uri="{FF2B5EF4-FFF2-40B4-BE49-F238E27FC236}">
                <a16:creationId xmlns:a16="http://schemas.microsoft.com/office/drawing/2014/main" id="{D5637CD5-8685-C6A3-6B62-AF8E25E03AC3}"/>
              </a:ext>
            </a:extLst>
          </p:cNvPr>
          <p:cNvSpPr/>
          <p:nvPr/>
        </p:nvSpPr>
        <p:spPr>
          <a:xfrm>
            <a:off x="180802" y="1382053"/>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b="1"/>
              <a:t>Note: To receive communication about the at-risk interchange, you must have this role!</a:t>
            </a:r>
            <a:endParaRPr lang="en-US" b="1">
              <a:cs typeface="Calibri"/>
            </a:endParaRPr>
          </a:p>
        </p:txBody>
      </p:sp>
      <p:pic>
        <p:nvPicPr>
          <p:cNvPr id="9" name="Content Placeholder 8" descr="IDM Webpage Screen">
            <a:hlinkClick r:id="rId2"/>
            <a:extLst>
              <a:ext uri="{FF2B5EF4-FFF2-40B4-BE49-F238E27FC236}">
                <a16:creationId xmlns:a16="http://schemas.microsoft.com/office/drawing/2014/main" id="{FEBB3A4C-7BCC-0ED3-7D1D-87DD0182A42D}"/>
              </a:ext>
            </a:extLst>
          </p:cNvPr>
          <p:cNvPicPr>
            <a:picLocks noGrp="1" noChangeAspect="1"/>
          </p:cNvPicPr>
          <p:nvPr>
            <p:ph idx="1"/>
          </p:nvPr>
        </p:nvPicPr>
        <p:blipFill>
          <a:blip r:embed="rId3"/>
          <a:stretch>
            <a:fillRect/>
          </a:stretch>
        </p:blipFill>
        <p:spPr>
          <a:xfrm>
            <a:off x="3452853" y="2182553"/>
            <a:ext cx="7315200" cy="1781175"/>
          </a:xfrm>
          <a:prstGeom prst="rect">
            <a:avLst/>
          </a:prstGeom>
        </p:spPr>
      </p:pic>
      <p:graphicFrame>
        <p:nvGraphicFramePr>
          <p:cNvPr id="10" name="Content Placeholder 7">
            <a:extLst>
              <a:ext uri="{FF2B5EF4-FFF2-40B4-BE49-F238E27FC236}">
                <a16:creationId xmlns:a16="http://schemas.microsoft.com/office/drawing/2014/main" id="{A57F5493-6DF7-F26A-D312-3F4C2F9CB974}"/>
              </a:ext>
            </a:extLst>
          </p:cNvPr>
          <p:cNvGraphicFramePr>
            <a:graphicFrameLocks/>
          </p:cNvGraphicFramePr>
          <p:nvPr>
            <p:extLst>
              <p:ext uri="{D42A27DB-BD31-4B8C-83A1-F6EECF244321}">
                <p14:modId xmlns:p14="http://schemas.microsoft.com/office/powerpoint/2010/main" val="50411633"/>
              </p:ext>
            </p:extLst>
          </p:nvPr>
        </p:nvGraphicFramePr>
        <p:xfrm>
          <a:off x="1810449" y="4675447"/>
          <a:ext cx="8571101" cy="1401021"/>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a:solidFill>
                            <a:schemeClr val="tx1"/>
                          </a:solidFill>
                        </a:rPr>
                        <a:t>Application</a:t>
                      </a:r>
                    </a:p>
                  </a:txBody>
                  <a:tcPr/>
                </a:tc>
                <a:tc>
                  <a:txBody>
                    <a:bodyPr/>
                    <a:lstStyle/>
                    <a:p>
                      <a:r>
                        <a:rPr lang="en-US">
                          <a:solidFill>
                            <a:schemeClr val="tx1"/>
                          </a:solidFill>
                        </a:rPr>
                        <a:t>Collection</a:t>
                      </a:r>
                    </a:p>
                  </a:txBody>
                  <a:tcPr/>
                </a:tc>
                <a:tc>
                  <a:txBody>
                    <a:bodyPr/>
                    <a:lstStyle/>
                    <a:p>
                      <a:r>
                        <a:rPr lang="en-US">
                          <a:solidFill>
                            <a:schemeClr val="tx1"/>
                          </a:solidFill>
                        </a:rPr>
                        <a:t>Role</a:t>
                      </a:r>
                    </a:p>
                  </a:txBody>
                  <a:tcPr/>
                </a:tc>
                <a:tc>
                  <a:txBody>
                    <a:bodyPr/>
                    <a:lstStyle/>
                    <a:p>
                      <a:r>
                        <a:rPr lang="en-US">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a:t>Pipeline</a:t>
                      </a:r>
                    </a:p>
                  </a:txBody>
                  <a:tcPr/>
                </a:tc>
                <a:tc>
                  <a:txBody>
                    <a:bodyPr/>
                    <a:lstStyle/>
                    <a:p>
                      <a:r>
                        <a:rPr lang="en-US" sz="1400"/>
                        <a:t>At Risk Measure (ARM)</a:t>
                      </a:r>
                    </a:p>
                  </a:txBody>
                  <a:tcPr/>
                </a:tc>
                <a:tc>
                  <a:txBody>
                    <a:bodyPr/>
                    <a:lstStyle/>
                    <a:p>
                      <a:r>
                        <a:rPr lang="en-US" sz="1400" b="1"/>
                        <a:t>LEA User</a:t>
                      </a:r>
                    </a:p>
                  </a:txBody>
                  <a:tcPr/>
                </a:tc>
                <a:tc>
                  <a:txBody>
                    <a:bodyPr/>
                    <a:lstStyle/>
                    <a:p>
                      <a:r>
                        <a:rPr lang="en-US" sz="1400"/>
                        <a:t>Upload</a:t>
                      </a:r>
                      <a:r>
                        <a:rPr lang="en-US" sz="1400" baseline="0"/>
                        <a:t> and Edit Records for the At-Risk Measure File</a:t>
                      </a:r>
                      <a:endParaRPr lang="en-US" sz="1400"/>
                    </a:p>
                  </a:txBody>
                  <a:tcPr/>
                </a:tc>
                <a:extLst>
                  <a:ext uri="{0D108BD9-81ED-4DB2-BD59-A6C34878D82A}">
                    <a16:rowId xmlns:a16="http://schemas.microsoft.com/office/drawing/2014/main" val="10001"/>
                  </a:ext>
                </a:extLst>
              </a:tr>
              <a:tr h="326643">
                <a:tc>
                  <a:txBody>
                    <a:bodyPr/>
                    <a:lstStyle/>
                    <a:p>
                      <a:r>
                        <a:rPr lang="en-US" sz="1400"/>
                        <a:t>Pipeline</a:t>
                      </a:r>
                    </a:p>
                  </a:txBody>
                  <a:tcPr/>
                </a:tc>
                <a:tc>
                  <a:txBody>
                    <a:bodyPr/>
                    <a:lstStyle/>
                    <a:p>
                      <a:r>
                        <a:rPr lang="en-US" sz="1400"/>
                        <a:t>At-Risk Measure (ARM)</a:t>
                      </a:r>
                    </a:p>
                  </a:txBody>
                  <a:tcPr/>
                </a:tc>
                <a:tc>
                  <a:txBody>
                    <a:bodyPr/>
                    <a:lstStyle/>
                    <a:p>
                      <a:r>
                        <a:rPr lang="en-US" sz="1400"/>
                        <a:t>LEA Viewer</a:t>
                      </a:r>
                    </a:p>
                  </a:txBody>
                  <a:tcPr/>
                </a:tc>
                <a:tc>
                  <a:txBody>
                    <a:bodyPr/>
                    <a:lstStyle/>
                    <a:p>
                      <a:r>
                        <a:rPr lang="en-US" sz="1400"/>
                        <a:t>View</a:t>
                      </a:r>
                      <a:r>
                        <a:rPr lang="en-US" sz="1400" baseline="0"/>
                        <a:t> Cognos reports – cannot edit data</a:t>
                      </a:r>
                      <a:endParaRPr lang="en-US" sz="1400"/>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4"/>
              </a:rPr>
              <a:t>ARMeasure@cde.state.co.us</a:t>
            </a:r>
            <a:endParaRPr lang="en-US">
              <a:solidFill>
                <a:srgbClr val="000000"/>
              </a:solidFill>
              <a:latin typeface="Trebuchet MS"/>
            </a:endParaRPr>
          </a:p>
          <a:p>
            <a:endParaRPr lang="en-US">
              <a:solidFill>
                <a:srgbClr val="000000"/>
              </a:solidFill>
            </a:endParaRPr>
          </a:p>
        </p:txBody>
      </p:sp>
      <p:sp>
        <p:nvSpPr>
          <p:cNvPr id="3" name="TextBox 2">
            <a:extLst>
              <a:ext uri="{FF2B5EF4-FFF2-40B4-BE49-F238E27FC236}">
                <a16:creationId xmlns:a16="http://schemas.microsoft.com/office/drawing/2014/main" id="{91E60E77-D8DB-134C-9A3B-BBACC56219FB}"/>
              </a:ext>
            </a:extLst>
          </p:cNvPr>
          <p:cNvSpPr txBox="1"/>
          <p:nvPr/>
        </p:nvSpPr>
        <p:spPr>
          <a:xfrm>
            <a:off x="6815667" y="1418166"/>
            <a:ext cx="3767666" cy="646331"/>
          </a:xfrm>
          <a:prstGeom prst="rect">
            <a:avLst/>
          </a:prstGeom>
          <a:noFill/>
          <a:ln w="1270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62% of LEAs have assigned a User to this Interchange File</a:t>
            </a:r>
            <a:endParaRPr lang="en-US"/>
          </a:p>
        </p:txBody>
      </p:sp>
    </p:spTree>
    <p:extLst>
      <p:ext uri="{BB962C8B-B14F-4D97-AF65-F5344CB8AC3E}">
        <p14:creationId xmlns:p14="http://schemas.microsoft.com/office/powerpoint/2010/main" val="2023168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pPr lvl="1">
              <a:buFont typeface="Courier New" panose="020B0604020202020204" pitchFamily="34" charset="0"/>
              <a:buChar char="o"/>
            </a:pPr>
            <a:endParaRPr lang="en-US" sz="1600">
              <a:latin typeface="Trebuchet MS"/>
            </a:endParaRPr>
          </a:p>
          <a:p>
            <a:r>
              <a:rPr lang="en-US">
                <a:latin typeface="Trebuchet MS"/>
              </a:rPr>
              <a:t>These folders will be used to share files containing PII between the district or BOCES and CDE when requesting assistance with the At-Risk Interchange or Census Geocoding tool.</a:t>
            </a:r>
          </a:p>
          <a:p>
            <a:r>
              <a:rPr lang="en-US">
                <a:latin typeface="Trebuchet MS"/>
              </a:rPr>
              <a:t>If you have been assigned the user or view role for this interchange file and you do not receive notification that this file has been shared with you within 48 hours,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Track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Instructions for Using the Geocode Tool</a:t>
            </a:r>
            <a:endParaRPr lang="en-US"/>
          </a:p>
          <a:p>
            <a:pPr lvl="1">
              <a:buFont typeface="Courier New" panose="020B0604020202020204" pitchFamily="34" charset="0"/>
              <a:buChar char="o"/>
            </a:pPr>
            <a:r>
              <a:rPr lang="en-US">
                <a:latin typeface="Trebuchet MS"/>
                <a:hlinkClick r:id="rId7"/>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a:t>
            </a:r>
            <a:br>
              <a:rPr lang="en-US">
                <a:latin typeface="Museo Slab 500"/>
              </a:rPr>
            </a:br>
            <a:r>
              <a:rPr lang="en-US">
                <a:latin typeface="Museo Slab 500"/>
              </a:rPr>
              <a:t>Trainings</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a:latin typeface="Trebuchet MS"/>
              </a:rPr>
              <a:t>Scheduled Trainings:</a:t>
            </a:r>
            <a:endParaRPr lang="en-US"/>
          </a:p>
          <a:p>
            <a:pPr lvl="1">
              <a:buFont typeface="Courier New,monospace" panose="020B0604020202020204" pitchFamily="34" charset="0"/>
              <a:buChar char="o"/>
            </a:pPr>
            <a:r>
              <a:rPr lang="en-US">
                <a:solidFill>
                  <a:srgbClr val="333333"/>
                </a:solidFill>
                <a:latin typeface="Trebuchet MS"/>
              </a:rPr>
              <a:t>Overview of the Geocode Tool July 24, 2024</a:t>
            </a:r>
            <a:endParaRPr lang="en-US" b="1">
              <a:solidFill>
                <a:srgbClr val="333333"/>
              </a:solidFill>
              <a:latin typeface="Trebuchet MS"/>
            </a:endParaRPr>
          </a:p>
          <a:p>
            <a:pPr lvl="2">
              <a:buFont typeface="Wingdings" panose="020B0604020202020204" pitchFamily="34" charset="0"/>
              <a:buChar char="§"/>
            </a:pPr>
            <a:r>
              <a:rPr lang="en-US" b="1">
                <a:solidFill>
                  <a:srgbClr val="333333"/>
                </a:solidFill>
                <a:latin typeface="Trebuchet MS"/>
              </a:rPr>
              <a:t>The recording for this training is posted to the AR Interchange website.</a:t>
            </a:r>
          </a:p>
          <a:p>
            <a:pPr lvl="1">
              <a:buFont typeface="Courier New,monospace" panose="020B0604020202020204" pitchFamily="34" charset="0"/>
              <a:buChar char="o"/>
            </a:pPr>
            <a:r>
              <a:rPr lang="en-US">
                <a:solidFill>
                  <a:srgbClr val="333333"/>
                </a:solidFill>
                <a:latin typeface="Trebuchet MS"/>
              </a:rPr>
              <a:t>Overview of the Geocode Tool August 13, 2024 (10AM)</a:t>
            </a:r>
            <a:endParaRPr lang="en-US">
              <a:solidFill>
                <a:srgbClr val="000000"/>
              </a:solidFill>
              <a:latin typeface="Trebuchet MS"/>
            </a:endParaRPr>
          </a:p>
          <a:p>
            <a:pPr lvl="1">
              <a:buFont typeface="Courier New,monospace" panose="020B0604020202020204" pitchFamily="34" charset="0"/>
              <a:buChar char="o"/>
            </a:pPr>
            <a:r>
              <a:rPr lang="en-US">
                <a:solidFill>
                  <a:srgbClr val="333333"/>
                </a:solidFill>
                <a:latin typeface="Trebuchet MS"/>
              </a:rPr>
              <a:t>Overview of the Data Pipeline At-Risk Interchange File August 20, 2024 (1PM)</a:t>
            </a:r>
            <a:endParaRPr lang="en-US"/>
          </a:p>
          <a:p>
            <a:pPr marL="0" indent="0">
              <a:buNone/>
            </a:pPr>
            <a:endParaRPr lang="en-US">
              <a:solidFill>
                <a:srgbClr val="000000"/>
              </a:solidFill>
              <a:latin typeface="Trebuchet MS"/>
            </a:endParaRPr>
          </a:p>
          <a:p>
            <a:r>
              <a:rPr lang="en-US">
                <a:solidFill>
                  <a:srgbClr val="000000"/>
                </a:solidFill>
                <a:latin typeface="Trebuchet MS"/>
              </a:rPr>
              <a:t>To access these trainings, click on the link found in the green box located on the </a:t>
            </a:r>
            <a:r>
              <a:rPr lang="en-US">
                <a:solidFill>
                  <a:srgbClr val="000000"/>
                </a:solidFill>
                <a:latin typeface="Trebuchet MS"/>
                <a:hlinkClick r:id="rId2"/>
              </a:rPr>
              <a:t>At-Risk Interchange</a:t>
            </a:r>
            <a:r>
              <a:rPr lang="en-US">
                <a:solidFill>
                  <a:srgbClr val="000000"/>
                </a:solidFill>
                <a:latin typeface="Trebuchet MS"/>
              </a:rPr>
              <a:t> website.  The link will be activated approximately 15 minutes prior to the start of the training.</a:t>
            </a:r>
          </a:p>
          <a:p>
            <a:endParaRPr lang="en-US">
              <a:solidFill>
                <a:srgbClr val="000000"/>
              </a:solidFill>
            </a:endParaRPr>
          </a:p>
          <a:p>
            <a:r>
              <a:rPr lang="en-US">
                <a:latin typeface="Trebuchet MS"/>
              </a:rPr>
              <a:t>For questions, contact </a:t>
            </a:r>
            <a:r>
              <a:rPr lang="en-US">
                <a:latin typeface="Trebuchet MS"/>
                <a:hlinkClick r:id="rId3"/>
              </a:rPr>
              <a:t>ARMeasure@cde.state.co.us</a:t>
            </a:r>
            <a:endParaRPr lang="en-US">
              <a:latin typeface="Trebuchet MS"/>
            </a:endParaRPr>
          </a:p>
          <a:p>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000000"/>
              </a:solidFill>
              <a:latin typeface="Trebuchet MS"/>
            </a:endParaRPr>
          </a:p>
          <a:p>
            <a:endParaRPr lang="en-US">
              <a:solidFill>
                <a:srgbClr val="000000"/>
              </a:solidFill>
            </a:endParaRPr>
          </a:p>
        </p:txBody>
      </p:sp>
    </p:spTree>
    <p:extLst>
      <p:ext uri="{BB962C8B-B14F-4D97-AF65-F5344CB8AC3E}">
        <p14:creationId xmlns:p14="http://schemas.microsoft.com/office/powerpoint/2010/main" val="323890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439518514"/>
              </p:ext>
            </p:extLst>
          </p:nvPr>
        </p:nvGraphicFramePr>
        <p:xfrm>
          <a:off x="847725" y="1551214"/>
          <a:ext cx="10498487" cy="3708392"/>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39">
                <a:tc>
                  <a:txBody>
                    <a:bodyPr/>
                    <a:lstStyle/>
                    <a:p>
                      <a:pPr lvl="0">
                        <a:buNone/>
                      </a:pPr>
                      <a:r>
                        <a:rPr lang="en-US" sz="1800" kern="1200">
                          <a:solidFill>
                            <a:schemeClr val="dk1"/>
                          </a:solidFill>
                          <a:effectLst/>
                          <a:latin typeface="+mn-lt"/>
                          <a:ea typeface="+mn-ea"/>
                          <a:cs typeface="+mn-cs"/>
                        </a:rPr>
                        <a:t>Special Education Discipline</a:t>
                      </a:r>
                    </a:p>
                  </a:txBody>
                  <a:tcPr/>
                </a:tc>
                <a:tc>
                  <a:txBody>
                    <a:bodyPr/>
                    <a:lstStyle/>
                    <a:p>
                      <a:pPr lvl="0">
                        <a:buNone/>
                      </a:pPr>
                      <a:r>
                        <a:rPr lang="en-US"/>
                        <a:t>Lindsey Heitman</a:t>
                      </a:r>
                    </a:p>
                  </a:txBody>
                  <a:tcPr/>
                </a:tc>
                <a:extLst>
                  <a:ext uri="{0D108BD9-81ED-4DB2-BD59-A6C34878D82A}">
                    <a16:rowId xmlns:a16="http://schemas.microsoft.com/office/drawing/2014/main" val="3320387851"/>
                  </a:ext>
                </a:extLst>
              </a:tr>
              <a:tr h="370839">
                <a:tc>
                  <a:txBody>
                    <a:bodyPr/>
                    <a:lstStyle/>
                    <a:p>
                      <a:pPr lvl="0">
                        <a:buNone/>
                      </a:pPr>
                      <a:r>
                        <a:rPr lang="en-US" sz="1800" kern="1200">
                          <a:solidFill>
                            <a:schemeClr val="dk1"/>
                          </a:solidFill>
                          <a:effectLst/>
                          <a:latin typeface="+mn-lt"/>
                          <a:ea typeface="+mn-ea"/>
                          <a:cs typeface="+mn-cs"/>
                        </a:rPr>
                        <a:t>Special Education End of Year</a:t>
                      </a:r>
                    </a:p>
                  </a:txBody>
                  <a:tcPr/>
                </a:tc>
                <a:tc>
                  <a:txBody>
                    <a:bodyPr/>
                    <a:lstStyle/>
                    <a:p>
                      <a:pPr lvl="0">
                        <a:buNone/>
                      </a:pPr>
                      <a:r>
                        <a:rPr lang="en-US"/>
                        <a:t>Lindsey Heitman</a:t>
                      </a:r>
                    </a:p>
                  </a:txBody>
                  <a:tcPr/>
                </a:tc>
                <a:extLst>
                  <a:ext uri="{0D108BD9-81ED-4DB2-BD59-A6C34878D82A}">
                    <a16:rowId xmlns:a16="http://schemas.microsoft.com/office/drawing/2014/main" val="2292760144"/>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2338920249"/>
                  </a:ext>
                </a:extLst>
              </a:tr>
              <a:tr h="370839">
                <a:tc>
                  <a:txBody>
                    <a:bodyPr/>
                    <a:lstStyle/>
                    <a:p>
                      <a:pPr lvl="0">
                        <a:buNone/>
                      </a:pPr>
                      <a:r>
                        <a:rPr lang="en-US"/>
                        <a:t>Attendance Data Release</a:t>
                      </a:r>
                    </a:p>
                  </a:txBody>
                  <a:tcPr/>
                </a:tc>
                <a:tc>
                  <a:txBody>
                    <a:bodyPr/>
                    <a:lstStyle/>
                    <a:p>
                      <a:pPr lvl="0">
                        <a:buNone/>
                      </a:pPr>
                      <a:r>
                        <a:rPr lang="en-US"/>
                        <a:t>Brooke Wenzel</a:t>
                      </a:r>
                    </a:p>
                  </a:txBody>
                  <a:tcPr/>
                </a:tc>
                <a:extLst>
                  <a:ext uri="{0D108BD9-81ED-4DB2-BD59-A6C34878D82A}">
                    <a16:rowId xmlns:a16="http://schemas.microsoft.com/office/drawing/2014/main" val="2392833785"/>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3493425112"/>
                  </a:ext>
                </a:extLst>
              </a:tr>
              <a:tr h="370839">
                <a:tc>
                  <a:txBody>
                    <a:bodyPr/>
                    <a:lstStyle/>
                    <a:p>
                      <a:pPr lvl="0">
                        <a:buNone/>
                      </a:pPr>
                      <a:r>
                        <a:rPr lang="en-US" dirty="0"/>
                        <a:t>School Auditing Office Updates</a:t>
                      </a:r>
                    </a:p>
                  </a:txBody>
                  <a:tcPr/>
                </a:tc>
                <a:tc>
                  <a:txBody>
                    <a:bodyPr/>
                    <a:lstStyle/>
                    <a:p>
                      <a:pPr lvl="0">
                        <a:buNone/>
                      </a:pPr>
                      <a:r>
                        <a:rPr lang="en-US"/>
                        <a:t>Rebecca McRee</a:t>
                      </a:r>
                    </a:p>
                  </a:txBody>
                  <a:tcPr/>
                </a:tc>
                <a:extLst>
                  <a:ext uri="{0D108BD9-81ED-4DB2-BD59-A6C34878D82A}">
                    <a16:rowId xmlns:a16="http://schemas.microsoft.com/office/drawing/2014/main" val="4028018402"/>
                  </a:ext>
                </a:extLst>
              </a:tr>
              <a:tr h="370839">
                <a:tc>
                  <a:txBody>
                    <a:bodyPr/>
                    <a:lstStyle/>
                    <a:p>
                      <a:pPr lvl="0">
                        <a:buNone/>
                      </a:pPr>
                      <a:r>
                        <a:rPr lang="en-US" dirty="0"/>
                        <a:t>At Risk Interchange Updates</a:t>
                      </a:r>
                    </a:p>
                  </a:txBody>
                  <a:tcPr/>
                </a:tc>
                <a:tc>
                  <a:txBody>
                    <a:bodyPr/>
                    <a:lstStyle/>
                    <a:p>
                      <a:pPr lvl="0">
                        <a:buNone/>
                      </a:pPr>
                      <a:r>
                        <a:rPr lang="en-US"/>
                        <a:t>Rebecca McRee</a:t>
                      </a:r>
                      <a:endParaRPr lang="en-US" dirty="0"/>
                    </a:p>
                  </a:txBody>
                  <a:tcPr/>
                </a:tc>
                <a:extLst>
                  <a:ext uri="{0D108BD9-81ED-4DB2-BD59-A6C34878D82A}">
                    <a16:rowId xmlns:a16="http://schemas.microsoft.com/office/drawing/2014/main" val="1697913748"/>
                  </a:ext>
                </a:extLst>
              </a:tr>
              <a:tr h="370839">
                <a:tc>
                  <a:txBody>
                    <a:bodyPr/>
                    <a:lstStyle/>
                    <a:p>
                      <a:pPr lvl="0">
                        <a:buNone/>
                      </a:pPr>
                      <a:r>
                        <a:rPr lang="en-US"/>
                        <a:t>READ Staff Training</a:t>
                      </a:r>
                    </a:p>
                  </a:txBody>
                  <a:tcPr/>
                </a:tc>
                <a:tc>
                  <a:txBody>
                    <a:bodyPr/>
                    <a:lstStyle/>
                    <a:p>
                      <a:pPr lvl="0">
                        <a:buNone/>
                      </a:pPr>
                      <a:r>
                        <a:rPr lang="en-US" dirty="0"/>
                        <a:t>Tara Rhodes</a:t>
                      </a:r>
                    </a:p>
                  </a:txBody>
                  <a:tcPr/>
                </a:tc>
                <a:extLst>
                  <a:ext uri="{0D108BD9-81ED-4DB2-BD59-A6C34878D82A}">
                    <a16:rowId xmlns:a16="http://schemas.microsoft.com/office/drawing/2014/main" val="215331212"/>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Tree>
    <p:extLst>
      <p:ext uri="{BB962C8B-B14F-4D97-AF65-F5344CB8AC3E}">
        <p14:creationId xmlns:p14="http://schemas.microsoft.com/office/powerpoint/2010/main" val="3863354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51</a:t>
            </a:fld>
            <a:endParaRPr lang="en-US"/>
          </a:p>
        </p:txBody>
      </p:sp>
    </p:spTree>
    <p:extLst>
      <p:ext uri="{BB962C8B-B14F-4D97-AF65-F5344CB8AC3E}">
        <p14:creationId xmlns:p14="http://schemas.microsoft.com/office/powerpoint/2010/main" val="312004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3555346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Purpose and Timeline</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fontScale="77500" lnSpcReduction="20000"/>
          </a:bodyPr>
          <a:lstStyle/>
          <a:p>
            <a:pPr marL="0" indent="0">
              <a:buNone/>
            </a:pPr>
            <a:r>
              <a:rPr lang="en-US" u="sng">
                <a:latin typeface="Trebuchet MS"/>
              </a:rPr>
              <a:t>Purpose:</a:t>
            </a:r>
          </a:p>
          <a:p>
            <a:pPr marL="0" indent="0">
              <a:buNone/>
            </a:pPr>
            <a:r>
              <a:rPr lang="en-US">
                <a:latin typeface="Trebuchet MS"/>
              </a:rPr>
              <a:t>Districts must annually ensure and report that the following groups have successfully completed evidence-based training in teaching reading: </a:t>
            </a:r>
            <a:endParaRPr lang="en-US"/>
          </a:p>
          <a:p>
            <a:r>
              <a:rPr lang="en-US">
                <a:latin typeface="Trebuchet MS"/>
              </a:rPr>
              <a:t>all kindergarten through third grade (K-3) teachers who provide literacy instruction to students </a:t>
            </a:r>
            <a:endParaRPr lang="en-US"/>
          </a:p>
          <a:p>
            <a:r>
              <a:rPr lang="en-US">
                <a:latin typeface="Trebuchet MS"/>
              </a:rPr>
              <a:t>all teachers who provide reading intervention in grades 4-12 (</a:t>
            </a:r>
            <a:r>
              <a:rPr lang="en-US" b="1">
                <a:latin typeface="Trebuchet MS"/>
              </a:rPr>
              <a:t>NEW!</a:t>
            </a:r>
            <a:r>
              <a:rPr lang="en-US">
                <a:latin typeface="Trebuchet MS"/>
              </a:rPr>
              <a:t>) </a:t>
            </a:r>
            <a:endParaRPr lang="en-US"/>
          </a:p>
          <a:p>
            <a:r>
              <a:rPr lang="en-US">
                <a:latin typeface="Trebuchet MS"/>
              </a:rPr>
              <a:t>all kindergarten through third grade (K-3) principals and administrators (</a:t>
            </a:r>
            <a:r>
              <a:rPr lang="en-US" b="1">
                <a:latin typeface="Trebuchet MS"/>
              </a:rPr>
              <a:t>NEW!</a:t>
            </a:r>
            <a:r>
              <a:rPr lang="en-US">
                <a:latin typeface="Trebuchet MS"/>
              </a:rPr>
              <a:t>)</a:t>
            </a:r>
            <a:endParaRPr lang="en-US"/>
          </a:p>
          <a:p>
            <a:r>
              <a:rPr lang="en-US">
                <a:latin typeface="Trebuchet MS"/>
              </a:rPr>
              <a:t>and/or personnel who the district determines meet the statute criteria as needing to complete the kindergarten through third grade Principal/Administrator training. (</a:t>
            </a:r>
            <a:r>
              <a:rPr lang="en-US" b="1">
                <a:latin typeface="Trebuchet MS"/>
              </a:rPr>
              <a:t>NEW!</a:t>
            </a:r>
            <a:r>
              <a:rPr lang="en-US">
                <a:latin typeface="Trebuchet MS"/>
              </a:rPr>
              <a:t>)</a:t>
            </a:r>
            <a:endParaRPr lang="en-US"/>
          </a:p>
          <a:p>
            <a:pPr marL="0" indent="0">
              <a:buNone/>
            </a:pPr>
            <a:endParaRPr lang="en-US" u="sng">
              <a:latin typeface="Trebuchet MS"/>
            </a:endParaRPr>
          </a:p>
          <a:p>
            <a:pPr marL="0" indent="0">
              <a:buNone/>
            </a:pPr>
            <a:r>
              <a:rPr lang="en-US" u="sng">
                <a:latin typeface="Trebuchet MS"/>
              </a:rPr>
              <a:t>Important Dates: </a:t>
            </a:r>
            <a:endParaRPr lang="en-US">
              <a:latin typeface="Trebuchet MS"/>
            </a:endParaRPr>
          </a:p>
          <a:p>
            <a:pPr marL="342900" indent="-342900"/>
            <a:r>
              <a:rPr lang="en-US">
                <a:latin typeface="Trebuchet MS"/>
              </a:rPr>
              <a:t>August 1: Collection is open</a:t>
            </a:r>
            <a:endParaRPr lang="en-US"/>
          </a:p>
          <a:p>
            <a:pPr marL="342900" indent="-342900"/>
            <a:r>
              <a:rPr lang="en-US">
                <a:latin typeface="Trebuchet MS"/>
              </a:rPr>
              <a:t>August 15: Teachers, principals, and administrators should have their respective READ training designations added to their COOL accounts</a:t>
            </a:r>
          </a:p>
          <a:p>
            <a:pPr marL="342900" indent="-342900"/>
            <a:r>
              <a:rPr lang="en-US">
                <a:latin typeface="Trebuchet MS"/>
              </a:rPr>
              <a:t>August 30: Collection scheduled to close</a:t>
            </a: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53930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Changes for 2024-25 Collection Year</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a:bodyPr>
          <a:lstStyle/>
          <a:p>
            <a:pPr marL="0" indent="0">
              <a:buNone/>
            </a:pPr>
            <a:r>
              <a:rPr lang="en-US" u="sng">
                <a:latin typeface="Trebuchet MS"/>
              </a:rPr>
              <a:t>Changes for the 24-25 Collection Year</a:t>
            </a:r>
          </a:p>
          <a:p>
            <a:pPr marL="342900" indent="-342900"/>
            <a:r>
              <a:rPr lang="en-US">
                <a:latin typeface="Trebuchet MS"/>
              </a:rPr>
              <a:t>Two columns and associated codes were added to the file layout to capture the administrator information. The updated file layout can be viewed </a:t>
            </a:r>
            <a:r>
              <a:rPr lang="en-US">
                <a:latin typeface="Trebuchet MS"/>
                <a:hlinkClick r:id="rId2"/>
              </a:rPr>
              <a:t>here</a:t>
            </a:r>
            <a:r>
              <a:rPr lang="en-US">
                <a:latin typeface="Trebuchet MS"/>
              </a:rPr>
              <a:t>. </a:t>
            </a:r>
            <a:endParaRPr lang="en-US"/>
          </a:p>
          <a:p>
            <a:pPr marL="342900" indent="-342900"/>
            <a:endParaRPr lang="en-US">
              <a:latin typeface="Trebuchet MS"/>
            </a:endParaRPr>
          </a:p>
          <a:p>
            <a:pPr marL="342900" indent="-342900"/>
            <a:r>
              <a:rPr lang="en-US">
                <a:latin typeface="Trebuchet MS"/>
              </a:rPr>
              <a:t>New business rules were added for the administrator training columns, which mimic the teacher training business rules: TR035, TR036, TR037, TR038, TR039, TR040, TR041, TR042, TR043. These will be found </a:t>
            </a:r>
            <a:r>
              <a:rPr lang="en-US">
                <a:latin typeface="Trebuchet MS"/>
                <a:hlinkClick r:id="rId2"/>
              </a:rPr>
              <a:t>here</a:t>
            </a:r>
            <a:r>
              <a:rPr lang="en-US">
                <a:latin typeface="Trebuchet MS"/>
              </a:rPr>
              <a:t>. </a:t>
            </a: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394703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t>READ Training Collection</a:t>
            </a:r>
            <a:br>
              <a:rPr lang="en-US"/>
            </a:br>
            <a:r>
              <a:rPr lang="en-US"/>
              <a:t>General Process for Collection Completion</a:t>
            </a:r>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p:txBody>
          <a:bodyPr vert="horz" lIns="0" tIns="0" rIns="0" bIns="0" rtlCol="0" anchor="t">
            <a:normAutofit/>
          </a:bodyPr>
          <a:lstStyle/>
          <a:p>
            <a:pPr marL="0" indent="0">
              <a:buNone/>
            </a:pPr>
            <a:r>
              <a:rPr lang="en-US" sz="2400" u="sng">
                <a:latin typeface="Trebuchet MS"/>
                <a:cs typeface="Segoe UI"/>
              </a:rPr>
              <a:t>General Process for Collection Completion:</a:t>
            </a:r>
            <a:endParaRPr lang="en-US"/>
          </a:p>
          <a:p>
            <a:pPr marL="457200" indent="-457200">
              <a:buAutoNum type="arabicPeriod"/>
            </a:pPr>
            <a:r>
              <a:rPr lang="en-US" sz="2400">
                <a:latin typeface="Trebuchet MS"/>
                <a:cs typeface="Segoe UI"/>
              </a:rPr>
              <a:t>This collection starts with an export out of Data Pipeline of a list of educators who may be required to take either the teacher or administrator training. </a:t>
            </a:r>
          </a:p>
          <a:p>
            <a:pPr marL="914400" lvl="1" indent="-457200">
              <a:buFont typeface="Courier New"/>
              <a:buChar char="o"/>
            </a:pPr>
            <a:r>
              <a:rPr lang="en-US" sz="2400">
                <a:latin typeface="Trebuchet MS"/>
                <a:cs typeface="Segoe UI"/>
              </a:rPr>
              <a:t>This is based on certain job class codes from the previous year's Human Resources collection. </a:t>
            </a:r>
            <a:endParaRPr lang="en-US" sz="2400">
              <a:latin typeface="Trebuchet MS"/>
              <a:ea typeface="+mn-lt"/>
              <a:cs typeface="Segoe UI"/>
            </a:endParaRPr>
          </a:p>
          <a:p>
            <a:pPr marL="457200" indent="-457200">
              <a:buAutoNum type="arabicPeriod"/>
            </a:pPr>
            <a:r>
              <a:rPr lang="en-US" sz="2400">
                <a:latin typeface="Trebuchet MS"/>
                <a:ea typeface="+mn-lt"/>
                <a:cs typeface="Segoe UI"/>
              </a:rPr>
              <a:t>Districts</a:t>
            </a:r>
            <a:r>
              <a:rPr lang="en-US" sz="2400">
                <a:latin typeface="Trebuchet MS"/>
                <a:ea typeface="Calibri"/>
                <a:cs typeface="Segoe UI"/>
              </a:rPr>
              <a:t> can then add, edit, or remove educators as it relates to this export based on their job function and whether the district has determined if the educator needs to take the training. </a:t>
            </a:r>
          </a:p>
          <a:p>
            <a:pPr marL="457200" indent="-457200">
              <a:buAutoNum type="arabicPeriod"/>
            </a:pPr>
            <a:r>
              <a:rPr lang="en-US" sz="2400">
                <a:latin typeface="Trebuchet MS"/>
                <a:ea typeface="Calibri"/>
                <a:cs typeface="Segoe UI"/>
              </a:rPr>
              <a:t>After this is complete, districts then upload this file back into Data Pipeline, check for errors, and officially submit. </a:t>
            </a:r>
          </a:p>
          <a:p>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025537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How to Pull the Export Report</a:t>
            </a:r>
            <a:endParaRPr lang="en-US"/>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a:xfrm>
            <a:off x="320616" y="1353197"/>
            <a:ext cx="11033184" cy="4552621"/>
          </a:xfrm>
        </p:spPr>
        <p:txBody>
          <a:bodyPr vert="horz" lIns="0" tIns="0" rIns="0" bIns="0" rtlCol="0" anchor="t">
            <a:normAutofit/>
          </a:bodyPr>
          <a:lstStyle/>
          <a:p>
            <a:pPr marL="457200" indent="-457200">
              <a:buAutoNum type="arabicPeriod"/>
            </a:pPr>
            <a:r>
              <a:rPr lang="en-US">
                <a:latin typeface="Trebuchet MS"/>
              </a:rPr>
              <a:t>Log into Data Pipeline. </a:t>
            </a:r>
            <a:endParaRPr lang="en-US" u="sng">
              <a:latin typeface="Trebuchet MS"/>
              <a:ea typeface="Calibri"/>
              <a:cs typeface="Segoe UI"/>
            </a:endParaRPr>
          </a:p>
          <a:p>
            <a:pPr marL="457200" indent="-457200">
              <a:buAutoNum type="arabicPeriod"/>
            </a:pPr>
            <a:r>
              <a:rPr lang="en-US">
                <a:latin typeface="Trebuchet MS"/>
              </a:rPr>
              <a:t>Find the "Cognos Report" button at the bottom of the gray menu options along the left-hand side.</a:t>
            </a:r>
          </a:p>
          <a:p>
            <a:pPr marL="457200" indent="-457200">
              <a:buAutoNum type="arabicPeriod"/>
            </a:pPr>
            <a:r>
              <a:rPr lang="en-US">
                <a:latin typeface="Trebuchet MS"/>
              </a:rPr>
              <a:t>This will open up Cognos &gt; Select the dark folder icon &gt; "READ"</a:t>
            </a:r>
            <a:endParaRPr lang="en-US"/>
          </a:p>
          <a:p>
            <a:pPr marL="457200" indent="-457200">
              <a:buAutoNum type="arabicPeriod"/>
            </a:pPr>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pic>
        <p:nvPicPr>
          <p:cNvPr id="5" name="Picture 4" descr="A screenshot of Data Pipeline, illustrating Cognos report option.&#10;">
            <a:extLst>
              <a:ext uri="{FF2B5EF4-FFF2-40B4-BE49-F238E27FC236}">
                <a16:creationId xmlns:a16="http://schemas.microsoft.com/office/drawing/2014/main" id="{733043D9-C11B-D01A-29B7-7248A2EBBCB9}"/>
              </a:ext>
            </a:extLst>
          </p:cNvPr>
          <p:cNvPicPr>
            <a:picLocks noChangeAspect="1"/>
          </p:cNvPicPr>
          <p:nvPr/>
        </p:nvPicPr>
        <p:blipFill>
          <a:blip r:embed="rId2"/>
          <a:stretch>
            <a:fillRect/>
          </a:stretch>
        </p:blipFill>
        <p:spPr>
          <a:xfrm>
            <a:off x="680139" y="3195638"/>
            <a:ext cx="2924175" cy="3514725"/>
          </a:xfrm>
          <a:prstGeom prst="rect">
            <a:avLst/>
          </a:prstGeom>
        </p:spPr>
      </p:pic>
      <p:pic>
        <p:nvPicPr>
          <p:cNvPr id="6" name="Picture 5" descr="A screenshot of the file pathway to the READ Cognos Reports.">
            <a:extLst>
              <a:ext uri="{FF2B5EF4-FFF2-40B4-BE49-F238E27FC236}">
                <a16:creationId xmlns:a16="http://schemas.microsoft.com/office/drawing/2014/main" id="{525344A8-E4EC-51A6-8BD3-2949E05DCF9B}"/>
              </a:ext>
            </a:extLst>
          </p:cNvPr>
          <p:cNvPicPr>
            <a:picLocks noChangeAspect="1"/>
          </p:cNvPicPr>
          <p:nvPr/>
        </p:nvPicPr>
        <p:blipFill>
          <a:blip r:embed="rId3"/>
          <a:stretch>
            <a:fillRect/>
          </a:stretch>
        </p:blipFill>
        <p:spPr>
          <a:xfrm>
            <a:off x="4472617" y="3190246"/>
            <a:ext cx="6496050" cy="332422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2D7D89DC-8F13-A723-2A05-8C169706CC6A}"/>
                  </a:ext>
                </a:extLst>
              </p14:cNvPr>
              <p14:cNvContentPartPr/>
              <p14:nvPr/>
            </p14:nvContentPartPr>
            <p14:xfrm>
              <a:off x="720436" y="5735781"/>
              <a:ext cx="1273065" cy="56023"/>
            </p14:xfrm>
          </p:contentPart>
        </mc:Choice>
        <mc:Fallback xmlns="">
          <p:pic>
            <p:nvPicPr>
              <p:cNvPr id="9" name="Ink 8">
                <a:extLst>
                  <a:ext uri="{FF2B5EF4-FFF2-40B4-BE49-F238E27FC236}">
                    <a16:creationId xmlns:a16="http://schemas.microsoft.com/office/drawing/2014/main" id="{2D7D89DC-8F13-A723-2A05-8C169706CC6A}"/>
                  </a:ext>
                </a:extLst>
              </p:cNvPr>
              <p:cNvPicPr/>
              <p:nvPr/>
            </p:nvPicPr>
            <p:blipFill>
              <a:blip r:embed="rId5"/>
              <a:stretch>
                <a:fillRect/>
              </a:stretch>
            </p:blipFill>
            <p:spPr>
              <a:xfrm>
                <a:off x="666447" y="5628044"/>
                <a:ext cx="1380683" cy="27113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4AC5AAE-57B3-C165-CF83-118A055C43B2}"/>
                  </a:ext>
                </a:extLst>
              </p14:cNvPr>
              <p14:cNvContentPartPr/>
              <p14:nvPr/>
            </p14:nvContentPartPr>
            <p14:xfrm>
              <a:off x="5957454" y="5195454"/>
              <a:ext cx="566357" cy="20781"/>
            </p14:xfrm>
          </p:contentPart>
        </mc:Choice>
        <mc:Fallback xmlns="">
          <p:pic>
            <p:nvPicPr>
              <p:cNvPr id="10" name="Ink 9">
                <a:extLst>
                  <a:ext uri="{FF2B5EF4-FFF2-40B4-BE49-F238E27FC236}">
                    <a16:creationId xmlns:a16="http://schemas.microsoft.com/office/drawing/2014/main" id="{D4AC5AAE-57B3-C165-CF83-118A055C43B2}"/>
                  </a:ext>
                </a:extLst>
              </p:cNvPr>
              <p:cNvPicPr/>
              <p:nvPr/>
            </p:nvPicPr>
            <p:blipFill>
              <a:blip r:embed="rId7"/>
              <a:stretch>
                <a:fillRect/>
              </a:stretch>
            </p:blipFill>
            <p:spPr>
              <a:xfrm>
                <a:off x="5903515" y="-1038846"/>
                <a:ext cx="673875" cy="1246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EDA0040-2B49-D2DA-44D6-58642066D67B}"/>
                  </a:ext>
                </a:extLst>
              </p14:cNvPr>
              <p14:cNvContentPartPr/>
              <p14:nvPr/>
            </p14:nvContentPartPr>
            <p14:xfrm>
              <a:off x="5929746" y="3919646"/>
              <a:ext cx="1562886" cy="71066"/>
            </p14:xfrm>
          </p:contentPart>
        </mc:Choice>
        <mc:Fallback xmlns="">
          <p:pic>
            <p:nvPicPr>
              <p:cNvPr id="11" name="Ink 10">
                <a:extLst>
                  <a:ext uri="{FF2B5EF4-FFF2-40B4-BE49-F238E27FC236}">
                    <a16:creationId xmlns:a16="http://schemas.microsoft.com/office/drawing/2014/main" id="{0EDA0040-2B49-D2DA-44D6-58642066D67B}"/>
                  </a:ext>
                </a:extLst>
              </p:cNvPr>
              <p:cNvPicPr/>
              <p:nvPr/>
            </p:nvPicPr>
            <p:blipFill>
              <a:blip r:embed="rId9"/>
              <a:stretch>
                <a:fillRect/>
              </a:stretch>
            </p:blipFill>
            <p:spPr>
              <a:xfrm>
                <a:off x="5875754" y="3812511"/>
                <a:ext cx="1670510" cy="284978"/>
              </a:xfrm>
              <a:prstGeom prst="rect">
                <a:avLst/>
              </a:prstGeom>
            </p:spPr>
          </p:pic>
        </mc:Fallback>
      </mc:AlternateContent>
    </p:spTree>
    <p:extLst>
      <p:ext uri="{BB962C8B-B14F-4D97-AF65-F5344CB8AC3E}">
        <p14:creationId xmlns:p14="http://schemas.microsoft.com/office/powerpoint/2010/main" val="3919774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8604-F98C-A8DC-9A12-1EF87DAF1895}"/>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How to Pull the Export Report (continued)</a:t>
            </a:r>
          </a:p>
        </p:txBody>
      </p:sp>
      <p:pic>
        <p:nvPicPr>
          <p:cNvPr id="7" name="Content Placeholder 6" descr="A screenshot of the file pathway to the READ Training Export Report.">
            <a:extLst>
              <a:ext uri="{FF2B5EF4-FFF2-40B4-BE49-F238E27FC236}">
                <a16:creationId xmlns:a16="http://schemas.microsoft.com/office/drawing/2014/main" id="{F9D704BC-95B7-907F-9D86-2FB31AD0E2E0}"/>
              </a:ext>
            </a:extLst>
          </p:cNvPr>
          <p:cNvPicPr>
            <a:picLocks noGrp="1" noChangeAspect="1"/>
          </p:cNvPicPr>
          <p:nvPr>
            <p:ph idx="1"/>
          </p:nvPr>
        </p:nvPicPr>
        <p:blipFill>
          <a:blip r:embed="rId2"/>
          <a:stretch>
            <a:fillRect/>
          </a:stretch>
        </p:blipFill>
        <p:spPr>
          <a:xfrm>
            <a:off x="6910576" y="1942668"/>
            <a:ext cx="4740019" cy="3574961"/>
          </a:xfrm>
        </p:spPr>
      </p:pic>
      <p:sp>
        <p:nvSpPr>
          <p:cNvPr id="4" name="Slide Number Placeholder 3">
            <a:extLst>
              <a:ext uri="{FF2B5EF4-FFF2-40B4-BE49-F238E27FC236}">
                <a16:creationId xmlns:a16="http://schemas.microsoft.com/office/drawing/2014/main" id="{73D183CD-CFAA-F086-2EA8-9C796490061C}"/>
              </a:ext>
            </a:extLst>
          </p:cNvPr>
          <p:cNvSpPr>
            <a:spLocks noGrp="1"/>
          </p:cNvSpPr>
          <p:nvPr>
            <p:ph type="sldNum" sz="quarter" idx="12"/>
          </p:nvPr>
        </p:nvSpPr>
        <p:spPr/>
        <p:txBody>
          <a:bodyPr/>
          <a:lstStyle/>
          <a:p>
            <a:fld id="{C479D5F6-EDCB-402A-AC08-4943A1820E8F}" type="slidenum">
              <a:rPr lang="en-US" smtClean="0"/>
              <a:pPr/>
              <a:t>57</a:t>
            </a:fld>
            <a:endParaRPr lang="en-US"/>
          </a:p>
        </p:txBody>
      </p:sp>
      <p:sp>
        <p:nvSpPr>
          <p:cNvPr id="5" name="Content Placeholder 4">
            <a:extLst>
              <a:ext uri="{FF2B5EF4-FFF2-40B4-BE49-F238E27FC236}">
                <a16:creationId xmlns:a16="http://schemas.microsoft.com/office/drawing/2014/main" id="{1E6506F4-C451-9871-BAF3-E9EF707148FD}"/>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F307E329-0D59-D46E-1C1B-E2073B1DB4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8" name="TextBox 7">
            <a:extLst>
              <a:ext uri="{FF2B5EF4-FFF2-40B4-BE49-F238E27FC236}">
                <a16:creationId xmlns:a16="http://schemas.microsoft.com/office/drawing/2014/main" id="{66AF7480-94C6-DC41-6ED1-7535B87381AD}"/>
              </a:ext>
            </a:extLst>
          </p:cNvPr>
          <p:cNvSpPr txBox="1"/>
          <p:nvPr/>
        </p:nvSpPr>
        <p:spPr>
          <a:xfrm>
            <a:off x="831745" y="1705077"/>
            <a:ext cx="5385548" cy="365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endParaRPr lang="en-US" sz="2400">
              <a:latin typeface="Trebuchet MS"/>
              <a:ea typeface="Calibri"/>
              <a:cs typeface="Calibri"/>
            </a:endParaRPr>
          </a:p>
          <a:p>
            <a:r>
              <a:rPr lang="en-US" sz="2400">
                <a:latin typeface="Trebuchet MS"/>
                <a:ea typeface="Calibri"/>
                <a:cs typeface="Calibri"/>
              </a:rPr>
              <a:t>4. Then select the READ Training Export Report. It's towards the bottom of the listing of reports.</a:t>
            </a:r>
          </a:p>
          <a:p>
            <a:endParaRPr lang="en-US" sz="2400">
              <a:latin typeface="Trebuchet MS"/>
              <a:ea typeface="Calibri"/>
              <a:cs typeface="Calibri"/>
            </a:endParaRPr>
          </a:p>
          <a:p>
            <a:r>
              <a:rPr lang="en-US" sz="2400">
                <a:latin typeface="Trebuchet MS"/>
                <a:ea typeface="Calibri"/>
                <a:cs typeface="Calibri"/>
              </a:rPr>
              <a:t>This report pulls all staff who have certain job class codes from the previous year's HR collection that was in your district. </a:t>
            </a:r>
          </a:p>
          <a:p>
            <a:endParaRPr lang="en-US">
              <a:ea typeface="Calibri"/>
              <a:cs typeface="Calibri"/>
            </a:endParaRP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FC17323-F809-7B83-EE9E-B02991F100E5}"/>
                  </a:ext>
                </a:extLst>
              </p14:cNvPr>
              <p14:cNvContentPartPr/>
              <p14:nvPr/>
            </p14:nvContentPartPr>
            <p14:xfrm>
              <a:off x="7841673" y="3449782"/>
              <a:ext cx="1384234" cy="83714"/>
            </p14:xfrm>
          </p:contentPart>
        </mc:Choice>
        <mc:Fallback xmlns="">
          <p:pic>
            <p:nvPicPr>
              <p:cNvPr id="9" name="Ink 8">
                <a:extLst>
                  <a:ext uri="{FF2B5EF4-FFF2-40B4-BE49-F238E27FC236}">
                    <a16:creationId xmlns:a16="http://schemas.microsoft.com/office/drawing/2014/main" id="{9FC17323-F809-7B83-EE9E-B02991F100E5}"/>
                  </a:ext>
                </a:extLst>
              </p:cNvPr>
              <p:cNvPicPr/>
              <p:nvPr/>
            </p:nvPicPr>
            <p:blipFill>
              <a:blip r:embed="rId4"/>
              <a:stretch>
                <a:fillRect/>
              </a:stretch>
            </p:blipFill>
            <p:spPr>
              <a:xfrm>
                <a:off x="7787686" y="3342456"/>
                <a:ext cx="1491849" cy="2980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14776EA0-1028-6A59-9873-F781717BF037}"/>
                  </a:ext>
                </a:extLst>
              </p14:cNvPr>
              <p14:cNvContentPartPr/>
              <p14:nvPr/>
            </p14:nvContentPartPr>
            <p14:xfrm>
              <a:off x="1385454" y="2396836"/>
              <a:ext cx="20781" cy="20781"/>
            </p14:xfrm>
          </p:contentPart>
        </mc:Choice>
        <mc:Fallback xmlns="">
          <p:pic>
            <p:nvPicPr>
              <p:cNvPr id="12" name="Ink 11">
                <a:extLst>
                  <a:ext uri="{FF2B5EF4-FFF2-40B4-BE49-F238E27FC236}">
                    <a16:creationId xmlns:a16="http://schemas.microsoft.com/office/drawing/2014/main" id="{14776EA0-1028-6A59-9873-F781717BF037}"/>
                  </a:ext>
                </a:extLst>
              </p:cNvPr>
              <p:cNvPicPr/>
              <p:nvPr/>
            </p:nvPicPr>
            <p:blipFill>
              <a:blip r:embed="rId6"/>
              <a:stretch>
                <a:fillRect/>
              </a:stretch>
            </p:blipFill>
            <p:spPr>
              <a:xfrm>
                <a:off x="346404" y="1357786"/>
                <a:ext cx="2078100" cy="2078100"/>
              </a:xfrm>
              <a:prstGeom prst="rect">
                <a:avLst/>
              </a:prstGeom>
            </p:spPr>
          </p:pic>
        </mc:Fallback>
      </mc:AlternateContent>
    </p:spTree>
    <p:extLst>
      <p:ext uri="{BB962C8B-B14F-4D97-AF65-F5344CB8AC3E}">
        <p14:creationId xmlns:p14="http://schemas.microsoft.com/office/powerpoint/2010/main" val="3696308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4591-7D47-D1E8-1301-1A17E457FF29}"/>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Modifications to the READ Training Export Report</a:t>
            </a:r>
            <a:endParaRPr lang="en-US"/>
          </a:p>
        </p:txBody>
      </p:sp>
      <p:sp>
        <p:nvSpPr>
          <p:cNvPr id="3" name="Content Placeholder 2">
            <a:extLst>
              <a:ext uri="{FF2B5EF4-FFF2-40B4-BE49-F238E27FC236}">
                <a16:creationId xmlns:a16="http://schemas.microsoft.com/office/drawing/2014/main" id="{15E3EE3F-1F42-BEA9-9F90-1089D94FA41D}"/>
              </a:ext>
            </a:extLst>
          </p:cNvPr>
          <p:cNvSpPr>
            <a:spLocks noGrp="1"/>
          </p:cNvSpPr>
          <p:nvPr>
            <p:ph idx="1"/>
          </p:nvPr>
        </p:nvSpPr>
        <p:spPr>
          <a:xfrm>
            <a:off x="435632" y="1453839"/>
            <a:ext cx="11522016" cy="4868922"/>
          </a:xfrm>
        </p:spPr>
        <p:txBody>
          <a:bodyPr vert="horz" lIns="0" tIns="0" rIns="0" bIns="0" rtlCol="0" anchor="t">
            <a:normAutofit lnSpcReduction="10000"/>
          </a:bodyPr>
          <a:lstStyle/>
          <a:p>
            <a:pPr marL="457200" indent="-457200">
              <a:buAutoNum type="arabicPeriod"/>
            </a:pPr>
            <a:r>
              <a:rPr lang="en-US" b="1">
                <a:latin typeface="Trebuchet MS"/>
              </a:rPr>
              <a:t>Add:</a:t>
            </a:r>
            <a:endParaRPr lang="en-US" u="sng">
              <a:latin typeface="Trebuchet MS"/>
            </a:endParaRPr>
          </a:p>
          <a:p>
            <a:pPr marL="914400" lvl="1" indent="-457200">
              <a:buFont typeface="Courier New,monospace" panose="020B0604020202020204" pitchFamily="34" charset="0"/>
              <a:buChar char="o"/>
            </a:pPr>
            <a:r>
              <a:rPr lang="en-US">
                <a:latin typeface="Trebuchet MS"/>
              </a:rPr>
              <a:t>Any new staff hired after June 1</a:t>
            </a:r>
            <a:r>
              <a:rPr lang="en-US" baseline="30000">
                <a:latin typeface="Trebuchet MS"/>
              </a:rPr>
              <a:t>st</a:t>
            </a:r>
            <a:r>
              <a:rPr lang="en-US">
                <a:latin typeface="Trebuchet MS"/>
              </a:rPr>
              <a:t> of the current year who are required to take the training</a:t>
            </a:r>
          </a:p>
          <a:p>
            <a:pPr marL="914400" lvl="1" indent="-457200">
              <a:buFont typeface="Courier New,monospace" panose="020B0604020202020204" pitchFamily="34" charset="0"/>
              <a:buChar char="o"/>
            </a:pPr>
            <a:r>
              <a:rPr lang="en-US">
                <a:latin typeface="Trebuchet MS"/>
              </a:rPr>
              <a:t>Any staff who may have changed into a position that requires the training (ex., 5</a:t>
            </a:r>
            <a:r>
              <a:rPr lang="en-US" baseline="30000">
                <a:latin typeface="Trebuchet MS"/>
              </a:rPr>
              <a:t>th</a:t>
            </a:r>
            <a:r>
              <a:rPr lang="en-US">
                <a:latin typeface="Trebuchet MS"/>
              </a:rPr>
              <a:t> grade teacher &gt; 3</a:t>
            </a:r>
            <a:r>
              <a:rPr lang="en-US" baseline="30000">
                <a:latin typeface="Trebuchet MS"/>
              </a:rPr>
              <a:t>rd</a:t>
            </a:r>
            <a:r>
              <a:rPr lang="en-US">
                <a:latin typeface="Trebuchet MS"/>
              </a:rPr>
              <a:t> grade)</a:t>
            </a:r>
          </a:p>
          <a:p>
            <a:pPr marL="914400" lvl="1" indent="-457200">
              <a:buFont typeface="Courier New,monospace" panose="020B0604020202020204" pitchFamily="34" charset="0"/>
              <a:buChar char="o"/>
            </a:pPr>
            <a:r>
              <a:rPr lang="en-US">
                <a:latin typeface="Trebuchet MS"/>
              </a:rPr>
              <a:t>Any 4-12 reading interventionists and other staff who are required to take the READ teacher training. </a:t>
            </a:r>
          </a:p>
          <a:p>
            <a:pPr marL="914400" lvl="1" indent="-457200">
              <a:buFont typeface="Courier New,monospace" panose="020B0604020202020204" pitchFamily="34" charset="0"/>
              <a:buChar char="o"/>
            </a:pPr>
            <a:r>
              <a:rPr lang="en-US">
                <a:latin typeface="Trebuchet MS"/>
              </a:rPr>
              <a:t>Any permanent substitutes, special educators, non-licensed staff, and/or additional staff who are required to take the teacher training as determined by the function of their positions.  </a:t>
            </a:r>
          </a:p>
          <a:p>
            <a:pPr marL="914400" lvl="1" indent="-457200">
              <a:buFont typeface="Courier New,monospace" panose="020B0604020202020204" pitchFamily="34" charset="0"/>
              <a:buChar char="o"/>
            </a:pPr>
            <a:r>
              <a:rPr lang="en-US">
                <a:latin typeface="Trebuchet MS"/>
              </a:rPr>
              <a:t>K-3 administrators, principals, and others required to take the Principal/Admin training as determined by licenses </a:t>
            </a:r>
            <a:r>
              <a:rPr lang="en-US" u="sng">
                <a:latin typeface="Trebuchet MS"/>
              </a:rPr>
              <a:t>and</a:t>
            </a:r>
            <a:r>
              <a:rPr lang="en-US">
                <a:latin typeface="Trebuchet MS"/>
              </a:rPr>
              <a:t> the function of their position(s).</a:t>
            </a:r>
          </a:p>
          <a:p>
            <a:pPr marL="914400" lvl="1" indent="-457200">
              <a:buFont typeface="Courier New,monospace" panose="020B0604020202020204" pitchFamily="34" charset="0"/>
              <a:buChar char="o"/>
            </a:pPr>
            <a:r>
              <a:rPr lang="en-US">
                <a:latin typeface="Trebuchet MS"/>
              </a:rPr>
              <a:t>Any staff required who took the READ Principal/Admin training, regardless of their license. </a:t>
            </a:r>
          </a:p>
          <a:p>
            <a:pPr marL="457200" indent="-457200">
              <a:buAutoNum type="arabicPeriod"/>
            </a:pPr>
            <a:r>
              <a:rPr lang="en-US" b="1">
                <a:latin typeface="Trebuchet MS"/>
              </a:rPr>
              <a:t>Remove:</a:t>
            </a:r>
            <a:endParaRPr lang="en-US"/>
          </a:p>
          <a:p>
            <a:pPr marL="914400" lvl="1" indent="-457200">
              <a:buFont typeface="Courier New"/>
              <a:buChar char="o"/>
            </a:pPr>
            <a:r>
              <a:rPr lang="en-US">
                <a:latin typeface="Trebuchet MS"/>
              </a:rPr>
              <a:t>Any individuals who appeared on the export who are not required to take either training based on their position and statute definition.</a:t>
            </a:r>
            <a:endParaRPr lang="en-US"/>
          </a:p>
          <a:p>
            <a:pPr marL="914400" lvl="1" indent="-457200">
              <a:buFont typeface="Courier New"/>
              <a:buChar char="o"/>
            </a:pPr>
            <a:r>
              <a:rPr lang="en-US">
                <a:latin typeface="Trebuchet MS"/>
              </a:rPr>
              <a:t>Any teachers who are currently no longer working for your district. </a:t>
            </a:r>
            <a:endParaRPr lang="en-US" b="1"/>
          </a:p>
        </p:txBody>
      </p:sp>
      <p:sp>
        <p:nvSpPr>
          <p:cNvPr id="4" name="Slide Number Placeholder 3">
            <a:extLst>
              <a:ext uri="{FF2B5EF4-FFF2-40B4-BE49-F238E27FC236}">
                <a16:creationId xmlns:a16="http://schemas.microsoft.com/office/drawing/2014/main" id="{08FA5451-6AB6-6CE2-DBCC-E6404878E53E}"/>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5" name="Content Placeholder 4">
            <a:extLst>
              <a:ext uri="{FF2B5EF4-FFF2-40B4-BE49-F238E27FC236}">
                <a16:creationId xmlns:a16="http://schemas.microsoft.com/office/drawing/2014/main" id="{6018E6E1-23BD-1ECD-6C44-435679396C8B}"/>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6" name="Content Placeholder 5">
            <a:extLst>
              <a:ext uri="{FF2B5EF4-FFF2-40B4-BE49-F238E27FC236}">
                <a16:creationId xmlns:a16="http://schemas.microsoft.com/office/drawing/2014/main" id="{0C4B7B1D-3B9B-29BB-86F1-65D295A20A0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57558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t>READ Training Collection</a:t>
            </a:r>
            <a:br>
              <a:rPr lang="en-US"/>
            </a:br>
            <a:r>
              <a:rPr lang="en-US"/>
              <a:t>Office Hours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p:txBody>
          <a:bodyPr vert="horz" lIns="0" tIns="0" rIns="0" bIns="0" rtlCol="0" anchor="t">
            <a:normAutofit fontScale="85000" lnSpcReduction="10000"/>
          </a:bodyPr>
          <a:lstStyle/>
          <a:p>
            <a:pPr marL="0" indent="0">
              <a:buNone/>
            </a:pPr>
            <a:r>
              <a:rPr lang="en-US" sz="2400" u="sng">
                <a:latin typeface="Trebuchet MS"/>
                <a:cs typeface="Segoe UI"/>
              </a:rPr>
              <a:t>Office Hours:</a:t>
            </a:r>
          </a:p>
          <a:p>
            <a:pPr marL="0" indent="0">
              <a:buNone/>
            </a:pPr>
            <a:r>
              <a:rPr lang="en-US" sz="2400">
                <a:latin typeface="Trebuchet MS"/>
                <a:cs typeface="Segoe UI"/>
              </a:rPr>
              <a:t>All office hours are occurring on Thursdays at 3:30pm. </a:t>
            </a:r>
          </a:p>
          <a:p>
            <a:pPr marL="0" indent="0">
              <a:buNone/>
            </a:pPr>
            <a:endParaRPr lang="en-US" sz="2400">
              <a:latin typeface="Trebuchet MS"/>
              <a:cs typeface="Segoe UI"/>
            </a:endParaRPr>
          </a:p>
          <a:p>
            <a:pPr marL="0" indent="0">
              <a:buNone/>
            </a:pPr>
            <a:r>
              <a:rPr lang="en-US" sz="2400">
                <a:latin typeface="Trebuchet MS"/>
                <a:cs typeface="Segoe UI"/>
              </a:rPr>
              <a:t>Thursday, 6/27 - Slides have been posted </a:t>
            </a:r>
            <a:r>
              <a:rPr lang="en-US" sz="2400">
                <a:latin typeface="Trebuchet MS"/>
                <a:cs typeface="Segoe UI"/>
                <a:hlinkClick r:id="rId2"/>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3">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a:latin typeface="Trebuchet MS"/>
                <a:cs typeface="Segoe UI"/>
              </a:rPr>
              <a:t>Recording has been posted </a:t>
            </a:r>
            <a:r>
              <a:rPr lang="en-US" sz="2400">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Link to register </a:t>
            </a:r>
            <a:r>
              <a:rPr lang="en-US" sz="2400">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Focus: Coding patterns for reporting individuals.</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sz="2400">
                <a:latin typeface="Trebuchet MS"/>
                <a:cs typeface="Segoe UI"/>
                <a:hlinkClick r:id="rId6"/>
              </a:rPr>
              <a:t>24-25 File Layout</a:t>
            </a:r>
            <a:endParaRPr lang="en-US" sz="2400">
              <a:latin typeface="Trebuchet MS"/>
              <a:cs typeface="Segoe UI"/>
            </a:endParaRPr>
          </a:p>
          <a:p>
            <a:pPr marL="0" indent="0">
              <a:buNone/>
            </a:pPr>
            <a:r>
              <a:rPr lang="en-US" sz="2400">
                <a:latin typeface="Trebuchet MS"/>
                <a:cs typeface="Segoe UI"/>
                <a:hlinkClick r:id="rId7"/>
              </a:rPr>
              <a:t>READ Training Website</a:t>
            </a:r>
            <a:endParaRPr lang="en-US" sz="2400">
              <a:latin typeface="Trebuchet MS"/>
              <a:cs typeface="Segoe UI"/>
            </a:endParaRPr>
          </a:p>
          <a:p>
            <a:pPr marL="0" indent="0">
              <a:buNone/>
            </a:pPr>
            <a:r>
              <a:rPr lang="en-US">
                <a:latin typeface="Trebuchet MS"/>
                <a:cs typeface="Segoe UI"/>
                <a:hlinkClick r:id="rId8"/>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59</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0C92F8-84BB-A0F6-2072-1E6FA7614CCE}"/>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Training</a:t>
            </a:r>
          </a:p>
        </p:txBody>
      </p:sp>
      <p:sp>
        <p:nvSpPr>
          <p:cNvPr id="8" name="Content Placeholder 7">
            <a:extLst>
              <a:ext uri="{FF2B5EF4-FFF2-40B4-BE49-F238E27FC236}">
                <a16:creationId xmlns:a16="http://schemas.microsoft.com/office/drawing/2014/main" id="{6238A364-2656-DEFC-82C2-E49857A0F6FF}"/>
              </a:ext>
            </a:extLst>
          </p:cNvPr>
          <p:cNvSpPr>
            <a:spLocks noGrp="1"/>
          </p:cNvSpPr>
          <p:nvPr>
            <p:ph sz="quarter" idx="13"/>
          </p:nvPr>
        </p:nvSpPr>
        <p:spPr/>
        <p:txBody>
          <a:bodyPr/>
          <a:lstStyle/>
          <a:p>
            <a:r>
              <a:rPr lang="en-US">
                <a:latin typeface="Museo Slab 500"/>
              </a:rPr>
              <a:t>Tara Rhodes</a:t>
            </a:r>
          </a:p>
          <a:p>
            <a:r>
              <a:rPr lang="en-US">
                <a:latin typeface="Museo Slab 500"/>
              </a:rPr>
              <a:t>Email: </a:t>
            </a:r>
            <a:r>
              <a:rPr lang="en-US">
                <a:latin typeface="Museo Slab 500"/>
                <a:hlinkClick r:id="rId2"/>
              </a:rPr>
              <a:t>READActData@cde.state.co.us</a:t>
            </a:r>
            <a:endParaRPr lang="en-US"/>
          </a:p>
          <a:p>
            <a:r>
              <a:rPr lang="en-US">
                <a:latin typeface="Museo Slab 500"/>
              </a:rPr>
              <a:t>Phone: 720.601.4125</a:t>
            </a:r>
            <a:endParaRPr lang="en-US"/>
          </a:p>
          <a:p>
            <a:endParaRPr lang="en-US"/>
          </a:p>
          <a:p>
            <a:r>
              <a:rPr lang="en-US">
                <a:latin typeface="Museo Slab 500"/>
                <a:hlinkClick r:id="rId3"/>
              </a:rPr>
              <a:t>READ Training Website</a:t>
            </a:r>
            <a:endParaRPr lang="en-US"/>
          </a:p>
        </p:txBody>
      </p:sp>
      <p:sp>
        <p:nvSpPr>
          <p:cNvPr id="4" name="Slide Number Placeholder 3">
            <a:extLst>
              <a:ext uri="{FF2B5EF4-FFF2-40B4-BE49-F238E27FC236}">
                <a16:creationId xmlns:a16="http://schemas.microsoft.com/office/drawing/2014/main" id="{F60962D0-4427-9653-8906-FC399A37E5D2}"/>
              </a:ext>
            </a:extLst>
          </p:cNvPr>
          <p:cNvSpPr>
            <a:spLocks noGrp="1"/>
          </p:cNvSpPr>
          <p:nvPr>
            <p:ph type="sldNum" sz="quarter" idx="12"/>
          </p:nvPr>
        </p:nvSpPr>
        <p:spPr/>
        <p:txBody>
          <a:bodyPr/>
          <a:lstStyle/>
          <a:p>
            <a:fld id="{C479D5F6-EDCB-402A-AC08-4943A1820E8F}" type="slidenum">
              <a:rPr lang="en-US" smtClean="0"/>
              <a:pPr/>
              <a:t>60</a:t>
            </a:fld>
            <a:endParaRPr lang="en-US"/>
          </a:p>
        </p:txBody>
      </p:sp>
    </p:spTree>
    <p:extLst>
      <p:ext uri="{BB962C8B-B14F-4D97-AF65-F5344CB8AC3E}">
        <p14:creationId xmlns:p14="http://schemas.microsoft.com/office/powerpoint/2010/main" val="1684126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solidFill>
                  <a:schemeClr val="tx1"/>
                </a:solidFill>
                <a:latin typeface="+mj-lt"/>
              </a:rPr>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4106912154"/>
              </p:ext>
            </p:extLst>
          </p:nvPr>
        </p:nvGraphicFramePr>
        <p:xfrm>
          <a:off x="640080" y="2872899"/>
          <a:ext cx="4512945"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61</a:t>
            </a:fld>
            <a:endParaRPr lang="en-US" sz="1200">
              <a:solidFill>
                <a:srgbClr val="FFFFFF"/>
              </a:solidFill>
              <a:latin typeface="Calibri" panose="020F0502020204030204"/>
            </a:endParaRPr>
          </a:p>
        </p:txBody>
      </p:sp>
      <p:pic>
        <p:nvPicPr>
          <p:cNvPr id="1028" name="Picture 4" descr="Happy little girl with big sunglasses looking at the sun Happy little girl with big sunglasses looking at the sun summer stock pictures, royalty-free photos &amp; images">
            <a:extLst>
              <a:ext uri="{FF2B5EF4-FFF2-40B4-BE49-F238E27FC236}">
                <a16:creationId xmlns:a16="http://schemas.microsoft.com/office/drawing/2014/main" id="{3F3F02B2-9C60-2091-CBAA-B7A1D7D10D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6502" y="2872899"/>
            <a:ext cx="5893767" cy="332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0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286889463"/>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2023-2024 open</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769888820"/>
              </p:ext>
            </p:extLst>
          </p:nvPr>
        </p:nvGraphicFramePr>
        <p:xfrm>
          <a:off x="332873" y="1332254"/>
          <a:ext cx="11711381" cy="4145280"/>
        </p:xfrm>
        <a:graphic>
          <a:graphicData uri="http://schemas.openxmlformats.org/drawingml/2006/table">
            <a:tbl>
              <a:tblPr firstRow="1" bandRow="1">
                <a:tableStyleId>{B301B821-A1FF-4177-AEE7-76D212191A09}</a:tableStyleId>
              </a:tblPr>
              <a:tblGrid>
                <a:gridCol w="1753102">
                  <a:extLst>
                    <a:ext uri="{9D8B030D-6E8A-4147-A177-3AD203B41FA5}">
                      <a16:colId xmlns:a16="http://schemas.microsoft.com/office/drawing/2014/main" val="972675767"/>
                    </a:ext>
                  </a:extLst>
                </a:gridCol>
                <a:gridCol w="1009650">
                  <a:extLst>
                    <a:ext uri="{9D8B030D-6E8A-4147-A177-3AD203B41FA5}">
                      <a16:colId xmlns:a16="http://schemas.microsoft.com/office/drawing/2014/main" val="1355897659"/>
                    </a:ext>
                  </a:extLst>
                </a:gridCol>
                <a:gridCol w="790575">
                  <a:extLst>
                    <a:ext uri="{9D8B030D-6E8A-4147-A177-3AD203B41FA5}">
                      <a16:colId xmlns:a16="http://schemas.microsoft.com/office/drawing/2014/main" val="554794496"/>
                    </a:ext>
                  </a:extLst>
                </a:gridCol>
                <a:gridCol w="1837592">
                  <a:extLst>
                    <a:ext uri="{9D8B030D-6E8A-4147-A177-3AD203B41FA5}">
                      <a16:colId xmlns:a16="http://schemas.microsoft.com/office/drawing/2014/main" val="2208239753"/>
                    </a:ext>
                  </a:extLst>
                </a:gridCol>
                <a:gridCol w="2639158">
                  <a:extLst>
                    <a:ext uri="{9D8B030D-6E8A-4147-A177-3AD203B41FA5}">
                      <a16:colId xmlns:a16="http://schemas.microsoft.com/office/drawing/2014/main" val="1970621890"/>
                    </a:ext>
                  </a:extLst>
                </a:gridCol>
                <a:gridCol w="3681304">
                  <a:extLst>
                    <a:ext uri="{9D8B030D-6E8A-4147-A177-3AD203B41FA5}">
                      <a16:colId xmlns:a16="http://schemas.microsoft.com/office/drawing/2014/main" val="1932458984"/>
                    </a:ext>
                  </a:extLst>
                </a:gridCol>
              </a:tblGrid>
              <a:tr h="168681">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8/23/2024 Snapshot  Completed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8/23/2024 – 8/30/2024 Review TSDL data before final submission deadline</a:t>
                      </a:r>
                    </a:p>
                  </a:txBody>
                  <a:tcPr/>
                </a:tc>
                <a:extLst>
                  <a:ext uri="{0D108BD9-81ED-4DB2-BD59-A6C34878D82A}">
                    <a16:rowId xmlns:a16="http://schemas.microsoft.com/office/drawing/2014/main" val="981396042"/>
                  </a:ext>
                </a:extLst>
              </a:tr>
              <a:tr h="140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Error free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8/7-9/30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Report Review</a:t>
                      </a:r>
                    </a:p>
                  </a:txBody>
                  <a:tcPr/>
                </a:tc>
                <a:extLst>
                  <a:ext uri="{0D108BD9-81ED-4DB2-BD59-A6C34878D82A}">
                    <a16:rowId xmlns:a16="http://schemas.microsoft.com/office/drawing/2014/main" val="982305727"/>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Closed</a:t>
                      </a:r>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Embargoed Data Release </a:t>
                      </a:r>
                      <a:r>
                        <a:rPr lang="en-US" sz="1600" b="0">
                          <a:latin typeface="+mn-lt"/>
                        </a:rPr>
                        <a:t>8/20/24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Published Reports </a:t>
                      </a:r>
                      <a:r>
                        <a:rPr lang="en-US" sz="1600" b="0">
                          <a:latin typeface="+mn-lt"/>
                        </a:rPr>
                        <a:t>8/23/24</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Profile Reports published </a:t>
                      </a:r>
                      <a:r>
                        <a:rPr lang="en-US" sz="1600" b="0">
                          <a:latin typeface="+mn-lt"/>
                        </a:rPr>
                        <a:t>9/3/24</a:t>
                      </a:r>
                    </a:p>
                  </a:txBody>
                  <a:tcPr/>
                </a:tc>
                <a:extLst>
                  <a:ext uri="{0D108BD9-81ED-4DB2-BD59-A6C34878D82A}">
                    <a16:rowId xmlns:a16="http://schemas.microsoft.com/office/drawing/2014/main" val="3965966842"/>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26,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Data Release: </a:t>
                      </a:r>
                      <a:r>
                        <a:rPr lang="en-US" sz="1600" b="0">
                          <a:latin typeface="+mn-lt"/>
                        </a:rPr>
                        <a:t>8/22/2024</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Data is embargoed until 8/22/2024</a:t>
                      </a:r>
                    </a:p>
                  </a:txBody>
                  <a:tcPr/>
                </a:tc>
                <a:extLst>
                  <a:ext uri="{0D108BD9-81ED-4DB2-BD59-A6C34878D82A}">
                    <a16:rowId xmlns:a16="http://schemas.microsoft.com/office/drawing/2014/main" val="454043318"/>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8/8/2024</a:t>
                      </a:r>
                      <a:r>
                        <a:rPr lang="en-US" sz="1600" b="1">
                          <a:latin typeface="+mn-lt"/>
                        </a:rPr>
                        <a:t> </a:t>
                      </a:r>
                      <a:br>
                        <a:rPr lang="en-US" sz="1600" b="1">
                          <a:latin typeface="+mn-lt"/>
                        </a:rPr>
                      </a:br>
                      <a:r>
                        <a:rPr lang="en-US" sz="1600" b="0">
                          <a:latin typeface="+mn-lt"/>
                        </a:rPr>
                        <a:t>Error free SEY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8/14/2024 2:30-3:30pm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August SEY Office Hours</a:t>
                      </a:r>
                    </a:p>
                  </a:txBody>
                  <a:tcPr/>
                </a:tc>
                <a:extLst>
                  <a:ext uri="{0D108BD9-81ED-4DB2-BD59-A6C34878D82A}">
                    <a16:rowId xmlns:a16="http://schemas.microsoft.com/office/drawing/2014/main" val="473525023"/>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Student Discipline Snapshot</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 is due 7/31/2024 </a:t>
                      </a: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Resolve all errors and ask Sped Director to review signature reports prior to 7/31/24</a:t>
                      </a:r>
                    </a:p>
                  </a:txBody>
                  <a:tcPr/>
                </a:tc>
                <a:extLst>
                  <a:ext uri="{0D108BD9-81ED-4DB2-BD59-A6C34878D82A}">
                    <a16:rowId xmlns:a16="http://schemas.microsoft.com/office/drawing/2014/main" val="257894877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9/05/2024 </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5" y="602772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745615788"/>
              </p:ext>
            </p:extLst>
          </p:nvPr>
        </p:nvGraphicFramePr>
        <p:xfrm>
          <a:off x="575309" y="1393401"/>
          <a:ext cx="10997564" cy="1584960"/>
        </p:xfrm>
        <a:graphic>
          <a:graphicData uri="http://schemas.openxmlformats.org/drawingml/2006/table">
            <a:tbl>
              <a:tblPr first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Trebuchet MS" panose="020B0603020202020204" pitchFamily="34" charset="0"/>
                        </a:rPr>
                        <a:t>Name</a:t>
                      </a:r>
                    </a:p>
                  </a:txBody>
                  <a:tcPr anchor="ctr"/>
                </a:tc>
                <a:tc>
                  <a:txBody>
                    <a:bodyPr/>
                    <a:lstStyle/>
                    <a:p>
                      <a:r>
                        <a:rPr lang="en-US" sz="1600">
                          <a:latin typeface="Trebuchet MS" panose="020B0603020202020204" pitchFamily="34" charset="0"/>
                        </a:rPr>
                        <a:t>Category</a:t>
                      </a:r>
                    </a:p>
                  </a:txBody>
                  <a:tcPr anchor="ctr"/>
                </a:tc>
                <a:tc>
                  <a:txBody>
                    <a:bodyPr/>
                    <a:lstStyle/>
                    <a:p>
                      <a:r>
                        <a:rPr lang="en-US" sz="1600">
                          <a:latin typeface="Trebuchet MS" panose="020B0603020202020204" pitchFamily="34" charset="0"/>
                        </a:rPr>
                        <a:t>Status</a:t>
                      </a:r>
                    </a:p>
                  </a:txBody>
                  <a:tcPr anchor="ctr"/>
                </a:tc>
                <a:tc>
                  <a:txBody>
                    <a:bodyPr/>
                    <a:lstStyle/>
                    <a:p>
                      <a:r>
                        <a:rPr lang="en-US" sz="1600">
                          <a:latin typeface="Trebuchet MS" panose="020B0603020202020204" pitchFamily="34" charset="0"/>
                        </a:rPr>
                        <a:t>Final Deadline Date</a:t>
                      </a:r>
                    </a:p>
                  </a:txBody>
                  <a:tcPr anchor="ctr"/>
                </a:tc>
                <a:tc>
                  <a:txBody>
                    <a:bodyPr/>
                    <a:lstStyle/>
                    <a:p>
                      <a:r>
                        <a:rPr lang="en-US" sz="16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Trebuchet MS" panose="020B0603020202020204" pitchFamily="34" charset="0"/>
                          <a:ea typeface="+mn-ea"/>
                          <a:cs typeface="+mn-cs"/>
                          <a:hlinkClick r:id="rId2"/>
                        </a:rPr>
                        <a:t>READ Training</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Trebuchet MS" panose="020B0603020202020204" pitchFamily="34" charset="0"/>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3"/>
                        </a:rPr>
                        <a:t>Designated Agency</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4"/>
                        </a:rPr>
                        <a:t>S-EBT </a:t>
                      </a:r>
                      <a:r>
                        <a:rPr lang="en-US" sz="1600" b="0" kern="1200">
                          <a:solidFill>
                            <a:schemeClr val="tx1"/>
                          </a:solidFill>
                          <a:latin typeface="Trebuchet MS" panose="020B0603020202020204" pitchFamily="34" charset="0"/>
                          <a:ea typeface="+mn-ea"/>
                          <a:cs typeface="+mn-cs"/>
                        </a:rPr>
                        <a:t>(corrections period)</a:t>
                      </a: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5364</Words>
  <Application>Microsoft Office PowerPoint</Application>
  <PresentationFormat>Widescreen</PresentationFormat>
  <Paragraphs>849</Paragraphs>
  <Slides>61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Aptos</vt:lpstr>
      <vt:lpstr>Arial</vt:lpstr>
      <vt:lpstr>Calibri</vt:lpstr>
      <vt:lpstr>Courier New</vt:lpstr>
      <vt:lpstr>Courier New,monospace</vt:lpstr>
      <vt:lpstr>Museo Slab 500</vt:lpstr>
      <vt:lpstr>Segoe UI</vt:lpstr>
      <vt:lpstr>Symbol</vt:lpstr>
      <vt:lpstr>Trebuchet MS</vt:lpstr>
      <vt:lpstr>Wingdings</vt:lpstr>
      <vt:lpstr>Office Theme</vt:lpstr>
      <vt:lpstr>August 8,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Data Pipeline Maintenance</vt:lpstr>
      <vt:lpstr>Special Education Discipline</vt:lpstr>
      <vt:lpstr>Special Education Discipline Snapshot: Submission Status</vt:lpstr>
      <vt:lpstr>Special Education Reports Online Resources</vt:lpstr>
      <vt:lpstr>Review Week COGNOS Reports</vt:lpstr>
      <vt:lpstr>Special Education Discipline Signature Reports </vt:lpstr>
      <vt:lpstr>Questions &amp; Resources: Special Education Discipline</vt:lpstr>
      <vt:lpstr>Special Education End of Year</vt:lpstr>
      <vt:lpstr> Special Education End of Year: Timeline and Office Hours  </vt:lpstr>
      <vt:lpstr>Special Education End of Year: Exception Requests</vt:lpstr>
      <vt:lpstr>Exception Edits</vt:lpstr>
      <vt:lpstr>Special Education EOY: C to B Referrals Comparison Spreadsheet</vt:lpstr>
      <vt:lpstr>Questions &amp; Resources: Special Education End of Year</vt:lpstr>
      <vt:lpstr>Student End of Year</vt:lpstr>
      <vt:lpstr>SEY Collection Timeline:  Upcoming Events</vt:lpstr>
      <vt:lpstr>File Status as of 7:30am on 8/8</vt:lpstr>
      <vt:lpstr>Questions &amp; Answers: Student End of Year</vt:lpstr>
      <vt:lpstr>Attendance Data Release</vt:lpstr>
      <vt:lpstr>Attendance Data Release Info</vt:lpstr>
      <vt:lpstr>Questions &amp; Resources: Attendance</vt:lpstr>
      <vt:lpstr>Student October</vt:lpstr>
      <vt:lpstr>Student October Timeline – Regular Phase</vt:lpstr>
      <vt:lpstr>Student October Timeline – Duplicate Process</vt:lpstr>
      <vt:lpstr>Student October Training Schedule</vt:lpstr>
      <vt:lpstr>Signoff Form Updates</vt:lpstr>
      <vt:lpstr>Other New Things – More Information Coming Soon</vt:lpstr>
      <vt:lpstr>Questions &amp; Resources: </vt:lpstr>
      <vt:lpstr>School Auditing Office Updates</vt:lpstr>
      <vt:lpstr>Student October Count Day 2024</vt:lpstr>
      <vt:lpstr>New:  Annual Audit Review Process (Required)</vt:lpstr>
      <vt:lpstr>Training and Office Hours</vt:lpstr>
      <vt:lpstr>Audit Resource Guides</vt:lpstr>
      <vt:lpstr>Questions &amp; Answers: School Auditing Office</vt:lpstr>
      <vt:lpstr>At-Risk Interchange</vt:lpstr>
      <vt:lpstr>New: At-Risk Measure Interchange File - Overview</vt:lpstr>
      <vt:lpstr>New: At-Risk Measure Interchange File - Identity Management Role</vt:lpstr>
      <vt:lpstr>New: At-Risk Measure Interchange File - Syncplicity Folders</vt:lpstr>
      <vt:lpstr>New: Census Block Data</vt:lpstr>
      <vt:lpstr>New: At-Risk Measure Interchange File -  Resources</vt:lpstr>
      <vt:lpstr>New: At-Risk Measure Interchange File- Trainings</vt:lpstr>
      <vt:lpstr>New: At-Risk Measure Interchange File -  Timeline</vt:lpstr>
      <vt:lpstr>Questions &amp; Answers: </vt:lpstr>
      <vt:lpstr>READ Training</vt:lpstr>
      <vt:lpstr>READ Training Collection Purpose and Timeline</vt:lpstr>
      <vt:lpstr>READ Training Collection Changes for 2024-25 Collection Year</vt:lpstr>
      <vt:lpstr>READ Training Collection General Process for Collection Completion</vt:lpstr>
      <vt:lpstr>READ Training Collection How to Pull the Export Report</vt:lpstr>
      <vt:lpstr>READ Training Collection How to Pull the Export Report (continued)</vt:lpstr>
      <vt:lpstr>READ Training Collection Modifications to the READ Training Export Report</vt:lpstr>
      <vt:lpstr>READ Training Collection Office Hours and Resources</vt:lpstr>
      <vt:lpstr>Questions &amp; Resources: READ Training</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Hoffman, Peter</cp:lastModifiedBy>
  <cp:revision>1</cp:revision>
  <dcterms:created xsi:type="dcterms:W3CDTF">2019-06-25T17:30:52Z</dcterms:created>
  <dcterms:modified xsi:type="dcterms:W3CDTF">2024-08-08T14:35:38Z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