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2"/>
  </p:notesMasterIdLst>
  <p:sldIdLst>
    <p:sldId id="256" r:id="rId5"/>
    <p:sldId id="283" r:id="rId6"/>
    <p:sldId id="258" r:id="rId7"/>
    <p:sldId id="259" r:id="rId8"/>
    <p:sldId id="261" r:id="rId9"/>
    <p:sldId id="262" r:id="rId10"/>
    <p:sldId id="5097" r:id="rId11"/>
    <p:sldId id="5098" r:id="rId12"/>
    <p:sldId id="5413" r:id="rId13"/>
    <p:sldId id="5385" r:id="rId14"/>
    <p:sldId id="4834" r:id="rId15"/>
    <p:sldId id="5469" r:id="rId16"/>
    <p:sldId id="5395" r:id="rId17"/>
    <p:sldId id="5457" r:id="rId18"/>
    <p:sldId id="5480" r:id="rId19"/>
    <p:sldId id="5465" r:id="rId20"/>
    <p:sldId id="5519" r:id="rId21"/>
    <p:sldId id="5466" r:id="rId22"/>
    <p:sldId id="5474" r:id="rId23"/>
    <p:sldId id="5521" r:id="rId24"/>
    <p:sldId id="5513" r:id="rId25"/>
    <p:sldId id="5514" r:id="rId26"/>
    <p:sldId id="5455" r:id="rId27"/>
    <p:sldId id="5451" r:id="rId28"/>
    <p:sldId id="5410" r:id="rId29"/>
    <p:sldId id="5522" r:id="rId30"/>
    <p:sldId id="2340" r:id="rId31"/>
    <p:sldId id="5406" r:id="rId32"/>
    <p:sldId id="5484" r:id="rId33"/>
    <p:sldId id="5368" r:id="rId34"/>
    <p:sldId id="5485" r:id="rId35"/>
    <p:sldId id="5491" r:id="rId36"/>
    <p:sldId id="5487" r:id="rId37"/>
    <p:sldId id="5494" r:id="rId38"/>
    <p:sldId id="5488" r:id="rId39"/>
    <p:sldId id="5495" r:id="rId40"/>
    <p:sldId id="5497" r:id="rId41"/>
    <p:sldId id="5518" r:id="rId42"/>
    <p:sldId id="5496" r:id="rId43"/>
    <p:sldId id="5486" r:id="rId44"/>
    <p:sldId id="5503" r:id="rId45"/>
    <p:sldId id="5504" r:id="rId46"/>
    <p:sldId id="5507" r:id="rId47"/>
    <p:sldId id="5515" r:id="rId48"/>
    <p:sldId id="5516" r:id="rId49"/>
    <p:sldId id="5505" r:id="rId50"/>
    <p:sldId id="280"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88BC9"/>
    <a:srgbClr val="595959"/>
    <a:srgbClr val="DADADA"/>
    <a:srgbClr val="9EEAB6"/>
    <a:srgbClr val="FFCC99"/>
    <a:srgbClr val="FEB0B0"/>
    <a:srgbClr val="FF9900"/>
    <a:srgbClr val="EF7521"/>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EA42D-A1CD-45B4-95B1-9F750FDEAE30}" v="9" dt="2024-07-25T01:01:30.725"/>
    <p1510:client id="{D05EF688-4114-42A2-A79D-7C5ACF81DF04}" v="17" dt="2024-07-25T14:12:00.838"/>
    <p1510:client id="{DADDD2C8-F14D-40E6-B716-42D2F4099DD4}" v="13" dt="2024-07-24T18:20:42.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7"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r>
              <a:rPr lang="en-US" sz="3200" baseline="0" dirty="0">
                <a:latin typeface="Arial Narrow" panose="020B0606020202030204" pitchFamily="34" charset="0"/>
              </a:rPr>
              <a:t>Student Discipline Snapshot Status</a:t>
            </a:r>
          </a:p>
        </c:rich>
      </c:tx>
      <c:layout>
        <c:manualLayout>
          <c:xMode val="edge"/>
          <c:yMode val="edge"/>
          <c:x val="0.15192640692640694"/>
          <c:y val="9.0728656485411178E-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75000"/>
                  <a:lumOff val="25000"/>
                </a:schemeClr>
              </a:solidFill>
              <a:latin typeface="Times New Roman" panose="02020603050405020304" pitchFamily="18" charset="0"/>
              <a:ea typeface="+mn-ea"/>
              <a:cs typeface="+mn-cs"/>
            </a:defRPr>
          </a:pPr>
          <a:endParaRPr lang="en-US"/>
        </a:p>
      </c:txPr>
    </c:title>
    <c:autoTitleDeleted val="0"/>
    <c:plotArea>
      <c:layout>
        <c:manualLayout>
          <c:layoutTarget val="inner"/>
          <c:xMode val="edge"/>
          <c:yMode val="edge"/>
          <c:x val="0.19648532569792412"/>
          <c:y val="0.10568763302330206"/>
          <c:w val="0.41372294372294371"/>
          <c:h val="0.86709377003107457"/>
        </c:manualLayout>
      </c:layout>
      <c:pieChart>
        <c:varyColors val="1"/>
        <c:ser>
          <c:idx val="0"/>
          <c:order val="0"/>
          <c:tx>
            <c:strRef>
              <c:f>Sheet1!$B$1</c:f>
              <c:strCache>
                <c:ptCount val="1"/>
                <c:pt idx="0">
                  <c:v>Snapshot Status</c:v>
                </c:pt>
              </c:strCache>
            </c:strRef>
          </c:tx>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16E-46A7-9E72-8F57FD957B0E}"/>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16E-46A7-9E72-8F57FD957B0E}"/>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316E-46A7-9E72-8F57FD957B0E}"/>
              </c:ext>
            </c:extLst>
          </c:dPt>
          <c:dPt>
            <c:idx val="3"/>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0-290E-448E-A221-5E562DA81DB4}"/>
              </c:ext>
            </c:extLst>
          </c:dPt>
          <c:dLbls>
            <c:dLbl>
              <c:idx val="0"/>
              <c:layout>
                <c:manualLayout>
                  <c:x val="-5.704690322800559E-2"/>
                  <c:y val="0.2003219081308057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6E-46A7-9E72-8F57FD957B0E}"/>
                </c:ext>
              </c:extLst>
            </c:dLbl>
            <c:dLbl>
              <c:idx val="2"/>
              <c:layout>
                <c:manualLayout>
                  <c:x val="-1.5026076285918805E-2"/>
                  <c:y val="0.20066535538754085"/>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316E-46A7-9E72-8F57FD957B0E}"/>
                </c:ext>
              </c:extLst>
            </c:dLbl>
            <c:dLbl>
              <c:idx val="3"/>
              <c:layout>
                <c:manualLayout>
                  <c:x val="1.3193748508709139E-2"/>
                  <c:y val="0.11183128470527386"/>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90E-448E-A221-5E562DA81DB4}"/>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Error Free</c:v>
                </c:pt>
                <c:pt idx="1">
                  <c:v>Submitted</c:v>
                </c:pt>
                <c:pt idx="2">
                  <c:v>No Snapshot Data</c:v>
                </c:pt>
                <c:pt idx="3">
                  <c:v>Snapshot with Errors</c:v>
                </c:pt>
              </c:strCache>
            </c:strRef>
          </c:cat>
          <c:val>
            <c:numRef>
              <c:f>Sheet1!$B$2:$B$5</c:f>
              <c:numCache>
                <c:formatCode>General</c:formatCode>
                <c:ptCount val="4"/>
                <c:pt idx="0">
                  <c:v>26</c:v>
                </c:pt>
                <c:pt idx="1">
                  <c:v>151</c:v>
                </c:pt>
                <c:pt idx="2">
                  <c:v>2</c:v>
                </c:pt>
                <c:pt idx="3">
                  <c:v>6</c:v>
                </c:pt>
              </c:numCache>
            </c:numRef>
          </c:val>
          <c:extLst>
            <c:ext xmlns:c16="http://schemas.microsoft.com/office/drawing/2014/chart" uri="{C3380CC4-5D6E-409C-BE32-E72D297353CC}">
              <c16:uniqueId val="{00000000-316E-46A7-9E72-8F57FD957B0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724944609196577"/>
          <c:y val="0.1367882734283091"/>
          <c:w val="0.27988649146129463"/>
          <c:h val="0.3223519511036837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2000" b="0" i="0" u="none" strike="noStrike" kern="1200" baseline="0">
              <a:solidFill>
                <a:schemeClr val="dk1">
                  <a:lumMod val="75000"/>
                  <a:lumOff val="2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t>Admin</a:t>
            </a:r>
            <a:r>
              <a:rPr lang="en-US" b="1" baseline="0"/>
              <a:t> Unit- Snapshot Status</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A55E-4281-A764-2BCA5A3930E0}"/>
              </c:ext>
            </c:extLst>
          </c:dPt>
          <c:dPt>
            <c:idx val="1"/>
            <c:bubble3D val="0"/>
            <c:spPr>
              <a:solidFill>
                <a:schemeClr val="bg2">
                  <a:lumMod val="40000"/>
                  <a:lumOff val="60000"/>
                </a:schemeClr>
              </a:solidFill>
              <a:ln w="19050">
                <a:solidFill>
                  <a:schemeClr val="lt1"/>
                </a:solidFill>
              </a:ln>
              <a:effectLst/>
            </c:spPr>
            <c:extLst>
              <c:ext xmlns:c16="http://schemas.microsoft.com/office/drawing/2014/chart" uri="{C3380CC4-5D6E-409C-BE32-E72D297353CC}">
                <c16:uniqueId val="{00000003-A55E-4281-A764-2BCA5A3930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50D-4E06-95C6-90B21C08E7E0}"/>
              </c:ext>
            </c:extLst>
          </c:dPt>
          <c:dLbls>
            <c:dLbl>
              <c:idx val="0"/>
              <c:layout>
                <c:manualLayout>
                  <c:x val="1.0956622354301858E-2"/>
                  <c:y val="-0.27342953026906963"/>
                </c:manualLayout>
              </c:layout>
              <c:tx>
                <c:rich>
                  <a:bodyPr/>
                  <a:lstStyle/>
                  <a:p>
                    <a:r>
                      <a:rPr lang="en-US" b="1" dirty="0"/>
                      <a:t>65</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55E-4281-A764-2BCA5A3930E0}"/>
                </c:ext>
              </c:extLst>
            </c:dLbl>
            <c:dLbl>
              <c:idx val="1"/>
              <c:layout>
                <c:manualLayout>
                  <c:x val="-0.20494631977907962"/>
                  <c:y val="1.4850014183983647E-3"/>
                </c:manualLayout>
              </c:layout>
              <c:tx>
                <c:rich>
                  <a:bodyPr/>
                  <a:lstStyle/>
                  <a:p>
                    <a:r>
                      <a:rPr lang="en-US" b="1" dirty="0"/>
                      <a:t>0</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55E-4281-A764-2BCA5A3930E0}"/>
                </c:ext>
              </c:extLst>
            </c:dLbl>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Snapshot taken</c:v>
                </c:pt>
                <c:pt idx="1">
                  <c:v>No Data in Snapshot Yet</c:v>
                </c:pt>
                <c:pt idx="2">
                  <c:v>Snapshot Error-Free</c:v>
                </c:pt>
              </c:strCache>
            </c:strRef>
          </c:cat>
          <c:val>
            <c:numRef>
              <c:f>Sheet1!$B$2:$B$4</c:f>
              <c:numCache>
                <c:formatCode>General</c:formatCode>
                <c:ptCount val="3"/>
                <c:pt idx="0">
                  <c:v>65</c:v>
                </c:pt>
                <c:pt idx="1">
                  <c:v>0</c:v>
                </c:pt>
              </c:numCache>
            </c:numRef>
          </c:val>
          <c:extLst>
            <c:ext xmlns:c16="http://schemas.microsoft.com/office/drawing/2014/chart" uri="{C3380CC4-5D6E-409C-BE32-E72D297353CC}">
              <c16:uniqueId val="{00000004-A55E-4281-A764-2BCA5A3930E0}"/>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cde.state.co.us/datapipeline/" TargetMode="External"/><Relationship Id="rId1" Type="http://schemas.openxmlformats.org/officeDocument/2006/relationships/hyperlink" Target="https://www.cde.state.co.us/idm" TargetMode="Externa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5_2" csCatId="accent5" phldr="1"/>
      <dgm:spPr/>
      <dgm:t>
        <a:bodyPr/>
        <a:lstStyle/>
        <a:p>
          <a:endParaRPr lang="en-US"/>
        </a:p>
      </dgm:t>
    </dgm:pt>
    <dgm:pt modelId="{15DF3956-9CAC-401D-9E5D-4A205C7B39A7}">
      <dgm:prSet custT="1"/>
      <dgm:spPr/>
      <dgm:t>
        <a:bodyPr/>
        <a:lstStyle/>
        <a:p>
          <a:pPr rtl="0"/>
          <a:r>
            <a:rPr lang="en-US" sz="2400" b="1" i="0" dirty="0">
              <a:latin typeface="Trebuchet MS" panose="020B0603020202020204" pitchFamily="34" charset="0"/>
            </a:rPr>
            <a:t>Next Town Hall will be August 1</a:t>
          </a:r>
          <a:r>
            <a:rPr lang="en-US" sz="2400" b="1" i="0" baseline="30000" dirty="0">
              <a:latin typeface="Trebuchet MS" panose="020B0603020202020204" pitchFamily="34" charset="0"/>
            </a:rPr>
            <a:t>st</a:t>
          </a:r>
          <a:endParaRPr lang="en-US" sz="2400" b="1" i="0" dirty="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dgm:spPr/>
      <dgm:t>
        <a:bodyPr/>
        <a:lstStyle/>
        <a:p>
          <a:endParaRPr lang="en-US" b="0" dirty="0">
            <a:latin typeface="Trebuchet MS" panose="020B0603020202020204" pitchFamily="34" charset="0"/>
          </a:endParaRPr>
        </a:p>
        <a:p>
          <a:r>
            <a:rPr lang="en-US" b="0" dirty="0">
              <a:latin typeface="Trebuchet MS" panose="020B0603020202020204" pitchFamily="34" charset="0"/>
            </a:rPr>
            <a:t>Helpful resources to bookmark: </a:t>
          </a:r>
        </a:p>
        <a:p>
          <a:r>
            <a:rPr lang="en-US" b="0" dirty="0">
              <a:latin typeface="Trebuchet MS" panose="020B0603020202020204" pitchFamily="34" charset="0"/>
              <a:hlinkClick xmlns:r="http://schemas.openxmlformats.org/officeDocument/2006/relationships" r:id="rId1"/>
            </a:rPr>
            <a:t>Identity Management Website </a:t>
          </a:r>
          <a:endParaRPr lang="en-US" b="0" dirty="0">
            <a:latin typeface="Trebuchet MS" panose="020B0603020202020204" pitchFamily="34" charset="0"/>
          </a:endParaRPr>
        </a:p>
        <a:p>
          <a:r>
            <a:rPr lang="en-US" b="0" dirty="0">
              <a:latin typeface="Trebuchet MS" panose="020B0603020202020204" pitchFamily="34" charset="0"/>
              <a:sym typeface="Wingdings" panose="05000000000000000000" pitchFamily="2" charset="2"/>
            </a:rPr>
            <a:t></a:t>
          </a:r>
          <a:r>
            <a:rPr lang="en-US" b="0" dirty="0">
              <a:latin typeface="Trebuchet MS" panose="020B0603020202020204" pitchFamily="34" charset="0"/>
            </a:rPr>
            <a:t>access to all CDE applications</a:t>
          </a:r>
        </a:p>
        <a:p>
          <a:r>
            <a:rPr lang="en-US" b="0" dirty="0">
              <a:latin typeface="Trebuchet MS" panose="020B0603020202020204" pitchFamily="34" charset="0"/>
              <a:hlinkClick xmlns:r="http://schemas.openxmlformats.org/officeDocument/2006/relationships" r:id="rId2"/>
            </a:rPr>
            <a:t>Data Pipeline Website </a:t>
          </a:r>
          <a:endParaRPr lang="en-US" b="0" dirty="0">
            <a:latin typeface="Trebuchet MS" panose="020B0603020202020204" pitchFamily="34" charset="0"/>
          </a:endParaRPr>
        </a:p>
        <a:p>
          <a:r>
            <a:rPr lang="en-US" b="0" dirty="0">
              <a:latin typeface="Trebuchet MS" panose="020B0603020202020204" pitchFamily="34" charset="0"/>
              <a:sym typeface="Wingdings" panose="05000000000000000000" pitchFamily="2" charset="2"/>
            </a:rPr>
            <a:t></a:t>
          </a:r>
          <a:r>
            <a:rPr lang="en-US" b="0" dirty="0">
              <a:latin typeface="Trebuchet MS" panose="020B0603020202020204" pitchFamily="34" charset="0"/>
            </a:rPr>
            <a:t>links to all collection websites and resources</a:t>
          </a:r>
        </a:p>
        <a:p>
          <a:endParaRPr lang="en-US" b="0" dirty="0">
            <a:latin typeface="Trebuchet MS" panose="020B0603020202020204" pitchFamily="34" charset="0"/>
          </a:endParaRP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DD2E1509-2902-4BE1-804D-51888FC72A83}" type="pres">
      <dgm:prSet presAssocID="{F012D412-9CAF-428A-A29D-8BA009103520}" presName="Name0" presStyleCnt="0">
        <dgm:presLayoutVars>
          <dgm:dir/>
          <dgm:animLvl val="lvl"/>
          <dgm:resizeHandles val="exact"/>
        </dgm:presLayoutVars>
      </dgm:prSet>
      <dgm:spPr/>
    </dgm:pt>
    <dgm:pt modelId="{24116342-C77C-4303-8DAE-80A823FBE28E}" type="pres">
      <dgm:prSet presAssocID="{15DF3956-9CAC-401D-9E5D-4A205C7B39A7}" presName="boxAndChildren" presStyleCnt="0"/>
      <dgm:spPr/>
    </dgm:pt>
    <dgm:pt modelId="{6AEA7512-B907-4F21-9463-4776AB4A86A0}" type="pres">
      <dgm:prSet presAssocID="{15DF3956-9CAC-401D-9E5D-4A205C7B39A7}" presName="parentTextBox" presStyleLbl="alignNode1" presStyleIdx="0" presStyleCnt="1"/>
      <dgm:spPr/>
    </dgm:pt>
    <dgm:pt modelId="{FCE0B5E9-7184-4EC0-AD9F-BBE59B44C5E6}" type="pres">
      <dgm:prSet presAssocID="{15DF3956-9CAC-401D-9E5D-4A205C7B39A7}" presName="descendantBox" presStyleLbl="bgAccFollowNode1" presStyleIdx="0" presStyleCnt="1"/>
      <dgm:spPr/>
    </dgm:pt>
  </dgm:ptLst>
  <dgm:cxnLst>
    <dgm:cxn modelId="{A145EE25-588F-474A-B929-256FCD3A3053}" type="presOf" srcId="{BE459BBA-E698-4FA5-87E2-098E1C06C863}" destId="{FCE0B5E9-7184-4EC0-AD9F-BBE59B44C5E6}" srcOrd="0" destOrd="0" presId="urn:microsoft.com/office/officeart/2016/7/layout/VerticalDownArrowProcess"/>
    <dgm:cxn modelId="{35A7D86D-F595-4AE5-B28E-33EA33859A96}" type="presOf" srcId="{15DF3956-9CAC-401D-9E5D-4A205C7B39A7}" destId="{6AEA7512-B907-4F21-9463-4776AB4A86A0}" srcOrd="0" destOrd="0" presId="urn:microsoft.com/office/officeart/2016/7/layout/VerticalDownArrowProcess"/>
    <dgm:cxn modelId="{79B10252-5E07-4AFB-BECE-2B8F8F637269}" type="presOf" srcId="{F012D412-9CAF-428A-A29D-8BA009103520}" destId="{DD2E1509-2902-4BE1-804D-51888FC72A83}"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496B81C4-0EC2-4FAE-883E-46D9346995C8}" type="presParOf" srcId="{DD2E1509-2902-4BE1-804D-51888FC72A83}" destId="{24116342-C77C-4303-8DAE-80A823FBE28E}" srcOrd="0" destOrd="0" presId="urn:microsoft.com/office/officeart/2016/7/layout/VerticalDownArrowProcess"/>
    <dgm:cxn modelId="{07700680-CD4C-478B-81B8-4AA0557979C6}" type="presParOf" srcId="{24116342-C77C-4303-8DAE-80A823FBE28E}" destId="{6AEA7512-B907-4F21-9463-4776AB4A86A0}" srcOrd="0" destOrd="0" presId="urn:microsoft.com/office/officeart/2016/7/layout/VerticalDownArrowProcess"/>
    <dgm:cxn modelId="{ADAFE8F8-16B1-4A5A-99BE-C1AB6A118B23}" type="presParOf" srcId="{24116342-C77C-4303-8DAE-80A823FBE28E}" destId="{FCE0B5E9-7184-4EC0-AD9F-BBE59B44C5E6}"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7512-B907-4F21-9463-4776AB4A86A0}">
      <dsp:nvSpPr>
        <dsp:cNvPr id="0" name=""/>
        <dsp:cNvSpPr/>
      </dsp:nvSpPr>
      <dsp:spPr>
        <a:xfrm>
          <a:off x="0" y="0"/>
          <a:ext cx="1128236" cy="3320668"/>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80240" tIns="170688" rIns="80240" bIns="170688" numCol="1" spcCol="1270" anchor="ctr" anchorCtr="0">
          <a:noAutofit/>
        </a:bodyPr>
        <a:lstStyle/>
        <a:p>
          <a:pPr marL="0" lvl="0" indent="0" algn="ctr" defTabSz="1066800" rtl="0">
            <a:lnSpc>
              <a:spcPct val="90000"/>
            </a:lnSpc>
            <a:spcBef>
              <a:spcPct val="0"/>
            </a:spcBef>
            <a:spcAft>
              <a:spcPct val="35000"/>
            </a:spcAft>
            <a:buNone/>
          </a:pPr>
          <a:r>
            <a:rPr lang="en-US" sz="2400" b="1" i="0" kern="1200" dirty="0">
              <a:latin typeface="Trebuchet MS" panose="020B0603020202020204" pitchFamily="34" charset="0"/>
            </a:rPr>
            <a:t>Next Town Hall will be August 1</a:t>
          </a:r>
          <a:r>
            <a:rPr lang="en-US" sz="2400" b="1" i="0" kern="1200" baseline="30000" dirty="0">
              <a:latin typeface="Trebuchet MS" panose="020B0603020202020204" pitchFamily="34" charset="0"/>
            </a:rPr>
            <a:t>st</a:t>
          </a:r>
          <a:endParaRPr lang="en-US" sz="2400" b="1" i="0" kern="1200" dirty="0">
            <a:latin typeface="Trebuchet MS" panose="020B0603020202020204" pitchFamily="34" charset="0"/>
          </a:endParaRPr>
        </a:p>
      </dsp:txBody>
      <dsp:txXfrm>
        <a:off x="0" y="0"/>
        <a:ext cx="1128236" cy="3320668"/>
      </dsp:txXfrm>
    </dsp:sp>
    <dsp:sp modelId="{FCE0B5E9-7184-4EC0-AD9F-BBE59B44C5E6}">
      <dsp:nvSpPr>
        <dsp:cNvPr id="0" name=""/>
        <dsp:cNvSpPr/>
      </dsp:nvSpPr>
      <dsp:spPr>
        <a:xfrm>
          <a:off x="1128236" y="0"/>
          <a:ext cx="3384708" cy="3320668"/>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658" tIns="228600" rIns="68658" bIns="228600" numCol="1" spcCol="1270" anchor="ctr" anchorCtr="0">
          <a:noAutofit/>
        </a:bodyPr>
        <a:lstStyle/>
        <a:p>
          <a:pPr marL="0" lvl="0" indent="0" algn="l" defTabSz="800100">
            <a:lnSpc>
              <a:spcPct val="90000"/>
            </a:lnSpc>
            <a:spcBef>
              <a:spcPct val="0"/>
            </a:spcBef>
            <a:spcAft>
              <a:spcPct val="35000"/>
            </a:spcAft>
            <a:buNone/>
          </a:pPr>
          <a:endParaRPr lang="en-US" sz="1800" b="0" kern="1200" dirty="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dirty="0">
              <a:latin typeface="Trebuchet MS" panose="020B0603020202020204" pitchFamily="34" charset="0"/>
            </a:rPr>
            <a:t>Helpful resources to bookmark: </a:t>
          </a:r>
        </a:p>
        <a:p>
          <a:pPr marL="0" lvl="0" indent="0" algn="l" defTabSz="800100">
            <a:lnSpc>
              <a:spcPct val="90000"/>
            </a:lnSpc>
            <a:spcBef>
              <a:spcPct val="0"/>
            </a:spcBef>
            <a:spcAft>
              <a:spcPct val="35000"/>
            </a:spcAft>
            <a:buNone/>
          </a:pPr>
          <a:r>
            <a:rPr lang="en-US" sz="1800" b="0" kern="1200" dirty="0">
              <a:latin typeface="Trebuchet MS" panose="020B0603020202020204" pitchFamily="34" charset="0"/>
              <a:hlinkClick xmlns:r="http://schemas.openxmlformats.org/officeDocument/2006/relationships" r:id="rId1"/>
            </a:rPr>
            <a:t>Identity Management Website </a:t>
          </a:r>
          <a:endParaRPr lang="en-US" sz="1800" b="0" kern="1200" dirty="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dirty="0">
              <a:latin typeface="Trebuchet MS" panose="020B0603020202020204" pitchFamily="34" charset="0"/>
              <a:sym typeface="Wingdings" panose="05000000000000000000" pitchFamily="2" charset="2"/>
            </a:rPr>
            <a:t></a:t>
          </a:r>
          <a:r>
            <a:rPr lang="en-US" sz="1800" b="0" kern="1200" dirty="0">
              <a:latin typeface="Trebuchet MS" panose="020B0603020202020204" pitchFamily="34" charset="0"/>
            </a:rPr>
            <a:t>access to all CDE applications</a:t>
          </a:r>
        </a:p>
        <a:p>
          <a:pPr marL="0" lvl="0" indent="0" algn="l" defTabSz="800100">
            <a:lnSpc>
              <a:spcPct val="90000"/>
            </a:lnSpc>
            <a:spcBef>
              <a:spcPct val="0"/>
            </a:spcBef>
            <a:spcAft>
              <a:spcPct val="35000"/>
            </a:spcAft>
            <a:buNone/>
          </a:pPr>
          <a:r>
            <a:rPr lang="en-US" sz="1800" b="0" kern="1200" dirty="0">
              <a:latin typeface="Trebuchet MS" panose="020B0603020202020204" pitchFamily="34" charset="0"/>
              <a:hlinkClick xmlns:r="http://schemas.openxmlformats.org/officeDocument/2006/relationships" r:id="rId2"/>
            </a:rPr>
            <a:t>Data Pipeline Website </a:t>
          </a:r>
          <a:endParaRPr lang="en-US" sz="1800" b="0" kern="1200" dirty="0">
            <a:latin typeface="Trebuchet MS" panose="020B0603020202020204" pitchFamily="34" charset="0"/>
          </a:endParaRPr>
        </a:p>
        <a:p>
          <a:pPr marL="0" lvl="0" indent="0" algn="l" defTabSz="800100">
            <a:lnSpc>
              <a:spcPct val="90000"/>
            </a:lnSpc>
            <a:spcBef>
              <a:spcPct val="0"/>
            </a:spcBef>
            <a:spcAft>
              <a:spcPct val="35000"/>
            </a:spcAft>
            <a:buNone/>
          </a:pPr>
          <a:r>
            <a:rPr lang="en-US" sz="1800" b="0" kern="1200" dirty="0">
              <a:latin typeface="Trebuchet MS" panose="020B0603020202020204" pitchFamily="34" charset="0"/>
              <a:sym typeface="Wingdings" panose="05000000000000000000" pitchFamily="2" charset="2"/>
            </a:rPr>
            <a:t></a:t>
          </a:r>
          <a:r>
            <a:rPr lang="en-US" sz="1800" b="0" kern="1200" dirty="0">
              <a:latin typeface="Trebuchet MS" panose="020B0603020202020204" pitchFamily="34" charset="0"/>
            </a:rPr>
            <a:t>links to all collection websites and resources</a:t>
          </a:r>
        </a:p>
        <a:p>
          <a:pPr marL="0" lvl="0" indent="0" algn="l" defTabSz="800100">
            <a:lnSpc>
              <a:spcPct val="90000"/>
            </a:lnSpc>
            <a:spcBef>
              <a:spcPct val="0"/>
            </a:spcBef>
            <a:spcAft>
              <a:spcPct val="35000"/>
            </a:spcAft>
            <a:buNone/>
          </a:pPr>
          <a:endParaRPr lang="en-US" sz="1800" b="0" kern="1200" dirty="0">
            <a:latin typeface="Trebuchet MS" panose="020B0603020202020204" pitchFamily="34" charset="0"/>
          </a:endParaRPr>
        </a:p>
      </dsp:txBody>
      <dsp:txXfrm>
        <a:off x="1128236" y="0"/>
        <a:ext cx="3384708" cy="332066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0.32579</cdr:x>
      <cdr:y>0.6157</cdr:y>
    </cdr:from>
    <cdr:to>
      <cdr:x>0.45989</cdr:x>
      <cdr:y>0.68167</cdr:y>
    </cdr:to>
    <cdr:sp macro="" textlink="">
      <cdr:nvSpPr>
        <cdr:cNvPr id="2" name="TextBox 1">
          <a:extLst xmlns:a="http://schemas.openxmlformats.org/drawingml/2006/main">
            <a:ext uri="{FF2B5EF4-FFF2-40B4-BE49-F238E27FC236}">
              <a16:creationId xmlns:a16="http://schemas.microsoft.com/office/drawing/2014/main" id="{588196AF-1363-5D91-EBE6-D206784BB212}"/>
            </a:ext>
          </a:extLst>
        </cdr:cNvPr>
        <cdr:cNvSpPr txBox="1"/>
      </cdr:nvSpPr>
      <cdr:spPr>
        <a:xfrm xmlns:a="http://schemas.openxmlformats.org/drawingml/2006/main">
          <a:off x="3823089" y="3447390"/>
          <a:ext cx="1573618"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0.43582</cdr:x>
      <cdr:y>0.18851</cdr:y>
    </cdr:from>
    <cdr:to>
      <cdr:x>0.53458</cdr:x>
      <cdr:y>0.25447</cdr:y>
    </cdr:to>
    <cdr:sp macro="" textlink="">
      <cdr:nvSpPr>
        <cdr:cNvPr id="4"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5114270" y="1055480"/>
          <a:ext cx="1158929" cy="36931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t>Error Free</a:t>
          </a:r>
        </a:p>
      </cdr:txBody>
    </cdr:sp>
  </cdr:relSizeAnchor>
  <cdr:relSizeAnchor xmlns:cdr="http://schemas.openxmlformats.org/drawingml/2006/chartDrawing">
    <cdr:from>
      <cdr:x>0.28503</cdr:x>
      <cdr:y>0.16114</cdr:y>
    </cdr:from>
    <cdr:to>
      <cdr:x>0.37368</cdr:x>
      <cdr:y>0.26558</cdr:y>
    </cdr:to>
    <cdr:sp macro="" textlink="">
      <cdr:nvSpPr>
        <cdr:cNvPr id="5"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3344790" y="902263"/>
          <a:ext cx="1040290" cy="58477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dirty="0"/>
            <a:t>No Snapshot</a:t>
          </a:r>
        </a:p>
      </cdr:txBody>
    </cdr:sp>
  </cdr:relSizeAnchor>
  <cdr:relSizeAnchor xmlns:cdr="http://schemas.openxmlformats.org/drawingml/2006/chartDrawing">
    <cdr:from>
      <cdr:x>0.35604</cdr:x>
      <cdr:y>0.1054</cdr:y>
    </cdr:from>
    <cdr:to>
      <cdr:x>0.41048</cdr:x>
      <cdr:y>0.16114</cdr:y>
    </cdr:to>
    <cdr:sp macro="" textlink="">
      <cdr:nvSpPr>
        <cdr:cNvPr id="6" name="TextBox 2">
          <a:extLst xmlns:a="http://schemas.openxmlformats.org/drawingml/2006/main">
            <a:ext uri="{FF2B5EF4-FFF2-40B4-BE49-F238E27FC236}">
              <a16:creationId xmlns:a16="http://schemas.microsoft.com/office/drawing/2014/main" id="{B046F55B-6A42-ADA9-874E-B0331A04E924}"/>
            </a:ext>
          </a:extLst>
        </cdr:cNvPr>
        <cdr:cNvSpPr txBox="1"/>
      </cdr:nvSpPr>
      <cdr:spPr>
        <a:xfrm xmlns:a="http://schemas.openxmlformats.org/drawingml/2006/main">
          <a:off x="4178029" y="590174"/>
          <a:ext cx="638871" cy="31206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400" dirty="0"/>
            <a:t>Errors</a:t>
          </a:r>
        </a:p>
      </cdr:txBody>
    </cdr:sp>
  </cdr:relSizeAnchor>
</c:userShapes>
</file>

<file path=ppt/drawings/drawing2.xml><?xml version="1.0" encoding="utf-8"?>
<c:userShapes xmlns:c="http://schemas.openxmlformats.org/drawingml/2006/chart">
  <cdr:relSizeAnchor xmlns:cdr="http://schemas.openxmlformats.org/drawingml/2006/chartDrawing">
    <cdr:from>
      <cdr:x>0.66618</cdr:x>
      <cdr:y>0.10345</cdr:y>
    </cdr:from>
    <cdr:to>
      <cdr:x>0.90842</cdr:x>
      <cdr:y>0.39293</cdr:y>
    </cdr:to>
    <cdr:sp macro="" textlink="">
      <cdr:nvSpPr>
        <cdr:cNvPr id="2" name="TextBox 1">
          <a:extLst xmlns:a="http://schemas.openxmlformats.org/drawingml/2006/main">
            <a:ext uri="{FF2B5EF4-FFF2-40B4-BE49-F238E27FC236}">
              <a16:creationId xmlns:a16="http://schemas.microsoft.com/office/drawing/2014/main" id="{07622D2B-54B4-8683-8A61-71193A5710FC}"/>
            </a:ext>
          </a:extLst>
        </cdr:cNvPr>
        <cdr:cNvSpPr txBox="1"/>
      </cdr:nvSpPr>
      <cdr:spPr>
        <a:xfrm xmlns:a="http://schemas.openxmlformats.org/drawingml/2006/main">
          <a:off x="5372886" y="461329"/>
          <a:ext cx="1953707" cy="12908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t>47 AUs have an Error-Free Snapshot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7/25/2024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dirty="0"/>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dirty="0"/>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29</a:t>
            </a:fld>
            <a:endParaRPr lang="en-US"/>
          </a:p>
        </p:txBody>
      </p:sp>
    </p:spTree>
    <p:extLst>
      <p:ext uri="{BB962C8B-B14F-4D97-AF65-F5344CB8AC3E}">
        <p14:creationId xmlns:p14="http://schemas.microsoft.com/office/powerpoint/2010/main" val="122502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dirty="0"/>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dirty="0"/>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916353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ntent_Horizont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8524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7/25/2024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 id="2147483711"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8203;"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Student%20Discipline%20Snapshot%20%3cStudentDiscipline@cde.state.co.us%3e" TargetMode="External"/><Relationship Id="rId2" Type="http://schemas.openxmlformats.org/officeDocument/2006/relationships/chart" Target="../charts/chart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datapipeline/studentdisciplineoffice-hours572024recording"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9.xml"/><Relationship Id="rId4" Type="http://schemas.openxmlformats.org/officeDocument/2006/relationships/hyperlink" Target="https://www.cde.state.co.us/datapipeline/studentdisciplinesnapshot"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2.xml"/><Relationship Id="rId1" Type="http://schemas.openxmlformats.org/officeDocument/2006/relationships/slideLayout" Target="../slideLayouts/slideLayout2.xml"/><Relationship Id="rId5" Type="http://schemas.openxmlformats.org/officeDocument/2006/relationships/hyperlink" Target="mailto:SpedDiscipline@cde.state.co.us" TargetMode="Externa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de.state.co.us/datapipeline/snap_sped-discipline" TargetMode="External"/><Relationship Id="rId1" Type="http://schemas.openxmlformats.org/officeDocument/2006/relationships/slideLayout" Target="../slideLayouts/slideLayout2.xml"/><Relationship Id="rId4" Type="http://schemas.openxmlformats.org/officeDocument/2006/relationships/hyperlink" Target="mailto:SpedDiscipline@cde.state.co.u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disciplineinterchange" TargetMode="External"/><Relationship Id="rId2" Type="http://schemas.openxmlformats.org/officeDocument/2006/relationships/hyperlink" Target="mailto:SpedDiscipline@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disciplin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teams.microsoft.com/l/meetup-join/19%3ameeting_YTBiMzA3YzItYjY1Ni00NDAxLThiYzAtNGM0OGVhMTczMmE3%40thread.v2/0?context=%7b%22Tid%22%3a%22a751cfc8-1f9a-4edb-8370-9f1c6d4bea5a%22%2c%22Oid%22%3a%22a9773a47-99d2-4599-9377-6d37e9ec0bd3%22%7d" TargetMode="External"/><Relationship Id="rId1" Type="http://schemas.openxmlformats.org/officeDocument/2006/relationships/slideLayout" Target="../slideLayouts/slideLayout2.xml"/><Relationship Id="rId5" Type="http://schemas.openxmlformats.org/officeDocument/2006/relationships/hyperlink" Target="mailto:SpedEndofYear@cde.state.co.us" TargetMode="External"/><Relationship Id="rId4" Type="http://schemas.openxmlformats.org/officeDocument/2006/relationships/hyperlink" Target="https://nam04.safelinks.protection.outlook.com/ap/t-59584e83/?url=https%3A%2F%2Fteams.microsoft.com%2Fl%2Fmeetup-join%2F19%253ameeting_NjcxM2RlMDktYTIxYS00MjhjLThkODUtYTcyYjdlYzI4NDdh%2540thread.v2%2F0%3Fcontext%3D%257b%2522Tid%2522%253a%2522a751cfc8-1f9a-4edb-8370-9f1c6d4bea5a%2522%252c%2522Oid%2522%253a%2522a9773a47-99d2-4599-9377-6d37e9ec0bd3%2522%257d&amp;data=05%7C02%7CHeitman_L%40cde.state.co.us%7C3370b75acb444e100d5408dcaa6f8b89%7Ca751cfc81f9a4edb83709f1c6d4bea5a%7C0%7C0%7C638572643282358401%7CUnknown%7CTWFpbGZsb3d8eyJWIjoiMC4wLjAwMDAiLCJQIjoiV2luMzIiLCJBTiI6Ik1haWwiLCJXVCI6Mn0%3D%7C0%7C%7C%7C&amp;sdata=egspdN2ycbPQv39IGZyyytup0mEaxJ5v5Etlh7rVphY%3D&amp;reserved=0"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hyperlink" Target="http://www.cde.state.co.us/datapipeline/snap_sped-eoy"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auditunit_ell_count"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cde.state.co.us/cdefinance/census_geocoder_tool_instruc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5" Type="http://schemas.openxmlformats.org/officeDocument/2006/relationships/hyperlink" Target="mailto:ARMeasure@cde.state.co.us" TargetMode="External"/><Relationship Id="rId4" Type="http://schemas.openxmlformats.org/officeDocument/2006/relationships/hyperlink" Target="https://www.cde.state.co.us/cdefinance/valid_census_block_data_combin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4" Type="http://schemas.openxmlformats.org/officeDocument/2006/relationships/hyperlink" Target="mailto:ARMeasure@cde.state.co.us"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cde.state.co.us/coloradoliteracy/readdatapipeline#teachertrainin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www.cde.state.co.us/coloradoliteracy/read-training-data-collection-guide" TargetMode="External"/><Relationship Id="rId3" Type="http://schemas.openxmlformats.org/officeDocument/2006/relationships/hyperlink" Target="https://www.cde.state.co.us/coloradoliteracy/july-11-read-act-training-data-webinar" TargetMode="External"/><Relationship Id="rId7" Type="http://schemas.openxmlformats.org/officeDocument/2006/relationships/hyperlink" Target="https://www.cde.state.co.us/coloradoliteracy/readdatapipeline#teachertraining" TargetMode="External"/><Relationship Id="rId2" Type="http://schemas.openxmlformats.org/officeDocument/2006/relationships/hyperlink" Target="https://www.cde.state.co.us/coloradoliteracy/read-training-data-collection-june-webinar" TargetMode="External"/><Relationship Id="rId1" Type="http://schemas.openxmlformats.org/officeDocument/2006/relationships/slideLayout" Target="../slideLayouts/slideLayout2.xml"/><Relationship Id="rId6" Type="http://schemas.openxmlformats.org/officeDocument/2006/relationships/hyperlink" Target="https://www.cde.state.co.us/coloradoliteracy/2324READTeacherTrainingCompletionReportingFileLayoutDefinitions" TargetMode="External"/><Relationship Id="rId5" Type="http://schemas.openxmlformats.org/officeDocument/2006/relationships/hyperlink" Target="https://events.teams.microsoft.com/event/1c63a526-f047-49ba-b08a-1c460721f42a@a751cfc8-1f9a-4edb-8370-9f1c6d4bea5a" TargetMode="External"/><Relationship Id="rId4" Type="http://schemas.openxmlformats.org/officeDocument/2006/relationships/hyperlink" Target="https://events.teams.microsoft.com/event/4ce1ba01-7678-4150-981c-96c56b24da41@a751cfc8-1f9a-4edb-8370-9f1c6d4bea5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pxhere.com/de/photo/92036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attendance"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tudentdisciplinesnapshot"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July 25</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dirty="0"/>
              <a:t>The goal of the webinar is to provide updates on the Data Pipeline, current, and upcoming data collections. These webinars also provide a forum for districts, BOCES, and Administrative Units to have questions answered about Data Pipeline.</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1D4D6D-695A-9246-FA9E-BBCF15943548}"/>
              </a:ext>
            </a:extLst>
          </p:cNvPr>
          <p:cNvSpPr>
            <a:spLocks noGrp="1"/>
          </p:cNvSpPr>
          <p:nvPr>
            <p:ph type="ctrTitle"/>
          </p:nvPr>
        </p:nvSpPr>
        <p:spPr>
          <a:xfrm>
            <a:off x="0" y="2595716"/>
            <a:ext cx="12192000" cy="1061884"/>
          </a:xfrm>
        </p:spPr>
        <p:txBody>
          <a:bodyPr>
            <a:normAutofit fontScale="90000"/>
          </a:bodyPr>
          <a:lstStyle/>
          <a:p>
            <a:r>
              <a:rPr lang="en-US" dirty="0"/>
              <a:t>Teacher Student Data Link</a:t>
            </a:r>
            <a:br>
              <a:rPr lang="en-US" dirty="0"/>
            </a:br>
            <a:r>
              <a:rPr lang="en-US" dirty="0"/>
              <a:t>(TSDL)</a:t>
            </a:r>
          </a:p>
        </p:txBody>
      </p:sp>
      <p:sp>
        <p:nvSpPr>
          <p:cNvPr id="8" name="Content Placeholder 7">
            <a:extLst>
              <a:ext uri="{FF2B5EF4-FFF2-40B4-BE49-F238E27FC236}">
                <a16:creationId xmlns:a16="http://schemas.microsoft.com/office/drawing/2014/main" id="{99260748-FBD9-28C6-D587-8F877BD65983}"/>
              </a:ext>
            </a:extLst>
          </p:cNvPr>
          <p:cNvSpPr>
            <a:spLocks noGrp="1"/>
          </p:cNvSpPr>
          <p:nvPr>
            <p:ph sz="quarter" idx="13"/>
          </p:nvPr>
        </p:nvSpPr>
        <p:spPr>
          <a:xfrm>
            <a:off x="0" y="3657600"/>
            <a:ext cx="12192000" cy="1062038"/>
          </a:xfrm>
        </p:spPr>
        <p:txBody>
          <a:bodyPr vert="horz" lIns="91440" tIns="45720" rIns="91440" bIns="45720" rtlCol="0" anchor="t">
            <a:normAutofit/>
          </a:bodyPr>
          <a:lstStyle/>
          <a:p>
            <a:r>
              <a:rPr lang="en-US" dirty="0"/>
              <a:t>Peter Hoffman</a:t>
            </a:r>
          </a:p>
        </p:txBody>
      </p:sp>
      <p:sp>
        <p:nvSpPr>
          <p:cNvPr id="4" name="Slide Number Placeholder 3">
            <a:extLst>
              <a:ext uri="{FF2B5EF4-FFF2-40B4-BE49-F238E27FC236}">
                <a16:creationId xmlns:a16="http://schemas.microsoft.com/office/drawing/2014/main" id="{EC9EEC0B-0DC4-D531-3BCE-7DA4DC5F8FE0}"/>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10</a:t>
            </a:fld>
            <a:endParaRPr lang="en-US" dirty="0"/>
          </a:p>
        </p:txBody>
      </p:sp>
    </p:spTree>
    <p:extLst>
      <p:ext uri="{BB962C8B-B14F-4D97-AF65-F5344CB8AC3E}">
        <p14:creationId xmlns:p14="http://schemas.microsoft.com/office/powerpoint/2010/main" val="2340443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lstStyle/>
          <a:p>
            <a:r>
              <a:rPr lang="en-US" dirty="0">
                <a:latin typeface="Museo Slab 500"/>
              </a:rPr>
              <a:t>Teacher Student Data Link Timeline</a:t>
            </a:r>
            <a:endParaRPr lang="en-US" dirty="0"/>
          </a:p>
        </p:txBody>
      </p:sp>
      <p:graphicFrame>
        <p:nvGraphicFramePr>
          <p:cNvPr id="11" name="Table 10">
            <a:extLst>
              <a:ext uri="{FF2B5EF4-FFF2-40B4-BE49-F238E27FC236}">
                <a16:creationId xmlns:a16="http://schemas.microsoft.com/office/drawing/2014/main" id="{D205AC76-9635-4D3A-912F-8BAAC5CFFCB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448842331"/>
              </p:ext>
            </p:extLst>
          </p:nvPr>
        </p:nvGraphicFramePr>
        <p:xfrm>
          <a:off x="98854" y="1252151"/>
          <a:ext cx="11994292" cy="3657018"/>
        </p:xfrm>
        <a:graphic>
          <a:graphicData uri="http://schemas.openxmlformats.org/drawingml/2006/table">
            <a:tbl>
              <a:tblPr firstRow="1" bandRow="1">
                <a:tableStyleId>{5C22544A-7EE6-4342-B048-85BDC9FD1C3A}</a:tableStyleId>
              </a:tblPr>
              <a:tblGrid>
                <a:gridCol w="1895299">
                  <a:extLst>
                    <a:ext uri="{9D8B030D-6E8A-4147-A177-3AD203B41FA5}">
                      <a16:colId xmlns:a16="http://schemas.microsoft.com/office/drawing/2014/main" val="3722231020"/>
                    </a:ext>
                  </a:extLst>
                </a:gridCol>
                <a:gridCol w="2401081">
                  <a:extLst>
                    <a:ext uri="{9D8B030D-6E8A-4147-A177-3AD203B41FA5}">
                      <a16:colId xmlns:a16="http://schemas.microsoft.com/office/drawing/2014/main" val="1594630814"/>
                    </a:ext>
                  </a:extLst>
                </a:gridCol>
                <a:gridCol w="7697912">
                  <a:extLst>
                    <a:ext uri="{9D8B030D-6E8A-4147-A177-3AD203B41FA5}">
                      <a16:colId xmlns:a16="http://schemas.microsoft.com/office/drawing/2014/main" val="742457528"/>
                    </a:ext>
                  </a:extLst>
                </a:gridCol>
              </a:tblGrid>
              <a:tr h="194094">
                <a:tc>
                  <a:txBody>
                    <a:bodyPr/>
                    <a:lstStyle/>
                    <a:p>
                      <a:pPr marL="0" marR="0">
                        <a:lnSpc>
                          <a:spcPct val="107000"/>
                        </a:lnSpc>
                        <a:spcBef>
                          <a:spcPts val="0"/>
                        </a:spcBef>
                        <a:spcAft>
                          <a:spcPts val="0"/>
                        </a:spcAft>
                        <a:tabLst>
                          <a:tab pos="2028825" algn="l"/>
                        </a:tabLst>
                      </a:pPr>
                      <a:r>
                        <a:rPr lang="en-US" sz="900" dirty="0">
                          <a:effectLst/>
                        </a:rPr>
                        <a:t>Date</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dirty="0">
                          <a:effectLst/>
                        </a:rPr>
                        <a:t>Event</a:t>
                      </a:r>
                      <a:endParaRPr lang="en-US" sz="9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tc>
                  <a:txBody>
                    <a:bodyPr/>
                    <a:lstStyle/>
                    <a:p>
                      <a:pPr marL="0" marR="0">
                        <a:lnSpc>
                          <a:spcPct val="107000"/>
                        </a:lnSpc>
                        <a:spcBef>
                          <a:spcPts val="0"/>
                        </a:spcBef>
                        <a:spcAft>
                          <a:spcPts val="0"/>
                        </a:spcAft>
                        <a:tabLst>
                          <a:tab pos="2028825" algn="l"/>
                        </a:tabLst>
                      </a:pPr>
                      <a:r>
                        <a:rPr lang="en-US" sz="900" dirty="0">
                          <a:effectLst/>
                          <a:highlight>
                            <a:srgbClr val="000000"/>
                          </a:highlight>
                        </a:rPr>
                        <a:t>Event Description</a:t>
                      </a:r>
                      <a:endParaRPr lang="en-US" sz="900" dirty="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tc>
                <a:extLst>
                  <a:ext uri="{0D108BD9-81ED-4DB2-BD59-A6C34878D82A}">
                    <a16:rowId xmlns:a16="http://schemas.microsoft.com/office/drawing/2014/main" val="654240564"/>
                  </a:ext>
                </a:extLst>
              </a:tr>
              <a:tr h="1635655">
                <a:tc>
                  <a:txBody>
                    <a:bodyPr/>
                    <a:lstStyle/>
                    <a:p>
                      <a:pPr marL="0" marR="0">
                        <a:lnSpc>
                          <a:spcPct val="107000"/>
                        </a:lnSpc>
                        <a:spcBef>
                          <a:spcPts val="0"/>
                        </a:spcBef>
                        <a:spcAft>
                          <a:spcPts val="0"/>
                        </a:spcAft>
                        <a:tabLst>
                          <a:tab pos="2028825" algn="l"/>
                        </a:tabLst>
                      </a:pPr>
                      <a:r>
                        <a:rPr lang="en-US" sz="1400" dirty="0">
                          <a:effectLst/>
                        </a:rPr>
                        <a:t>Friday August 23, 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Interim 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TARGET: Date by which you should have a complete Teacher Student Data Link Snapshot.</a:t>
                      </a:r>
                    </a:p>
                    <a:p>
                      <a:pPr marL="0" marR="0">
                        <a:lnSpc>
                          <a:spcPct val="107000"/>
                        </a:lnSpc>
                        <a:spcBef>
                          <a:spcPts val="0"/>
                        </a:spcBef>
                        <a:spcAft>
                          <a:spcPts val="0"/>
                        </a:spcAft>
                        <a:tabLst>
                          <a:tab pos="2028825" algn="l"/>
                        </a:tabLst>
                      </a:pPr>
                      <a:r>
                        <a:rPr lang="en-US" sz="1400" dirty="0">
                          <a:effectLst/>
                        </a:rPr>
                        <a:t>Complete Teacher Student Data Link Snapshot means:</a:t>
                      </a:r>
                    </a:p>
                    <a:p>
                      <a:pPr marL="0" marR="0">
                        <a:lnSpc>
                          <a:spcPct val="107000"/>
                        </a:lnSpc>
                        <a:spcBef>
                          <a:spcPts val="0"/>
                        </a:spcBef>
                        <a:spcAft>
                          <a:spcPts val="0"/>
                        </a:spcAft>
                        <a:tabLst>
                          <a:tab pos="2028825" algn="l"/>
                        </a:tabLst>
                      </a:pPr>
                      <a:r>
                        <a:rPr lang="en-US" sz="1400" dirty="0">
                          <a:effectLst/>
                        </a:rPr>
                        <a:t>◻ All TSDL interchange errors are resolved</a:t>
                      </a:r>
                    </a:p>
                    <a:p>
                      <a:pPr marL="0" marR="0">
                        <a:lnSpc>
                          <a:spcPct val="107000"/>
                        </a:lnSpc>
                        <a:spcBef>
                          <a:spcPts val="0"/>
                        </a:spcBef>
                        <a:spcAft>
                          <a:spcPts val="0"/>
                        </a:spcAft>
                        <a:tabLst>
                          <a:tab pos="2028825" algn="l"/>
                        </a:tabLst>
                      </a:pPr>
                      <a:r>
                        <a:rPr lang="en-US" sz="1400" dirty="0">
                          <a:effectLst/>
                        </a:rPr>
                        <a:t>◻ All TSDL snapshot errors are resolved</a:t>
                      </a:r>
                    </a:p>
                    <a:p>
                      <a:pPr marL="0" marR="0">
                        <a:lnSpc>
                          <a:spcPct val="107000"/>
                        </a:lnSpc>
                        <a:spcBef>
                          <a:spcPts val="0"/>
                        </a:spcBef>
                        <a:spcAft>
                          <a:spcPts val="0"/>
                        </a:spcAft>
                        <a:tabLst>
                          <a:tab pos="2028825" algn="l"/>
                        </a:tabLst>
                      </a:pPr>
                      <a:r>
                        <a:rPr lang="en-US" sz="1400" dirty="0">
                          <a:effectLst/>
                        </a:rPr>
                        <a:t> </a:t>
                      </a:r>
                    </a:p>
                    <a:p>
                      <a:pPr marL="0" marR="0">
                        <a:lnSpc>
                          <a:spcPct val="107000"/>
                        </a:lnSpc>
                        <a:spcBef>
                          <a:spcPts val="0"/>
                        </a:spcBef>
                        <a:spcAft>
                          <a:spcPts val="0"/>
                        </a:spcAft>
                        <a:tabLst>
                          <a:tab pos="2028825" algn="l"/>
                        </a:tabLst>
                      </a:pPr>
                      <a:r>
                        <a:rPr lang="en-US" sz="1400" dirty="0">
                          <a:effectLst/>
                        </a:rPr>
                        <a:t>If you anticipate that you will not be able to meet this deadline, please contact CDE at </a:t>
                      </a:r>
                      <a:r>
                        <a:rPr lang="en-US" sz="1400" u="sng" dirty="0">
                          <a:effectLst/>
                          <a:hlinkClick r:id="rId2"/>
                        </a:rPr>
                        <a:t>TeacherStudentDataLink@cde.state.co.us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2232675995"/>
                  </a:ext>
                </a:extLst>
              </a:tr>
              <a:tr h="1223072">
                <a:tc>
                  <a:txBody>
                    <a:bodyPr/>
                    <a:lstStyle/>
                    <a:p>
                      <a:pPr marL="0" marR="0">
                        <a:lnSpc>
                          <a:spcPct val="107000"/>
                        </a:lnSpc>
                        <a:spcBef>
                          <a:spcPts val="0"/>
                        </a:spcBef>
                        <a:spcAft>
                          <a:spcPts val="0"/>
                        </a:spcAft>
                        <a:tabLst>
                          <a:tab pos="2028825" algn="l"/>
                        </a:tabLst>
                      </a:pPr>
                      <a:r>
                        <a:rPr lang="en-US" sz="1400" dirty="0">
                          <a:effectLst/>
                        </a:rPr>
                        <a:t>Monday August 26, 2024 – Thursday August 29, 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Report Review</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723579679"/>
                  </a:ext>
                </a:extLst>
              </a:tr>
              <a:tr h="604197">
                <a:tc>
                  <a:txBody>
                    <a:bodyPr/>
                    <a:lstStyle/>
                    <a:p>
                      <a:pPr marL="0" marR="0">
                        <a:lnSpc>
                          <a:spcPct val="107000"/>
                        </a:lnSpc>
                        <a:spcBef>
                          <a:spcPts val="0"/>
                        </a:spcBef>
                        <a:spcAft>
                          <a:spcPts val="0"/>
                        </a:spcAft>
                        <a:tabLst>
                          <a:tab pos="2028825" algn="l"/>
                        </a:tabLst>
                      </a:pPr>
                      <a:r>
                        <a:rPr lang="en-US" sz="1400" dirty="0">
                          <a:effectLst/>
                        </a:rPr>
                        <a:t>Friday August 30, 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tc>
                  <a:txBody>
                    <a:bodyPr/>
                    <a:lstStyle/>
                    <a:p>
                      <a:pPr marL="0" marR="0">
                        <a:lnSpc>
                          <a:spcPct val="107000"/>
                        </a:lnSpc>
                        <a:spcBef>
                          <a:spcPts val="0"/>
                        </a:spcBef>
                        <a:spcAft>
                          <a:spcPts val="0"/>
                        </a:spcAft>
                        <a:tabLst>
                          <a:tab pos="2028825" algn="l"/>
                        </a:tabLst>
                      </a:pPr>
                      <a:r>
                        <a:rPr lang="en-US" sz="1400" dirty="0">
                          <a:effectLst/>
                        </a:rPr>
                        <a:t>Required to have TSDL snapshot error free and finalized before or on this date. TSDL closed and final report is signed and provided to CDE via email </a:t>
                      </a:r>
                      <a:r>
                        <a:rPr lang="en-US" sz="1400" u="sng" dirty="0">
                          <a:effectLst/>
                          <a:hlinkClick r:id="rId2"/>
                        </a:rPr>
                        <a:t>TeacherStudentDataLink@cde.state.co.us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56660" marR="56660" marT="0" marB="0">
                    <a:solidFill>
                      <a:schemeClr val="bg1"/>
                    </a:solidFill>
                  </a:tcPr>
                </a:tc>
                <a:extLst>
                  <a:ext uri="{0D108BD9-81ED-4DB2-BD59-A6C34878D82A}">
                    <a16:rowId xmlns:a16="http://schemas.microsoft.com/office/drawing/2014/main" val="643226295"/>
                  </a:ext>
                </a:extLst>
              </a:tr>
            </a:tbl>
          </a:graphicData>
        </a:graphic>
      </p:graphicFrame>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dirty="0">
                <a:hlinkClick r:id="rId2"/>
              </a:rPr>
              <a:t>TeacherStudentDataLink@cde.state.co.us</a:t>
            </a:r>
            <a:endParaRPr lang="en-US" dirty="0"/>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dirty="0"/>
              <a:t>Teacher Student Data Link</a:t>
            </a:r>
          </a:p>
        </p:txBody>
      </p:sp>
    </p:spTree>
    <p:extLst>
      <p:ext uri="{BB962C8B-B14F-4D97-AF65-F5344CB8AC3E}">
        <p14:creationId xmlns:p14="http://schemas.microsoft.com/office/powerpoint/2010/main" val="199132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 uri="{C183D7F6-B498-43B3-948B-1728B52AA6E4}">
                <adec:decorative xmlns:adec="http://schemas.microsoft.com/office/drawing/2017/decorative" val="0"/>
              </a:ext>
            </a:extLst>
          </p:cNvPr>
          <p:cNvSpPr>
            <a:spLocks noGrp="1"/>
          </p:cNvSpPr>
          <p:nvPr>
            <p:ph type="title"/>
          </p:nvPr>
        </p:nvSpPr>
        <p:spPr/>
        <p:txBody>
          <a:bodyPr/>
          <a:lstStyle/>
          <a:p>
            <a:r>
              <a:rPr lang="en-US" dirty="0">
                <a:latin typeface="Museo Slab 500"/>
              </a:rPr>
              <a:t>Teacher Student Data Link</a:t>
            </a:r>
            <a:endParaRPr lang="en-US" dirty="0"/>
          </a:p>
        </p:txBody>
      </p:sp>
      <p:sp>
        <p:nvSpPr>
          <p:cNvPr id="3" name="TextBox 2">
            <a:extLst>
              <a:ext uri="{FF2B5EF4-FFF2-40B4-BE49-F238E27FC236}">
                <a16:creationId xmlns:a16="http://schemas.microsoft.com/office/drawing/2014/main" id="{DE639E0B-7594-DEDC-C548-B0E53BD9137C}"/>
              </a:ext>
              <a:ext uri="{C183D7F6-B498-43B3-948B-1728B52AA6E4}">
                <adec:decorative xmlns:adec="http://schemas.microsoft.com/office/drawing/2017/decorative" val="0"/>
              </a:ext>
            </a:extLst>
          </p:cNvPr>
          <p:cNvSpPr txBox="1"/>
          <p:nvPr/>
        </p:nvSpPr>
        <p:spPr>
          <a:xfrm>
            <a:off x="212348" y="1360592"/>
            <a:ext cx="4843033" cy="3139321"/>
          </a:xfrm>
          <a:prstGeom prst="rect">
            <a:avLst/>
          </a:prstGeom>
          <a:noFill/>
        </p:spPr>
        <p:txBody>
          <a:bodyPr wrap="square" rtlCol="0">
            <a:spAutoFit/>
          </a:bodyPr>
          <a:lstStyle/>
          <a:p>
            <a:pPr marL="285750" indent="-285750">
              <a:buFont typeface="Arial" panose="020B0604020202020204" pitchFamily="34" charset="0"/>
              <a:buChar char="•"/>
            </a:pPr>
            <a:r>
              <a:rPr lang="en-US" dirty="0"/>
              <a:t>COGNOS/CEDAR Reports:</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Number of Students Reported by School is a headcount of unique SASIDS by school code.</a:t>
            </a:r>
          </a:p>
          <a:p>
            <a:pPr marL="742950" lvl="1" indent="-285750">
              <a:buFont typeface="Arial" panose="020B0604020202020204" pitchFamily="34" charset="0"/>
              <a:buChar char="•"/>
            </a:pPr>
            <a:r>
              <a:rPr lang="en-US" dirty="0"/>
              <a:t>Student Discrepancy Report is all students reported in the Student Interchange that were not included in the TSDL Snapshot.  Verify if the omission is correct using the weeks enrolled field.</a:t>
            </a:r>
          </a:p>
          <a:p>
            <a:pPr marL="742950" lvl="1" indent="-2857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
        <p:nvSpPr>
          <p:cNvPr id="9" name="Content Placeholder 8">
            <a:extLst>
              <a:ext uri="{FF2B5EF4-FFF2-40B4-BE49-F238E27FC236}">
                <a16:creationId xmlns:a16="http://schemas.microsoft.com/office/drawing/2014/main" id="{8357E0B8-81AC-4ED0-D9AE-D47B1A529A8C}"/>
              </a:ext>
              <a:ext uri="{C183D7F6-B498-43B3-948B-1728B52AA6E4}">
                <adec:decorative xmlns:adec="http://schemas.microsoft.com/office/drawing/2017/decorative" val="1"/>
              </a:ext>
            </a:extLst>
          </p:cNvPr>
          <p:cNvSpPr>
            <a:spLocks noGrp="1"/>
          </p:cNvSpPr>
          <p:nvPr>
            <p:ph sz="quarter" idx="13"/>
          </p:nvPr>
        </p:nvSpPr>
        <p:spPr/>
        <p:txBody>
          <a:bodyPr/>
          <a:lstStyle/>
          <a:p>
            <a:r>
              <a:rPr lang="en-US" dirty="0"/>
              <a:t>Teacher Student Data Link</a:t>
            </a:r>
          </a:p>
        </p:txBody>
      </p:sp>
      <p:sp>
        <p:nvSpPr>
          <p:cNvPr id="6" name="Content Placeholder 5">
            <a:extLst>
              <a:ext uri="{FF2B5EF4-FFF2-40B4-BE49-F238E27FC236}">
                <a16:creationId xmlns:a16="http://schemas.microsoft.com/office/drawing/2014/main" id="{9A5EAA8A-15E1-A56B-6C13-92C7F5E2F8B0}"/>
              </a:ext>
              <a:ext uri="{C183D7F6-B498-43B3-948B-1728B52AA6E4}">
                <adec:decorative xmlns:adec="http://schemas.microsoft.com/office/drawing/2017/decorative" val="1"/>
              </a:ext>
            </a:extLst>
          </p:cNvPr>
          <p:cNvSpPr>
            <a:spLocks noGrp="1"/>
          </p:cNvSpPr>
          <p:nvPr>
            <p:ph sz="quarter" idx="14"/>
          </p:nvPr>
        </p:nvSpPr>
        <p:spPr/>
        <p:txBody>
          <a:bodyPr>
            <a:normAutofit/>
          </a:bodyPr>
          <a:lstStyle/>
          <a:p>
            <a:r>
              <a:rPr lang="en-US" dirty="0">
                <a:hlinkClick r:id="rId2"/>
              </a:rPr>
              <a:t>TeacherStudentDataLink@cde.state.co.us</a:t>
            </a:r>
            <a:endParaRPr lang="en-US" dirty="0"/>
          </a:p>
        </p:txBody>
      </p:sp>
      <p:pic>
        <p:nvPicPr>
          <p:cNvPr id="11" name="Picture 10" descr="View of COGNOS or CEDAR Reports for TSDL Snapshot.  Arrows pointing to Number of Students reported by school and student discrepancy report.">
            <a:extLst>
              <a:ext uri="{FF2B5EF4-FFF2-40B4-BE49-F238E27FC236}">
                <a16:creationId xmlns:a16="http://schemas.microsoft.com/office/drawing/2014/main" id="{A8C40276-C1F2-51EF-37A8-DE715F0F6C61}"/>
              </a:ext>
            </a:extLst>
          </p:cNvPr>
          <p:cNvPicPr>
            <a:picLocks noChangeAspect="1"/>
          </p:cNvPicPr>
          <p:nvPr/>
        </p:nvPicPr>
        <p:blipFill>
          <a:blip r:embed="rId3"/>
          <a:stretch>
            <a:fillRect/>
          </a:stretch>
        </p:blipFill>
        <p:spPr>
          <a:xfrm>
            <a:off x="5045102" y="315564"/>
            <a:ext cx="4164376" cy="2906608"/>
          </a:xfrm>
          <a:prstGeom prst="rect">
            <a:avLst/>
          </a:prstGeom>
        </p:spPr>
      </p:pic>
      <p:pic>
        <p:nvPicPr>
          <p:cNvPr id="13" name="Picture 12" descr="View of CEDAR or COGNOS Student Discrepancy Report with Weeks Enrolled field highlighted.">
            <a:extLst>
              <a:ext uri="{FF2B5EF4-FFF2-40B4-BE49-F238E27FC236}">
                <a16:creationId xmlns:a16="http://schemas.microsoft.com/office/drawing/2014/main" id="{DCC47D2B-ADAB-D5DC-1CB8-6170E3AA9B94}"/>
              </a:ext>
            </a:extLst>
          </p:cNvPr>
          <p:cNvPicPr>
            <a:picLocks noChangeAspect="1"/>
          </p:cNvPicPr>
          <p:nvPr/>
        </p:nvPicPr>
        <p:blipFill>
          <a:blip r:embed="rId4"/>
          <a:stretch>
            <a:fillRect/>
          </a:stretch>
        </p:blipFill>
        <p:spPr>
          <a:xfrm>
            <a:off x="7076700" y="2685505"/>
            <a:ext cx="4902952" cy="3248764"/>
          </a:xfrm>
          <a:prstGeom prst="rect">
            <a:avLst/>
          </a:prstGeom>
        </p:spPr>
      </p:pic>
    </p:spTree>
    <p:extLst>
      <p:ext uri="{BB962C8B-B14F-4D97-AF65-F5344CB8AC3E}">
        <p14:creationId xmlns:p14="http://schemas.microsoft.com/office/powerpoint/2010/main" val="1896735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dirty="0"/>
              <a:t>Questions &amp; Resources:</a:t>
            </a:r>
            <a:br>
              <a:rPr lang="en-US" dirty="0"/>
            </a:br>
            <a:r>
              <a:rPr lang="en-US" dirty="0"/>
              <a:t>TSDL</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b="1" dirty="0"/>
              <a:t>Peter Hoffman</a:t>
            </a:r>
          </a:p>
          <a:p>
            <a:r>
              <a:rPr lang="en-US" b="1" dirty="0"/>
              <a:t>720-925-8611</a:t>
            </a:r>
          </a:p>
          <a:p>
            <a:r>
              <a:rPr lang="en-US" dirty="0">
                <a:hlinkClick r:id="rId2"/>
              </a:rPr>
              <a:t>TeacherStudentDataLink@cde.state.co.us</a:t>
            </a:r>
          </a:p>
          <a:p>
            <a:r>
              <a:rPr lang="en-US" dirty="0">
                <a:hlinkClick r:id="rId3"/>
              </a:rPr>
              <a:t>TSDL Interchange Webpage</a:t>
            </a:r>
            <a:br>
              <a:rPr lang="en-US" dirty="0"/>
            </a:br>
            <a:br>
              <a:rPr lang="en-US" dirty="0">
                <a:hlinkClick r:id="rId3"/>
              </a:rPr>
            </a:br>
            <a:endParaRPr lang="en-US"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177579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dirty="0"/>
              <a:t>Student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dirty="0"/>
              <a:t>Dawna Gudka</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31261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A6E2-0E70-9266-F576-2897347CE6BD}"/>
              </a:ext>
            </a:extLst>
          </p:cNvPr>
          <p:cNvSpPr>
            <a:spLocks noGrp="1"/>
          </p:cNvSpPr>
          <p:nvPr>
            <p:ph type="title"/>
          </p:nvPr>
        </p:nvSpPr>
        <p:spPr>
          <a:xfrm>
            <a:off x="3391787" y="5893622"/>
            <a:ext cx="4869712" cy="898524"/>
          </a:xfrm>
        </p:spPr>
        <p:txBody>
          <a:bodyPr/>
          <a:lstStyle/>
          <a:p>
            <a:r>
              <a:rPr lang="en-US" dirty="0"/>
              <a:t>Snapshot Status as of 7/18   6AM</a:t>
            </a:r>
          </a:p>
        </p:txBody>
      </p:sp>
      <p:graphicFrame>
        <p:nvGraphicFramePr>
          <p:cNvPr id="9" name="Content Placeholder 8" descr="Pie chart to show how many districts do not have snapshot data, have snapshot data with errors and are error free.">
            <a:extLst>
              <a:ext uri="{FF2B5EF4-FFF2-40B4-BE49-F238E27FC236}">
                <a16:creationId xmlns:a16="http://schemas.microsoft.com/office/drawing/2014/main" id="{60663F2C-3380-740B-070F-A79FA5E11DA5}"/>
              </a:ext>
            </a:extLst>
          </p:cNvPr>
          <p:cNvGraphicFramePr>
            <a:graphicFrameLocks noGrp="1"/>
          </p:cNvGraphicFramePr>
          <p:nvPr>
            <p:ph idx="1"/>
            <p:extLst>
              <p:ext uri="{D42A27DB-BD31-4B8C-83A1-F6EECF244321}">
                <p14:modId xmlns:p14="http://schemas.microsoft.com/office/powerpoint/2010/main" val="1212147300"/>
              </p:ext>
            </p:extLst>
          </p:nvPr>
        </p:nvGraphicFramePr>
        <p:xfrm>
          <a:off x="228600" y="178312"/>
          <a:ext cx="11734800" cy="5599113"/>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a:extLst>
              <a:ext uri="{FF2B5EF4-FFF2-40B4-BE49-F238E27FC236}">
                <a16:creationId xmlns:a16="http://schemas.microsoft.com/office/drawing/2014/main" id="{E3933C86-A983-866B-5715-E6E0C9FD9678}"/>
              </a:ext>
            </a:extLst>
          </p:cNvPr>
          <p:cNvSpPr>
            <a:spLocks noGrp="1"/>
          </p:cNvSpPr>
          <p:nvPr>
            <p:ph sz="quarter" idx="13"/>
          </p:nvPr>
        </p:nvSpPr>
        <p:spPr/>
        <p:txBody>
          <a:bodyPr>
            <a:normAutofit fontScale="77500" lnSpcReduction="20000"/>
          </a:bodyPr>
          <a:lstStyle/>
          <a:p>
            <a:r>
              <a:rPr lang="en-US" dirty="0"/>
              <a:t>Student Discipline Snapshot lead – Dawna Gudka</a:t>
            </a:r>
          </a:p>
        </p:txBody>
      </p:sp>
      <p:sp>
        <p:nvSpPr>
          <p:cNvPr id="7" name="Content Placeholder 6">
            <a:extLst>
              <a:ext uri="{FF2B5EF4-FFF2-40B4-BE49-F238E27FC236}">
                <a16:creationId xmlns:a16="http://schemas.microsoft.com/office/drawing/2014/main" id="{11CB64A5-2DEA-0C6F-9B7C-444CD9A2D07B}"/>
              </a:ext>
            </a:extLst>
          </p:cNvPr>
          <p:cNvSpPr>
            <a:spLocks noGrp="1"/>
          </p:cNvSpPr>
          <p:nvPr>
            <p:ph sz="quarter" idx="14"/>
          </p:nvPr>
        </p:nvSpPr>
        <p:spPr/>
        <p:txBody>
          <a:bodyPr>
            <a:normAutofit fontScale="92500" lnSpcReduction="10000"/>
          </a:bodyPr>
          <a:lstStyle/>
          <a:p>
            <a:r>
              <a:rPr lang="en-US" dirty="0">
                <a:hlinkClick r:id="rId3"/>
              </a:rPr>
              <a:t>Student Discipline Snapshot</a:t>
            </a:r>
            <a:endParaRPr lang="en-US" dirty="0"/>
          </a:p>
        </p:txBody>
      </p:sp>
      <p:sp>
        <p:nvSpPr>
          <p:cNvPr id="4" name="Slide Number Placeholder 3">
            <a:extLst>
              <a:ext uri="{FF2B5EF4-FFF2-40B4-BE49-F238E27FC236}">
                <a16:creationId xmlns:a16="http://schemas.microsoft.com/office/drawing/2014/main" id="{38323E44-65BA-0731-E594-3D46F081FC8A}"/>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
        <p:nvSpPr>
          <p:cNvPr id="3" name="TextBox 2">
            <a:extLst>
              <a:ext uri="{FF2B5EF4-FFF2-40B4-BE49-F238E27FC236}">
                <a16:creationId xmlns:a16="http://schemas.microsoft.com/office/drawing/2014/main" id="{B046F55B-6A42-ADA9-874E-B0331A04E924}"/>
              </a:ext>
            </a:extLst>
          </p:cNvPr>
          <p:cNvSpPr txBox="1"/>
          <p:nvPr/>
        </p:nvSpPr>
        <p:spPr>
          <a:xfrm>
            <a:off x="4093535" y="3590461"/>
            <a:ext cx="1828800" cy="461665"/>
          </a:xfrm>
          <a:prstGeom prst="rect">
            <a:avLst/>
          </a:prstGeom>
          <a:noFill/>
        </p:spPr>
        <p:txBody>
          <a:bodyPr wrap="square" rtlCol="0">
            <a:spAutoFit/>
          </a:bodyPr>
          <a:lstStyle/>
          <a:p>
            <a:r>
              <a:rPr lang="en-US" sz="2400" dirty="0"/>
              <a:t>Submitted</a:t>
            </a:r>
          </a:p>
        </p:txBody>
      </p:sp>
      <p:pic>
        <p:nvPicPr>
          <p:cNvPr id="12" name="Picture 11">
            <a:extLst>
              <a:ext uri="{FF2B5EF4-FFF2-40B4-BE49-F238E27FC236}">
                <a16:creationId xmlns:a16="http://schemas.microsoft.com/office/drawing/2014/main" id="{E5A7B46B-A56A-F790-1ED6-AC2D31D766F1}"/>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3199" t="5597" b="11055"/>
          <a:stretch/>
        </p:blipFill>
        <p:spPr>
          <a:xfrm>
            <a:off x="8587564" y="3156119"/>
            <a:ext cx="2074567" cy="1786270"/>
          </a:xfrm>
          <a:prstGeom prst="rect">
            <a:avLst/>
          </a:prstGeom>
          <a:effectLst>
            <a:softEdge rad="292100"/>
          </a:effectLst>
        </p:spPr>
      </p:pic>
    </p:spTree>
    <p:extLst>
      <p:ext uri="{BB962C8B-B14F-4D97-AF65-F5344CB8AC3E}">
        <p14:creationId xmlns:p14="http://schemas.microsoft.com/office/powerpoint/2010/main" val="176543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75462" y="215809"/>
            <a:ext cx="10614296" cy="898524"/>
          </a:xfrm>
        </p:spPr>
        <p:txBody>
          <a:bodyPr>
            <a:normAutofit/>
          </a:bodyPr>
          <a:lstStyle/>
          <a:p>
            <a:r>
              <a:rPr lang="en-US" dirty="0"/>
              <a:t>Student Discipline Snapshot-View data in Cognos-</a:t>
            </a:r>
            <a:br>
              <a:rPr lang="en-US" dirty="0"/>
            </a:br>
            <a:r>
              <a:rPr lang="en-US" dirty="0"/>
              <a:t>Discipline counts by student demographics report</a:t>
            </a:r>
          </a:p>
        </p:txBody>
      </p:sp>
      <p:pic>
        <p:nvPicPr>
          <p:cNvPr id="14" name="Picture 13" descr="Use search in Cognos">
            <a:extLst>
              <a:ext uri="{FF2B5EF4-FFF2-40B4-BE49-F238E27FC236}">
                <a16:creationId xmlns:a16="http://schemas.microsoft.com/office/drawing/2014/main" id="{55B0E681-7DA2-3119-D94C-AC61A1C8D786}"/>
              </a:ext>
            </a:extLst>
          </p:cNvPr>
          <p:cNvPicPr>
            <a:picLocks noChangeAspect="1"/>
          </p:cNvPicPr>
          <p:nvPr/>
        </p:nvPicPr>
        <p:blipFill>
          <a:blip r:embed="rId2"/>
          <a:stretch>
            <a:fillRect/>
          </a:stretch>
        </p:blipFill>
        <p:spPr>
          <a:xfrm>
            <a:off x="110247" y="1738552"/>
            <a:ext cx="2914800" cy="1485976"/>
          </a:xfrm>
          <a:prstGeom prst="rect">
            <a:avLst/>
          </a:prstGeom>
        </p:spPr>
      </p:pic>
      <p:pic>
        <p:nvPicPr>
          <p:cNvPr id="12" name="Picture 11" descr="List of Student Discipline Cognos Reports">
            <a:extLst>
              <a:ext uri="{FF2B5EF4-FFF2-40B4-BE49-F238E27FC236}">
                <a16:creationId xmlns:a16="http://schemas.microsoft.com/office/drawing/2014/main" id="{9FC747B5-70FF-DC38-2BC5-365D8975A88F}"/>
              </a:ext>
            </a:extLst>
          </p:cNvPr>
          <p:cNvPicPr>
            <a:picLocks noChangeAspect="1"/>
          </p:cNvPicPr>
          <p:nvPr/>
        </p:nvPicPr>
        <p:blipFill>
          <a:blip r:embed="rId3"/>
          <a:stretch>
            <a:fillRect/>
          </a:stretch>
        </p:blipFill>
        <p:spPr>
          <a:xfrm>
            <a:off x="332873" y="3379101"/>
            <a:ext cx="2286000" cy="2822677"/>
          </a:xfrm>
          <a:prstGeom prst="rect">
            <a:avLst/>
          </a:prstGeom>
        </p:spPr>
      </p:pic>
      <p:pic>
        <p:nvPicPr>
          <p:cNvPr id="10" name="Picture 9">
            <a:extLst>
              <a:ext uri="{FF2B5EF4-FFF2-40B4-BE49-F238E27FC236}">
                <a16:creationId xmlns:a16="http://schemas.microsoft.com/office/drawing/2014/main" id="{FA58343F-90E2-75B2-8F01-8FD73B68146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035030" y="1340762"/>
            <a:ext cx="9046723" cy="4176478"/>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dirty="0"/>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dirty="0"/>
              <a:t>StudentDiscipline@cde.state.co.us</a:t>
            </a:r>
          </a:p>
        </p:txBody>
      </p:sp>
    </p:spTree>
    <p:extLst>
      <p:ext uri="{BB962C8B-B14F-4D97-AF65-F5344CB8AC3E}">
        <p14:creationId xmlns:p14="http://schemas.microsoft.com/office/powerpoint/2010/main" val="296882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49EFEE59-E129-976B-614D-D6B91A3080B9}"/>
              </a:ext>
            </a:extLst>
          </p:cNvPr>
          <p:cNvSpPr>
            <a:spLocks noGrp="1"/>
          </p:cNvSpPr>
          <p:nvPr>
            <p:ph type="title"/>
          </p:nvPr>
        </p:nvSpPr>
        <p:spPr>
          <a:xfrm>
            <a:off x="475462" y="215809"/>
            <a:ext cx="10614296" cy="898524"/>
          </a:xfrm>
        </p:spPr>
        <p:txBody>
          <a:bodyPr>
            <a:normAutofit/>
          </a:bodyPr>
          <a:lstStyle/>
          <a:p>
            <a:r>
              <a:rPr lang="en-US" dirty="0"/>
              <a:t>Student Discipline Snapshot-Error free and have validated data</a:t>
            </a:r>
            <a:br>
              <a:rPr lang="en-US" dirty="0"/>
            </a:br>
            <a:r>
              <a:rPr lang="en-US" dirty="0"/>
              <a:t>Submitted Data to CDE</a:t>
            </a:r>
          </a:p>
        </p:txBody>
      </p:sp>
      <p:sp>
        <p:nvSpPr>
          <p:cNvPr id="9" name="TextBox 8">
            <a:extLst>
              <a:ext uri="{FF2B5EF4-FFF2-40B4-BE49-F238E27FC236}">
                <a16:creationId xmlns:a16="http://schemas.microsoft.com/office/drawing/2014/main" id="{0F241BD3-801F-0A14-29D9-9D95C7187E72}"/>
              </a:ext>
            </a:extLst>
          </p:cNvPr>
          <p:cNvSpPr txBox="1"/>
          <p:nvPr/>
        </p:nvSpPr>
        <p:spPr>
          <a:xfrm>
            <a:off x="243191" y="1381328"/>
            <a:ext cx="11108988" cy="646331"/>
          </a:xfrm>
          <a:prstGeom prst="rect">
            <a:avLst/>
          </a:prstGeom>
          <a:noFill/>
        </p:spPr>
        <p:txBody>
          <a:bodyPr wrap="square" rtlCol="0">
            <a:spAutoFit/>
          </a:bodyPr>
          <a:lstStyle/>
          <a:p>
            <a:r>
              <a:rPr lang="en-US" dirty="0"/>
              <a:t>Reminder each time you upload a corrected interchange file you must create a snapshot.  The snapshot takes a look at your data at the time the create snapshot button is clicked.</a:t>
            </a:r>
          </a:p>
        </p:txBody>
      </p:sp>
      <p:pic>
        <p:nvPicPr>
          <p:cNvPr id="4" name="Picture 3" descr="Submit to CDE and download signature page">
            <a:extLst>
              <a:ext uri="{FF2B5EF4-FFF2-40B4-BE49-F238E27FC236}">
                <a16:creationId xmlns:a16="http://schemas.microsoft.com/office/drawing/2014/main" id="{F83B6FAF-4E3C-ECB2-F0DB-1F3468E28BEB}"/>
              </a:ext>
            </a:extLst>
          </p:cNvPr>
          <p:cNvPicPr>
            <a:picLocks noChangeAspect="1"/>
          </p:cNvPicPr>
          <p:nvPr/>
        </p:nvPicPr>
        <p:blipFill>
          <a:blip r:embed="rId2"/>
          <a:stretch>
            <a:fillRect/>
          </a:stretch>
        </p:blipFill>
        <p:spPr>
          <a:xfrm>
            <a:off x="226713" y="2365990"/>
            <a:ext cx="11652849" cy="2921150"/>
          </a:xfrm>
          <a:prstGeom prst="rect">
            <a:avLst/>
          </a:prstGeom>
        </p:spPr>
      </p:pic>
      <p:sp>
        <p:nvSpPr>
          <p:cNvPr id="3" name="Slide Number Placeholder 2">
            <a:extLst>
              <a:ext uri="{FF2B5EF4-FFF2-40B4-BE49-F238E27FC236}">
                <a16:creationId xmlns:a16="http://schemas.microsoft.com/office/drawing/2014/main" id="{9E936801-2838-36D0-7699-EE5C61C3F7A2}"/>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
        <p:nvSpPr>
          <p:cNvPr id="27" name="Content Placeholder 5">
            <a:extLst>
              <a:ext uri="{FF2B5EF4-FFF2-40B4-BE49-F238E27FC236}">
                <a16:creationId xmlns:a16="http://schemas.microsoft.com/office/drawing/2014/main" id="{E1DB1521-6ABC-A840-9449-352D4AA1CB18}"/>
              </a:ext>
            </a:extLst>
          </p:cNvPr>
          <p:cNvSpPr>
            <a:spLocks noGrp="1"/>
          </p:cNvSpPr>
          <p:nvPr>
            <p:ph sz="quarter" idx="13"/>
          </p:nvPr>
        </p:nvSpPr>
        <p:spPr>
          <a:xfrm>
            <a:off x="1366838" y="6356350"/>
            <a:ext cx="4483100" cy="361950"/>
          </a:xfrm>
        </p:spPr>
        <p:txBody>
          <a:bodyPr>
            <a:normAutofit/>
          </a:bodyPr>
          <a:lstStyle/>
          <a:p>
            <a:r>
              <a:rPr lang="en-US" dirty="0"/>
              <a:t>Student Discipline Snapshot-Dawna Gudka</a:t>
            </a:r>
          </a:p>
        </p:txBody>
      </p:sp>
      <p:sp>
        <p:nvSpPr>
          <p:cNvPr id="28" name="Content Placeholder 9">
            <a:extLst>
              <a:ext uri="{FF2B5EF4-FFF2-40B4-BE49-F238E27FC236}">
                <a16:creationId xmlns:a16="http://schemas.microsoft.com/office/drawing/2014/main" id="{EDCB9D10-64FA-65E4-F789-9C639188A1A4}"/>
              </a:ext>
            </a:extLst>
          </p:cNvPr>
          <p:cNvSpPr>
            <a:spLocks noGrp="1"/>
          </p:cNvSpPr>
          <p:nvPr>
            <p:ph sz="quarter" idx="14"/>
          </p:nvPr>
        </p:nvSpPr>
        <p:spPr>
          <a:xfrm>
            <a:off x="6053138" y="6356350"/>
            <a:ext cx="4392612" cy="361950"/>
          </a:xfrm>
        </p:spPr>
        <p:txBody>
          <a:bodyPr>
            <a:normAutofit/>
          </a:bodyPr>
          <a:lstStyle/>
          <a:p>
            <a:r>
              <a:rPr lang="en-US" dirty="0"/>
              <a:t>StudentDiscipline@cde.state.co.us</a:t>
            </a:r>
          </a:p>
        </p:txBody>
      </p:sp>
    </p:spTree>
    <p:extLst>
      <p:ext uri="{BB962C8B-B14F-4D97-AF65-F5344CB8AC3E}">
        <p14:creationId xmlns:p14="http://schemas.microsoft.com/office/powerpoint/2010/main" val="1218041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t>Questions &amp; Answers:</a:t>
            </a:r>
            <a:br>
              <a:rPr lang="en-US" dirty="0"/>
            </a:br>
            <a:r>
              <a:rPr lang="en-US" dirty="0"/>
              <a:t>Student Discipline Snapshot</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dirty="0">
                <a:hlinkClick r:id="rId2"/>
              </a:rPr>
              <a:t>Discipline Interchange website</a:t>
            </a:r>
            <a:endParaRPr lang="en-US" dirty="0"/>
          </a:p>
          <a:p>
            <a:r>
              <a:rPr lang="en-US" dirty="0">
                <a:hlinkClick r:id="rId3"/>
              </a:rPr>
              <a:t>Student Discipline Training recording</a:t>
            </a:r>
            <a:endParaRPr lang="en-US" dirty="0"/>
          </a:p>
          <a:p>
            <a:r>
              <a:rPr lang="en-US" dirty="0">
                <a:hlinkClick r:id="rId4"/>
              </a:rPr>
              <a:t>Student Discipline Snapshot website</a:t>
            </a:r>
            <a:endParaRPr lang="en-US" dirty="0"/>
          </a:p>
          <a:p>
            <a:r>
              <a:rPr lang="en-US" dirty="0"/>
              <a:t>Dawna Gudka</a:t>
            </a:r>
          </a:p>
          <a:p>
            <a:r>
              <a:rPr lang="en-US" dirty="0"/>
              <a:t>(303) 598-7901</a:t>
            </a:r>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
        <p:nvSpPr>
          <p:cNvPr id="2" name="Scroll: Vertical 1">
            <a:extLst>
              <a:ext uri="{FF2B5EF4-FFF2-40B4-BE49-F238E27FC236}">
                <a16:creationId xmlns:a16="http://schemas.microsoft.com/office/drawing/2014/main" id="{E6B9BF18-F204-3D2C-0F21-EA344F93E375}"/>
              </a:ext>
            </a:extLst>
          </p:cNvPr>
          <p:cNvSpPr/>
          <p:nvPr/>
        </p:nvSpPr>
        <p:spPr>
          <a:xfrm>
            <a:off x="8900809" y="749030"/>
            <a:ext cx="2850204" cy="2791839"/>
          </a:xfrm>
          <a:prstGeom prst="vertic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Please include your 4-digit LEA when emailing or leaving a voicemail</a:t>
            </a:r>
          </a:p>
        </p:txBody>
      </p:sp>
    </p:spTree>
    <p:extLst>
      <p:ext uri="{BB962C8B-B14F-4D97-AF65-F5344CB8AC3E}">
        <p14:creationId xmlns:p14="http://schemas.microsoft.com/office/powerpoint/2010/main" val="2823243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dirty="0"/>
              <a:t>Special Education Discipline</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dirty="0"/>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2348164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dirty="0"/>
              <a:t>Colorado Department of Education</a:t>
            </a:r>
            <a:br>
              <a:rPr lang="en-US" dirty="0"/>
            </a:br>
            <a:r>
              <a:rPr lang="en-US" dirty="0"/>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dirty="0">
                <a:hlinkClick r:id="rId3"/>
              </a:rPr>
              <a:t>Identity Management Site</a:t>
            </a:r>
            <a:endParaRPr lang="en-US" dirty="0"/>
          </a:p>
          <a:p>
            <a:pPr marL="0" indent="0">
              <a:buNone/>
            </a:pPr>
            <a:r>
              <a:rPr lang="en-US" dirty="0">
                <a:hlinkClick r:id="rId4"/>
              </a:rPr>
              <a:t>Frequently Asked Questions</a:t>
            </a:r>
            <a:endParaRPr lang="en-US" dirty="0"/>
          </a:p>
          <a:p>
            <a:r>
              <a:rPr lang="en-US" dirty="0"/>
              <a:t>How do I add myself or others to the email listserv for town hall emails and/or a specific collection?</a:t>
            </a:r>
            <a:endParaRPr lang="en-US" dirty="0">
              <a:ea typeface="Calibri"/>
              <a:cs typeface="Calibri"/>
            </a:endParaRPr>
          </a:p>
          <a:p>
            <a:pPr lvl="1"/>
            <a:r>
              <a:rPr lang="en-US" dirty="0"/>
              <a:t>Email lists are dependent on a person’s access rights in IdM. Contact your LAM to get an account or be assigned to a specific collection.</a:t>
            </a:r>
            <a:endParaRPr lang="en-US" dirty="0">
              <a:ea typeface="Calibri"/>
              <a:cs typeface="Calibri"/>
            </a:endParaRPr>
          </a:p>
          <a:p>
            <a:r>
              <a:rPr lang="en-US" dirty="0"/>
              <a:t>Where can I find the IdM role mappings for Data Pipeline and other applications?</a:t>
            </a:r>
            <a:endParaRPr lang="en-US" dirty="0">
              <a:ea typeface="Calibri"/>
              <a:cs typeface="Calibri"/>
            </a:endParaRPr>
          </a:p>
          <a:p>
            <a:pPr lvl="1"/>
            <a:r>
              <a:rPr lang="en-US" dirty="0">
                <a:hlinkClick r:id="rId5"/>
              </a:rPr>
              <a:t>Role Mapping (XLS)</a:t>
            </a:r>
            <a:endParaRPr lang="en-US" dirty="0"/>
          </a:p>
          <a:p>
            <a:endParaRPr lang="en-US" dirty="0"/>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dirty="0"/>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dirty="0"/>
              <a:t>I am a LAM. How do I update the user permissions for someone in my district?</a:t>
            </a:r>
          </a:p>
          <a:p>
            <a:pPr lvl="1"/>
            <a:r>
              <a:rPr lang="en-US" dirty="0">
                <a:hlinkClick r:id="rId6"/>
              </a:rPr>
              <a:t>Follow the steps outlined in the IdM Quick Guide for Access Management (DOCX)</a:t>
            </a:r>
            <a:endParaRPr lang="en-US" dirty="0"/>
          </a:p>
          <a:p>
            <a:r>
              <a:rPr lang="en-US" dirty="0">
                <a:solidFill>
                  <a:srgbClr val="C00000"/>
                </a:solidFill>
              </a:rPr>
              <a:t>Important: </a:t>
            </a:r>
            <a:r>
              <a:rPr lang="en-US" dirty="0"/>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AD83-AA1A-6460-9680-5073241ADB6F}"/>
              </a:ext>
            </a:extLst>
          </p:cNvPr>
          <p:cNvSpPr>
            <a:spLocks noGrp="1"/>
          </p:cNvSpPr>
          <p:nvPr>
            <p:ph type="title"/>
          </p:nvPr>
        </p:nvSpPr>
        <p:spPr/>
        <p:txBody>
          <a:bodyPr/>
          <a:lstStyle/>
          <a:p>
            <a:r>
              <a:rPr lang="en-US"/>
              <a:t>Special Education Discipline Snapshot</a:t>
            </a:r>
          </a:p>
        </p:txBody>
      </p:sp>
      <p:graphicFrame>
        <p:nvGraphicFramePr>
          <p:cNvPr id="7" name="Content Placeholder 6" descr="AU snapshot status- 15 no snapshot taken, 50 snapshot taken, 25 error free">
            <a:extLst>
              <a:ext uri="{FF2B5EF4-FFF2-40B4-BE49-F238E27FC236}">
                <a16:creationId xmlns:a16="http://schemas.microsoft.com/office/drawing/2014/main" id="{DD4549BB-61DF-A653-3673-39E6FCD6D44F}"/>
              </a:ext>
            </a:extLst>
          </p:cNvPr>
          <p:cNvGraphicFramePr>
            <a:graphicFrameLocks noGrp="1"/>
          </p:cNvGraphicFramePr>
          <p:nvPr>
            <p:ph idx="1"/>
          </p:nvPr>
        </p:nvGraphicFramePr>
        <p:xfrm>
          <a:off x="-1794994" y="1361895"/>
          <a:ext cx="8065168" cy="4459255"/>
        </p:xfrm>
        <a:graphic>
          <a:graphicData uri="http://schemas.openxmlformats.org/drawingml/2006/chart">
            <c:chart xmlns:c="http://schemas.openxmlformats.org/drawingml/2006/chart" xmlns:r="http://schemas.openxmlformats.org/officeDocument/2006/relationships" r:id="rId2"/>
          </a:graphicData>
        </a:graphic>
      </p:graphicFrame>
      <p:pic>
        <p:nvPicPr>
          <p:cNvPr id="5" name="Graphic 4" descr="Clapping hands outline">
            <a:extLst>
              <a:ext uri="{FF2B5EF4-FFF2-40B4-BE49-F238E27FC236}">
                <a16:creationId xmlns:a16="http://schemas.microsoft.com/office/drawing/2014/main" id="{C4A29506-C40F-6143-C75D-1E4D3429F5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60020" y="2358425"/>
            <a:ext cx="914400" cy="914400"/>
          </a:xfrm>
          <a:prstGeom prst="rect">
            <a:avLst/>
          </a:prstGeom>
        </p:spPr>
      </p:pic>
      <p:cxnSp>
        <p:nvCxnSpPr>
          <p:cNvPr id="11" name="Straight Arrow Connector 10">
            <a:extLst>
              <a:ext uri="{FF2B5EF4-FFF2-40B4-BE49-F238E27FC236}">
                <a16:creationId xmlns:a16="http://schemas.microsoft.com/office/drawing/2014/main" id="{7D9364B8-2D9A-37EE-FDCF-6C991E3ED17E}"/>
              </a:ext>
              <a:ext uri="{C183D7F6-B498-43B3-948B-1728B52AA6E4}">
                <adec:decorative xmlns:adec="http://schemas.microsoft.com/office/drawing/2017/decorative" val="1"/>
              </a:ext>
            </a:extLst>
          </p:cNvPr>
          <p:cNvCxnSpPr>
            <a:cxnSpLocks/>
          </p:cNvCxnSpPr>
          <p:nvPr/>
        </p:nvCxnSpPr>
        <p:spPr>
          <a:xfrm flipH="1">
            <a:off x="3044939" y="2852948"/>
            <a:ext cx="1126898" cy="4198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B5064E6-9C0F-7082-01EE-6E9E856004E4}"/>
              </a:ext>
            </a:extLst>
          </p:cNvPr>
          <p:cNvSpPr txBox="1"/>
          <p:nvPr/>
        </p:nvSpPr>
        <p:spPr>
          <a:xfrm>
            <a:off x="6262603" y="1296835"/>
            <a:ext cx="5302253" cy="4524315"/>
          </a:xfrm>
          <a:prstGeom prst="rect">
            <a:avLst/>
          </a:prstGeom>
          <a:noFill/>
        </p:spPr>
        <p:txBody>
          <a:bodyPr wrap="square" rtlCol="0">
            <a:spAutoFit/>
          </a:bodyPr>
          <a:lstStyle/>
          <a:p>
            <a:r>
              <a:rPr lang="en-US" b="1" dirty="0"/>
              <a:t>Steps to complete by July 31</a:t>
            </a:r>
            <a:r>
              <a:rPr lang="en-US" b="1" baseline="30000" dirty="0"/>
              <a:t>st</a:t>
            </a:r>
            <a:r>
              <a:rPr lang="en-US" b="1" dirty="0"/>
              <a:t>:</a:t>
            </a:r>
          </a:p>
          <a:p>
            <a:r>
              <a:rPr lang="en-US" dirty="0"/>
              <a:t>1. Verify all member districts have uploaded a Discipline Action file or marked no actions</a:t>
            </a:r>
          </a:p>
          <a:p>
            <a:pPr marL="742950" lvl="1" indent="-285750">
              <a:buFont typeface="Arial" panose="020B0604020202020204" pitchFamily="34" charset="0"/>
              <a:buChar char="•"/>
            </a:pPr>
            <a:r>
              <a:rPr lang="en-US" dirty="0"/>
              <a:t>Use ‘District Activity Report’ found in Cognos Reports/Special Education Discipline</a:t>
            </a:r>
          </a:p>
          <a:p>
            <a:r>
              <a:rPr lang="en-US" dirty="0"/>
              <a:t>2. Create snapshot and clear snapshot errors </a:t>
            </a:r>
          </a:p>
          <a:p>
            <a:pPr marL="742950" lvl="1" indent="-285750">
              <a:buFont typeface="Arial" panose="020B0604020202020204" pitchFamily="34" charset="0"/>
              <a:buChar char="•"/>
            </a:pPr>
            <a:r>
              <a:rPr lang="en-US" dirty="0"/>
              <a:t>with help of district respondent</a:t>
            </a:r>
          </a:p>
          <a:p>
            <a:r>
              <a:rPr lang="en-US" dirty="0"/>
              <a:t>3. Submit any exception requests needed</a:t>
            </a:r>
          </a:p>
          <a:p>
            <a:r>
              <a:rPr lang="en-US" dirty="0"/>
              <a:t>4. </a:t>
            </a:r>
            <a:r>
              <a:rPr lang="en-US" i="1" dirty="0"/>
              <a:t>Review</a:t>
            </a:r>
            <a:r>
              <a:rPr lang="en-US" dirty="0"/>
              <a:t> validation reports found in Special Education Discipline Cognos folder</a:t>
            </a:r>
          </a:p>
          <a:p>
            <a:pPr marL="742950" lvl="1" indent="-285750">
              <a:buFont typeface="Arial" panose="020B0604020202020204" pitchFamily="34" charset="0"/>
              <a:buChar char="•"/>
            </a:pPr>
            <a:r>
              <a:rPr lang="en-US" dirty="0">
                <a:highlight>
                  <a:srgbClr val="FFFF00"/>
                </a:highlight>
              </a:rPr>
              <a:t>SPED Discipline Data Summary Report</a:t>
            </a:r>
          </a:p>
          <a:p>
            <a:pPr marL="742950" lvl="1" indent="-285750">
              <a:buFont typeface="Arial" panose="020B0604020202020204" pitchFamily="34" charset="0"/>
              <a:buChar char="•"/>
            </a:pPr>
            <a:r>
              <a:rPr lang="en-US" dirty="0">
                <a:highlight>
                  <a:srgbClr val="FFFF00"/>
                </a:highlight>
              </a:rPr>
              <a:t>SPED Discipline: Year to Year Comparison Type of Disciplines Report</a:t>
            </a:r>
          </a:p>
          <a:p>
            <a:pPr lvl="1"/>
            <a:r>
              <a:rPr lang="en-US" dirty="0"/>
              <a:t>*Your reports and final snapshot do not have to be signed or submitted until the August due dates. It’s fine to go ahead and do so now!</a:t>
            </a:r>
          </a:p>
        </p:txBody>
      </p:sp>
      <p:sp>
        <p:nvSpPr>
          <p:cNvPr id="4" name="Slide Number Placeholder 3">
            <a:extLst>
              <a:ext uri="{FF2B5EF4-FFF2-40B4-BE49-F238E27FC236}">
                <a16:creationId xmlns:a16="http://schemas.microsoft.com/office/drawing/2014/main" id="{B67DB40B-FA25-8E19-981B-63E47FBA6375}"/>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8" name="Content Placeholder 5">
            <a:extLst>
              <a:ext uri="{FF2B5EF4-FFF2-40B4-BE49-F238E27FC236}">
                <a16:creationId xmlns:a16="http://schemas.microsoft.com/office/drawing/2014/main" id="{75613CA1-7ADE-4D7D-939F-CEE17EB7F840}"/>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65000"/>
                    <a:lumOff val="35000"/>
                  </a:schemeClr>
                </a:solidFill>
                <a:hlinkClick r:id="rId5">
                  <a:extLst>
                    <a:ext uri="{A12FA001-AC4F-418D-AE19-62706E023703}">
                      <ahyp:hlinkClr xmlns:ahyp="http://schemas.microsoft.com/office/drawing/2018/hyperlinkcolor" val="tx"/>
                    </a:ext>
                  </a:extLst>
                </a:hlinkClick>
              </a:rPr>
              <a:t>SpedDiscipline@cde.state.co.us</a:t>
            </a:r>
            <a:r>
              <a:rPr lang="en-US" sz="1600" dirty="0">
                <a:solidFill>
                  <a:schemeClr val="tx1">
                    <a:lumMod val="65000"/>
                    <a:lumOff val="35000"/>
                  </a:schemeClr>
                </a:solidFill>
              </a:rPr>
              <a:t> </a:t>
            </a:r>
          </a:p>
          <a:p>
            <a:endParaRPr lang="en-US" dirty="0"/>
          </a:p>
        </p:txBody>
      </p:sp>
      <p:sp>
        <p:nvSpPr>
          <p:cNvPr id="9" name="Content Placeholder 16">
            <a:extLst>
              <a:ext uri="{FF2B5EF4-FFF2-40B4-BE49-F238E27FC236}">
                <a16:creationId xmlns:a16="http://schemas.microsoft.com/office/drawing/2014/main" id="{29D59225-61BE-9128-32A6-4F58D241F1E0}"/>
              </a:ext>
            </a:extLst>
          </p:cNvPr>
          <p:cNvSpPr>
            <a:spLocks noGrp="1"/>
          </p:cNvSpPr>
          <p:nvPr>
            <p:ph sz="quarter" idx="14"/>
          </p:nvPr>
        </p:nvSpPr>
        <p:spPr>
          <a:xfrm>
            <a:off x="6053138" y="6356350"/>
            <a:ext cx="4392612" cy="361950"/>
          </a:xfrm>
        </p:spPr>
        <p:txBody>
          <a:bodyPr>
            <a:normAutofit fontScale="92500"/>
          </a:bodyPr>
          <a:lstStyle/>
          <a:p>
            <a:r>
              <a:rPr lang="en-US" dirty="0"/>
              <a:t>Special Education Discipline – Lindsey Heitman</a:t>
            </a:r>
          </a:p>
        </p:txBody>
      </p:sp>
    </p:spTree>
    <p:extLst>
      <p:ext uri="{BB962C8B-B14F-4D97-AF65-F5344CB8AC3E}">
        <p14:creationId xmlns:p14="http://schemas.microsoft.com/office/powerpoint/2010/main" val="644629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Discipline Snapshot</a:t>
            </a:r>
            <a:br>
              <a:rPr lang="en-US" dirty="0"/>
            </a:br>
            <a:br>
              <a:rPr lang="en-US" dirty="0"/>
            </a:br>
            <a:r>
              <a:rPr lang="en-US" dirty="0"/>
              <a:t> </a:t>
            </a:r>
          </a:p>
        </p:txBody>
      </p:sp>
      <p:sp>
        <p:nvSpPr>
          <p:cNvPr id="3" name="TextBox 2">
            <a:extLst>
              <a:ext uri="{FF2B5EF4-FFF2-40B4-BE49-F238E27FC236}">
                <a16:creationId xmlns:a16="http://schemas.microsoft.com/office/drawing/2014/main" id="{61B18AAC-23F9-28E9-A543-945FD39B72E6}"/>
              </a:ext>
            </a:extLst>
          </p:cNvPr>
          <p:cNvSpPr txBox="1"/>
          <p:nvPr/>
        </p:nvSpPr>
        <p:spPr>
          <a:xfrm>
            <a:off x="127000" y="1208544"/>
            <a:ext cx="5969000" cy="369332"/>
          </a:xfrm>
          <a:prstGeom prst="rect">
            <a:avLst/>
          </a:prstGeom>
          <a:noFill/>
        </p:spPr>
        <p:txBody>
          <a:bodyPr wrap="square" rtlCol="0">
            <a:spAutoFit/>
          </a:bodyPr>
          <a:lstStyle/>
          <a:p>
            <a:r>
              <a:rPr lang="en-US" b="1" dirty="0"/>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146213" y="1494672"/>
            <a:ext cx="7334357" cy="6740307"/>
          </a:xfrm>
          <a:prstGeom prst="rect">
            <a:avLst/>
          </a:prstGeom>
          <a:noFill/>
        </p:spPr>
        <p:txBody>
          <a:bodyPr wrap="square" rtlCol="0">
            <a:spAutoFit/>
          </a:bodyPr>
          <a:lstStyle/>
          <a:p>
            <a:pPr marL="285750" indent="-285750">
              <a:buFont typeface="Arial" panose="020B0604020202020204" pitchFamily="34" charset="0"/>
              <a:buChar char="•"/>
            </a:pPr>
            <a:r>
              <a:rPr lang="en-US" b="1" strike="sngStrike" dirty="0"/>
              <a:t>May 1, 2024  </a:t>
            </a:r>
            <a:r>
              <a:rPr lang="en-US" strike="sngStrike" dirty="0"/>
              <a:t>-  </a:t>
            </a:r>
            <a:r>
              <a:rPr lang="en-US" sz="1800" b="0" strike="sngStrike" dirty="0"/>
              <a:t>SPED Discipline </a:t>
            </a:r>
            <a:r>
              <a:rPr lang="en-US" sz="1800" b="0" strike="sngStrike" baseline="0" dirty="0"/>
              <a:t>Snapshot official open</a:t>
            </a:r>
          </a:p>
          <a:p>
            <a:pPr marL="285750" indent="-285750">
              <a:buFont typeface="Arial" panose="020B0604020202020204" pitchFamily="34" charset="0"/>
              <a:buChar char="•"/>
            </a:pPr>
            <a:r>
              <a:rPr lang="en-US" b="1" strike="sngStrike" dirty="0">
                <a:highlight>
                  <a:srgbClr val="FFFFFF"/>
                </a:highlight>
              </a:rPr>
              <a:t>May 23, 2024 </a:t>
            </a:r>
            <a:r>
              <a:rPr lang="en-US" strike="sngStrike" dirty="0">
                <a:highlight>
                  <a:srgbClr val="FFFFFF"/>
                </a:highlight>
              </a:rPr>
              <a:t>- </a:t>
            </a:r>
            <a:r>
              <a:rPr lang="en-US" sz="1800" b="0" strike="sngStrike" dirty="0">
                <a:highlight>
                  <a:srgbClr val="FFFFFF"/>
                </a:highlight>
              </a:rPr>
              <a:t>All Interchange files that feed into snapshot uploaded</a:t>
            </a:r>
            <a:r>
              <a:rPr lang="en-US" strike="sngStrike" dirty="0">
                <a:highlight>
                  <a:srgbClr val="FFFFFF"/>
                </a:highlight>
              </a:rPr>
              <a:t> or updated</a:t>
            </a:r>
            <a:r>
              <a:rPr lang="en-US" sz="1800" b="0" strike="sngStrike" dirty="0">
                <a:highlight>
                  <a:srgbClr val="FFFFFF"/>
                </a:highlight>
              </a:rPr>
              <a:t> at least once</a:t>
            </a:r>
          </a:p>
          <a:p>
            <a:pPr marL="285750" indent="-285750">
              <a:buFont typeface="Arial" panose="020B0604020202020204" pitchFamily="34" charset="0"/>
              <a:buChar char="•"/>
            </a:pPr>
            <a:r>
              <a:rPr lang="en-US" b="1" strike="sngStrike" dirty="0"/>
              <a:t>June 27, 2024 </a:t>
            </a:r>
            <a:r>
              <a:rPr lang="en-US" strike="sngStrike" dirty="0"/>
              <a:t>- </a:t>
            </a:r>
            <a:r>
              <a:rPr lang="en-US" sz="1800" b="0" strike="sngStrike" dirty="0"/>
              <a:t>Interchange errors resolved – Discipline Action File, Child File, Participation File and at least one snapshot taken</a:t>
            </a:r>
          </a:p>
          <a:p>
            <a:pPr marL="285750" indent="-285750">
              <a:buFont typeface="Arial" panose="020B0604020202020204" pitchFamily="34" charset="0"/>
              <a:buChar char="•"/>
            </a:pPr>
            <a:r>
              <a:rPr lang="en-US" b="1" dirty="0">
                <a:highlight>
                  <a:srgbClr val="FFFF00"/>
                </a:highlight>
              </a:rPr>
              <a:t>JULY 31, 2024</a:t>
            </a:r>
          </a:p>
          <a:p>
            <a:pPr marL="285750" indent="-285750">
              <a:buFont typeface="Arial" panose="020B0604020202020204" pitchFamily="34" charset="0"/>
              <a:buChar char="•"/>
            </a:pPr>
            <a:r>
              <a:rPr lang="en-US" b="1" dirty="0">
                <a:highlight>
                  <a:srgbClr val="FFFF00"/>
                </a:highlight>
              </a:rPr>
              <a:t>August 15, 2024 </a:t>
            </a:r>
            <a:r>
              <a:rPr lang="en-US" dirty="0">
                <a:highlight>
                  <a:srgbClr val="FFFF00"/>
                </a:highlight>
              </a:rPr>
              <a:t>- </a:t>
            </a:r>
            <a:r>
              <a:rPr lang="en-US" sz="1800" b="0" baseline="0" dirty="0">
                <a:highlight>
                  <a:srgbClr val="FFFF00"/>
                </a:highlight>
              </a:rPr>
              <a:t>All Exception requests submitted to CDE processing</a:t>
            </a:r>
          </a:p>
          <a:p>
            <a:pPr marL="285750" indent="-285750">
              <a:buFont typeface="Arial" panose="020B0604020202020204" pitchFamily="34" charset="0"/>
              <a:buChar char="•"/>
            </a:pPr>
            <a:r>
              <a:rPr lang="en-US" b="1" dirty="0">
                <a:highlight>
                  <a:srgbClr val="FFFF00"/>
                </a:highlight>
              </a:rPr>
              <a:t>August 22, 2024 </a:t>
            </a:r>
            <a:r>
              <a:rPr lang="en-US" dirty="0">
                <a:highlight>
                  <a:srgbClr val="FFFF00"/>
                </a:highlight>
              </a:rPr>
              <a:t>- </a:t>
            </a:r>
            <a:r>
              <a:rPr lang="en-US" sz="1800" b="0" baseline="0" dirty="0">
                <a:highlight>
                  <a:srgbClr val="FFFF00"/>
                </a:highlight>
              </a:rPr>
              <a:t>Snapshot error-free</a:t>
            </a:r>
          </a:p>
          <a:p>
            <a:pPr marL="285750" indent="-285750">
              <a:buFont typeface="Arial" panose="020B0604020202020204" pitchFamily="34" charset="0"/>
              <a:buChar char="•"/>
            </a:pPr>
            <a:r>
              <a:rPr lang="en-US" sz="1800" b="1" dirty="0">
                <a:highlight>
                  <a:srgbClr val="FFFF00"/>
                </a:highlight>
              </a:rPr>
              <a:t>Aug.</a:t>
            </a:r>
            <a:r>
              <a:rPr lang="en-US" sz="1800" b="1" baseline="0" dirty="0">
                <a:highlight>
                  <a:srgbClr val="FFFF00"/>
                </a:highlight>
              </a:rPr>
              <a:t> 22 – Aug. 29, 2024 </a:t>
            </a:r>
            <a:r>
              <a:rPr lang="en-US" sz="1800" b="0" baseline="0" dirty="0">
                <a:highlight>
                  <a:srgbClr val="FFFF00"/>
                </a:highlight>
              </a:rPr>
              <a:t>- </a:t>
            </a:r>
            <a:r>
              <a:rPr lang="en-US" sz="1800" b="0" dirty="0">
                <a:highlight>
                  <a:srgbClr val="FFFF00"/>
                </a:highlight>
              </a:rPr>
              <a:t>Report Review</a:t>
            </a:r>
          </a:p>
          <a:p>
            <a:pPr marL="285750" indent="-285750">
              <a:buFont typeface="Arial" panose="020B0604020202020204" pitchFamily="34" charset="0"/>
              <a:buChar char="•"/>
            </a:pPr>
            <a:r>
              <a:rPr lang="en-US" sz="1800" b="1" baseline="0" dirty="0"/>
              <a:t>August 29, 2024 </a:t>
            </a:r>
            <a:r>
              <a:rPr lang="en-US" sz="1800" b="0" baseline="0" dirty="0"/>
              <a:t>- </a:t>
            </a:r>
            <a:r>
              <a:rPr lang="en-US" sz="1800" b="0" dirty="0"/>
              <a:t>Final Submission</a:t>
            </a:r>
            <a:r>
              <a:rPr lang="en-US" sz="1800" b="0" baseline="0" dirty="0"/>
              <a:t> approval in Data Pipeline and reports uploaded to DMS. </a:t>
            </a:r>
            <a:endParaRPr lang="en-US" sz="1800" b="0" dirty="0"/>
          </a:p>
          <a:p>
            <a:endParaRPr lang="en-US" sz="1800" b="0" dirty="0"/>
          </a:p>
          <a:p>
            <a:endParaRPr lang="en-US" sz="1800" b="0" dirty="0"/>
          </a:p>
          <a:p>
            <a:endParaRPr lang="en-US" sz="1800" b="0" dirty="0"/>
          </a:p>
          <a:p>
            <a:endParaRPr lang="en-US" sz="1800" b="0" baseline="0" dirty="0"/>
          </a:p>
          <a:p>
            <a:endParaRPr lang="en-US" sz="1800" b="0" dirty="0"/>
          </a:p>
          <a:p>
            <a:endParaRPr lang="en-US" sz="1800" b="0" baseline="0" dirty="0"/>
          </a:p>
          <a:p>
            <a:endParaRPr lang="en-US" sz="1800" b="0" baseline="0" dirty="0"/>
          </a:p>
          <a:p>
            <a:endParaRPr lang="en-US" sz="1800" b="0" baseline="0" dirty="0"/>
          </a:p>
          <a:p>
            <a:endParaRPr lang="en-US" sz="1800" b="0" dirty="0"/>
          </a:p>
          <a:p>
            <a:endParaRPr lang="en-US" sz="1800" b="0" dirty="0"/>
          </a:p>
          <a:p>
            <a:endParaRPr lang="en-US" sz="1800" b="0" dirty="0"/>
          </a:p>
          <a:p>
            <a:endParaRPr lang="en-US" sz="1800" b="0" dirty="0"/>
          </a:p>
          <a:p>
            <a:r>
              <a:rPr lang="en-US" dirty="0"/>
              <a:t> </a:t>
            </a:r>
          </a:p>
        </p:txBody>
      </p:sp>
      <p:sp>
        <p:nvSpPr>
          <p:cNvPr id="8" name="TextBox 7">
            <a:extLst>
              <a:ext uri="{FF2B5EF4-FFF2-40B4-BE49-F238E27FC236}">
                <a16:creationId xmlns:a16="http://schemas.microsoft.com/office/drawing/2014/main" id="{9DF983A1-3EC1-B36B-9DA7-667E3BDC25FC}"/>
              </a:ext>
            </a:extLst>
          </p:cNvPr>
          <p:cNvSpPr txBox="1"/>
          <p:nvPr/>
        </p:nvSpPr>
        <p:spPr>
          <a:xfrm>
            <a:off x="7823992" y="2004564"/>
            <a:ext cx="2501449" cy="2308324"/>
          </a:xfrm>
          <a:prstGeom prst="rect">
            <a:avLst/>
          </a:prstGeom>
          <a:solidFill>
            <a:schemeClr val="accent3">
              <a:lumMod val="40000"/>
              <a:lumOff val="60000"/>
            </a:schemeClr>
          </a:solidFill>
          <a:ln w="9525">
            <a:solidFill>
              <a:schemeClr val="tx1"/>
            </a:solidFill>
          </a:ln>
        </p:spPr>
        <p:txBody>
          <a:bodyPr wrap="square" rtlCol="0">
            <a:spAutoFit/>
          </a:bodyPr>
          <a:lstStyle/>
          <a:p>
            <a:r>
              <a:rPr lang="en-US" b="1" dirty="0"/>
              <a:t>July 31</a:t>
            </a:r>
            <a:r>
              <a:rPr lang="en-US" b="1" baseline="30000" dirty="0"/>
              <a:t>st</a:t>
            </a:r>
            <a:r>
              <a:rPr lang="en-US" b="1" dirty="0"/>
              <a:t>, 2024  </a:t>
            </a:r>
          </a:p>
          <a:p>
            <a:r>
              <a:rPr lang="en-US" b="1" dirty="0"/>
              <a:t>Student Discipline Snapshot is due by this date! </a:t>
            </a:r>
          </a:p>
          <a:p>
            <a:r>
              <a:rPr lang="en-US" b="1" dirty="0"/>
              <a:t>**The Student Discipline Snapshot also includes the Sped student records. **</a:t>
            </a:r>
          </a:p>
        </p:txBody>
      </p:sp>
      <p:cxnSp>
        <p:nvCxnSpPr>
          <p:cNvPr id="11" name="Straight Arrow Connector 10">
            <a:extLst>
              <a:ext uri="{FF2B5EF4-FFF2-40B4-BE49-F238E27FC236}">
                <a16:creationId xmlns:a16="http://schemas.microsoft.com/office/drawing/2014/main" id="{42A2F60A-3D18-6EDF-A421-E2AB8C9E3865}"/>
              </a:ext>
              <a:ext uri="{C183D7F6-B498-43B3-948B-1728B52AA6E4}">
                <adec:decorative xmlns:adec="http://schemas.microsoft.com/office/drawing/2017/decorative" val="1"/>
              </a:ext>
            </a:extLst>
          </p:cNvPr>
          <p:cNvCxnSpPr>
            <a:cxnSpLocks/>
          </p:cNvCxnSpPr>
          <p:nvPr/>
        </p:nvCxnSpPr>
        <p:spPr>
          <a:xfrm flipH="1">
            <a:off x="2146554" y="3082563"/>
            <a:ext cx="55057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1832101" y="6302682"/>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65000"/>
                    <a:lumOff val="35000"/>
                  </a:schemeClr>
                </a:solidFill>
                <a:hlinkClick r:id="rId2">
                  <a:extLst>
                    <a:ext uri="{A12FA001-AC4F-418D-AE19-62706E023703}">
                      <ahyp:hlinkClr xmlns:ahyp="http://schemas.microsoft.com/office/drawing/2018/hyperlinkcolor" val="tx"/>
                    </a:ext>
                  </a:extLst>
                </a:hlinkClick>
              </a:rPr>
              <a:t>SpedDiscipline@cde.state.co.us</a:t>
            </a:r>
            <a:r>
              <a:rPr lang="en-US" sz="1600" dirty="0">
                <a:solidFill>
                  <a:schemeClr val="tx1">
                    <a:lumMod val="65000"/>
                    <a:lumOff val="35000"/>
                  </a:schemeClr>
                </a:solidFill>
              </a:rPr>
              <a:t> </a:t>
            </a:r>
          </a:p>
          <a:p>
            <a:endParaRPr lang="en-US"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a:xfrm>
            <a:off x="5880259" y="6302682"/>
            <a:ext cx="4483505" cy="362338"/>
          </a:xfrm>
        </p:spPr>
        <p:txBody>
          <a:bodyPr/>
          <a:lstStyle/>
          <a:p>
            <a:r>
              <a:rPr lang="en-US" dirty="0"/>
              <a:t>Special Education Discipline – Lindsey Heitman</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3475955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4954F-2B10-7D7D-5779-BBE87B4AE06F}"/>
              </a:ext>
            </a:extLst>
          </p:cNvPr>
          <p:cNvSpPr>
            <a:spLocks noGrp="1"/>
          </p:cNvSpPr>
          <p:nvPr>
            <p:ph type="title"/>
          </p:nvPr>
        </p:nvSpPr>
        <p:spPr/>
        <p:txBody>
          <a:bodyPr/>
          <a:lstStyle/>
          <a:p>
            <a:r>
              <a:rPr lang="en-US" dirty="0"/>
              <a:t>Special Education</a:t>
            </a:r>
            <a:br>
              <a:rPr lang="en-US" dirty="0"/>
            </a:br>
            <a:r>
              <a:rPr lang="en-US" dirty="0"/>
              <a:t>Reports Online Resources</a:t>
            </a:r>
          </a:p>
        </p:txBody>
      </p:sp>
      <p:sp>
        <p:nvSpPr>
          <p:cNvPr id="3" name="TextBox 2">
            <a:extLst>
              <a:ext uri="{FF2B5EF4-FFF2-40B4-BE49-F238E27FC236}">
                <a16:creationId xmlns:a16="http://schemas.microsoft.com/office/drawing/2014/main" id="{F87E621A-ABFA-7716-9A23-8943972DB7C8}"/>
              </a:ext>
            </a:extLst>
          </p:cNvPr>
          <p:cNvSpPr txBox="1"/>
          <p:nvPr/>
        </p:nvSpPr>
        <p:spPr>
          <a:xfrm>
            <a:off x="748327" y="1414021"/>
            <a:ext cx="7396432" cy="369332"/>
          </a:xfrm>
          <a:prstGeom prst="rect">
            <a:avLst/>
          </a:prstGeom>
          <a:noFill/>
        </p:spPr>
        <p:txBody>
          <a:bodyPr wrap="square" rtlCol="0">
            <a:spAutoFit/>
          </a:bodyPr>
          <a:lstStyle/>
          <a:p>
            <a:r>
              <a:rPr lang="en-US" dirty="0">
                <a:hlinkClick r:id="rId2"/>
              </a:rPr>
              <a:t>Special Education Discipline Snapshot Webpage</a:t>
            </a:r>
            <a:endParaRPr lang="en-US" dirty="0"/>
          </a:p>
        </p:txBody>
      </p:sp>
      <p:pic>
        <p:nvPicPr>
          <p:cNvPr id="1026" name="Picture 2" descr="screenshot of the Special Education Discipline Snapshot webpage - Trainings and Reports resources available">
            <a:extLst>
              <a:ext uri="{FF2B5EF4-FFF2-40B4-BE49-F238E27FC236}">
                <a16:creationId xmlns:a16="http://schemas.microsoft.com/office/drawing/2014/main" id="{9CAE21F0-EE70-0E6D-FB20-A9C028B6BF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42827" y="2148790"/>
            <a:ext cx="9480102" cy="384081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75D3E2C-EEBE-DEFB-B333-DF343A312AAD}"/>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
        <p:nvSpPr>
          <p:cNvPr id="8" name="Content Placeholder 5">
            <a:extLst>
              <a:ext uri="{FF2B5EF4-FFF2-40B4-BE49-F238E27FC236}">
                <a16:creationId xmlns:a16="http://schemas.microsoft.com/office/drawing/2014/main" id="{5B23988A-D74F-C7EE-8EE9-68F0CEBC9941}"/>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solidFill>
                  <a:schemeClr val="tx1">
                    <a:lumMod val="65000"/>
                    <a:lumOff val="35000"/>
                  </a:schemeClr>
                </a:solidFill>
                <a:hlinkClick r:id="rId4">
                  <a:extLst>
                    <a:ext uri="{A12FA001-AC4F-418D-AE19-62706E023703}">
                      <ahyp:hlinkClr xmlns:ahyp="http://schemas.microsoft.com/office/drawing/2018/hyperlinkcolor" val="tx"/>
                    </a:ext>
                  </a:extLst>
                </a:hlinkClick>
              </a:rPr>
              <a:t>SpedDiscipline@cde.state.co.us</a:t>
            </a:r>
            <a:r>
              <a:rPr lang="en-US" sz="1600" dirty="0">
                <a:solidFill>
                  <a:schemeClr val="tx1">
                    <a:lumMod val="65000"/>
                    <a:lumOff val="35000"/>
                  </a:schemeClr>
                </a:solidFill>
              </a:rPr>
              <a:t> </a:t>
            </a:r>
          </a:p>
          <a:p>
            <a:endParaRPr lang="en-US" dirty="0"/>
          </a:p>
        </p:txBody>
      </p:sp>
      <p:sp>
        <p:nvSpPr>
          <p:cNvPr id="7" name="Content Placeholder 16">
            <a:extLst>
              <a:ext uri="{FF2B5EF4-FFF2-40B4-BE49-F238E27FC236}">
                <a16:creationId xmlns:a16="http://schemas.microsoft.com/office/drawing/2014/main" id="{8112AF26-E5AC-26EE-41BA-DD8711ED0E06}"/>
              </a:ext>
            </a:extLst>
          </p:cNvPr>
          <p:cNvSpPr>
            <a:spLocks noGrp="1"/>
          </p:cNvSpPr>
          <p:nvPr>
            <p:ph sz="quarter" idx="14"/>
          </p:nvPr>
        </p:nvSpPr>
        <p:spPr>
          <a:xfrm>
            <a:off x="6053138" y="6356350"/>
            <a:ext cx="4392612" cy="361950"/>
          </a:xfrm>
        </p:spPr>
        <p:txBody>
          <a:bodyPr>
            <a:normAutofit fontScale="92500"/>
          </a:bodyPr>
          <a:lstStyle/>
          <a:p>
            <a:r>
              <a:rPr lang="en-US" dirty="0"/>
              <a:t>Special Education Discipline – Lindsey Heitman</a:t>
            </a:r>
          </a:p>
        </p:txBody>
      </p:sp>
    </p:spTree>
    <p:extLst>
      <p:ext uri="{BB962C8B-B14F-4D97-AF65-F5344CB8AC3E}">
        <p14:creationId xmlns:p14="http://schemas.microsoft.com/office/powerpoint/2010/main" val="3595776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303520" cy="1197864"/>
          </a:xfrm>
        </p:spPr>
        <p:txBody>
          <a:bodyPr/>
          <a:lstStyle/>
          <a:p>
            <a:r>
              <a:rPr lang="en-US" dirty="0"/>
              <a:t>Questions &amp; Resources:</a:t>
            </a:r>
            <a:br>
              <a:rPr lang="en-US" dirty="0"/>
            </a:br>
            <a:r>
              <a:rPr lang="en-US" dirty="0"/>
              <a:t>Special Education Discipline</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dirty="0"/>
              <a:t>Lindsey Heitman</a:t>
            </a:r>
          </a:p>
          <a:p>
            <a:r>
              <a:rPr lang="en-US" dirty="0">
                <a:hlinkClick r:id="rId2"/>
              </a:rPr>
              <a:t>SpedDiscipline@cde.state.co.us</a:t>
            </a:r>
            <a:r>
              <a:rPr lang="en-US" dirty="0"/>
              <a:t> </a:t>
            </a:r>
          </a:p>
          <a:p>
            <a:endParaRPr lang="en-US" dirty="0"/>
          </a:p>
          <a:p>
            <a:r>
              <a:rPr lang="en-US" sz="2000" dirty="0">
                <a:hlinkClick r:id="rId3"/>
              </a:rPr>
              <a:t>Discipline Interchange Webpage</a:t>
            </a:r>
            <a:br>
              <a:rPr lang="en-US" sz="2000" dirty="0"/>
            </a:br>
            <a:r>
              <a:rPr lang="en-US" sz="2000" dirty="0">
                <a:hlinkClick r:id="rId4"/>
              </a:rPr>
              <a:t>Special Education Discipline Snapshot Webpage</a:t>
            </a:r>
            <a:br>
              <a:rPr lang="en-US" sz="2000" dirty="0">
                <a:hlinkClick r:id="rId4"/>
              </a:rPr>
            </a:br>
            <a:endParaRPr lang="en-US" sz="2000" dirty="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1262648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48A9B3-BD76-B087-5BF3-157633758E45}"/>
              </a:ext>
            </a:extLst>
          </p:cNvPr>
          <p:cNvSpPr>
            <a:spLocks noGrp="1"/>
          </p:cNvSpPr>
          <p:nvPr>
            <p:ph type="ctrTitle"/>
          </p:nvPr>
        </p:nvSpPr>
        <p:spPr/>
        <p:txBody>
          <a:bodyPr/>
          <a:lstStyle/>
          <a:p>
            <a:r>
              <a:rPr lang="en-US"/>
              <a:t>Special Education End of Year</a:t>
            </a:r>
          </a:p>
        </p:txBody>
      </p:sp>
      <p:sp>
        <p:nvSpPr>
          <p:cNvPr id="6" name="Content Placeholder 5">
            <a:extLst>
              <a:ext uri="{FF2B5EF4-FFF2-40B4-BE49-F238E27FC236}">
                <a16:creationId xmlns:a16="http://schemas.microsoft.com/office/drawing/2014/main" id="{741B3020-9548-3A59-58A0-5595257DB4A1}"/>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D0A69E4-AF10-CAB7-3EE4-174DBE94E5EF}"/>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0528201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 and Office Hours</a:t>
            </a:r>
            <a:br>
              <a:rPr lang="en-US" dirty="0"/>
            </a:br>
            <a:r>
              <a:rPr lang="en-US" dirty="0"/>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6032153" cy="3139321"/>
          </a:xfrm>
          <a:prstGeom prst="rect">
            <a:avLst/>
          </a:prstGeom>
          <a:noFill/>
        </p:spPr>
        <p:txBody>
          <a:bodyPr wrap="square">
            <a:spAutoFit/>
          </a:bodyPr>
          <a:lstStyle/>
          <a:p>
            <a:pPr marL="285750" indent="-285750">
              <a:buFont typeface="Arial" panose="020B0604020202020204" pitchFamily="34" charset="0"/>
              <a:buChar char="•"/>
            </a:pPr>
            <a:r>
              <a:rPr lang="en-US" b="1" dirty="0"/>
              <a:t>May 1, 2024  </a:t>
            </a:r>
            <a:r>
              <a:rPr lang="en-US" dirty="0"/>
              <a:t>-  </a:t>
            </a:r>
            <a:r>
              <a:rPr lang="en-US" sz="1800" b="0" dirty="0"/>
              <a:t>SPED </a:t>
            </a:r>
            <a:r>
              <a:rPr lang="en-US" dirty="0"/>
              <a:t>EOY</a:t>
            </a:r>
            <a:r>
              <a:rPr lang="en-US" sz="1800" b="0" dirty="0"/>
              <a:t> </a:t>
            </a:r>
            <a:r>
              <a:rPr lang="en-US" sz="1800" b="0" baseline="0" dirty="0"/>
              <a:t>Snapshot official open</a:t>
            </a:r>
          </a:p>
          <a:p>
            <a:pPr marL="285750" indent="-285750">
              <a:buFont typeface="Arial" panose="020B0604020202020204" pitchFamily="34" charset="0"/>
              <a:buChar char="•"/>
            </a:pPr>
            <a:r>
              <a:rPr lang="en-US" b="1" dirty="0"/>
              <a:t>June 27, 2024 </a:t>
            </a:r>
            <a:r>
              <a:rPr lang="en-US" dirty="0"/>
              <a:t>– IEP Interchange files error-free</a:t>
            </a:r>
            <a:endParaRPr lang="en-US" sz="1800" b="0" dirty="0"/>
          </a:p>
          <a:p>
            <a:pPr marL="285750" indent="-285750">
              <a:buFont typeface="Arial" panose="020B0604020202020204" pitchFamily="34" charset="0"/>
              <a:buChar char="•"/>
            </a:pPr>
            <a:r>
              <a:rPr lang="en-US" b="1" dirty="0">
                <a:highlight>
                  <a:srgbClr val="FFFF00"/>
                </a:highlight>
              </a:rPr>
              <a:t>August 29, 2024 </a:t>
            </a:r>
            <a:r>
              <a:rPr lang="en-US" dirty="0">
                <a:highlight>
                  <a:srgbClr val="FFFF00"/>
                </a:highlight>
              </a:rPr>
              <a:t>- </a:t>
            </a:r>
            <a:r>
              <a:rPr lang="en-US" sz="1800" b="0" baseline="0" dirty="0">
                <a:highlight>
                  <a:srgbClr val="FFFF00"/>
                </a:highlight>
              </a:rPr>
              <a:t>All Exception requests submitted to CDE</a:t>
            </a:r>
            <a:endParaRPr lang="en-US" sz="1800" b="0" dirty="0">
              <a:highlight>
                <a:srgbClr val="FFFF00"/>
              </a:highlight>
            </a:endParaRPr>
          </a:p>
          <a:p>
            <a:pPr marL="285750" indent="-285750">
              <a:buFont typeface="Arial" panose="020B0604020202020204" pitchFamily="34" charset="0"/>
              <a:buChar char="•"/>
            </a:pPr>
            <a:r>
              <a:rPr lang="en-US" b="1" dirty="0"/>
              <a:t>September 5, 2024 </a:t>
            </a:r>
            <a:r>
              <a:rPr lang="en-US" dirty="0"/>
              <a:t>– All errors resolved at snapshot/interchange </a:t>
            </a:r>
            <a:endParaRPr lang="en-US" sz="1800" b="0" baseline="0" dirty="0"/>
          </a:p>
          <a:p>
            <a:pPr marL="285750" indent="-285750">
              <a:buFont typeface="Arial" panose="020B0604020202020204" pitchFamily="34" charset="0"/>
              <a:buChar char="•"/>
            </a:pPr>
            <a:r>
              <a:rPr lang="en-US" b="1" dirty="0"/>
              <a:t>September 5 -13, 2024 </a:t>
            </a:r>
            <a:r>
              <a:rPr lang="en-US" dirty="0"/>
              <a:t>-</a:t>
            </a:r>
            <a:r>
              <a:rPr lang="en-US" sz="1800" b="0" baseline="0" dirty="0"/>
              <a:t>Initial Report Review </a:t>
            </a:r>
          </a:p>
          <a:p>
            <a:pPr marL="285750" indent="-285750">
              <a:buFont typeface="Arial" panose="020B0604020202020204" pitchFamily="34" charset="0"/>
              <a:buChar char="•"/>
            </a:pPr>
            <a:r>
              <a:rPr lang="en-US" b="1" dirty="0"/>
              <a:t>September 16 - 20, 2024 </a:t>
            </a:r>
            <a:r>
              <a:rPr lang="en-US" sz="1800" b="0" baseline="0" dirty="0"/>
              <a:t>– </a:t>
            </a:r>
            <a:r>
              <a:rPr lang="en-US" sz="1800" b="0" dirty="0"/>
              <a:t>Resolving duplicates</a:t>
            </a:r>
          </a:p>
          <a:p>
            <a:pPr marL="285750" indent="-285750">
              <a:buFont typeface="Arial" panose="020B0604020202020204" pitchFamily="34" charset="0"/>
              <a:buChar char="•"/>
            </a:pPr>
            <a:r>
              <a:rPr lang="en-US" b="1" dirty="0"/>
              <a:t>September 20 - 27, 2024 </a:t>
            </a:r>
            <a:r>
              <a:rPr lang="en-US" sz="1800" b="0" baseline="0" dirty="0"/>
              <a:t>– </a:t>
            </a:r>
            <a:r>
              <a:rPr lang="en-US" sz="1800" b="0" dirty="0"/>
              <a:t>Final Report Review</a:t>
            </a:r>
          </a:p>
          <a:p>
            <a:pPr marL="285750" indent="-285750">
              <a:buFont typeface="Arial" panose="020B0604020202020204" pitchFamily="34" charset="0"/>
              <a:buChar char="•"/>
            </a:pPr>
            <a:r>
              <a:rPr lang="en-US" b="1" dirty="0"/>
              <a:t>September 27, 2024 </a:t>
            </a:r>
            <a:r>
              <a:rPr lang="en-US" dirty="0"/>
              <a:t>- </a:t>
            </a:r>
            <a:r>
              <a:rPr lang="en-US" sz="1800" b="0" dirty="0"/>
              <a:t>Final</a:t>
            </a:r>
            <a:r>
              <a:rPr lang="en-US" sz="1800" b="0" baseline="0" dirty="0"/>
              <a:t> approval in Data Pipeline and reports uploaded to DMS </a:t>
            </a:r>
            <a:endParaRPr lang="en-US" sz="1800" b="0" dirty="0"/>
          </a:p>
          <a:p>
            <a:pPr marL="285750" indent="-285750">
              <a:buFont typeface="Arial" panose="020B0604020202020204" pitchFamily="34" charset="0"/>
              <a:buChar char="•"/>
            </a:pPr>
            <a:endParaRPr lang="en-US" sz="1800" b="0" dirty="0"/>
          </a:p>
        </p:txBody>
      </p:sp>
      <p:sp>
        <p:nvSpPr>
          <p:cNvPr id="5" name="TextBox 4">
            <a:extLst>
              <a:ext uri="{FF2B5EF4-FFF2-40B4-BE49-F238E27FC236}">
                <a16:creationId xmlns:a16="http://schemas.microsoft.com/office/drawing/2014/main" id="{6AB53239-1CF6-92FB-5ACB-3912F9C0901B}"/>
              </a:ext>
            </a:extLst>
          </p:cNvPr>
          <p:cNvSpPr txBox="1"/>
          <p:nvPr/>
        </p:nvSpPr>
        <p:spPr>
          <a:xfrm>
            <a:off x="7041857" y="2187745"/>
            <a:ext cx="4194764" cy="1815882"/>
          </a:xfrm>
          <a:prstGeom prst="rect">
            <a:avLst/>
          </a:prstGeom>
          <a:noFill/>
        </p:spPr>
        <p:txBody>
          <a:bodyPr wrap="square">
            <a:spAutoFit/>
          </a:bodyPr>
          <a:lstStyle/>
          <a:p>
            <a:pPr marL="342900" lvl="1"/>
            <a:r>
              <a:rPr lang="en-US" sz="2000" dirty="0"/>
              <a:t>Sped EOY Office Hours: </a:t>
            </a:r>
            <a:endParaRPr lang="en-US" sz="2000" strike="sngStrike" dirty="0"/>
          </a:p>
          <a:p>
            <a:pPr marL="342900" lvl="1"/>
            <a:r>
              <a:rPr lang="en-US" sz="2000" b="1" dirty="0"/>
              <a:t>Tuesday July 30</a:t>
            </a:r>
            <a:r>
              <a:rPr lang="en-US" sz="2000" b="1" baseline="30000" dirty="0"/>
              <a:t>th</a:t>
            </a:r>
            <a:r>
              <a:rPr lang="en-US" sz="2000" b="1" dirty="0"/>
              <a:t>  11:00 – 12:00</a:t>
            </a:r>
          </a:p>
          <a:p>
            <a:pPr marL="342900" lvl="1"/>
            <a:r>
              <a:rPr lang="en-US" sz="1800" b="1" u="sng" dirty="0">
                <a:solidFill>
                  <a:srgbClr val="5B5FC7"/>
                </a:solidFill>
                <a:effectLst/>
                <a:ea typeface="Aptos" panose="020B0004020202020204" pitchFamily="34" charset="0"/>
                <a:cs typeface="Aptos" panose="020B0004020202020204" pitchFamily="34" charset="0"/>
                <a:hlinkClick r:id="rId2" tooltip="Meeting join link"/>
              </a:rPr>
              <a:t>Join the meeting now</a:t>
            </a:r>
            <a:r>
              <a:rPr lang="en-US" sz="1800" dirty="0">
                <a:solidFill>
                  <a:srgbClr val="242424"/>
                </a:solidFill>
                <a:effectLst/>
                <a:latin typeface="Segoe UI" panose="020B0502040204020203" pitchFamily="34" charset="0"/>
                <a:ea typeface="Aptos" panose="020B0004020202020204" pitchFamily="34" charset="0"/>
                <a:cs typeface="Aptos" panose="020B0004020202020204" pitchFamily="34" charset="0"/>
              </a:rPr>
              <a:t> </a:t>
            </a:r>
          </a:p>
          <a:p>
            <a:pPr marL="628650" lvl="1" indent="-285750">
              <a:buFont typeface="Arial" panose="020B0604020202020204" pitchFamily="34" charset="0"/>
              <a:buChar char="•"/>
            </a:pPr>
            <a:r>
              <a:rPr lang="en-US" sz="1800" dirty="0">
                <a:solidFill>
                  <a:srgbClr val="242424"/>
                </a:solidFill>
                <a:effectLst/>
                <a:latin typeface="Segoe UI" panose="020B0502040204020203" pitchFamily="34" charset="0"/>
                <a:ea typeface="Aptos" panose="020B0004020202020204" pitchFamily="34" charset="0"/>
                <a:cs typeface="Aptos" panose="020B0004020202020204" pitchFamily="34" charset="0"/>
              </a:rPr>
              <a:t>Time for questions</a:t>
            </a:r>
          </a:p>
          <a:p>
            <a:pPr marL="628650" lvl="1" indent="-285750">
              <a:buFont typeface="Arial" panose="020B0604020202020204" pitchFamily="34" charset="0"/>
              <a:buChar char="•"/>
            </a:pPr>
            <a:r>
              <a:rPr lang="en-US" dirty="0">
                <a:solidFill>
                  <a:srgbClr val="242424"/>
                </a:solidFill>
                <a:latin typeface="Segoe UI" panose="020B0502040204020203" pitchFamily="34" charset="0"/>
                <a:ea typeface="Aptos" panose="020B0004020202020204" pitchFamily="34" charset="0"/>
                <a:cs typeface="Aptos" panose="020B0004020202020204" pitchFamily="34" charset="0"/>
              </a:rPr>
              <a:t>Discuss rollover in Enrich – any related reporting issues</a:t>
            </a:r>
            <a:endParaRPr lang="en-US"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9" name="Picture 6">
            <a:extLst>
              <a:ext uri="{FF2B5EF4-FFF2-40B4-BE49-F238E27FC236}">
                <a16:creationId xmlns:a16="http://schemas.microsoft.com/office/drawing/2014/main" id="{DDB53DDA-5607-9941-7C7F-27064D67963E}"/>
              </a:ext>
              <a:ext uri="{C183D7F6-B498-43B3-948B-1728B52AA6E4}">
                <adec:decorative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0771" y="1283865"/>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3D4963-AB3C-867E-367F-592E7135A6AC}"/>
              </a:ext>
            </a:extLst>
          </p:cNvPr>
          <p:cNvSpPr txBox="1"/>
          <p:nvPr/>
        </p:nvSpPr>
        <p:spPr>
          <a:xfrm>
            <a:off x="7041857" y="4088294"/>
            <a:ext cx="6094602" cy="1292662"/>
          </a:xfrm>
          <a:prstGeom prst="rect">
            <a:avLst/>
          </a:prstGeom>
          <a:noFill/>
        </p:spPr>
        <p:txBody>
          <a:bodyPr wrap="square">
            <a:spAutoFit/>
          </a:bodyPr>
          <a:lstStyle/>
          <a:p>
            <a:pPr marL="342900" lvl="1"/>
            <a:r>
              <a:rPr lang="en-US" sz="2000" dirty="0"/>
              <a:t>Sped EOY Reports and Final Steps Webinar: </a:t>
            </a:r>
            <a:endParaRPr lang="en-US" sz="2000" strike="sngStrike" dirty="0"/>
          </a:p>
          <a:p>
            <a:pPr marL="342900" lvl="1"/>
            <a:r>
              <a:rPr lang="en-US" sz="2000" b="1" dirty="0"/>
              <a:t>Thursday Sept 5</a:t>
            </a:r>
            <a:r>
              <a:rPr lang="en-US" sz="2000" b="1" baseline="30000" dirty="0"/>
              <a:t>th</a:t>
            </a:r>
            <a:r>
              <a:rPr lang="en-US" sz="2000" b="1" dirty="0"/>
              <a:t>  1:00 – 2:00</a:t>
            </a:r>
          </a:p>
          <a:p>
            <a:pPr marL="342900" lvl="1"/>
            <a:r>
              <a:rPr lang="en-US" sz="1800" b="1" u="sng" dirty="0">
                <a:solidFill>
                  <a:srgbClr val="5B5FC7"/>
                </a:solidFill>
                <a:effectLst/>
                <a:latin typeface="Calibri" panose="020F0502020204030204" pitchFamily="34" charset="0"/>
                <a:ea typeface="Times New Roman" panose="02020603050405020304" pitchFamily="18" charset="0"/>
                <a:hlinkClick r:id="rId4" tooltip="Meeting join link"/>
              </a:rPr>
              <a:t>Join the meeting now</a:t>
            </a:r>
            <a:endParaRPr lang="en-US" sz="1800" dirty="0">
              <a:effectLst/>
              <a:latin typeface="Calibri" panose="020F0502020204030204" pitchFamily="34" charset="0"/>
              <a:ea typeface="Aptos" panose="020B0004020202020204" pitchFamily="34" charset="0"/>
            </a:endParaRPr>
          </a:p>
          <a:p>
            <a:pPr marL="342900" lvl="1"/>
            <a:endParaRPr lang="en-US" sz="2000" b="1"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5"/>
              </a:rPr>
              <a:t>SpedEndofYear@cde.state.co.us</a:t>
            </a:r>
            <a:r>
              <a:rPr lang="en-US" sz="1600" dirty="0"/>
              <a: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25</a:t>
            </a:fld>
            <a:endParaRPr lang="en-US"/>
          </a:p>
        </p:txBody>
      </p:sp>
    </p:spTree>
    <p:extLst>
      <p:ext uri="{BB962C8B-B14F-4D97-AF65-F5344CB8AC3E}">
        <p14:creationId xmlns:p14="http://schemas.microsoft.com/office/powerpoint/2010/main" val="408868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B2F7D-CAC9-D7B3-1CC1-4C0D373DC857}"/>
              </a:ext>
            </a:extLst>
          </p:cNvPr>
          <p:cNvSpPr>
            <a:spLocks noGrp="1"/>
          </p:cNvSpPr>
          <p:nvPr>
            <p:ph type="title"/>
          </p:nvPr>
        </p:nvSpPr>
        <p:spPr/>
        <p:txBody>
          <a:bodyPr/>
          <a:lstStyle/>
          <a:p>
            <a:r>
              <a:rPr lang="en-US" dirty="0"/>
              <a:t>Special Education EOY:</a:t>
            </a:r>
            <a:br>
              <a:rPr lang="en-US" dirty="0"/>
            </a:br>
            <a:r>
              <a:rPr lang="en-US" dirty="0"/>
              <a:t>Reconcile Exits</a:t>
            </a:r>
          </a:p>
        </p:txBody>
      </p:sp>
      <p:sp>
        <p:nvSpPr>
          <p:cNvPr id="3" name="Content Placeholder 2">
            <a:extLst>
              <a:ext uri="{FF2B5EF4-FFF2-40B4-BE49-F238E27FC236}">
                <a16:creationId xmlns:a16="http://schemas.microsoft.com/office/drawing/2014/main" id="{031942A6-7101-90CE-0D26-0F28F76017C9}"/>
              </a:ext>
            </a:extLst>
          </p:cNvPr>
          <p:cNvSpPr>
            <a:spLocks noGrp="1"/>
          </p:cNvSpPr>
          <p:nvPr>
            <p:ph idx="1"/>
          </p:nvPr>
        </p:nvSpPr>
        <p:spPr/>
        <p:txBody>
          <a:bodyPr/>
          <a:lstStyle/>
          <a:p>
            <a:pPr marL="0" indent="0">
              <a:buNone/>
            </a:pPr>
            <a:r>
              <a:rPr lang="en-US" dirty="0"/>
              <a:t>Reporting Reminder:</a:t>
            </a:r>
          </a:p>
          <a:p>
            <a:r>
              <a:rPr lang="en-US" dirty="0"/>
              <a:t>Reconcile exits with your Student EOY colleague(s) to be sure you have all the latest information (i.e. any exits that may not have been entered when you last pulled your files)</a:t>
            </a:r>
          </a:p>
          <a:p>
            <a:pPr lvl="1"/>
            <a:r>
              <a:rPr lang="en-US" dirty="0"/>
              <a:t>Be sure all exits that occurred through June 30</a:t>
            </a:r>
            <a:r>
              <a:rPr lang="en-US" baseline="30000" dirty="0"/>
              <a:t>th</a:t>
            </a:r>
            <a:r>
              <a:rPr lang="en-US" dirty="0"/>
              <a:t> are included in your 23-24 Sped EOY</a:t>
            </a:r>
          </a:p>
          <a:p>
            <a:pPr lvl="1"/>
            <a:r>
              <a:rPr lang="en-US" dirty="0"/>
              <a:t>Check all warnings that help you locate possible exit data that is coded incorrectly</a:t>
            </a:r>
          </a:p>
          <a:p>
            <a:pPr lvl="1"/>
            <a:r>
              <a:rPr lang="en-US" dirty="0"/>
              <a:t>Check ‘Records Not in Snapshot’ to be sure records aren’t being excluded due to a criteria issue</a:t>
            </a:r>
          </a:p>
        </p:txBody>
      </p:sp>
      <p:sp>
        <p:nvSpPr>
          <p:cNvPr id="4" name="Slide Number Placeholder 3">
            <a:extLst>
              <a:ext uri="{FF2B5EF4-FFF2-40B4-BE49-F238E27FC236}">
                <a16:creationId xmlns:a16="http://schemas.microsoft.com/office/drawing/2014/main" id="{54703010-6A4D-46A7-5CE2-1121E1475644}"/>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
        <p:nvSpPr>
          <p:cNvPr id="7" name="Content Placeholder 16">
            <a:extLst>
              <a:ext uri="{FF2B5EF4-FFF2-40B4-BE49-F238E27FC236}">
                <a16:creationId xmlns:a16="http://schemas.microsoft.com/office/drawing/2014/main" id="{7F91F283-2523-05C6-B77D-A0F8C686A440}"/>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2E60B65C-7D23-EBB7-FAB1-DDEB08312E49}"/>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1306306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Education End of Year: Exception Requests</a:t>
            </a:r>
          </a:p>
        </p:txBody>
      </p:sp>
      <p:sp>
        <p:nvSpPr>
          <p:cNvPr id="3" name="Content Placeholder 2"/>
          <p:cNvSpPr>
            <a:spLocks noGrp="1"/>
          </p:cNvSpPr>
          <p:nvPr>
            <p:ph idx="1"/>
          </p:nvPr>
        </p:nvSpPr>
        <p:spPr/>
        <p:txBody>
          <a:bodyPr>
            <a:normAutofit/>
          </a:bodyPr>
          <a:lstStyle/>
          <a:p>
            <a:pPr marL="0" indent="0">
              <a:buNone/>
            </a:pPr>
            <a:r>
              <a:rPr lang="en-US" sz="1900" u="sng" dirty="0"/>
              <a:t>Exception Requests Due to CDE By August 29 </a:t>
            </a:r>
          </a:p>
          <a:p>
            <a:r>
              <a:rPr lang="en-US" sz="1900" dirty="0">
                <a:latin typeface="+mn-lt"/>
              </a:rPr>
              <a:t>To find the Sped EOY Exception template click </a:t>
            </a:r>
            <a:r>
              <a:rPr lang="en-US" sz="1900" dirty="0">
                <a:latin typeface="+mn-lt"/>
                <a:hlinkClick r:id="rId2"/>
              </a:rPr>
              <a:t>here</a:t>
            </a:r>
            <a:r>
              <a:rPr lang="en-US" sz="1900" dirty="0">
                <a:latin typeface="+mn-lt"/>
              </a:rPr>
              <a:t> and go to Additional Resources section</a:t>
            </a:r>
            <a:endParaRPr lang="en-US" sz="1500" u="sng" dirty="0">
              <a:latin typeface="+mn-lt"/>
            </a:endParaRPr>
          </a:p>
          <a:p>
            <a:r>
              <a:rPr lang="en-US" sz="1900" dirty="0">
                <a:latin typeface="+mn-lt"/>
              </a:rPr>
              <a:t>Please save your filled out exception template in your AU # Syncplicity folder and email </a:t>
            </a:r>
            <a:r>
              <a:rPr lang="en-US" sz="1900" dirty="0">
                <a:latin typeface="+mn-lt"/>
                <a:hlinkClick r:id="rId3"/>
              </a:rPr>
              <a:t>SpedEndofYear@cde.state.co.us</a:t>
            </a:r>
            <a:r>
              <a:rPr lang="en-US" sz="1900" dirty="0">
                <a:latin typeface="+mn-lt"/>
              </a:rPr>
              <a:t> to let us know it’s ready for upload. I will email you if I have questions and/or once it has been uploaded to the Data Pipeline. The errors should resolve once you create a new snapshot. </a:t>
            </a:r>
          </a:p>
          <a:p>
            <a:r>
              <a:rPr lang="en-US" sz="1900" dirty="0">
                <a:latin typeface="+mn-lt"/>
              </a:rPr>
              <a:t>Explanation box must have 400 characters or less</a:t>
            </a:r>
          </a:p>
          <a:p>
            <a:pPr lvl="1"/>
            <a:r>
              <a:rPr lang="en-US" sz="1900" dirty="0">
                <a:latin typeface="+mn-lt"/>
              </a:rPr>
              <a:t>LEN Function under “Formulas/Insert Function” tells you how many characters are in a cell</a:t>
            </a:r>
          </a:p>
          <a:p>
            <a:r>
              <a:rPr lang="en-US" sz="1900" dirty="0">
                <a:latin typeface="+mn-lt"/>
              </a:rPr>
              <a:t>Be sure to download the Sped EOY template and not the EOY template – they are different</a:t>
            </a:r>
          </a:p>
          <a:p>
            <a:r>
              <a:rPr lang="en-US" sz="1900" dirty="0">
                <a:latin typeface="+mn-lt"/>
              </a:rPr>
              <a:t>Format on the template must be </a:t>
            </a:r>
            <a:r>
              <a:rPr lang="en-US" sz="1900" i="1" dirty="0">
                <a:latin typeface="+mn-lt"/>
              </a:rPr>
              <a:t>exactly </a:t>
            </a:r>
            <a:r>
              <a:rPr lang="en-US" sz="1900" dirty="0">
                <a:latin typeface="+mn-lt"/>
              </a:rPr>
              <a:t>as specified or file won’t upload – double check SASID, error code, number of characters in explanation is &lt; 400</a:t>
            </a:r>
          </a:p>
          <a:p>
            <a:r>
              <a:rPr lang="en-US" sz="1900" dirty="0">
                <a:latin typeface="+mn-lt"/>
              </a:rPr>
              <a:t>SY247 exceptions (for dropouts under the age of 17 on exit date)? Check Warning SY282 first to be sure the student didn’t transfer to a different AU</a:t>
            </a:r>
          </a:p>
          <a:p>
            <a:endParaRPr lang="en-US" sz="1600" u="sng" dirty="0"/>
          </a:p>
          <a:p>
            <a:pPr marL="0" indent="0">
              <a:buNone/>
            </a:pPr>
            <a:endParaRPr lang="en-US" sz="1600" i="1" dirty="0"/>
          </a:p>
          <a:p>
            <a:pPr marL="0" indent="0">
              <a:buNone/>
            </a:pPr>
            <a:endParaRPr lang="en-US" sz="1600" i="1" dirty="0"/>
          </a:p>
          <a:p>
            <a:pPr marL="0" indent="0">
              <a:buNone/>
            </a:pPr>
            <a:endParaRPr lang="en-US" sz="1800" dirty="0"/>
          </a:p>
        </p:txBody>
      </p:sp>
      <p:sp>
        <p:nvSpPr>
          <p:cNvPr id="6" name="Content Placeholder 5">
            <a:extLst>
              <a:ext uri="{FF2B5EF4-FFF2-40B4-BE49-F238E27FC236}">
                <a16:creationId xmlns:a16="http://schemas.microsoft.com/office/drawing/2014/main" id="{A19F3E2F-5ED2-CFB7-E41B-09CECDCAD4D6}"/>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
        <p:nvSpPr>
          <p:cNvPr id="7" name="Content Placeholder 16">
            <a:extLst>
              <a:ext uri="{FF2B5EF4-FFF2-40B4-BE49-F238E27FC236}">
                <a16:creationId xmlns:a16="http://schemas.microsoft.com/office/drawing/2014/main" id="{12737F1D-312E-A976-B53E-47DE25DF1093}"/>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Tree>
    <p:extLst>
      <p:ext uri="{BB962C8B-B14F-4D97-AF65-F5344CB8AC3E}">
        <p14:creationId xmlns:p14="http://schemas.microsoft.com/office/powerpoint/2010/main" val="505567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63E44-42E7-07B0-DCFB-40A68C8BE1D3}"/>
              </a:ext>
            </a:extLst>
          </p:cNvPr>
          <p:cNvSpPr>
            <a:spLocks noGrp="1"/>
          </p:cNvSpPr>
          <p:nvPr>
            <p:ph type="title"/>
          </p:nvPr>
        </p:nvSpPr>
        <p:spPr/>
        <p:txBody>
          <a:bodyPr/>
          <a:lstStyle/>
          <a:p>
            <a:r>
              <a:rPr lang="en-US"/>
              <a:t>Reasons for Delay Codes</a:t>
            </a:r>
          </a:p>
        </p:txBody>
      </p:sp>
      <p:sp>
        <p:nvSpPr>
          <p:cNvPr id="7" name="TextBox 6">
            <a:extLst>
              <a:ext uri="{FF2B5EF4-FFF2-40B4-BE49-F238E27FC236}">
                <a16:creationId xmlns:a16="http://schemas.microsoft.com/office/drawing/2014/main" id="{47D4AF37-0BB9-0C43-A588-0A79CB2385E4}"/>
              </a:ext>
            </a:extLst>
          </p:cNvPr>
          <p:cNvSpPr txBox="1"/>
          <p:nvPr/>
        </p:nvSpPr>
        <p:spPr>
          <a:xfrm>
            <a:off x="443565" y="1254816"/>
            <a:ext cx="11638368" cy="523220"/>
          </a:xfrm>
          <a:prstGeom prst="rect">
            <a:avLst/>
          </a:prstGeom>
          <a:solidFill>
            <a:schemeClr val="bg1">
              <a:lumMod val="95000"/>
            </a:schemeClr>
          </a:solidFill>
          <a:ln>
            <a:solidFill>
              <a:schemeClr val="tx1"/>
            </a:solidFill>
          </a:ln>
        </p:spPr>
        <p:txBody>
          <a:bodyPr wrap="square">
            <a:spAutoFit/>
          </a:bodyPr>
          <a:lstStyle/>
          <a:p>
            <a:pPr marL="0" marR="0">
              <a:spcBef>
                <a:spcPts val="0"/>
              </a:spcBef>
              <a:spcAft>
                <a:spcPts val="0"/>
              </a:spcAft>
            </a:pPr>
            <a:r>
              <a:rPr lang="en-US" sz="1400">
                <a:effectLst/>
                <a:latin typeface="Calibri" panose="020F0502020204030204" pitchFamily="34" charset="0"/>
                <a:ea typeface="MS PGothic" panose="020B0600070205080204" pitchFamily="34" charset="-128"/>
                <a:cs typeface="Times New Roman" panose="02020603050405020304" pitchFamily="18" charset="0"/>
              </a:rPr>
              <a:t>The reasons for delay codes are codes reported when an event happened late or did not happen at all during the initial evaluation process.   They explain why an event happened beyond the expected timeline or why the event did not happen at all.</a:t>
            </a:r>
          </a:p>
        </p:txBody>
      </p:sp>
      <p:sp>
        <p:nvSpPr>
          <p:cNvPr id="3" name="Content Placeholder 2">
            <a:extLst>
              <a:ext uri="{FF2B5EF4-FFF2-40B4-BE49-F238E27FC236}">
                <a16:creationId xmlns:a16="http://schemas.microsoft.com/office/drawing/2014/main" id="{06F10534-39FA-1E32-6749-96F7FEF60C43}"/>
              </a:ext>
            </a:extLst>
          </p:cNvPr>
          <p:cNvSpPr>
            <a:spLocks noGrp="1"/>
          </p:cNvSpPr>
          <p:nvPr>
            <p:ph sz="half" idx="1"/>
          </p:nvPr>
        </p:nvSpPr>
        <p:spPr>
          <a:xfrm>
            <a:off x="838200" y="2108414"/>
            <a:ext cx="9398000" cy="2057400"/>
          </a:xfrm>
        </p:spPr>
        <p:txBody>
          <a:bodyPr>
            <a:normAutofit fontScale="92500" lnSpcReduction="20000"/>
          </a:bodyPr>
          <a:lstStyle/>
          <a:p>
            <a:pPr marL="0" marR="0" indent="0">
              <a:spcBef>
                <a:spcPts val="0"/>
              </a:spcBef>
              <a:spcAft>
                <a:spcPts val="0"/>
              </a:spcAft>
              <a:buNone/>
              <a:tabLst>
                <a:tab pos="2066925" algn="l"/>
              </a:tabLst>
            </a:pPr>
            <a:r>
              <a:rPr lang="en-US" sz="1600" b="1">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Path 2 Part C to Part B Transition (60-day timeline and 3</a:t>
            </a:r>
            <a:r>
              <a:rPr lang="en-US" sz="1600" b="1" baseline="30000">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rd</a:t>
            </a:r>
            <a:r>
              <a:rPr lang="en-US" sz="1600" b="1">
                <a:solidFill>
                  <a:srgbClr val="000000"/>
                </a:solidFill>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rPr>
              <a:t> birthday timeline):</a:t>
            </a:r>
            <a:endParaRPr lang="en-US" sz="1600">
              <a:effectLst/>
              <a:highlight>
                <a:srgbClr val="E8F3D8"/>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2 – Reason for Delay in Completing the Evaluation C to B</a:t>
            </a:r>
            <a:endParaRPr lang="en-US" sz="1600" b="1">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the C to B evaluation is completed more than 60 days from the date of parental consent OR if the evaluation was not completed</a:t>
            </a:r>
          </a:p>
          <a:p>
            <a:pPr marR="0" lvl="0">
              <a:spcBef>
                <a:spcPts val="0"/>
              </a:spcBef>
              <a:spcAft>
                <a:spcPts val="0"/>
              </a:spcAft>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2 - Reason for Delay in Initial Eligibility Meeting C to B</a:t>
            </a:r>
            <a:endParaRPr lang="en-US" sz="1600" b="1">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the initial eligibility meeting for a C to B transition child is held on or after their third birthday or if the initial eligibility meeting was not completed</a:t>
            </a:r>
          </a:p>
          <a:p>
            <a:pPr>
              <a:spcBef>
                <a:spcPts val="0"/>
              </a:spcBef>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2 – Reason for Delay in IEP Implementation C to B</a:t>
            </a:r>
            <a:endParaRPr lang="en-US" sz="1600" b="1">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the IEP for a C to B transition child is implemented after their third birthday or if the IEP is not implemented at all</a:t>
            </a:r>
          </a:p>
          <a:p>
            <a:pPr marL="0" marR="0" indent="0">
              <a:spcBef>
                <a:spcPts val="0"/>
              </a:spcBef>
              <a:spcAft>
                <a:spcPts val="0"/>
              </a:spcAft>
              <a:buNone/>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 </a:t>
            </a:r>
          </a:p>
        </p:txBody>
      </p:sp>
      <p:sp>
        <p:nvSpPr>
          <p:cNvPr id="5" name="Content Placeholder 4">
            <a:extLst>
              <a:ext uri="{FF2B5EF4-FFF2-40B4-BE49-F238E27FC236}">
                <a16:creationId xmlns:a16="http://schemas.microsoft.com/office/drawing/2014/main" id="{4DCCE7F3-0E6A-D43F-FB6B-30D0D745A91B}"/>
              </a:ext>
            </a:extLst>
          </p:cNvPr>
          <p:cNvSpPr>
            <a:spLocks noGrp="1"/>
          </p:cNvSpPr>
          <p:nvPr>
            <p:ph sz="half" idx="2"/>
          </p:nvPr>
        </p:nvSpPr>
        <p:spPr>
          <a:xfrm>
            <a:off x="838200" y="4069082"/>
            <a:ext cx="9228667" cy="2057400"/>
          </a:xfrm>
        </p:spPr>
        <p:txBody>
          <a:bodyPr>
            <a:normAutofit lnSpcReduction="10000"/>
          </a:bodyPr>
          <a:lstStyle/>
          <a:p>
            <a:pPr marL="0" marR="0" indent="0">
              <a:spcBef>
                <a:spcPts val="0"/>
              </a:spcBef>
              <a:spcAft>
                <a:spcPts val="0"/>
              </a:spcAft>
              <a:buNone/>
              <a:tabLst>
                <a:tab pos="2066925" algn="l"/>
              </a:tabLst>
            </a:pPr>
            <a:r>
              <a:rPr lang="en-US" sz="1600" b="1">
                <a:solidFill>
                  <a:srgbClr val="000000"/>
                </a:solidFill>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rPr>
              <a:t>Path 3 Part B Initial Evaluation (60-day timeline and 90-day timeline):</a:t>
            </a:r>
            <a:endParaRPr lang="en-US" sz="1600">
              <a:effectLst/>
              <a:highlight>
                <a:srgbClr val="FBE3D2"/>
              </a:highlight>
              <a:latin typeface="Calibri" panose="020F0502020204030204" pitchFamily="34" charset="0"/>
              <a:ea typeface="MS PGothic" panose="020B0600070205080204" pitchFamily="34" charset="-128"/>
              <a:cs typeface="Times New Roman" panose="02020603050405020304" pitchFamily="18" charset="0"/>
            </a:endParaRPr>
          </a:p>
          <a:p>
            <a:pPr>
              <a:spcBef>
                <a:spcPts val="0"/>
              </a:spcBef>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3 – Reason for Delay in Completing the Evaluation Part B</a:t>
            </a:r>
            <a:endParaRPr lang="en-US" sz="1600" b="1">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the initial Part B evaluation is completed more than 60 days from the date of parental consent OR if the evaluation was not completed</a:t>
            </a:r>
          </a:p>
          <a:p>
            <a:pPr>
              <a:spcBef>
                <a:spcPts val="0"/>
              </a:spcBef>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3 – Reason for Delay in Finalizing the Initial IEP Part B</a:t>
            </a:r>
            <a:endParaRPr lang="en-US" sz="1600" b="1">
              <a:latin typeface="Calibri" panose="020F0502020204030204" pitchFamily="34" charset="0"/>
              <a:ea typeface="MS PGothic" panose="020B0600070205080204" pitchFamily="34" charset="-128"/>
              <a:cs typeface="Times New Roman" panose="02020603050405020304" pitchFamily="18" charset="0"/>
            </a:endParaRP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the initial IEP is finalized more than 90 days after parental consent to evaluate was received.</a:t>
            </a:r>
          </a:p>
          <a:p>
            <a:pPr>
              <a:spcBef>
                <a:spcPts val="0"/>
              </a:spcBef>
              <a:tabLst>
                <a:tab pos="2066925" algn="l"/>
              </a:tabLst>
            </a:pPr>
            <a:r>
              <a:rPr lang="en-US" sz="1600" b="1">
                <a:effectLst/>
                <a:latin typeface="Calibri" panose="020F0502020204030204" pitchFamily="34" charset="0"/>
                <a:ea typeface="MS PGothic" panose="020B0600070205080204" pitchFamily="34" charset="-128"/>
                <a:cs typeface="Times New Roman" panose="02020603050405020304" pitchFamily="18" charset="0"/>
              </a:rPr>
              <a:t>Path 3 – Reason the IEP was Never Implemented Part B</a:t>
            </a:r>
          </a:p>
          <a:p>
            <a:pPr lvl="1">
              <a:spcBef>
                <a:spcPts val="0"/>
              </a:spcBef>
              <a:tabLst>
                <a:tab pos="2066925" algn="l"/>
              </a:tabLst>
            </a:pPr>
            <a:r>
              <a:rPr lang="en-US" sz="1600">
                <a:effectLst/>
                <a:latin typeface="Calibri" panose="020F0502020204030204" pitchFamily="34" charset="0"/>
                <a:ea typeface="MS PGothic" panose="020B0600070205080204" pitchFamily="34" charset="-128"/>
                <a:cs typeface="Times New Roman" panose="02020603050405020304" pitchFamily="18" charset="0"/>
              </a:rPr>
              <a:t>Required when an initial Part B IEP is never implemented for a student who was found eligible and had an IEP finalized.</a:t>
            </a:r>
            <a:endParaRPr lang="en-US" sz="1600"/>
          </a:p>
          <a:p>
            <a:pPr marL="0" indent="0">
              <a:buNone/>
            </a:pPr>
            <a:endParaRPr lang="en-US"/>
          </a:p>
        </p:txBody>
      </p:sp>
      <p:sp>
        <p:nvSpPr>
          <p:cNvPr id="4" name="Slide Number Placeholder 3">
            <a:extLst>
              <a:ext uri="{FF2B5EF4-FFF2-40B4-BE49-F238E27FC236}">
                <a16:creationId xmlns:a16="http://schemas.microsoft.com/office/drawing/2014/main" id="{D7E1C15C-5846-C648-B439-ED2756AADF63}"/>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8" name="Content Placeholder 16">
            <a:extLst>
              <a:ext uri="{FF2B5EF4-FFF2-40B4-BE49-F238E27FC236}">
                <a16:creationId xmlns:a16="http://schemas.microsoft.com/office/drawing/2014/main" id="{F3AE7CF5-43B3-EF74-7A2F-22F6FFA50A77}"/>
              </a:ext>
            </a:extLst>
          </p:cNvPr>
          <p:cNvSpPr txBox="1">
            <a:spLocks/>
          </p:cNvSpPr>
          <p:nvPr/>
        </p:nvSpPr>
        <p:spPr>
          <a:xfrm>
            <a:off x="1366549" y="6356350"/>
            <a:ext cx="4483505"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Special Education EOY – Lindsey Heitman</a:t>
            </a:r>
          </a:p>
        </p:txBody>
      </p:sp>
      <p:sp>
        <p:nvSpPr>
          <p:cNvPr id="9" name="Content Placeholder 5">
            <a:extLst>
              <a:ext uri="{FF2B5EF4-FFF2-40B4-BE49-F238E27FC236}">
                <a16:creationId xmlns:a16="http://schemas.microsoft.com/office/drawing/2014/main" id="{A50ECA87-7880-9DE3-C22D-4979ECE9F70A}"/>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2061204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34146-0559-4B6B-1A40-9366F1C10893}"/>
              </a:ext>
            </a:extLst>
          </p:cNvPr>
          <p:cNvSpPr>
            <a:spLocks noGrp="1"/>
          </p:cNvSpPr>
          <p:nvPr>
            <p:ph type="title"/>
          </p:nvPr>
        </p:nvSpPr>
        <p:spPr/>
        <p:txBody>
          <a:bodyPr>
            <a:normAutofit/>
          </a:bodyPr>
          <a:lstStyle/>
          <a:p>
            <a:r>
              <a:rPr lang="en-US"/>
              <a:t>Reasons for Delay</a:t>
            </a:r>
            <a:br>
              <a:rPr lang="en-US"/>
            </a:br>
            <a:r>
              <a:rPr lang="en-US"/>
              <a:t>Affect Your AU Indicator 11 and 12 Percentages</a:t>
            </a:r>
          </a:p>
        </p:txBody>
      </p:sp>
      <p:graphicFrame>
        <p:nvGraphicFramePr>
          <p:cNvPr id="5" name="Content Placeholder 4">
            <a:extLst>
              <a:ext uri="{FF2B5EF4-FFF2-40B4-BE49-F238E27FC236}">
                <a16:creationId xmlns:a16="http://schemas.microsoft.com/office/drawing/2014/main" id="{F7BADFD2-BD80-EF68-AF33-2B8590B8C855}"/>
              </a:ext>
            </a:extLst>
          </p:cNvPr>
          <p:cNvGraphicFramePr>
            <a:graphicFrameLocks noGrp="1"/>
          </p:cNvGraphicFramePr>
          <p:nvPr>
            <p:ph idx="1"/>
          </p:nvPr>
        </p:nvGraphicFramePr>
        <p:xfrm>
          <a:off x="619655" y="1492832"/>
          <a:ext cx="5831946" cy="3291840"/>
        </p:xfrm>
        <a:graphic>
          <a:graphicData uri="http://schemas.openxmlformats.org/drawingml/2006/table">
            <a:tbl>
              <a:tblPr firstRow="1" firstCol="1" bandRow="1"/>
              <a:tblGrid>
                <a:gridCol w="5831946">
                  <a:extLst>
                    <a:ext uri="{9D8B030D-6E8A-4147-A177-3AD203B41FA5}">
                      <a16:colId xmlns:a16="http://schemas.microsoft.com/office/drawing/2014/main" val="679253513"/>
                    </a:ext>
                  </a:extLst>
                </a:gridCol>
              </a:tblGrid>
              <a:tr h="182880">
                <a:tc>
                  <a:txBody>
                    <a:bodyPr/>
                    <a:lstStyle/>
                    <a:p>
                      <a:pPr marL="0" marR="0">
                        <a:spcBef>
                          <a:spcPts val="0"/>
                        </a:spcBef>
                        <a:spcAft>
                          <a:spcPts val="0"/>
                        </a:spcAft>
                      </a:pPr>
                      <a:r>
                        <a:rPr lang="en-US" sz="1200" b="1">
                          <a:solidFill>
                            <a:srgbClr val="000000"/>
                          </a:solidFill>
                          <a:effectLst/>
                          <a:highlight>
                            <a:srgbClr val="A9D08E"/>
                          </a:highlight>
                          <a:latin typeface="Calibri" panose="020F0502020204030204" pitchFamily="34" charset="0"/>
                          <a:ea typeface="Times New Roman" panose="02020603050405020304" pitchFamily="18" charset="0"/>
                          <a:cs typeface="Calibri" panose="020F0502020204030204" pitchFamily="34" charset="0"/>
                        </a:rPr>
                        <a:t>Reason for Delay in IEP Implementation C to B</a:t>
                      </a:r>
                      <a:endParaRPr lang="en-US" sz="1200">
                        <a:effectLst/>
                        <a:highlight>
                          <a:srgbClr val="A9D08E"/>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150145376"/>
                  </a:ext>
                </a:extLst>
              </a:tr>
              <a:tr h="205105">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117234"/>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109322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41 - Parent chose to extend Part C Services </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88190357"/>
                  </a:ext>
                </a:extLst>
              </a:tr>
              <a:tr h="31242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45 - Parent repeatedly failed or refused to: produce child; give consent, respond to meeting requests; attend scheduled meetings. Includes delays due to illness and any requested meeting delays from parent. Process was delayed but did not end.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275299"/>
                  </a:ext>
                </a:extLst>
              </a:tr>
              <a:tr h="31242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46 - Student moved into district after process initiated in another district; current district is making sufficient progress to ensure a prompt completion of the initial referral process by the date which parent and the current district agree.</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49241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005478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49 - Child's 3rd birthday occurred over the summer, parents and district determined the date the IEP services will begin</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6107465"/>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56 - No educational disability suspected. Prior Written Notice issued.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13220083"/>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58 - NOT VALID - Additional evaluations or special evaluations needed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9008639"/>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656054"/>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60 - NOT VALID - Staff missed the timeline</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912097"/>
                  </a:ext>
                </a:extLst>
              </a:tr>
            </a:tbl>
          </a:graphicData>
        </a:graphic>
      </p:graphicFrame>
      <p:graphicFrame>
        <p:nvGraphicFramePr>
          <p:cNvPr id="6" name="Table 5">
            <a:extLst>
              <a:ext uri="{FF2B5EF4-FFF2-40B4-BE49-F238E27FC236}">
                <a16:creationId xmlns:a16="http://schemas.microsoft.com/office/drawing/2014/main" id="{D5D3D48D-2EF6-F0A6-5119-1D8409F86C29}"/>
              </a:ext>
            </a:extLst>
          </p:cNvPr>
          <p:cNvGraphicFramePr>
            <a:graphicFrameLocks noGrp="1"/>
          </p:cNvGraphicFramePr>
          <p:nvPr/>
        </p:nvGraphicFramePr>
        <p:xfrm>
          <a:off x="619654" y="5054573"/>
          <a:ext cx="5831947" cy="1143027"/>
        </p:xfrm>
        <a:graphic>
          <a:graphicData uri="http://schemas.openxmlformats.org/drawingml/2006/table">
            <a:tbl>
              <a:tblPr firstRow="1" firstCol="1" bandRow="1"/>
              <a:tblGrid>
                <a:gridCol w="5831947">
                  <a:extLst>
                    <a:ext uri="{9D8B030D-6E8A-4147-A177-3AD203B41FA5}">
                      <a16:colId xmlns:a16="http://schemas.microsoft.com/office/drawing/2014/main" val="1563087604"/>
                    </a:ext>
                  </a:extLst>
                </a:gridCol>
              </a:tblGrid>
              <a:tr h="228627">
                <a:tc>
                  <a:txBody>
                    <a:bodyPr/>
                    <a:lstStyle/>
                    <a:p>
                      <a:pPr marL="0" marR="0">
                        <a:spcBef>
                          <a:spcPts val="0"/>
                        </a:spcBef>
                        <a:spcAft>
                          <a:spcPts val="0"/>
                        </a:spcAft>
                      </a:pPr>
                      <a:r>
                        <a:rPr lang="en-US" sz="1200" b="1">
                          <a:solidFill>
                            <a:srgbClr val="000000"/>
                          </a:solidFill>
                          <a:effectLst/>
                          <a:highlight>
                            <a:srgbClr val="F8CBAD"/>
                          </a:highlight>
                          <a:latin typeface="Calibri" panose="020F0502020204030204" pitchFamily="34" charset="0"/>
                          <a:ea typeface="Times New Roman" panose="02020603050405020304" pitchFamily="18" charset="0"/>
                          <a:cs typeface="Calibri" panose="020F0502020204030204" pitchFamily="34" charset="0"/>
                        </a:rPr>
                        <a:t>Reason the IEP was Never Implemented Part B</a:t>
                      </a:r>
                      <a:endParaRPr lang="en-US" sz="1200">
                        <a:effectLst/>
                        <a:highlight>
                          <a:srgbClr val="F8CBAD"/>
                        </a:highligh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202004732"/>
                  </a:ext>
                </a:extLst>
              </a:tr>
              <a:tr h="31242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01 - Parent refused to provide consent or revoked consent during the process or child is never enrolled, process ended</a:t>
                      </a:r>
                      <a:r>
                        <a:rPr lang="en-US" sz="1200">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 (Path 3 use only if consent revoked or child never enrolled)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2042770"/>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03 - Deceased,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9789902"/>
                  </a:ext>
                </a:extLst>
              </a:tr>
              <a:tr h="182880">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47 - Student moved out of district after the initial referral process initiated, process ended</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153340"/>
                  </a:ext>
                </a:extLst>
              </a:tr>
              <a:tr h="170815">
                <a:tc>
                  <a:txBody>
                    <a:bodyPr/>
                    <a:lstStyle/>
                    <a:p>
                      <a:pPr marL="0" marR="0">
                        <a:spcBef>
                          <a:spcPts val="0"/>
                        </a:spcBef>
                        <a:spcAft>
                          <a:spcPts val="0"/>
                        </a:spcAft>
                      </a:pPr>
                      <a:r>
                        <a:rPr lang="en-US" sz="1200">
                          <a:effectLst/>
                          <a:latin typeface="Calibri" panose="020F0502020204030204" pitchFamily="34" charset="0"/>
                          <a:ea typeface="Times New Roman" panose="02020603050405020304" pitchFamily="18" charset="0"/>
                          <a:cs typeface="Calibri" panose="020F0502020204030204" pitchFamily="34" charset="0"/>
                        </a:rPr>
                        <a:t>59 - NOT VALID - Other _________________ (provide explanation in exception request)</a:t>
                      </a:r>
                      <a:endParaRPr lang="en-US" sz="1200">
                        <a:effectLst/>
                        <a:latin typeface="Calibri" panose="020F0502020204030204" pitchFamily="34" charset="0"/>
                        <a:ea typeface="MS PGothic" panose="020B0600070205080204" pitchFamily="34" charset="-128"/>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7580205"/>
                  </a:ext>
                </a:extLst>
              </a:tr>
            </a:tbl>
          </a:graphicData>
        </a:graphic>
      </p:graphicFrame>
      <p:sp>
        <p:nvSpPr>
          <p:cNvPr id="7" name="TextBox 6">
            <a:extLst>
              <a:ext uri="{FF2B5EF4-FFF2-40B4-BE49-F238E27FC236}">
                <a16:creationId xmlns:a16="http://schemas.microsoft.com/office/drawing/2014/main" id="{6BA1D330-F34B-7601-A9C2-935EEE5B6742}"/>
              </a:ext>
            </a:extLst>
          </p:cNvPr>
          <p:cNvSpPr txBox="1"/>
          <p:nvPr/>
        </p:nvSpPr>
        <p:spPr>
          <a:xfrm>
            <a:off x="6578601" y="1492832"/>
            <a:ext cx="5367866" cy="4247317"/>
          </a:xfrm>
          <a:prstGeom prst="rect">
            <a:avLst/>
          </a:prstGeom>
          <a:noFill/>
        </p:spPr>
        <p:txBody>
          <a:bodyPr wrap="square" rtlCol="0">
            <a:spAutoFit/>
          </a:bodyPr>
          <a:lstStyle/>
          <a:p>
            <a:pPr marL="285750" indent="-285750">
              <a:buFont typeface="Arial" panose="020B0604020202020204" pitchFamily="34" charset="0"/>
              <a:buChar char="•"/>
            </a:pPr>
            <a:r>
              <a:rPr lang="en-US"/>
              <a:t>Not all delay codes are available for each delay reason field</a:t>
            </a:r>
          </a:p>
          <a:p>
            <a:pPr marL="285750" indent="-285750">
              <a:buFont typeface="Arial" panose="020B0604020202020204" pitchFamily="34" charset="0"/>
              <a:buChar char="•"/>
            </a:pPr>
            <a:r>
              <a:rPr lang="en-US"/>
              <a:t>Delay code 41 may only be used on students with  third birthdays between May – August and parents are choosing to extend Part C services until school starts in the fall when the IEP services begin</a:t>
            </a:r>
          </a:p>
          <a:p>
            <a:pPr marL="285750" indent="-285750">
              <a:buFont typeface="Arial" panose="020B0604020202020204" pitchFamily="34" charset="0"/>
              <a:buChar char="•"/>
            </a:pPr>
            <a:r>
              <a:rPr lang="en-US"/>
              <a:t>Delay code 45 may be reported for parent related delays, including when they wait until the fall to enroll child (report 41 if it fits)</a:t>
            </a:r>
          </a:p>
          <a:p>
            <a:pPr marL="285750" indent="-285750">
              <a:buFont typeface="Arial" panose="020B0604020202020204" pitchFamily="34" charset="0"/>
              <a:buChar char="•"/>
            </a:pPr>
            <a:r>
              <a:rPr lang="en-US"/>
              <a:t>Delay codes that indicate NOT VALID will lower your indicator 11 and 12 percentages</a:t>
            </a:r>
          </a:p>
          <a:p>
            <a:pPr marL="285750" indent="-285750">
              <a:buFont typeface="Arial" panose="020B0604020202020204" pitchFamily="34" charset="0"/>
              <a:buChar char="•"/>
            </a:pPr>
            <a:r>
              <a:rPr lang="en-US"/>
              <a:t>Delay codes 01, 03, 47, 56 indicate process stopped altogether</a:t>
            </a:r>
          </a:p>
          <a:p>
            <a:pPr marL="285750" indent="-285750">
              <a:buFont typeface="Arial" panose="020B0604020202020204" pitchFamily="34" charset="0"/>
              <a:buChar char="•"/>
            </a:pPr>
            <a:r>
              <a:rPr lang="en-US"/>
              <a:t>Delay codes 41, 43, 45, 46, 49, 58, 59, 60 indicate process was delayed but did not stop</a:t>
            </a:r>
          </a:p>
        </p:txBody>
      </p:sp>
      <p:sp>
        <p:nvSpPr>
          <p:cNvPr id="4" name="Slide Number Placeholder 3">
            <a:extLst>
              <a:ext uri="{FF2B5EF4-FFF2-40B4-BE49-F238E27FC236}">
                <a16:creationId xmlns:a16="http://schemas.microsoft.com/office/drawing/2014/main" id="{C0633FD6-A941-9779-FBBD-F5CC019C9DDF}"/>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8" name="Content Placeholder 16">
            <a:extLst>
              <a:ext uri="{FF2B5EF4-FFF2-40B4-BE49-F238E27FC236}">
                <a16:creationId xmlns:a16="http://schemas.microsoft.com/office/drawing/2014/main" id="{7706A64A-1E78-1847-F34F-A4ED3847A6C9}"/>
              </a:ext>
            </a:extLst>
          </p:cNvPr>
          <p:cNvSpPr txBox="1">
            <a:spLocks/>
          </p:cNvSpPr>
          <p:nvPr/>
        </p:nvSpPr>
        <p:spPr>
          <a:xfrm>
            <a:off x="1366549" y="6356350"/>
            <a:ext cx="4483505"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Special Education EOY – Lindsey Heitman</a:t>
            </a:r>
          </a:p>
        </p:txBody>
      </p:sp>
      <p:sp>
        <p:nvSpPr>
          <p:cNvPr id="3" name="Content Placeholder 5">
            <a:extLst>
              <a:ext uri="{FF2B5EF4-FFF2-40B4-BE49-F238E27FC236}">
                <a16:creationId xmlns:a16="http://schemas.microsoft.com/office/drawing/2014/main" id="{45623749-7A23-F8B6-2C9C-57F2F97711CE}"/>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3"/>
              </a:rPr>
              <a:t>SpedEndofYear@cde.state.co.us</a:t>
            </a:r>
            <a:r>
              <a:rPr lang="en-US" sz="1600"/>
              <a:t> </a:t>
            </a:r>
          </a:p>
          <a:p>
            <a:endParaRPr lang="en-US"/>
          </a:p>
        </p:txBody>
      </p:sp>
    </p:spTree>
    <p:extLst>
      <p:ext uri="{BB962C8B-B14F-4D97-AF65-F5344CB8AC3E}">
        <p14:creationId xmlns:p14="http://schemas.microsoft.com/office/powerpoint/2010/main" val="2153011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dirty="0">
                <a:solidFill>
                  <a:schemeClr val="bg1"/>
                </a:solidFill>
              </a:rPr>
              <a:t>Student Personally Identifiable Information (PII) is defined by state and federal laws as information that, alone or in combination, personally identifies an individual</a:t>
            </a:r>
          </a:p>
          <a:p>
            <a:pPr lvl="1"/>
            <a:r>
              <a:rPr lang="en-US" sz="1700" dirty="0">
                <a:solidFill>
                  <a:schemeClr val="bg1"/>
                </a:solidFill>
              </a:rPr>
              <a:t>This includes direct identifiers </a:t>
            </a:r>
            <a:br>
              <a:rPr lang="en-US" sz="1700" dirty="0">
                <a:solidFill>
                  <a:schemeClr val="bg1"/>
                </a:solidFill>
              </a:rPr>
            </a:br>
            <a:r>
              <a:rPr lang="en-US" sz="1700" dirty="0">
                <a:solidFill>
                  <a:schemeClr val="bg1"/>
                </a:solidFill>
              </a:rPr>
              <a:t>(i.e. student and staff names, SASID, EDID, etc.)</a:t>
            </a:r>
          </a:p>
          <a:p>
            <a:pPr lvl="1"/>
            <a:r>
              <a:rPr lang="en-US" sz="1700" dirty="0">
                <a:solidFill>
                  <a:schemeClr val="bg1"/>
                </a:solidFill>
              </a:rPr>
              <a:t>Includes information that when combined is identifiable</a:t>
            </a:r>
          </a:p>
          <a:p>
            <a:r>
              <a:rPr lang="en-US" sz="1700" dirty="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bg1"/>
                </a:solidFill>
                <a:hlinkClick r:id="rId3"/>
              </a:rPr>
              <a:t>See the Data Privacy and Security website for </a:t>
            </a:r>
            <a:r>
              <a:rPr lang="en-US" sz="1800" dirty="0">
                <a:solidFill>
                  <a:schemeClr val="bg1"/>
                </a:solidFill>
                <a:hlinkClick r:id="rId3"/>
              </a:rPr>
              <a:t>prepared guidance on how to comply with this and other privacy laws.</a:t>
            </a:r>
            <a:endParaRPr lang="en-US" dirty="0"/>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8" y="237745"/>
            <a:ext cx="5811520" cy="1197864"/>
          </a:xfrm>
        </p:spPr>
        <p:txBody>
          <a:bodyPr/>
          <a:lstStyle/>
          <a:p>
            <a:r>
              <a:rPr lang="en-US"/>
              <a:t>Questions &amp; Resources:</a:t>
            </a:r>
            <a:br>
              <a:rPr lang="en-US"/>
            </a:br>
            <a:r>
              <a:rPr lang="en-US"/>
              <a:t>Special Education End of Year</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SpedEndofYear@cde.state.co.us</a:t>
            </a:r>
            <a:r>
              <a:rPr lang="en-US">
                <a:latin typeface="Museo Slab 500"/>
              </a:rPr>
              <a:t> </a:t>
            </a:r>
          </a:p>
          <a:p>
            <a:r>
              <a:rPr lang="en-US">
                <a:latin typeface="Museo Slab 500"/>
              </a:rPr>
              <a:t>(303) 866-5759</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End of Year Snapshot Webpage</a:t>
            </a:r>
            <a:br>
              <a:rPr lang="en-US" sz="2000">
                <a:hlinkClick r:id="rId4"/>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1504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dirty="0">
                <a:latin typeface="Museo Slab 500"/>
              </a:rPr>
              <a:t>School Auditing Office Updates</a:t>
            </a:r>
            <a:endParaRPr lang="en-US" dirty="0"/>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dirty="0">
                <a:latin typeface="Museo Slab 500"/>
              </a:rPr>
              <a:t>Rebecca McRee</a:t>
            </a:r>
            <a:endParaRPr lang="en-US" dirty="0"/>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3738962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dirty="0">
                <a:latin typeface="Museo Slab 500"/>
              </a:rPr>
              <a:t>Student October Count Day 2024</a:t>
            </a:r>
            <a:endParaRPr lang="en-US" dirty="0"/>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32</a:t>
            </a:fld>
            <a:endParaRPr lang="en-US" dirty="0"/>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dirty="0">
                <a:latin typeface="Trebuchet MS"/>
                <a:hlinkClick r:id="rId3"/>
              </a:rPr>
              <a:t>Audit@cde.state.co.us</a:t>
            </a:r>
            <a:endParaRPr lang="en-US" dirty="0"/>
          </a:p>
          <a:p>
            <a:endParaRPr lang="en-US" dirty="0"/>
          </a:p>
        </p:txBody>
      </p:sp>
    </p:spTree>
    <p:extLst>
      <p:ext uri="{BB962C8B-B14F-4D97-AF65-F5344CB8AC3E}">
        <p14:creationId xmlns:p14="http://schemas.microsoft.com/office/powerpoint/2010/main" val="1982214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dirty="0">
                <a:latin typeface="Museo Slab 500"/>
              </a:rPr>
              <a:t>Audit Resource Guides for 2024</a:t>
            </a:r>
            <a:endParaRPr lang="en-US" dirty="0"/>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lnSpcReduction="10000"/>
          </a:bodyPr>
          <a:lstStyle/>
          <a:p>
            <a:r>
              <a:rPr lang="en-US" dirty="0">
                <a:latin typeface="Trebuchet MS"/>
              </a:rPr>
              <a:t>The pupil and at-risk count guides for the 2024/2025 school year are now available.</a:t>
            </a:r>
            <a:endParaRPr lang="en-US" dirty="0"/>
          </a:p>
          <a:p>
            <a:pPr lvl="1">
              <a:buFont typeface="Courier New,monospace" panose="020B0604020202020204" pitchFamily="34" charset="0"/>
              <a:buChar char="o"/>
            </a:pPr>
            <a:r>
              <a:rPr lang="en-US" dirty="0">
                <a:latin typeface="Trebuchet MS"/>
              </a:rPr>
              <a:t>Pupil Count:  </a:t>
            </a:r>
            <a:r>
              <a:rPr lang="en-US" dirty="0">
                <a:latin typeface="Trebuchet MS"/>
                <a:hlinkClick r:id="rId2"/>
              </a:rPr>
              <a:t>2024 Student October Count Audit Resource Guide</a:t>
            </a:r>
            <a:endParaRPr lang="en-US" dirty="0">
              <a:latin typeface="Trebuchet MS"/>
            </a:endParaRPr>
          </a:p>
          <a:p>
            <a:pPr lvl="1">
              <a:buFont typeface="Courier New,monospace" panose="020B0604020202020204" pitchFamily="34" charset="0"/>
              <a:buChar char="o"/>
            </a:pPr>
            <a:r>
              <a:rPr lang="en-US" dirty="0">
                <a:latin typeface="Trebuchet MS"/>
              </a:rPr>
              <a:t>At-Risk Count:  </a:t>
            </a:r>
            <a:r>
              <a:rPr lang="en-US" dirty="0">
                <a:latin typeface="Trebuchet MS"/>
                <a:hlinkClick r:id="rId3"/>
              </a:rPr>
              <a:t>2024 At-Risk Count Audit Resource Guide</a:t>
            </a:r>
            <a:endParaRPr lang="en-US" dirty="0"/>
          </a:p>
          <a:p>
            <a:pPr marL="457200" lvl="1" indent="0">
              <a:buNone/>
            </a:pPr>
            <a:endParaRPr lang="en-US" dirty="0">
              <a:latin typeface="Trebuchet MS"/>
            </a:endParaRPr>
          </a:p>
          <a:p>
            <a:r>
              <a:rPr lang="en-US" dirty="0">
                <a:latin typeface="Trebuchet MS"/>
              </a:rPr>
              <a:t>The English Language Learner Count Guide will be posted on or before August 1, 2024 to the </a:t>
            </a:r>
            <a:r>
              <a:rPr lang="en-US" dirty="0">
                <a:latin typeface="Trebuchet MS"/>
                <a:hlinkClick r:id="rId4"/>
              </a:rPr>
              <a:t>English Language Learner Count</a:t>
            </a:r>
            <a:r>
              <a:rPr lang="en-US" dirty="0">
                <a:latin typeface="Trebuchet MS"/>
              </a:rPr>
              <a:t> Website.</a:t>
            </a:r>
          </a:p>
          <a:p>
            <a:pPr marL="0" indent="0">
              <a:buNone/>
            </a:pPr>
            <a:endParaRPr lang="en-US" dirty="0">
              <a:latin typeface="Trebuchet MS"/>
            </a:endParaRPr>
          </a:p>
          <a:p>
            <a:r>
              <a:rPr lang="en-US" dirty="0">
                <a:latin typeface="Trebuchet MS"/>
              </a:rPr>
              <a:t>In all posted Guides, the Delta symbol </a:t>
            </a:r>
            <a:r>
              <a:rPr lang="en-US" dirty="0">
                <a:solidFill>
                  <a:srgbClr val="FF0000"/>
                </a:solidFill>
                <a:latin typeface="Trebuchet MS"/>
              </a:rPr>
              <a:t>Δ</a:t>
            </a:r>
            <a:r>
              <a:rPr lang="en-US" dirty="0">
                <a:latin typeface="Trebuchet MS"/>
              </a:rPr>
              <a:t> is used to identify information that has been updated or clarified since the previous edition of the applicable Guide.</a:t>
            </a:r>
          </a:p>
          <a:p>
            <a:pPr lvl="1">
              <a:buFont typeface="Courier New" panose="020B0604020202020204" pitchFamily="34" charset="0"/>
              <a:buChar char="o"/>
            </a:pPr>
            <a:r>
              <a:rPr lang="en-US" dirty="0">
                <a:latin typeface="Trebuchet MS"/>
              </a:rPr>
              <a:t>The pupil count guide also includes a "Summary of Changes" which is located at the end of the Guide.</a:t>
            </a:r>
          </a:p>
          <a:p>
            <a:pPr lvl="1">
              <a:buFont typeface="Courier New" panose="020B0604020202020204" pitchFamily="34" charset="0"/>
              <a:buChar char="o"/>
            </a:pP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33</a:t>
            </a:fld>
            <a:endParaRPr lang="en-US" dirty="0"/>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10" name="Content Placeholder 5">
            <a:extLst>
              <a:ext uri="{FF2B5EF4-FFF2-40B4-BE49-F238E27FC236}">
                <a16:creationId xmlns:a16="http://schemas.microsoft.com/office/drawing/2014/main" id="{2C414304-CEE9-FF70-41A8-ED4153B3F105}"/>
              </a:ext>
            </a:extLst>
          </p:cNvPr>
          <p:cNvSpPr txBox="1">
            <a:spLocks/>
          </p:cNvSpPr>
          <p:nvPr/>
        </p:nvSpPr>
        <p:spPr>
          <a:xfrm>
            <a:off x="6096000" y="6356350"/>
            <a:ext cx="4393506" cy="36233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Trebuchet MS"/>
                <a:hlinkClick r:id="rId5"/>
              </a:rPr>
              <a:t>Audit@cde.state.co.us</a:t>
            </a:r>
            <a:endParaRPr lang="en-US" dirty="0"/>
          </a:p>
          <a:p>
            <a:endParaRPr lang="en-US" dirty="0"/>
          </a:p>
        </p:txBody>
      </p:sp>
    </p:spTree>
    <p:extLst>
      <p:ext uri="{BB962C8B-B14F-4D97-AF65-F5344CB8AC3E}">
        <p14:creationId xmlns:p14="http://schemas.microsoft.com/office/powerpoint/2010/main" val="538669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dirty="0">
                <a:latin typeface="Museo Slab 500"/>
              </a:rPr>
              <a:t>New:  Annual Audit Review Process (Required)</a:t>
            </a:r>
            <a:endParaRPr lang="en-US" dirty="0"/>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dirty="0">
                <a:latin typeface="Trebuchet MS"/>
              </a:rPr>
              <a:t>Beginning with the 2024 Student October Count data collection, the School Auditing Office is changing its approach to the required compliance audits.</a:t>
            </a:r>
            <a:endParaRPr lang="en-US" dirty="0"/>
          </a:p>
          <a:p>
            <a:pPr>
              <a:buFont typeface="Arial"/>
              <a:buChar char="•"/>
            </a:pPr>
            <a:r>
              <a:rPr lang="en-US" sz="2000" dirty="0">
                <a:latin typeface="Trebuchet MS"/>
                <a:hlinkClick r:id="rId2"/>
              </a:rPr>
              <a:t>Annual Audit Review Process</a:t>
            </a:r>
            <a:r>
              <a:rPr lang="en-US" sz="2000" dirty="0">
                <a:latin typeface="Trebuchet MS"/>
              </a:rPr>
              <a:t> (Overview- PDF)</a:t>
            </a:r>
          </a:p>
          <a:p>
            <a:pPr lvl="1">
              <a:buFont typeface="Courier New"/>
              <a:buChar char="o"/>
            </a:pPr>
            <a:r>
              <a:rPr lang="en-US" sz="1800" dirty="0">
                <a:latin typeface="Trebuchet MS"/>
                <a:hlinkClick r:id="rId3"/>
              </a:rPr>
              <a:t>Pupil Count Audit Questionnaire</a:t>
            </a:r>
            <a:endParaRPr lang="en-US" sz="1800" dirty="0">
              <a:latin typeface="Trebuchet MS"/>
            </a:endParaRPr>
          </a:p>
          <a:p>
            <a:pPr lvl="1">
              <a:buFont typeface="Courier New"/>
              <a:buChar char="o"/>
            </a:pPr>
            <a:r>
              <a:rPr lang="en-US" sz="1800" dirty="0">
                <a:latin typeface="Trebuchet MS"/>
                <a:hlinkClick r:id="rId4"/>
              </a:rPr>
              <a:t>At-Risk Count Audit Questionnaire</a:t>
            </a:r>
            <a:endParaRPr lang="en-US" sz="1800" dirty="0">
              <a:latin typeface="Trebuchet MS"/>
            </a:endParaRPr>
          </a:p>
          <a:p>
            <a:pPr lvl="1">
              <a:buFont typeface="Courier New"/>
              <a:buChar char="o"/>
            </a:pPr>
            <a:r>
              <a:rPr lang="en-US" sz="1800" dirty="0">
                <a:latin typeface="Trebuchet MS"/>
                <a:hlinkClick r:id="rId5"/>
              </a:rPr>
              <a:t>English Language Learner (ELL) Count Questionnaire</a:t>
            </a:r>
          </a:p>
          <a:p>
            <a:pPr>
              <a:buFont typeface="Arial"/>
              <a:buChar char="•"/>
            </a:pPr>
            <a:r>
              <a:rPr lang="en-US" sz="2000" dirty="0">
                <a:latin typeface="Trebuchet MS"/>
                <a:hlinkClick r:id="rId6"/>
              </a:rPr>
              <a:t>Audit District Contact Form</a:t>
            </a:r>
            <a:endParaRPr lang="en-US" sz="2000" dirty="0"/>
          </a:p>
          <a:p>
            <a:pPr marL="0" indent="0">
              <a:buNone/>
            </a:pPr>
            <a:endParaRPr lang="en-US" dirty="0">
              <a:latin typeface="Trebuchet MS"/>
            </a:endParaRPr>
          </a:p>
          <a:p>
            <a:pPr marL="0" indent="0">
              <a:buNone/>
            </a:pPr>
            <a:r>
              <a:rPr lang="en-US" dirty="0">
                <a:latin typeface="Trebuchet MS"/>
              </a:rPr>
              <a:t>Initial audit documentation upload (as described on each questionnaire) will be due by </a:t>
            </a:r>
            <a:r>
              <a:rPr lang="en-US" b="1" dirty="0">
                <a:latin typeface="Trebuchet MS"/>
              </a:rPr>
              <a:t>December 11, 2024</a:t>
            </a:r>
            <a:r>
              <a:rPr lang="en-US" dirty="0">
                <a:latin typeface="Trebuchet MS"/>
              </a:rPr>
              <a:t>.</a:t>
            </a:r>
          </a:p>
          <a:p>
            <a:pPr marL="0" indent="0">
              <a:buNone/>
            </a:pPr>
            <a:endParaRPr lang="en-US" dirty="0">
              <a:latin typeface="Trebuchet MS"/>
            </a:endParaRPr>
          </a:p>
          <a:p>
            <a:pPr marL="0" indent="0">
              <a:buNone/>
            </a:pPr>
            <a:r>
              <a:rPr lang="en-US" dirty="0">
                <a:latin typeface="Trebuchet MS"/>
              </a:rPr>
              <a:t>A training on the new process was held on 7/23/24.  Visit the School Auditing Office's </a:t>
            </a:r>
            <a:r>
              <a:rPr lang="en-US" dirty="0">
                <a:latin typeface="Trebuchet MS"/>
                <a:hlinkClick r:id="rId7"/>
              </a:rPr>
              <a:t>Training and Office Hours</a:t>
            </a:r>
            <a:r>
              <a:rPr lang="en-US" dirty="0">
                <a:latin typeface="Trebuchet MS"/>
              </a:rPr>
              <a:t> website to access the recording.</a:t>
            </a:r>
            <a:endParaRPr lang="en-US" dirty="0"/>
          </a:p>
          <a:p>
            <a:pPr marL="0" indent="0">
              <a:buNone/>
            </a:pPr>
            <a:endParaRPr lang="en-US" dirty="0"/>
          </a:p>
          <a:p>
            <a:pPr marL="0" indent="0">
              <a:buNone/>
            </a:pPr>
            <a:endParaRPr lang="en-US" dirty="0"/>
          </a:p>
          <a:p>
            <a:endParaRPr lang="en-US" sz="2000" dirty="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8"/>
              </a:rPr>
              <a:t>Audit@cde.state.co.us</a:t>
            </a:r>
            <a:endParaRPr lang="en-US" dirty="0">
              <a:latin typeface="Trebuchet MS"/>
            </a:endParaRPr>
          </a:p>
          <a:p>
            <a:endParaRPr lang="en-US" dirty="0"/>
          </a:p>
        </p:txBody>
      </p:sp>
    </p:spTree>
    <p:extLst>
      <p:ext uri="{BB962C8B-B14F-4D97-AF65-F5344CB8AC3E}">
        <p14:creationId xmlns:p14="http://schemas.microsoft.com/office/powerpoint/2010/main" val="2135472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dirty="0">
                <a:latin typeface="Museo Slab 500"/>
              </a:rPr>
              <a:t>Training and Office Hours</a:t>
            </a:r>
            <a:endParaRPr lang="en-US" dirty="0"/>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dirty="0">
                <a:latin typeface="Trebuchet MS"/>
              </a:rPr>
              <a:t>Upcoming Trainings</a:t>
            </a:r>
            <a:r>
              <a:rPr lang="en-US" dirty="0">
                <a:latin typeface="Trebuchet MS"/>
              </a:rPr>
              <a:t>:</a:t>
            </a:r>
          </a:p>
          <a:p>
            <a:r>
              <a:rPr lang="en-US" sz="2100" dirty="0">
                <a:solidFill>
                  <a:srgbClr val="FF0000"/>
                </a:solidFill>
                <a:latin typeface="Trebuchet MS"/>
              </a:rPr>
              <a:t>Student October: Calendar &amp; Bell Schedule Calculations  July 25, 2024 (1PM)</a:t>
            </a:r>
            <a:endParaRPr lang="en-US" sz="2000" dirty="0">
              <a:solidFill>
                <a:srgbClr val="333333"/>
              </a:solidFill>
              <a:latin typeface="Trebuchet MS"/>
            </a:endParaRPr>
          </a:p>
          <a:p>
            <a:r>
              <a:rPr lang="en-US" sz="2000" dirty="0">
                <a:solidFill>
                  <a:srgbClr val="333333"/>
                </a:solidFill>
                <a:latin typeface="Trebuchet MS"/>
              </a:rPr>
              <a:t>Student October: What's New for Pupil Count Audit Contacts? July 30, 2024 (10AM)</a:t>
            </a:r>
            <a:endParaRPr lang="en-US" sz="2000" dirty="0"/>
          </a:p>
          <a:p>
            <a:r>
              <a:rPr lang="en-US" sz="2100" dirty="0">
                <a:solidFill>
                  <a:srgbClr val="FF0000"/>
                </a:solidFill>
                <a:latin typeface="Trebuchet MS"/>
              </a:rPr>
              <a:t>Student October: Intro to the Audit Resource Guide (2 hrs.) August 1, 2024 (1PM)</a:t>
            </a:r>
            <a:endParaRPr lang="en-US" sz="2000" dirty="0">
              <a:solidFill>
                <a:srgbClr val="333333"/>
              </a:solidFill>
              <a:latin typeface="Trebuchet MS"/>
            </a:endParaRPr>
          </a:p>
          <a:p>
            <a:r>
              <a:rPr lang="en-US" sz="2000" dirty="0">
                <a:solidFill>
                  <a:srgbClr val="333333"/>
                </a:solidFill>
                <a:latin typeface="Trebuchet MS"/>
              </a:rPr>
              <a:t>At-Risk Count Audit Overview August 8, 2024 (1PM)</a:t>
            </a:r>
            <a:endParaRPr lang="en-US" sz="2000" dirty="0"/>
          </a:p>
          <a:p>
            <a:r>
              <a:rPr lang="en-US" sz="2000" dirty="0">
                <a:solidFill>
                  <a:srgbClr val="333333"/>
                </a:solidFill>
                <a:latin typeface="Trebuchet MS"/>
              </a:rPr>
              <a:t>Transportation CDE-40 Overview FY23/24 August 15, 2024 (10AM)</a:t>
            </a:r>
            <a:endParaRPr lang="en-US" sz="2000" dirty="0"/>
          </a:p>
          <a:p>
            <a:r>
              <a:rPr lang="en-US" sz="2000" dirty="0">
                <a:solidFill>
                  <a:srgbClr val="333333"/>
                </a:solidFill>
                <a:latin typeface="Trebuchet MS"/>
              </a:rPr>
              <a:t>English Language Learner Count Audit Overview September 17, 2024 (10AM)</a:t>
            </a:r>
            <a:endParaRPr lang="en-US" sz="2000" dirty="0"/>
          </a:p>
          <a:p>
            <a:r>
              <a:rPr lang="en-US" sz="2000" dirty="0">
                <a:solidFill>
                  <a:srgbClr val="333333"/>
                </a:solidFill>
                <a:latin typeface="Trebuchet MS"/>
              </a:rPr>
              <a:t>Duplicate Count Office Hours November 5, 2024 (10AM)</a:t>
            </a:r>
            <a:endParaRPr lang="en-US" sz="2000" dirty="0"/>
          </a:p>
          <a:p>
            <a:pPr marL="0" indent="0">
              <a:buNone/>
            </a:pPr>
            <a:endParaRPr lang="en-US" dirty="0">
              <a:latin typeface="Trebuchet MS"/>
            </a:endParaRPr>
          </a:p>
          <a:p>
            <a:pPr marL="0" indent="0">
              <a:buNone/>
            </a:pPr>
            <a:r>
              <a:rPr lang="en-US" sz="1800" dirty="0">
                <a:latin typeface="Trebuchet MS"/>
              </a:rPr>
              <a:t>School Auditing Office's </a:t>
            </a:r>
            <a:r>
              <a:rPr lang="en-US" sz="1800" dirty="0">
                <a:latin typeface="Trebuchet MS"/>
                <a:hlinkClick r:id="rId2"/>
              </a:rPr>
              <a:t>Training and Office Hours</a:t>
            </a:r>
            <a:r>
              <a:rPr lang="en-US" sz="1800" dirty="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35</a:t>
            </a:fld>
            <a:endParaRPr lang="en-US" dirty="0"/>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dirty="0">
                <a:latin typeface="Trebuchet MS"/>
              </a:rPr>
              <a:t>School Auditing Office</a:t>
            </a:r>
            <a:endParaRPr lang="en-US" dirty="0"/>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3"/>
              </a:rPr>
              <a:t>Audit@cde.state.co.us</a:t>
            </a:r>
            <a:endParaRPr lang="en-US" dirty="0">
              <a:latin typeface="Trebuchet MS"/>
            </a:endParaRPr>
          </a:p>
          <a:p>
            <a:endParaRPr lang="en-US" dirty="0">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dirty="0">
                <a:latin typeface="Museo Slab 500"/>
              </a:rPr>
              <a:t>New</a:t>
            </a:r>
            <a:r>
              <a:rPr lang="en-US" dirty="0">
                <a:latin typeface="Museo Slab 500"/>
              </a:rPr>
              <a:t>: At-Risk Measure Interchange File -</a:t>
            </a:r>
            <a:br>
              <a:rPr lang="en-US" dirty="0">
                <a:latin typeface="Museo Slab 500"/>
              </a:rPr>
            </a:br>
            <a:r>
              <a:rPr lang="en-US" dirty="0">
                <a:latin typeface="Museo Slab 500"/>
              </a:rPr>
              <a:t>Overview</a:t>
            </a:r>
            <a:endParaRPr lang="en-US" dirty="0"/>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dirty="0">
                <a:latin typeface="Trebuchet MS"/>
              </a:rPr>
              <a:t>Beginning with the 2024/2025 school year, there is a new Data Pipeline  At-Risk Interchange.</a:t>
            </a:r>
          </a:p>
          <a:p>
            <a:r>
              <a:rPr lang="en-US" sz="2000" dirty="0">
                <a:latin typeface="Trebuchet MS"/>
              </a:rPr>
              <a:t>The purpose of the </a:t>
            </a:r>
            <a:r>
              <a:rPr lang="en-US" sz="2000" dirty="0">
                <a:latin typeface="Trebuchet MS"/>
                <a:hlinkClick r:id="rId2"/>
              </a:rPr>
              <a:t>At-Risk Interchange</a:t>
            </a:r>
            <a:r>
              <a:rPr lang="en-US" sz="2000" dirty="0">
                <a:latin typeface="Trebuchet MS"/>
              </a:rPr>
              <a:t> is to obtain student level census block information needed to implement the new at-risk measure as described in HB22-1202 with data collection to begin with the 2024-2025 school year as provided for under SB24-188.</a:t>
            </a:r>
          </a:p>
          <a:p>
            <a:r>
              <a:rPr lang="en-US" sz="2000" dirty="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dirty="0">
                <a:solidFill>
                  <a:srgbClr val="FF0000"/>
                </a:solidFill>
                <a:latin typeface="Trebuchet MS"/>
              </a:rPr>
              <a:t>This interchange opened on </a:t>
            </a:r>
            <a:r>
              <a:rPr lang="en-US" sz="2000" b="1" dirty="0">
                <a:solidFill>
                  <a:srgbClr val="FF0000"/>
                </a:solidFill>
                <a:latin typeface="Trebuchet MS"/>
              </a:rPr>
              <a:t>July 15, 2024</a:t>
            </a:r>
            <a:r>
              <a:rPr lang="en-US" sz="2000" dirty="0">
                <a:solidFill>
                  <a:srgbClr val="FF0000"/>
                </a:solidFill>
                <a:latin typeface="Trebuchet MS"/>
              </a:rPr>
              <a:t> </a:t>
            </a:r>
            <a:r>
              <a:rPr lang="en-US" sz="2000" dirty="0">
                <a:latin typeface="Trebuchet MS"/>
              </a:rPr>
              <a:t>and closes November 8, 2024.  It will only be open during the Student October Count Collection.</a:t>
            </a:r>
            <a:endParaRPr lang="en-US" sz="2000" dirty="0"/>
          </a:p>
          <a:p>
            <a:pPr lvl="1">
              <a:buFont typeface="Courier New" panose="020B0604020202020204" pitchFamily="34" charset="0"/>
              <a:buChar char="o"/>
            </a:pPr>
            <a:r>
              <a:rPr lang="en-US" sz="1600" dirty="0">
                <a:latin typeface="Trebuchet MS"/>
                <a:hlinkClick r:id="rId3"/>
              </a:rPr>
              <a:t>Instructions for Using the Census Geocoder Tool</a:t>
            </a:r>
            <a:r>
              <a:rPr lang="en-US" sz="1600" dirty="0">
                <a:latin typeface="Trebuchet MS"/>
              </a:rPr>
              <a:t> (PDF)- Posted 7/15/24</a:t>
            </a:r>
            <a:endParaRPr lang="en-US" sz="1600" dirty="0"/>
          </a:p>
          <a:p>
            <a:pPr lvl="1">
              <a:buFont typeface="Courier New" panose="020B0604020202020204" pitchFamily="34" charset="0"/>
              <a:buChar char="o"/>
            </a:pPr>
            <a:r>
              <a:rPr lang="en-US" sz="1600" dirty="0">
                <a:latin typeface="Trebuchet MS"/>
                <a:hlinkClick r:id="rId4"/>
              </a:rPr>
              <a:t>Valid Census Block Data Combinations</a:t>
            </a:r>
            <a:r>
              <a:rPr lang="en-US" sz="1600" dirty="0">
                <a:latin typeface="Trebuchet MS"/>
              </a:rPr>
              <a:t> (Excel)- Posted 7/15/24</a:t>
            </a:r>
            <a:endParaRPr lang="en-US" sz="1600" dirty="0"/>
          </a:p>
          <a:p>
            <a:pPr marL="0" indent="0">
              <a:buNone/>
            </a:pPr>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dirty="0">
                <a:latin typeface="Trebuchet MS"/>
              </a:rPr>
              <a:t>At-Risk Interchange  </a:t>
            </a:r>
            <a:endParaRPr lang="en-US" dirty="0"/>
          </a:p>
          <a:p>
            <a:endParaRPr lang="en-US" dirty="0"/>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dirty="0">
                <a:solidFill>
                  <a:srgbClr val="000000"/>
                </a:solidFill>
                <a:latin typeface="Trebuchet MS"/>
                <a:hlinkClick r:id="rId5"/>
              </a:rPr>
              <a:t>ARMeasure@cde.state.co.us</a:t>
            </a:r>
            <a:endParaRPr lang="en-US" dirty="0">
              <a:solidFill>
                <a:srgbClr val="595959"/>
              </a:solidFill>
            </a:endParaRPr>
          </a:p>
          <a:p>
            <a:endParaRPr lang="en-US" dirty="0">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dirty="0">
                <a:latin typeface="Museo Slab 500"/>
              </a:rPr>
              <a:t>New</a:t>
            </a:r>
            <a:r>
              <a:rPr lang="en-US" dirty="0">
                <a:latin typeface="Museo Slab 500"/>
              </a:rPr>
              <a:t>: At-Risk Measure Interchange File -</a:t>
            </a:r>
            <a:br>
              <a:rPr lang="en-US" dirty="0">
                <a:latin typeface="Museo Slab 500"/>
              </a:rPr>
            </a:br>
            <a:r>
              <a:rPr lang="en-US" dirty="0">
                <a:latin typeface="Museo Slab 500"/>
              </a:rPr>
              <a:t>Identity Management Role</a:t>
            </a:r>
            <a:endParaRPr lang="en-US" dirty="0"/>
          </a:p>
        </p:txBody>
      </p:sp>
      <p:sp>
        <p:nvSpPr>
          <p:cNvPr id="11" name="Rectangle: Rounded Corners 10">
            <a:extLst>
              <a:ext uri="{FF2B5EF4-FFF2-40B4-BE49-F238E27FC236}">
                <a16:creationId xmlns:a16="http://schemas.microsoft.com/office/drawing/2014/main" id="{D5637CD5-8685-C6A3-6B62-AF8E25E03AC3}"/>
              </a:ext>
            </a:extLst>
          </p:cNvPr>
          <p:cNvSpPr/>
          <p:nvPr/>
        </p:nvSpPr>
        <p:spPr>
          <a:xfrm>
            <a:off x="180802" y="1382053"/>
            <a:ext cx="2784763" cy="3015041"/>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lIns="91440" tIns="45720" rIns="91440" bIns="45720" rtlCol="0" anchor="ctr"/>
          <a:lstStyle/>
          <a:p>
            <a:pPr algn="ctr"/>
            <a:r>
              <a:rPr lang="en-US" dirty="0"/>
              <a:t>Don’t have access?</a:t>
            </a:r>
          </a:p>
          <a:p>
            <a:pPr algn="ctr"/>
            <a:endParaRPr lang="en-US" dirty="0"/>
          </a:p>
          <a:p>
            <a:pPr algn="ctr"/>
            <a:r>
              <a:rPr lang="en-US" dirty="0"/>
              <a:t>Talk to your District’s Local Access Manager (LAM)!</a:t>
            </a:r>
          </a:p>
          <a:p>
            <a:pPr algn="ctr"/>
            <a:endParaRPr lang="en-US" dirty="0"/>
          </a:p>
          <a:p>
            <a:pPr algn="ctr"/>
            <a:r>
              <a:rPr lang="en-US" b="1" dirty="0"/>
              <a:t>Note: To receive communication about the at-risk interchange, you must have this role!</a:t>
            </a:r>
            <a:endParaRPr lang="en-US" b="1" dirty="0">
              <a:cs typeface="Calibri"/>
            </a:endParaRPr>
          </a:p>
        </p:txBody>
      </p:sp>
      <p:pic>
        <p:nvPicPr>
          <p:cNvPr id="9" name="Content Placeholder 8" descr="IDM Webpage Screen">
            <a:hlinkClick r:id="rId2"/>
            <a:extLst>
              <a:ext uri="{FF2B5EF4-FFF2-40B4-BE49-F238E27FC236}">
                <a16:creationId xmlns:a16="http://schemas.microsoft.com/office/drawing/2014/main" id="{FEBB3A4C-7BCC-0ED3-7D1D-87DD0182A42D}"/>
              </a:ext>
            </a:extLst>
          </p:cNvPr>
          <p:cNvPicPr>
            <a:picLocks noGrp="1" noChangeAspect="1"/>
          </p:cNvPicPr>
          <p:nvPr>
            <p:ph idx="1"/>
          </p:nvPr>
        </p:nvPicPr>
        <p:blipFill>
          <a:blip r:embed="rId3"/>
          <a:stretch>
            <a:fillRect/>
          </a:stretch>
        </p:blipFill>
        <p:spPr>
          <a:xfrm>
            <a:off x="3452853" y="2182553"/>
            <a:ext cx="7315200" cy="1781175"/>
          </a:xfrm>
          <a:prstGeom prst="rect">
            <a:avLst/>
          </a:prstGeom>
        </p:spPr>
      </p:pic>
      <p:graphicFrame>
        <p:nvGraphicFramePr>
          <p:cNvPr id="10" name="Content Placeholder 7">
            <a:extLst>
              <a:ext uri="{FF2B5EF4-FFF2-40B4-BE49-F238E27FC236}">
                <a16:creationId xmlns:a16="http://schemas.microsoft.com/office/drawing/2014/main" id="{A57F5493-6DF7-F26A-D312-3F4C2F9CB974}"/>
              </a:ext>
            </a:extLst>
          </p:cNvPr>
          <p:cNvGraphicFramePr>
            <a:graphicFrameLocks/>
          </p:cNvGraphicFramePr>
          <p:nvPr>
            <p:extLst>
              <p:ext uri="{D42A27DB-BD31-4B8C-83A1-F6EECF244321}">
                <p14:modId xmlns:p14="http://schemas.microsoft.com/office/powerpoint/2010/main" val="50411633"/>
              </p:ext>
            </p:extLst>
          </p:nvPr>
        </p:nvGraphicFramePr>
        <p:xfrm>
          <a:off x="1810449" y="4675447"/>
          <a:ext cx="8571101" cy="1401021"/>
        </p:xfrm>
        <a:graphic>
          <a:graphicData uri="http://schemas.openxmlformats.org/drawingml/2006/table">
            <a:tbl>
              <a:tblPr firstRow="1" bandRow="1">
                <a:tableStyleId>{EB344D84-9AFB-497E-A393-DC336BA19D2E}</a:tableStyleId>
              </a:tblPr>
              <a:tblGrid>
                <a:gridCol w="1275181">
                  <a:extLst>
                    <a:ext uri="{9D8B030D-6E8A-4147-A177-3AD203B41FA5}">
                      <a16:colId xmlns:a16="http://schemas.microsoft.com/office/drawing/2014/main" val="20000"/>
                    </a:ext>
                  </a:extLst>
                </a:gridCol>
                <a:gridCol w="2246544">
                  <a:extLst>
                    <a:ext uri="{9D8B030D-6E8A-4147-A177-3AD203B41FA5}">
                      <a16:colId xmlns:a16="http://schemas.microsoft.com/office/drawing/2014/main" val="20001"/>
                    </a:ext>
                  </a:extLst>
                </a:gridCol>
                <a:gridCol w="1604675">
                  <a:extLst>
                    <a:ext uri="{9D8B030D-6E8A-4147-A177-3AD203B41FA5}">
                      <a16:colId xmlns:a16="http://schemas.microsoft.com/office/drawing/2014/main" val="20002"/>
                    </a:ext>
                  </a:extLst>
                </a:gridCol>
                <a:gridCol w="3444701">
                  <a:extLst>
                    <a:ext uri="{9D8B030D-6E8A-4147-A177-3AD203B41FA5}">
                      <a16:colId xmlns:a16="http://schemas.microsoft.com/office/drawing/2014/main" val="20003"/>
                    </a:ext>
                  </a:extLst>
                </a:gridCol>
              </a:tblGrid>
              <a:tr h="326643">
                <a:tc>
                  <a:txBody>
                    <a:bodyPr/>
                    <a:lstStyle/>
                    <a:p>
                      <a:r>
                        <a:rPr lang="en-US" dirty="0">
                          <a:solidFill>
                            <a:schemeClr val="tx1"/>
                          </a:solidFill>
                        </a:rPr>
                        <a:t>Application</a:t>
                      </a:r>
                    </a:p>
                  </a:txBody>
                  <a:tcPr/>
                </a:tc>
                <a:tc>
                  <a:txBody>
                    <a:bodyPr/>
                    <a:lstStyle/>
                    <a:p>
                      <a:r>
                        <a:rPr lang="en-US" dirty="0">
                          <a:solidFill>
                            <a:schemeClr val="tx1"/>
                          </a:solidFill>
                        </a:rPr>
                        <a:t>Collection</a:t>
                      </a:r>
                    </a:p>
                  </a:txBody>
                  <a:tcPr/>
                </a:tc>
                <a:tc>
                  <a:txBody>
                    <a:bodyPr/>
                    <a:lstStyle/>
                    <a:p>
                      <a:r>
                        <a:rPr lang="en-US" dirty="0">
                          <a:solidFill>
                            <a:schemeClr val="tx1"/>
                          </a:solidFill>
                        </a:rPr>
                        <a:t>Role</a:t>
                      </a:r>
                    </a:p>
                  </a:txBody>
                  <a:tcPr/>
                </a:tc>
                <a:tc>
                  <a:txBody>
                    <a:bodyPr/>
                    <a:lstStyle/>
                    <a:p>
                      <a:r>
                        <a:rPr lang="en-US" dirty="0">
                          <a:solidFill>
                            <a:schemeClr val="tx1"/>
                          </a:solidFill>
                        </a:rPr>
                        <a:t>Access Level</a:t>
                      </a:r>
                    </a:p>
                  </a:txBody>
                  <a:tcPr/>
                </a:tc>
                <a:extLst>
                  <a:ext uri="{0D108BD9-81ED-4DB2-BD59-A6C34878D82A}">
                    <a16:rowId xmlns:a16="http://schemas.microsoft.com/office/drawing/2014/main" val="10000"/>
                  </a:ext>
                </a:extLst>
              </a:tr>
              <a:tr h="708618">
                <a:tc>
                  <a:txBody>
                    <a:bodyPr/>
                    <a:lstStyle/>
                    <a:p>
                      <a:r>
                        <a:rPr lang="en-US" sz="1400" dirty="0"/>
                        <a:t>Pipeline</a:t>
                      </a:r>
                    </a:p>
                  </a:txBody>
                  <a:tcPr/>
                </a:tc>
                <a:tc>
                  <a:txBody>
                    <a:bodyPr/>
                    <a:lstStyle/>
                    <a:p>
                      <a:r>
                        <a:rPr lang="en-US" sz="1400" dirty="0"/>
                        <a:t>At Risk Measure (ARM)</a:t>
                      </a:r>
                    </a:p>
                  </a:txBody>
                  <a:tcPr/>
                </a:tc>
                <a:tc>
                  <a:txBody>
                    <a:bodyPr/>
                    <a:lstStyle/>
                    <a:p>
                      <a:r>
                        <a:rPr lang="en-US" sz="1400" b="1" dirty="0"/>
                        <a:t>LEA User</a:t>
                      </a:r>
                    </a:p>
                  </a:txBody>
                  <a:tcPr/>
                </a:tc>
                <a:tc>
                  <a:txBody>
                    <a:bodyPr/>
                    <a:lstStyle/>
                    <a:p>
                      <a:r>
                        <a:rPr lang="en-US" sz="1400" dirty="0"/>
                        <a:t>Upload</a:t>
                      </a:r>
                      <a:r>
                        <a:rPr lang="en-US" sz="1400" baseline="0" dirty="0"/>
                        <a:t> and Edit Records for the At-Risk Measure File</a:t>
                      </a:r>
                      <a:endParaRPr lang="en-US" sz="1400" dirty="0"/>
                    </a:p>
                  </a:txBody>
                  <a:tcPr/>
                </a:tc>
                <a:extLst>
                  <a:ext uri="{0D108BD9-81ED-4DB2-BD59-A6C34878D82A}">
                    <a16:rowId xmlns:a16="http://schemas.microsoft.com/office/drawing/2014/main" val="10001"/>
                  </a:ext>
                </a:extLst>
              </a:tr>
              <a:tr h="326643">
                <a:tc>
                  <a:txBody>
                    <a:bodyPr/>
                    <a:lstStyle/>
                    <a:p>
                      <a:r>
                        <a:rPr lang="en-US" sz="1400" dirty="0"/>
                        <a:t>Pipeline</a:t>
                      </a:r>
                    </a:p>
                  </a:txBody>
                  <a:tcPr/>
                </a:tc>
                <a:tc>
                  <a:txBody>
                    <a:bodyPr/>
                    <a:lstStyle/>
                    <a:p>
                      <a:r>
                        <a:rPr lang="en-US" sz="1400" dirty="0"/>
                        <a:t>At-Risk Measure (ARM)</a:t>
                      </a:r>
                    </a:p>
                  </a:txBody>
                  <a:tcPr/>
                </a:tc>
                <a:tc>
                  <a:txBody>
                    <a:bodyPr/>
                    <a:lstStyle/>
                    <a:p>
                      <a:r>
                        <a:rPr lang="en-US" sz="1400" dirty="0"/>
                        <a:t>LEA Viewer</a:t>
                      </a:r>
                    </a:p>
                  </a:txBody>
                  <a:tcPr/>
                </a:tc>
                <a:tc>
                  <a:txBody>
                    <a:bodyPr/>
                    <a:lstStyle/>
                    <a:p>
                      <a:r>
                        <a:rPr lang="en-US" sz="1400" dirty="0"/>
                        <a:t>View</a:t>
                      </a:r>
                      <a:r>
                        <a:rPr lang="en-US" sz="1400" baseline="0" dirty="0"/>
                        <a:t> Cognos reports – cannot edit data</a:t>
                      </a:r>
                      <a:endParaRPr lang="en-US" sz="1400" dirty="0"/>
                    </a:p>
                  </a:txBody>
                  <a:tcPr/>
                </a:tc>
                <a:extLst>
                  <a:ext uri="{0D108BD9-81ED-4DB2-BD59-A6C34878D82A}">
                    <a16:rowId xmlns:a16="http://schemas.microsoft.com/office/drawing/2014/main" val="10004"/>
                  </a:ext>
                </a:extLst>
              </a:tr>
            </a:tbl>
          </a:graphicData>
        </a:graphic>
      </p:graphicFrame>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dirty="0">
                <a:latin typeface="Trebuchet MS"/>
              </a:rPr>
              <a:t>At-Risk Interchange  </a:t>
            </a:r>
          </a:p>
          <a:p>
            <a:endParaRPr lang="en-US" dirty="0"/>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dirty="0">
                <a:solidFill>
                  <a:srgbClr val="000000"/>
                </a:solidFill>
                <a:latin typeface="Trebuchet MS"/>
                <a:hlinkClick r:id="rId4"/>
              </a:rPr>
              <a:t>ARMeasure@cde.state.co.us</a:t>
            </a:r>
            <a:endParaRPr lang="en-US" dirty="0">
              <a:solidFill>
                <a:srgbClr val="000000"/>
              </a:solidFill>
              <a:latin typeface="Trebuchet MS"/>
            </a:endParaRPr>
          </a:p>
          <a:p>
            <a:endParaRPr lang="en-US" dirty="0">
              <a:solidFill>
                <a:srgbClr val="000000"/>
              </a:solidFill>
            </a:endParaRPr>
          </a:p>
        </p:txBody>
      </p:sp>
    </p:spTree>
    <p:extLst>
      <p:ext uri="{BB962C8B-B14F-4D97-AF65-F5344CB8AC3E}">
        <p14:creationId xmlns:p14="http://schemas.microsoft.com/office/powerpoint/2010/main" val="202316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dirty="0">
                <a:latin typeface="Museo Slab 500"/>
              </a:rPr>
              <a:t>New</a:t>
            </a:r>
            <a:r>
              <a:rPr lang="en-US" dirty="0">
                <a:latin typeface="Museo Slab 500"/>
              </a:rPr>
              <a:t>: At-Risk Measure Interchange File - Syncplicity Folders</a:t>
            </a:r>
            <a:endParaRPr lang="en-US" dirty="0"/>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dirty="0">
                <a:latin typeface="Trebuchet MS"/>
              </a:rPr>
              <a:t>Starting the week of July 29th, ARMeasure will begin sharing Syncplicity folders with ARMeasure users and viewers.</a:t>
            </a:r>
          </a:p>
          <a:p>
            <a:r>
              <a:rPr lang="en-US" dirty="0">
                <a:latin typeface="Trebuchet MS"/>
              </a:rPr>
              <a:t>The folder naming convention will be:</a:t>
            </a:r>
          </a:p>
          <a:p>
            <a:pPr lvl="1">
              <a:buFont typeface="Courier New" panose="020B0604020202020204" pitchFamily="34" charset="0"/>
              <a:buChar char="o"/>
            </a:pPr>
            <a:r>
              <a:rPr lang="en-US" dirty="0">
                <a:latin typeface="Trebuchet MS"/>
              </a:rPr>
              <a:t>District Code_ District Name_ ARM Interchange File</a:t>
            </a:r>
          </a:p>
          <a:p>
            <a:pPr lvl="1">
              <a:buFont typeface="Courier New" panose="020B0604020202020204" pitchFamily="34" charset="0"/>
              <a:buChar char="o"/>
            </a:pPr>
            <a:endParaRPr lang="en-US" sz="1600" dirty="0">
              <a:latin typeface="Trebuchet MS"/>
            </a:endParaRPr>
          </a:p>
          <a:p>
            <a:r>
              <a:rPr lang="en-US" dirty="0">
                <a:latin typeface="Trebuchet MS"/>
              </a:rPr>
              <a:t>These folders will be available as a way to share files containing PII between the district or BOCES and CDE when requesting assistance with the At-Risk Interchange or Census Geocoding tool.</a:t>
            </a:r>
          </a:p>
          <a:p>
            <a:pPr lvl="1">
              <a:buFont typeface="Courier New" panose="020B0604020202020204" pitchFamily="34" charset="0"/>
              <a:buChar char="o"/>
            </a:pPr>
            <a:endParaRPr lang="en-US" dirty="0"/>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dirty="0">
                <a:latin typeface="Trebuchet MS"/>
              </a:rPr>
              <a:t>At-Risk Interchange  </a:t>
            </a:r>
            <a:endParaRPr lang="en-US" dirty="0"/>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ARMeasure@cde.state.co.us</a:t>
            </a:r>
            <a:endParaRPr lang="en-US" dirty="0"/>
          </a:p>
          <a:p>
            <a:endParaRPr lang="en-US" dirty="0"/>
          </a:p>
        </p:txBody>
      </p:sp>
    </p:spTree>
    <p:extLst>
      <p:ext uri="{BB962C8B-B14F-4D97-AF65-F5344CB8AC3E}">
        <p14:creationId xmlns:p14="http://schemas.microsoft.com/office/powerpoint/2010/main" val="2421796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dirty="0">
                <a:latin typeface="Museo Slab 500"/>
              </a:rPr>
              <a:t>New</a:t>
            </a:r>
            <a:r>
              <a:rPr lang="en-US" dirty="0">
                <a:latin typeface="Museo Slab 500"/>
              </a:rPr>
              <a:t>: At-Risk Measure Interchange File-</a:t>
            </a:r>
            <a:br>
              <a:rPr lang="en-US" dirty="0">
                <a:latin typeface="Museo Slab 500"/>
              </a:rPr>
            </a:br>
            <a:r>
              <a:rPr lang="en-US" dirty="0"/>
              <a:t>Trainings</a:t>
            </a:r>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dirty="0">
                <a:latin typeface="Trebuchet MS"/>
              </a:rPr>
              <a:t>There are currently 3 trainings scheduled:</a:t>
            </a:r>
            <a:endParaRPr lang="en-US" dirty="0"/>
          </a:p>
          <a:p>
            <a:pPr lvl="1">
              <a:buFont typeface="Courier New,monospace" panose="020B0604020202020204" pitchFamily="34" charset="0"/>
              <a:buChar char="o"/>
            </a:pPr>
            <a:r>
              <a:rPr lang="en-US" dirty="0">
                <a:solidFill>
                  <a:srgbClr val="333333"/>
                </a:solidFill>
                <a:latin typeface="Trebuchet MS"/>
              </a:rPr>
              <a:t>Overview of the Geocode Tool July 24, 2024 (1PM)- </a:t>
            </a:r>
            <a:r>
              <a:rPr lang="en-US" b="1" dirty="0">
                <a:solidFill>
                  <a:srgbClr val="333333"/>
                </a:solidFill>
                <a:latin typeface="Trebuchet MS"/>
              </a:rPr>
              <a:t>COMPLETED</a:t>
            </a:r>
            <a:endParaRPr lang="en-US" b="1" dirty="0">
              <a:solidFill>
                <a:srgbClr val="000000"/>
              </a:solidFill>
              <a:latin typeface="Trebuchet MS"/>
            </a:endParaRPr>
          </a:p>
          <a:p>
            <a:pPr lvl="1">
              <a:buFont typeface="Courier New,monospace" panose="020B0604020202020204" pitchFamily="34" charset="0"/>
              <a:buChar char="o"/>
            </a:pPr>
            <a:r>
              <a:rPr lang="en-US" dirty="0">
                <a:solidFill>
                  <a:srgbClr val="333333"/>
                </a:solidFill>
                <a:latin typeface="Trebuchet MS"/>
              </a:rPr>
              <a:t>Overview of the Geocode Tool August 13, 2024 (10AM)</a:t>
            </a:r>
            <a:endParaRPr lang="en-US" dirty="0">
              <a:solidFill>
                <a:srgbClr val="000000"/>
              </a:solidFill>
              <a:latin typeface="Trebuchet MS"/>
            </a:endParaRPr>
          </a:p>
          <a:p>
            <a:pPr lvl="1">
              <a:buFont typeface="Courier New,monospace" panose="020B0604020202020204" pitchFamily="34" charset="0"/>
              <a:buChar char="o"/>
            </a:pPr>
            <a:r>
              <a:rPr lang="en-US" dirty="0">
                <a:solidFill>
                  <a:srgbClr val="333333"/>
                </a:solidFill>
                <a:latin typeface="Trebuchet MS"/>
              </a:rPr>
              <a:t>Overview of the Data Pipeline At-Risk Interchange File August 20, 2024 (1PM)</a:t>
            </a:r>
            <a:endParaRPr lang="en-US" dirty="0"/>
          </a:p>
          <a:p>
            <a:pPr marL="0" indent="0">
              <a:buNone/>
            </a:pPr>
            <a:endParaRPr lang="en-US" dirty="0">
              <a:solidFill>
                <a:srgbClr val="000000"/>
              </a:solidFill>
              <a:latin typeface="Trebuchet MS"/>
            </a:endParaRPr>
          </a:p>
          <a:p>
            <a:r>
              <a:rPr lang="en-US" dirty="0">
                <a:solidFill>
                  <a:srgbClr val="000000"/>
                </a:solidFill>
                <a:latin typeface="Trebuchet MS"/>
              </a:rPr>
              <a:t>To access these trainings, click on the link found in the green box located on the </a:t>
            </a:r>
            <a:r>
              <a:rPr lang="en-US" dirty="0">
                <a:solidFill>
                  <a:srgbClr val="000000"/>
                </a:solidFill>
                <a:latin typeface="Trebuchet MS"/>
                <a:hlinkClick r:id="rId2"/>
              </a:rPr>
              <a:t>At-Risk Interchange</a:t>
            </a:r>
            <a:r>
              <a:rPr lang="en-US" dirty="0">
                <a:solidFill>
                  <a:srgbClr val="000000"/>
                </a:solidFill>
                <a:latin typeface="Trebuchet MS"/>
              </a:rPr>
              <a:t> website.  The link will be activated approximately 15 minutes prior to the start of the training.</a:t>
            </a:r>
          </a:p>
          <a:p>
            <a:endParaRPr lang="en-US" dirty="0">
              <a:solidFill>
                <a:srgbClr val="000000"/>
              </a:solidFill>
            </a:endParaRPr>
          </a:p>
          <a:p>
            <a:r>
              <a:rPr lang="en-US" dirty="0">
                <a:latin typeface="Trebuchet MS"/>
              </a:rPr>
              <a:t>For questions, contact </a:t>
            </a:r>
            <a:r>
              <a:rPr lang="en-US" dirty="0">
                <a:latin typeface="Trebuchet MS"/>
                <a:hlinkClick r:id="rId3"/>
              </a:rPr>
              <a:t>ARMeasure@cde.state.co.us</a:t>
            </a:r>
            <a:endParaRPr lang="en-US" dirty="0">
              <a:latin typeface="Trebuchet MS"/>
            </a:endParaRPr>
          </a:p>
          <a:p>
            <a:endParaRPr lang="en-US" dirty="0"/>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dirty="0">
                <a:latin typeface="Trebuchet MS"/>
              </a:rPr>
              <a:t>At-Risk Interchange</a:t>
            </a:r>
            <a:endParaRPr lang="en-US" dirty="0"/>
          </a:p>
          <a:p>
            <a:endParaRPr lang="en-US" dirty="0"/>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dirty="0">
                <a:solidFill>
                  <a:srgbClr val="000000"/>
                </a:solidFill>
                <a:latin typeface="Trebuchet MS"/>
                <a:hlinkClick r:id="rId3"/>
              </a:rPr>
              <a:t>ARMeasure@cde.state.co.us</a:t>
            </a:r>
            <a:endParaRPr lang="en-US" dirty="0">
              <a:solidFill>
                <a:srgbClr val="000000"/>
              </a:solidFill>
              <a:latin typeface="Trebuchet MS"/>
            </a:endParaRPr>
          </a:p>
          <a:p>
            <a:endParaRPr lang="en-US" dirty="0">
              <a:solidFill>
                <a:srgbClr val="000000"/>
              </a:solidFill>
            </a:endParaRPr>
          </a:p>
        </p:txBody>
      </p:sp>
    </p:spTree>
    <p:extLst>
      <p:ext uri="{BB962C8B-B14F-4D97-AF65-F5344CB8AC3E}">
        <p14:creationId xmlns:p14="http://schemas.microsoft.com/office/powerpoint/2010/main" val="2856351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dirty="0"/>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dirty="0"/>
              <a:t>Use secure methods to transfer any PII to CDE</a:t>
            </a:r>
          </a:p>
          <a:p>
            <a:pPr lvl="1"/>
            <a:r>
              <a:rPr lang="en-US" dirty="0"/>
              <a:t>Contact Data Collection leads with questions about how to transmit PII securely</a:t>
            </a:r>
          </a:p>
          <a:p>
            <a:pPr lvl="2"/>
            <a:r>
              <a:rPr lang="en-US" sz="2600" b="1" dirty="0"/>
              <a:t>Each Data Collection leads maintains their own Syncplicity folders for specific collections, reach out to the collection lead for access</a:t>
            </a:r>
          </a:p>
          <a:p>
            <a:pPr lvl="1"/>
            <a:r>
              <a:rPr lang="en-US" dirty="0"/>
              <a:t>Use </a:t>
            </a:r>
            <a:r>
              <a:rPr lang="en-US" dirty="0">
                <a:hlinkClick r:id="rId2"/>
              </a:rPr>
              <a:t>Syncplicity</a:t>
            </a:r>
            <a:r>
              <a:rPr lang="en-US" dirty="0"/>
              <a:t> to encrypt emails to CDE</a:t>
            </a:r>
          </a:p>
          <a:p>
            <a:r>
              <a:rPr lang="en-US" dirty="0"/>
              <a:t>Avoid sending PII via unencrypted email or to unsecured faxes when sharing data between or within districts</a:t>
            </a:r>
          </a:p>
          <a:p>
            <a:pPr lvl="1"/>
            <a:r>
              <a:rPr lang="en-US" dirty="0"/>
              <a:t>Use </a:t>
            </a:r>
            <a:r>
              <a:rPr lang="en-US" dirty="0">
                <a:hlinkClick r:id="rId2"/>
              </a:rPr>
              <a:t>Syncplicity</a:t>
            </a:r>
            <a:r>
              <a:rPr lang="en-US" dirty="0"/>
              <a:t> to encrypt emails to CDE</a:t>
            </a:r>
          </a:p>
          <a:p>
            <a:r>
              <a:rPr lang="en-US" dirty="0"/>
              <a:t>Check local policies for restrictions, requirements, etc. regarding PII</a:t>
            </a:r>
          </a:p>
          <a:p>
            <a:pPr lvl="1"/>
            <a:r>
              <a:rPr lang="en-US" dirty="0"/>
              <a:t>Do not use PII in trainings, presentations, etc.</a:t>
            </a:r>
          </a:p>
          <a:p>
            <a:pPr lvl="1"/>
            <a:r>
              <a:rPr lang="en-US" dirty="0"/>
              <a:t>Do not share PII with unauthorized individuals</a:t>
            </a:r>
          </a:p>
          <a:p>
            <a:pPr lvl="1"/>
            <a:r>
              <a:rPr lang="en-US" dirty="0"/>
              <a:t>Do not share passwords</a:t>
            </a:r>
          </a:p>
          <a:p>
            <a:pPr lvl="1"/>
            <a:r>
              <a:rPr lang="en-US" dirty="0"/>
              <a:t>Follow local policies when transmitting PII to any third party</a:t>
            </a:r>
          </a:p>
          <a:p>
            <a:endParaRPr lang="en-US" dirty="0"/>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dirty="0"/>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dirty="0">
                <a:latin typeface="Museo Slab 500"/>
              </a:rPr>
              <a:t>Questions &amp; Answers:</a:t>
            </a:r>
            <a:br>
              <a:rPr lang="en-US" dirty="0"/>
            </a:br>
            <a:r>
              <a:rPr lang="en-US" dirty="0">
                <a:latin typeface="Museo Slab 500"/>
              </a:rPr>
              <a:t>School Auditing Office</a:t>
            </a:r>
            <a:endParaRPr lang="en-US" dirty="0"/>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dirty="0">
                <a:latin typeface="Museo Slab 500"/>
                <a:hlinkClick r:id="rId2"/>
              </a:rPr>
              <a:t>Audit</a:t>
            </a:r>
            <a:r>
              <a:rPr lang="en-US" dirty="0">
                <a:latin typeface="Museo Slab 500"/>
                <a:hlinkClick r:id="rId3"/>
              </a:rPr>
              <a:t>@cde.state.co.us</a:t>
            </a:r>
            <a:endParaRPr lang="en-US" dirty="0"/>
          </a:p>
          <a:p>
            <a:endParaRPr lang="en-US" dirty="0"/>
          </a:p>
          <a:p>
            <a:r>
              <a:rPr lang="en-US" dirty="0">
                <a:latin typeface="Museo Slab 500"/>
                <a:hlinkClick r:id="rId4"/>
              </a:rPr>
              <a:t>Pupil Count Website</a:t>
            </a:r>
            <a:endParaRPr lang="en-US" dirty="0"/>
          </a:p>
          <a:p>
            <a:r>
              <a:rPr lang="en-US" dirty="0">
                <a:latin typeface="Museo Slab 500"/>
                <a:hlinkClick r:id="rId5"/>
              </a:rPr>
              <a:t>At-Risk Count Website</a:t>
            </a:r>
            <a:endParaRPr lang="en-US" dirty="0"/>
          </a:p>
          <a:p>
            <a:r>
              <a:rPr lang="en-US" dirty="0">
                <a:latin typeface="Museo Slab 500"/>
                <a:hlinkClick r:id="rId6"/>
              </a:rPr>
              <a:t>English Language Learner Count Website</a:t>
            </a:r>
            <a:endParaRPr lang="en-US" dirty="0">
              <a:latin typeface="Museo Slab 500"/>
            </a:endParaRPr>
          </a:p>
          <a:p>
            <a:r>
              <a:rPr lang="en-US" dirty="0">
                <a:latin typeface="Museo Slab 500"/>
                <a:hlinkClick r:id="rId7"/>
              </a:rPr>
              <a:t>Training and Office Hours Website</a:t>
            </a:r>
            <a:endParaRPr lang="en-US" dirty="0">
              <a:latin typeface="Museo Slab 500"/>
            </a:endParaRPr>
          </a:p>
          <a:p>
            <a:endParaRPr lang="en-US" dirty="0"/>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40</a:t>
            </a:fld>
            <a:endParaRPr lang="en-US" dirty="0"/>
          </a:p>
        </p:txBody>
      </p:sp>
    </p:spTree>
    <p:extLst>
      <p:ext uri="{BB962C8B-B14F-4D97-AF65-F5344CB8AC3E}">
        <p14:creationId xmlns:p14="http://schemas.microsoft.com/office/powerpoint/2010/main" val="311972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dirty="0">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dirty="0"/>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41</a:t>
            </a:fld>
            <a:endParaRPr lang="en-US" dirty="0"/>
          </a:p>
        </p:txBody>
      </p:sp>
    </p:spTree>
    <p:extLst>
      <p:ext uri="{BB962C8B-B14F-4D97-AF65-F5344CB8AC3E}">
        <p14:creationId xmlns:p14="http://schemas.microsoft.com/office/powerpoint/2010/main" val="3555346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dirty="0">
                <a:latin typeface="Museo Slab 500"/>
              </a:rPr>
              <a:t>READ Training Collection</a:t>
            </a:r>
            <a:br>
              <a:rPr lang="en-US" dirty="0">
                <a:latin typeface="Museo Slab 500"/>
              </a:rPr>
            </a:br>
            <a:r>
              <a:rPr lang="en-US" dirty="0">
                <a:latin typeface="Museo Slab 500"/>
              </a:rPr>
              <a:t>Purpose and Timeline</a:t>
            </a:r>
            <a:endParaRPr lang="en-US" dirty="0"/>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fontScale="85000" lnSpcReduction="20000"/>
          </a:bodyPr>
          <a:lstStyle/>
          <a:p>
            <a:pPr marL="0" indent="0">
              <a:buNone/>
            </a:pPr>
            <a:r>
              <a:rPr lang="en-US" u="sng" dirty="0">
                <a:latin typeface="Trebuchet MS"/>
              </a:rPr>
              <a:t>Purpose:</a:t>
            </a:r>
          </a:p>
          <a:p>
            <a:pPr marL="0" indent="0">
              <a:buNone/>
            </a:pPr>
            <a:r>
              <a:rPr lang="en-US" dirty="0">
                <a:latin typeface="Trebuchet MS"/>
              </a:rPr>
              <a:t>Districts must annually ensure and report that all kindergarten through third grade teachers who provide literacy instruction to students in kindergarten through third grade and all teachers who provide reading intervention in grades 4-12 have successfully completed evidence-based training in teaching reading. </a:t>
            </a:r>
            <a:endParaRPr lang="en-US" dirty="0"/>
          </a:p>
          <a:p>
            <a:pPr marL="0" indent="0">
              <a:buNone/>
            </a:pPr>
            <a:r>
              <a:rPr lang="en-US" dirty="0">
                <a:latin typeface="Trebuchet MS"/>
              </a:rPr>
              <a:t>Districts must also report kindergarten through third grade principals and administrators and/or personnel who the district determines meet the statute criteria as needing to complete the kindergarten through third grade Principal/Administrator training. </a:t>
            </a:r>
            <a:endParaRPr lang="en-US" dirty="0"/>
          </a:p>
          <a:p>
            <a:pPr marL="0" indent="0">
              <a:buNone/>
            </a:pPr>
            <a:endParaRPr lang="en-US" u="sng" dirty="0">
              <a:latin typeface="Trebuchet MS"/>
            </a:endParaRPr>
          </a:p>
          <a:p>
            <a:pPr marL="0" indent="0">
              <a:buNone/>
            </a:pPr>
            <a:endParaRPr lang="en-US" u="sng" dirty="0">
              <a:latin typeface="Trebuchet MS"/>
            </a:endParaRPr>
          </a:p>
          <a:p>
            <a:pPr marL="0" indent="0">
              <a:buNone/>
            </a:pPr>
            <a:r>
              <a:rPr lang="en-US" u="sng" dirty="0">
                <a:latin typeface="Trebuchet MS"/>
              </a:rPr>
              <a:t>Important Dates: </a:t>
            </a:r>
            <a:endParaRPr lang="en-US" dirty="0">
              <a:latin typeface="Trebuchet MS"/>
            </a:endParaRPr>
          </a:p>
          <a:p>
            <a:pPr marL="342900" indent="-342900"/>
            <a:r>
              <a:rPr lang="en-US" dirty="0">
                <a:latin typeface="Trebuchet MS"/>
              </a:rPr>
              <a:t>August 1: Collection scheduled to open</a:t>
            </a:r>
            <a:endParaRPr lang="en-US" dirty="0"/>
          </a:p>
          <a:p>
            <a:pPr marL="342900" indent="-342900"/>
            <a:r>
              <a:rPr lang="en-US" dirty="0">
                <a:latin typeface="Trebuchet MS"/>
              </a:rPr>
              <a:t>August 15: Teachers, principals, and administrators should have their respective READ training designations added to their COOL accounts</a:t>
            </a:r>
          </a:p>
          <a:p>
            <a:pPr marL="342900" indent="-342900"/>
            <a:r>
              <a:rPr lang="en-US" dirty="0">
                <a:latin typeface="Trebuchet MS"/>
              </a:rPr>
              <a:t>August 30: Collection scheduled to close</a:t>
            </a:r>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Training Collection</a:t>
            </a:r>
            <a:endParaRPr lang="en-US" dirty="0"/>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1153930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lstStyle/>
          <a:p>
            <a:r>
              <a:rPr lang="en-US" dirty="0">
                <a:latin typeface="Museo Slab 500"/>
              </a:rPr>
              <a:t>READ Training Collection</a:t>
            </a:r>
            <a:br>
              <a:rPr lang="en-US" dirty="0">
                <a:latin typeface="Museo Slab 500"/>
              </a:rPr>
            </a:br>
            <a:r>
              <a:rPr lang="en-US" dirty="0">
                <a:latin typeface="Museo Slab 500"/>
              </a:rPr>
              <a:t>Changes for 2024-25 Collection Year</a:t>
            </a:r>
            <a:endParaRPr lang="en-US" dirty="0"/>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p:txBody>
          <a:bodyPr vert="horz" lIns="0" tIns="0" rIns="0" bIns="0" rtlCol="0" anchor="t">
            <a:normAutofit/>
          </a:bodyPr>
          <a:lstStyle/>
          <a:p>
            <a:pPr marL="0" indent="0">
              <a:buNone/>
            </a:pPr>
            <a:r>
              <a:rPr lang="en-US" dirty="0">
                <a:latin typeface="Trebuchet MS"/>
              </a:rPr>
              <a:t>This is the first year that districts are required to report completion of the READ administrator training for staff as well as the READ teacher training for Grades 4 through 12 staff. </a:t>
            </a:r>
            <a:endParaRPr lang="en-US" dirty="0"/>
          </a:p>
          <a:p>
            <a:pPr marL="0" indent="0">
              <a:buNone/>
            </a:pPr>
            <a:endParaRPr lang="en-US" dirty="0">
              <a:latin typeface="Trebuchet MS"/>
            </a:endParaRPr>
          </a:p>
          <a:p>
            <a:pPr marL="0" indent="0">
              <a:buNone/>
            </a:pPr>
            <a:r>
              <a:rPr lang="en-US" dirty="0">
                <a:latin typeface="Trebuchet MS"/>
              </a:rPr>
              <a:t>Due to the addition of administrators to this collection, two columns were added to the file layout to capture the administrator information. The updated file layout can be viewed </a:t>
            </a:r>
            <a:r>
              <a:rPr lang="en-US" dirty="0">
                <a:latin typeface="Trebuchet MS"/>
                <a:hlinkClick r:id="rId2"/>
              </a:rPr>
              <a:t>here</a:t>
            </a:r>
            <a:r>
              <a:rPr lang="en-US" dirty="0">
                <a:latin typeface="Trebuchet MS"/>
              </a:rPr>
              <a:t>. </a:t>
            </a:r>
            <a:endParaRPr lang="en-US" dirty="0"/>
          </a:p>
          <a:p>
            <a:pPr marL="0" indent="0">
              <a:buNone/>
            </a:pPr>
            <a:endParaRPr lang="en-US" dirty="0"/>
          </a:p>
          <a:p>
            <a:pPr marL="0" indent="0">
              <a:buNone/>
            </a:pPr>
            <a:r>
              <a:rPr lang="en-US" dirty="0">
                <a:latin typeface="Trebuchet MS"/>
              </a:rPr>
              <a:t>The codes and business rules for the administrator training fields mimic the teacher training status codes and business rules.</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43</a:t>
            </a:fld>
            <a:endParaRPr lang="en-US" dirty="0"/>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dirty="0">
                <a:latin typeface="Trebuchet MS"/>
              </a:rPr>
              <a:t>READ Training Collection</a:t>
            </a:r>
            <a:endParaRPr lang="en-US" dirty="0"/>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dirty="0">
                <a:latin typeface="Trebuchet MS"/>
              </a:rPr>
              <a:t>READActData@cde.state.co.us</a:t>
            </a:r>
            <a:endParaRPr lang="en-US" dirty="0"/>
          </a:p>
        </p:txBody>
      </p:sp>
    </p:spTree>
    <p:extLst>
      <p:ext uri="{BB962C8B-B14F-4D97-AF65-F5344CB8AC3E}">
        <p14:creationId xmlns:p14="http://schemas.microsoft.com/office/powerpoint/2010/main" val="23947030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8419-B8D9-FC3B-C7A2-B415F51E7DBC}"/>
              </a:ext>
            </a:extLst>
          </p:cNvPr>
          <p:cNvSpPr>
            <a:spLocks noGrp="1"/>
          </p:cNvSpPr>
          <p:nvPr>
            <p:ph type="title"/>
          </p:nvPr>
        </p:nvSpPr>
        <p:spPr/>
        <p:txBody>
          <a:bodyPr/>
          <a:lstStyle/>
          <a:p>
            <a:r>
              <a:rPr lang="en-US" dirty="0"/>
              <a:t>READ Training Collection</a:t>
            </a:r>
            <a:br>
              <a:rPr lang="en-US" dirty="0"/>
            </a:br>
            <a:r>
              <a:rPr lang="en-US" dirty="0"/>
              <a:t>General Process for Collection Completion</a:t>
            </a:r>
          </a:p>
        </p:txBody>
      </p:sp>
      <p:sp>
        <p:nvSpPr>
          <p:cNvPr id="3" name="Content Placeholder 2">
            <a:extLst>
              <a:ext uri="{FF2B5EF4-FFF2-40B4-BE49-F238E27FC236}">
                <a16:creationId xmlns:a16="http://schemas.microsoft.com/office/drawing/2014/main" id="{BB1F9BF7-EDD5-D062-919A-A3181A75886C}"/>
              </a:ext>
            </a:extLst>
          </p:cNvPr>
          <p:cNvSpPr>
            <a:spLocks noGrp="1"/>
          </p:cNvSpPr>
          <p:nvPr>
            <p:ph idx="1"/>
          </p:nvPr>
        </p:nvSpPr>
        <p:spPr/>
        <p:txBody>
          <a:bodyPr vert="horz" lIns="0" tIns="0" rIns="0" bIns="0" rtlCol="0" anchor="t">
            <a:normAutofit/>
          </a:bodyPr>
          <a:lstStyle/>
          <a:p>
            <a:pPr marL="0" indent="0">
              <a:buNone/>
            </a:pPr>
            <a:r>
              <a:rPr lang="en-US" sz="2400" u="sng" dirty="0">
                <a:latin typeface="Trebuchet MS"/>
                <a:cs typeface="Segoe UI"/>
              </a:rPr>
              <a:t>General Process for Collection Completion:</a:t>
            </a:r>
            <a:endParaRPr lang="en-US" dirty="0"/>
          </a:p>
          <a:p>
            <a:pPr marL="457200" indent="-457200">
              <a:buAutoNum type="arabicPeriod"/>
            </a:pPr>
            <a:r>
              <a:rPr lang="en-US" sz="2400" dirty="0">
                <a:latin typeface="Trebuchet MS"/>
                <a:cs typeface="Segoe UI"/>
              </a:rPr>
              <a:t>This collection starts with an export out of Data Pipeline of a list of educators who may be required to take either the teacher or administrator training. </a:t>
            </a:r>
          </a:p>
          <a:p>
            <a:pPr marL="914400" lvl="1" indent="-457200">
              <a:buFont typeface="Courier New"/>
              <a:buChar char="o"/>
            </a:pPr>
            <a:r>
              <a:rPr lang="en-US" sz="2400" dirty="0">
                <a:latin typeface="Trebuchet MS"/>
                <a:cs typeface="Segoe UI"/>
              </a:rPr>
              <a:t>This is based on certain job class codes from the previous year's Human Resources collection. </a:t>
            </a:r>
            <a:endParaRPr lang="en-US" sz="2400" dirty="0">
              <a:latin typeface="Trebuchet MS"/>
              <a:ea typeface="+mn-lt"/>
              <a:cs typeface="Segoe UI"/>
            </a:endParaRPr>
          </a:p>
          <a:p>
            <a:pPr marL="457200" indent="-457200">
              <a:buAutoNum type="arabicPeriod"/>
            </a:pPr>
            <a:r>
              <a:rPr lang="en-US" sz="2400" dirty="0">
                <a:latin typeface="Trebuchet MS"/>
                <a:ea typeface="+mn-lt"/>
                <a:cs typeface="Segoe UI"/>
              </a:rPr>
              <a:t>Districts</a:t>
            </a:r>
            <a:r>
              <a:rPr lang="en-US" sz="2400" dirty="0">
                <a:latin typeface="Trebuchet MS"/>
                <a:ea typeface="Calibri"/>
                <a:cs typeface="Segoe UI"/>
              </a:rPr>
              <a:t> can then add, edit, or remove educators as it relates to this export based on their job function and whether the district has determined if the educator needs to take the training. </a:t>
            </a:r>
          </a:p>
          <a:p>
            <a:pPr marL="457200" indent="-457200">
              <a:buAutoNum type="arabicPeriod"/>
            </a:pPr>
            <a:r>
              <a:rPr lang="en-US" sz="2400" dirty="0">
                <a:latin typeface="Trebuchet MS"/>
                <a:ea typeface="Calibri"/>
                <a:cs typeface="Segoe UI"/>
              </a:rPr>
              <a:t>After this is complete, districts then upload this file back into Data Pipeline, check for errors, and officially submit. </a:t>
            </a:r>
          </a:p>
          <a:p>
            <a:endParaRPr lang="en-US" dirty="0"/>
          </a:p>
        </p:txBody>
      </p:sp>
      <p:sp>
        <p:nvSpPr>
          <p:cNvPr id="4" name="Slide Number Placeholder 3">
            <a:extLst>
              <a:ext uri="{FF2B5EF4-FFF2-40B4-BE49-F238E27FC236}">
                <a16:creationId xmlns:a16="http://schemas.microsoft.com/office/drawing/2014/main" id="{2797FA84-CF74-354E-9033-F07DF7BC980B}"/>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
        <p:nvSpPr>
          <p:cNvPr id="7" name="Content Placeholder 6">
            <a:extLst>
              <a:ext uri="{FF2B5EF4-FFF2-40B4-BE49-F238E27FC236}">
                <a16:creationId xmlns:a16="http://schemas.microsoft.com/office/drawing/2014/main" id="{B5E701D8-D8C3-517D-175E-5E0002F3A7B4}"/>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dirty="0"/>
              <a:t>READ Training Collection</a:t>
            </a:r>
          </a:p>
        </p:txBody>
      </p:sp>
      <p:sp>
        <p:nvSpPr>
          <p:cNvPr id="8" name="Content Placeholder 7">
            <a:extLst>
              <a:ext uri="{FF2B5EF4-FFF2-40B4-BE49-F238E27FC236}">
                <a16:creationId xmlns:a16="http://schemas.microsoft.com/office/drawing/2014/main" id="{206355A5-43AA-441E-1AD9-DF20D6BD7A81}"/>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dirty="0"/>
              <a:t>READActData@cde.state.co.us</a:t>
            </a:r>
          </a:p>
        </p:txBody>
      </p:sp>
    </p:spTree>
    <p:extLst>
      <p:ext uri="{BB962C8B-B14F-4D97-AF65-F5344CB8AC3E}">
        <p14:creationId xmlns:p14="http://schemas.microsoft.com/office/powerpoint/2010/main" val="20255370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dirty="0"/>
              <a:t>READ Training Collection</a:t>
            </a:r>
            <a:br>
              <a:rPr lang="en-US" dirty="0"/>
            </a:br>
            <a:r>
              <a:rPr lang="en-US" dirty="0"/>
              <a:t>Office Hours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p:txBody>
          <a:bodyPr vert="horz" lIns="0" tIns="0" rIns="0" bIns="0" rtlCol="0" anchor="t">
            <a:normAutofit fontScale="92500" lnSpcReduction="20000"/>
          </a:bodyPr>
          <a:lstStyle/>
          <a:p>
            <a:pPr marL="0" indent="0">
              <a:buNone/>
            </a:pPr>
            <a:r>
              <a:rPr lang="en-US" sz="2400" u="sng" dirty="0">
                <a:latin typeface="Trebuchet MS"/>
                <a:cs typeface="Segoe UI"/>
              </a:rPr>
              <a:t>Office Hours:</a:t>
            </a:r>
          </a:p>
          <a:p>
            <a:pPr marL="0" indent="0">
              <a:buNone/>
            </a:pPr>
            <a:r>
              <a:rPr lang="en-US" sz="2400" dirty="0">
                <a:latin typeface="Trebuchet MS"/>
                <a:cs typeface="Segoe UI"/>
              </a:rPr>
              <a:t>All office hours are occurring on Thursdays at 3:30pm. </a:t>
            </a:r>
          </a:p>
          <a:p>
            <a:pPr marL="0" indent="0">
              <a:buNone/>
            </a:pPr>
            <a:endParaRPr lang="en-US" sz="2400" dirty="0">
              <a:latin typeface="Trebuchet MS"/>
              <a:cs typeface="Segoe UI"/>
            </a:endParaRPr>
          </a:p>
          <a:p>
            <a:pPr marL="0" indent="0">
              <a:buNone/>
            </a:pPr>
            <a:r>
              <a:rPr lang="en-US" sz="2400" dirty="0">
                <a:latin typeface="Trebuchet MS"/>
                <a:cs typeface="Segoe UI"/>
              </a:rPr>
              <a:t>Thursday, 6/27 - Slides have been posted </a:t>
            </a:r>
            <a:r>
              <a:rPr lang="en-US" sz="2400" dirty="0">
                <a:latin typeface="Trebuchet MS"/>
                <a:cs typeface="Segoe UI"/>
                <a:hlinkClick r:id="rId2"/>
              </a:rPr>
              <a:t>here</a:t>
            </a:r>
            <a:r>
              <a:rPr lang="en-US" sz="2400" dirty="0">
                <a:latin typeface="Trebuchet MS"/>
                <a:cs typeface="Segoe UI"/>
              </a:rPr>
              <a:t>.</a:t>
            </a:r>
          </a:p>
          <a:p>
            <a:pPr marL="0" indent="0">
              <a:buNone/>
            </a:pPr>
            <a:r>
              <a:rPr lang="en-US" sz="2400" dirty="0">
                <a:latin typeface="Trebuchet MS"/>
                <a:cs typeface="Segoe UI"/>
              </a:rPr>
              <a:t>Thursday, 7/11 - </a:t>
            </a:r>
            <a:r>
              <a:rPr lang="en-US" dirty="0">
                <a:latin typeface="Trebuchet MS"/>
                <a:cs typeface="Segoe UI"/>
              </a:rPr>
              <a:t>Recording has been posted </a:t>
            </a:r>
            <a:r>
              <a:rPr lang="en-US" dirty="0">
                <a:solidFill>
                  <a:srgbClr val="488BC9"/>
                </a:solidFill>
                <a:latin typeface="Trebuchet MS"/>
                <a:cs typeface="Segoe UI"/>
                <a:hlinkClick r:id="rId3">
                  <a:extLst>
                    <a:ext uri="{A12FA001-AC4F-418D-AE19-62706E023703}">
                      <ahyp:hlinkClr xmlns:ahyp="http://schemas.microsoft.com/office/drawing/2018/hyperlinkcolor" val="tx"/>
                    </a:ext>
                  </a:extLst>
                </a:hlinkClick>
              </a:rPr>
              <a:t>here</a:t>
            </a:r>
            <a:r>
              <a:rPr lang="en-US" dirty="0">
                <a:latin typeface="Trebuchet MS"/>
                <a:cs typeface="Segoe UI"/>
              </a:rPr>
              <a:t>.</a:t>
            </a:r>
            <a:endParaRPr lang="en-US" sz="2400" dirty="0">
              <a:latin typeface="Trebuchet MS"/>
              <a:cs typeface="Segoe UI"/>
            </a:endParaRPr>
          </a:p>
          <a:p>
            <a:pPr marL="0" indent="0">
              <a:buNone/>
            </a:pPr>
            <a:r>
              <a:rPr lang="en-US" sz="2400" dirty="0">
                <a:latin typeface="Trebuchet MS"/>
                <a:cs typeface="Segoe UI"/>
              </a:rPr>
              <a:t>Thursday, 7/25 - Link to register </a:t>
            </a:r>
            <a:r>
              <a:rPr lang="en-US" sz="2400" dirty="0">
                <a:latin typeface="Trebuchet MS"/>
                <a:cs typeface="Segoe UI"/>
                <a:hlinkClick r:id="rId4"/>
              </a:rPr>
              <a:t>here</a:t>
            </a:r>
            <a:r>
              <a:rPr lang="en-US" sz="2400" dirty="0">
                <a:latin typeface="Trebuchet MS"/>
                <a:cs typeface="Segoe UI"/>
              </a:rPr>
              <a:t>.</a:t>
            </a:r>
          </a:p>
          <a:p>
            <a:pPr marL="0" indent="0">
              <a:buNone/>
            </a:pPr>
            <a:r>
              <a:rPr lang="en-US" sz="2400" dirty="0">
                <a:latin typeface="Trebuchet MS"/>
                <a:cs typeface="Segoe UI"/>
              </a:rPr>
              <a:t>Thursday, 8/8 - Link to register </a:t>
            </a:r>
            <a:r>
              <a:rPr lang="en-US" sz="2400" dirty="0">
                <a:latin typeface="Trebuchet MS"/>
                <a:cs typeface="Segoe UI"/>
                <a:hlinkClick r:id="rId5"/>
              </a:rPr>
              <a:t>here</a:t>
            </a:r>
            <a:r>
              <a:rPr lang="en-US" sz="2400" dirty="0">
                <a:latin typeface="Trebuchet MS"/>
                <a:cs typeface="Segoe UI"/>
              </a:rPr>
              <a:t>.</a:t>
            </a:r>
          </a:p>
          <a:p>
            <a:pPr marL="0" indent="0">
              <a:buNone/>
            </a:pPr>
            <a:endParaRPr lang="en-US" sz="2400" dirty="0">
              <a:latin typeface="Trebuchet MS"/>
              <a:cs typeface="Segoe UI"/>
            </a:endParaRPr>
          </a:p>
          <a:p>
            <a:pPr marL="0" indent="0">
              <a:buNone/>
            </a:pPr>
            <a:r>
              <a:rPr lang="en-US" sz="2400" u="sng" dirty="0">
                <a:latin typeface="Trebuchet MS"/>
                <a:cs typeface="Segoe UI"/>
              </a:rPr>
              <a:t>Resources:</a:t>
            </a:r>
            <a:r>
              <a:rPr lang="en-US" sz="2400" dirty="0">
                <a:latin typeface="Trebuchet MS"/>
                <a:cs typeface="Segoe UI"/>
              </a:rPr>
              <a:t> </a:t>
            </a:r>
          </a:p>
          <a:p>
            <a:pPr marL="0" indent="0">
              <a:buNone/>
            </a:pPr>
            <a:r>
              <a:rPr lang="en-US" sz="2400" dirty="0">
                <a:latin typeface="Trebuchet MS"/>
                <a:cs typeface="Segoe UI"/>
                <a:hlinkClick r:id="rId6"/>
              </a:rPr>
              <a:t>24-25 File Layout</a:t>
            </a:r>
            <a:endParaRPr lang="en-US" sz="2400" dirty="0">
              <a:latin typeface="Trebuchet MS"/>
              <a:cs typeface="Segoe UI"/>
            </a:endParaRPr>
          </a:p>
          <a:p>
            <a:pPr marL="0" indent="0">
              <a:buNone/>
            </a:pPr>
            <a:r>
              <a:rPr lang="en-US" sz="2400" dirty="0">
                <a:latin typeface="Trebuchet MS"/>
                <a:cs typeface="Segoe UI"/>
                <a:hlinkClick r:id="rId7"/>
              </a:rPr>
              <a:t>READ Training Website</a:t>
            </a:r>
            <a:endParaRPr lang="en-US" sz="2400" dirty="0">
              <a:latin typeface="Trebuchet MS"/>
              <a:cs typeface="Segoe UI"/>
            </a:endParaRPr>
          </a:p>
          <a:p>
            <a:pPr marL="0" indent="0">
              <a:buNone/>
            </a:pPr>
            <a:r>
              <a:rPr lang="en-US" dirty="0">
                <a:latin typeface="Trebuchet MS"/>
                <a:cs typeface="Segoe UI"/>
                <a:hlinkClick r:id="rId8"/>
              </a:rPr>
              <a:t>Data Collection Guide</a:t>
            </a:r>
            <a:r>
              <a:rPr lang="en-US" dirty="0">
                <a:latin typeface="Trebuchet MS"/>
                <a:cs typeface="Segoe UI"/>
              </a:rPr>
              <a:t> – Updated for 2024-25</a:t>
            </a:r>
            <a:endParaRPr lang="en-US" dirty="0">
              <a:cs typeface="Segoe UI"/>
            </a:endParaRPr>
          </a:p>
          <a:p>
            <a:endParaRPr lang="en-US" dirty="0"/>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dirty="0"/>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dirty="0"/>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10C92F8-84BB-A0F6-2072-1E6FA7614CCE}"/>
              </a:ext>
            </a:extLst>
          </p:cNvPr>
          <p:cNvSpPr>
            <a:spLocks noGrp="1"/>
          </p:cNvSpPr>
          <p:nvPr>
            <p:ph type="title"/>
          </p:nvPr>
        </p:nvSpPr>
        <p:spPr/>
        <p:txBody>
          <a:bodyPr/>
          <a:lstStyle/>
          <a:p>
            <a:r>
              <a:rPr lang="en-US" dirty="0">
                <a:latin typeface="Museo Slab 500"/>
              </a:rPr>
              <a:t>Questions &amp; Resources:</a:t>
            </a:r>
            <a:br>
              <a:rPr lang="en-US" dirty="0"/>
            </a:br>
            <a:r>
              <a:rPr lang="en-US" dirty="0">
                <a:latin typeface="Museo Slab 500"/>
              </a:rPr>
              <a:t>READ Training</a:t>
            </a:r>
          </a:p>
        </p:txBody>
      </p:sp>
      <p:sp>
        <p:nvSpPr>
          <p:cNvPr id="8" name="Content Placeholder 7">
            <a:extLst>
              <a:ext uri="{FF2B5EF4-FFF2-40B4-BE49-F238E27FC236}">
                <a16:creationId xmlns:a16="http://schemas.microsoft.com/office/drawing/2014/main" id="{6238A364-2656-DEFC-82C2-E49857A0F6FF}"/>
              </a:ext>
            </a:extLst>
          </p:cNvPr>
          <p:cNvSpPr>
            <a:spLocks noGrp="1"/>
          </p:cNvSpPr>
          <p:nvPr>
            <p:ph sz="quarter" idx="13"/>
          </p:nvPr>
        </p:nvSpPr>
        <p:spPr/>
        <p:txBody>
          <a:bodyPr/>
          <a:lstStyle/>
          <a:p>
            <a:r>
              <a:rPr lang="en-US" dirty="0">
                <a:latin typeface="Museo Slab 500"/>
              </a:rPr>
              <a:t>Tara Rhodes</a:t>
            </a:r>
          </a:p>
          <a:p>
            <a:r>
              <a:rPr lang="en-US" dirty="0">
                <a:latin typeface="Museo Slab 500"/>
              </a:rPr>
              <a:t>Email: </a:t>
            </a:r>
            <a:r>
              <a:rPr lang="en-US" dirty="0">
                <a:latin typeface="Museo Slab 500"/>
                <a:hlinkClick r:id="rId2"/>
              </a:rPr>
              <a:t>READActData@cde.state.co.us</a:t>
            </a:r>
            <a:endParaRPr lang="en-US" dirty="0"/>
          </a:p>
          <a:p>
            <a:r>
              <a:rPr lang="en-US" dirty="0">
                <a:latin typeface="Museo Slab 500"/>
              </a:rPr>
              <a:t>Phone: 720.601.4125</a:t>
            </a:r>
            <a:endParaRPr lang="en-US" dirty="0"/>
          </a:p>
          <a:p>
            <a:endParaRPr lang="en-US" dirty="0"/>
          </a:p>
          <a:p>
            <a:r>
              <a:rPr lang="en-US" dirty="0">
                <a:latin typeface="Museo Slab 500"/>
                <a:hlinkClick r:id="rId3"/>
              </a:rPr>
              <a:t>READ Training Website</a:t>
            </a:r>
            <a:endParaRPr lang="en-US" dirty="0"/>
          </a:p>
        </p:txBody>
      </p:sp>
      <p:sp>
        <p:nvSpPr>
          <p:cNvPr id="4" name="Slide Number Placeholder 3">
            <a:extLst>
              <a:ext uri="{FF2B5EF4-FFF2-40B4-BE49-F238E27FC236}">
                <a16:creationId xmlns:a16="http://schemas.microsoft.com/office/drawing/2014/main" id="{F60962D0-4427-9653-8906-FC399A37E5D2}"/>
              </a:ext>
            </a:extLst>
          </p:cNvPr>
          <p:cNvSpPr>
            <a:spLocks noGrp="1"/>
          </p:cNvSpPr>
          <p:nvPr>
            <p:ph type="sldNum" sz="quarter" idx="12"/>
          </p:nvPr>
        </p:nvSpPr>
        <p:spPr/>
        <p:txBody>
          <a:bodyPr/>
          <a:lstStyle/>
          <a:p>
            <a:fld id="{C479D5F6-EDCB-402A-AC08-4943A1820E8F}" type="slidenum">
              <a:rPr lang="en-US" smtClean="0"/>
              <a:pPr/>
              <a:t>46</a:t>
            </a:fld>
            <a:endParaRPr lang="en-US" dirty="0"/>
          </a:p>
        </p:txBody>
      </p:sp>
    </p:spTree>
    <p:extLst>
      <p:ext uri="{BB962C8B-B14F-4D97-AF65-F5344CB8AC3E}">
        <p14:creationId xmlns:p14="http://schemas.microsoft.com/office/powerpoint/2010/main" val="16841264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dirty="0">
                <a:solidFill>
                  <a:schemeClr val="tx1"/>
                </a:solidFill>
                <a:latin typeface="+mj-lt"/>
              </a:rPr>
              <a:t>Thank you for joining today!</a:t>
            </a: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263528631"/>
              </p:ext>
            </p:extLst>
          </p:nvPr>
        </p:nvGraphicFramePr>
        <p:xfrm>
          <a:off x="640080" y="2872899"/>
          <a:ext cx="4512945"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2">
            <a:extLst>
              <a:ext uri="{FF2B5EF4-FFF2-40B4-BE49-F238E27FC236}">
                <a16:creationId xmlns:a16="http://schemas.microsoft.com/office/drawing/2014/main" id="{01A46CF0-93FC-0F57-08AB-2C33C5DB812D}"/>
              </a:ext>
              <a:ext uri="{C183D7F6-B498-43B3-948B-1728B52AA6E4}">
                <adec:decorative xmlns:adec="http://schemas.microsoft.com/office/drawing/2017/decorative" val="1"/>
              </a:ext>
            </a:extLst>
          </p:cNvPr>
          <p:cNvPicPr>
            <a:picLocks noChangeAspect="1" noChangeArrowheads="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l="12386" r="12386"/>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47</a:t>
            </a:fld>
            <a:endParaRPr lang="en-US" sz="1200" dirty="0">
              <a:solidFill>
                <a:srgbClr val="FFFFFF"/>
              </a:solidFill>
              <a:latin typeface="Calibri" panose="020F0502020204030204"/>
            </a:endParaRPr>
          </a:p>
        </p:txBody>
      </p:sp>
    </p:spTree>
    <p:extLst>
      <p:ext uri="{BB962C8B-B14F-4D97-AF65-F5344CB8AC3E}">
        <p14:creationId xmlns:p14="http://schemas.microsoft.com/office/powerpoint/2010/main" val="371700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dirty="0"/>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241019323"/>
              </p:ext>
            </p:extLst>
          </p:nvPr>
        </p:nvGraphicFramePr>
        <p:xfrm>
          <a:off x="847725" y="1551214"/>
          <a:ext cx="10498487" cy="2966714"/>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dirty="0"/>
                        <a:t>Agenda Topic</a:t>
                      </a:r>
                    </a:p>
                  </a:txBody>
                  <a:tcPr/>
                </a:tc>
                <a:tc>
                  <a:txBody>
                    <a:bodyPr/>
                    <a:lstStyle/>
                    <a:p>
                      <a:r>
                        <a:rPr lang="en-US" dirty="0"/>
                        <a:t>Presenter</a:t>
                      </a:r>
                    </a:p>
                  </a:txBody>
                  <a:tcPr/>
                </a:tc>
                <a:extLst>
                  <a:ext uri="{0D108BD9-81ED-4DB2-BD59-A6C34878D82A}">
                    <a16:rowId xmlns:a16="http://schemas.microsoft.com/office/drawing/2014/main" val="1919669085"/>
                  </a:ext>
                </a:extLst>
              </a:tr>
              <a:tr h="370840">
                <a:tc>
                  <a:txBody>
                    <a:bodyPr/>
                    <a:lstStyle/>
                    <a:p>
                      <a:r>
                        <a:rPr lang="en-US" dirty="0"/>
                        <a:t>Open Data Collections and Upcoming Deadlines in Data Pipeline</a:t>
                      </a:r>
                    </a:p>
                  </a:txBody>
                  <a:tcPr/>
                </a:tc>
                <a:tc>
                  <a:txBody>
                    <a:bodyPr/>
                    <a:lstStyle/>
                    <a:p>
                      <a:endParaRPr lang="en-US" dirty="0"/>
                    </a:p>
                  </a:txBody>
                  <a:tcPr/>
                </a:tc>
                <a:extLst>
                  <a:ext uri="{0D108BD9-81ED-4DB2-BD59-A6C34878D82A}">
                    <a16:rowId xmlns:a16="http://schemas.microsoft.com/office/drawing/2014/main" val="3697144484"/>
                  </a:ext>
                </a:extLst>
              </a:tr>
              <a:tr h="370839">
                <a:tc>
                  <a:txBody>
                    <a:bodyPr/>
                    <a:lstStyle/>
                    <a:p>
                      <a:pPr lvl="0">
                        <a:buNone/>
                      </a:pPr>
                      <a:r>
                        <a:rPr lang="en-US" sz="1800" kern="1200" dirty="0">
                          <a:solidFill>
                            <a:schemeClr val="dk1"/>
                          </a:solidFill>
                          <a:effectLst/>
                          <a:latin typeface="+mn-lt"/>
                          <a:ea typeface="+mn-ea"/>
                          <a:cs typeface="+mn-cs"/>
                        </a:rPr>
                        <a:t>Teacher Student Data Link</a:t>
                      </a:r>
                    </a:p>
                  </a:txBody>
                  <a:tcPr/>
                </a:tc>
                <a:tc>
                  <a:txBody>
                    <a:bodyPr/>
                    <a:lstStyle/>
                    <a:p>
                      <a:pPr lvl="0">
                        <a:buNone/>
                      </a:pPr>
                      <a:r>
                        <a:rPr lang="en-US" dirty="0"/>
                        <a:t>Peter Hoffman</a:t>
                      </a:r>
                    </a:p>
                  </a:txBody>
                  <a:tcPr/>
                </a:tc>
                <a:extLst>
                  <a:ext uri="{0D108BD9-81ED-4DB2-BD59-A6C34878D82A}">
                    <a16:rowId xmlns:a16="http://schemas.microsoft.com/office/drawing/2014/main" val="2292760144"/>
                  </a:ext>
                </a:extLst>
              </a:tr>
              <a:tr h="370839">
                <a:tc>
                  <a:txBody>
                    <a:bodyPr/>
                    <a:lstStyle/>
                    <a:p>
                      <a:pPr lvl="0">
                        <a:buNone/>
                      </a:pPr>
                      <a:r>
                        <a:rPr lang="en-US" dirty="0"/>
                        <a:t>Student Discipline</a:t>
                      </a:r>
                    </a:p>
                  </a:txBody>
                  <a:tcPr/>
                </a:tc>
                <a:tc>
                  <a:txBody>
                    <a:bodyPr/>
                    <a:lstStyle/>
                    <a:p>
                      <a:pPr lvl="0">
                        <a:buNone/>
                      </a:pPr>
                      <a:r>
                        <a:rPr lang="en-US" dirty="0"/>
                        <a:t>Dawna Gudka</a:t>
                      </a:r>
                    </a:p>
                  </a:txBody>
                  <a:tcPr/>
                </a:tc>
                <a:extLst>
                  <a:ext uri="{0D108BD9-81ED-4DB2-BD59-A6C34878D82A}">
                    <a16:rowId xmlns:a16="http://schemas.microsoft.com/office/drawing/2014/main" val="2392833785"/>
                  </a:ext>
                </a:extLst>
              </a:tr>
              <a:tr h="370839">
                <a:tc>
                  <a:txBody>
                    <a:bodyPr/>
                    <a:lstStyle/>
                    <a:p>
                      <a:pPr lvl="0">
                        <a:buNone/>
                      </a:pPr>
                      <a:r>
                        <a:rPr lang="en-US" dirty="0"/>
                        <a:t>Special Education Discipline</a:t>
                      </a:r>
                    </a:p>
                  </a:txBody>
                  <a:tcPr/>
                </a:tc>
                <a:tc>
                  <a:txBody>
                    <a:bodyPr/>
                    <a:lstStyle/>
                    <a:p>
                      <a:pPr lvl="0">
                        <a:buNone/>
                      </a:pPr>
                      <a:r>
                        <a:rPr lang="en-US" dirty="0"/>
                        <a:t>Lindsey Heitman</a:t>
                      </a:r>
                    </a:p>
                  </a:txBody>
                  <a:tcPr/>
                </a:tc>
                <a:extLst>
                  <a:ext uri="{0D108BD9-81ED-4DB2-BD59-A6C34878D82A}">
                    <a16:rowId xmlns:a16="http://schemas.microsoft.com/office/drawing/2014/main" val="3332854152"/>
                  </a:ext>
                </a:extLst>
              </a:tr>
              <a:tr h="370839">
                <a:tc>
                  <a:txBody>
                    <a:bodyPr/>
                    <a:lstStyle/>
                    <a:p>
                      <a:pPr lvl="0">
                        <a:buNone/>
                      </a:pPr>
                      <a:r>
                        <a:rPr lang="en-US" dirty="0"/>
                        <a:t>Special Education End of Year</a:t>
                      </a:r>
                    </a:p>
                  </a:txBody>
                  <a:tcPr/>
                </a:tc>
                <a:tc>
                  <a:txBody>
                    <a:bodyPr/>
                    <a:lstStyle/>
                    <a:p>
                      <a:pPr lvl="0">
                        <a:buNone/>
                      </a:pPr>
                      <a:r>
                        <a:rPr lang="en-US" dirty="0"/>
                        <a:t>Lindsey Heitman</a:t>
                      </a:r>
                    </a:p>
                  </a:txBody>
                  <a:tcPr/>
                </a:tc>
                <a:extLst>
                  <a:ext uri="{0D108BD9-81ED-4DB2-BD59-A6C34878D82A}">
                    <a16:rowId xmlns:a16="http://schemas.microsoft.com/office/drawing/2014/main" val="213331189"/>
                  </a:ext>
                </a:extLst>
              </a:tr>
              <a:tr h="370839">
                <a:tc>
                  <a:txBody>
                    <a:bodyPr/>
                    <a:lstStyle/>
                    <a:p>
                      <a:pPr lvl="0">
                        <a:buNone/>
                      </a:pPr>
                      <a:r>
                        <a:rPr lang="en-US" dirty="0"/>
                        <a:t>School Auditing Office Updates</a:t>
                      </a:r>
                    </a:p>
                  </a:txBody>
                  <a:tcPr/>
                </a:tc>
                <a:tc>
                  <a:txBody>
                    <a:bodyPr/>
                    <a:lstStyle/>
                    <a:p>
                      <a:pPr lvl="0">
                        <a:buNone/>
                      </a:pPr>
                      <a:r>
                        <a:rPr lang="en-US" dirty="0"/>
                        <a:t>Rebecca McRee</a:t>
                      </a:r>
                    </a:p>
                  </a:txBody>
                  <a:tcPr/>
                </a:tc>
                <a:extLst>
                  <a:ext uri="{0D108BD9-81ED-4DB2-BD59-A6C34878D82A}">
                    <a16:rowId xmlns:a16="http://schemas.microsoft.com/office/drawing/2014/main" val="3493425112"/>
                  </a:ext>
                </a:extLst>
              </a:tr>
              <a:tr h="370839">
                <a:tc>
                  <a:txBody>
                    <a:bodyPr/>
                    <a:lstStyle/>
                    <a:p>
                      <a:pPr lvl="0">
                        <a:buNone/>
                      </a:pPr>
                      <a:r>
                        <a:rPr lang="en-US" dirty="0"/>
                        <a:t>READ Training</a:t>
                      </a:r>
                    </a:p>
                  </a:txBody>
                  <a:tcPr/>
                </a:tc>
                <a:tc>
                  <a:txBody>
                    <a:bodyPr/>
                    <a:lstStyle/>
                    <a:p>
                      <a:pPr lvl="0">
                        <a:buNone/>
                      </a:pPr>
                      <a:r>
                        <a:rPr lang="en-US" dirty="0"/>
                        <a:t>Tara Rhodes</a:t>
                      </a:r>
                    </a:p>
                  </a:txBody>
                  <a:tcPr/>
                </a:tc>
                <a:extLst>
                  <a:ext uri="{0D108BD9-81ED-4DB2-BD59-A6C34878D82A}">
                    <a16:rowId xmlns:a16="http://schemas.microsoft.com/office/drawing/2014/main" val="215331212"/>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dirty="0"/>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dirty="0"/>
              <a:t>Open Collections and </a:t>
            </a:r>
            <a:br>
              <a:rPr lang="en-US" dirty="0"/>
            </a:br>
            <a:r>
              <a:rPr lang="en-US" dirty="0"/>
              <a:t>Upcoming Deadlines in </a:t>
            </a:r>
            <a:br>
              <a:rPr lang="en-US" dirty="0"/>
            </a:br>
            <a:r>
              <a:rPr lang="en-US" dirty="0"/>
              <a:t>Data Pipeline</a:t>
            </a:r>
            <a:br>
              <a:rPr lang="en-US" dirty="0"/>
            </a:br>
            <a:endParaRPr lang="en-US" dirty="0"/>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dirty="0"/>
              <a:t>Open Collections and Upcoming Dates: </a:t>
            </a:r>
            <a:br>
              <a:rPr lang="en-US" dirty="0"/>
            </a:br>
            <a:r>
              <a:rPr lang="en-US" dirty="0"/>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643588613"/>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dirty="0"/>
                        <a:t>Name</a:t>
                      </a:r>
                    </a:p>
                  </a:txBody>
                  <a:tcPr/>
                </a:tc>
                <a:tc>
                  <a:txBody>
                    <a:bodyPr/>
                    <a:lstStyle/>
                    <a:p>
                      <a:r>
                        <a:rPr lang="en-US" dirty="0"/>
                        <a:t>Category</a:t>
                      </a:r>
                    </a:p>
                  </a:txBody>
                  <a:tcPr/>
                </a:tc>
                <a:tc>
                  <a:txBody>
                    <a:bodyPr/>
                    <a:lstStyle/>
                    <a:p>
                      <a:r>
                        <a:rPr lang="en-US" dirty="0"/>
                        <a:t>Status</a:t>
                      </a:r>
                    </a:p>
                  </a:txBody>
                  <a:tcPr/>
                </a:tc>
                <a:tc>
                  <a:txBody>
                    <a:bodyPr/>
                    <a:lstStyle/>
                    <a:p>
                      <a:r>
                        <a:rPr lang="en-US" dirty="0"/>
                        <a:t>Key Dates</a:t>
                      </a:r>
                    </a:p>
                  </a:txBody>
                  <a:tcPr/>
                </a:tc>
                <a:extLst>
                  <a:ext uri="{0D108BD9-81ED-4DB2-BD59-A6C34878D82A}">
                    <a16:rowId xmlns:a16="http://schemas.microsoft.com/office/drawing/2014/main" val="1617880596"/>
                  </a:ext>
                </a:extLst>
              </a:tr>
              <a:tr h="0">
                <a:tc>
                  <a:txBody>
                    <a:bodyPr/>
                    <a:lstStyle/>
                    <a:p>
                      <a:r>
                        <a:rPr lang="en-US" sz="1600" b="1" dirty="0">
                          <a:solidFill>
                            <a:srgbClr val="0070C0"/>
                          </a:solidFill>
                          <a:hlinkClick r:id="rId2">
                            <a:extLst>
                              <a:ext uri="{A12FA001-AC4F-418D-AE19-62706E023703}">
                                <ahyp:hlinkClr xmlns:ahyp="http://schemas.microsoft.com/office/drawing/2018/hyperlinkcolor" val="tx"/>
                              </a:ext>
                            </a:extLst>
                          </a:hlinkClick>
                        </a:rPr>
                        <a:t>RITS</a:t>
                      </a:r>
                      <a:endParaRPr lang="en-US" sz="1600" b="1" dirty="0">
                        <a:solidFill>
                          <a:srgbClr val="0070C0"/>
                        </a:solidFill>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1232523992"/>
                  </a:ext>
                </a:extLst>
              </a:tr>
              <a:tr h="0">
                <a:tc>
                  <a:txBody>
                    <a:bodyPr/>
                    <a:lstStyle/>
                    <a:p>
                      <a:r>
                        <a:rPr lang="en-US" sz="1600" b="1" dirty="0">
                          <a:solidFill>
                            <a:srgbClr val="0070C0"/>
                          </a:solidFill>
                          <a:hlinkClick r:id="rId3">
                            <a:extLst>
                              <a:ext uri="{A12FA001-AC4F-418D-AE19-62706E023703}">
                                <ahyp:hlinkClr xmlns:ahyp="http://schemas.microsoft.com/office/drawing/2018/hyperlinkcolor" val="tx"/>
                              </a:ext>
                            </a:extLst>
                          </a:hlinkClick>
                        </a:rPr>
                        <a:t>EDIS</a:t>
                      </a:r>
                      <a:endParaRPr lang="en-US" sz="1600" b="1" dirty="0">
                        <a:solidFill>
                          <a:srgbClr val="0070C0"/>
                        </a:solidFill>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dirty="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dirty="0">
                        <a:solidFill>
                          <a:srgbClr val="0070C0"/>
                        </a:solidFill>
                        <a:latin typeface="+mn-lt"/>
                        <a:ea typeface="+mn-ea"/>
                        <a:cs typeface="+mn-cs"/>
                      </a:endParaRPr>
                    </a:p>
                  </a:txBody>
                  <a:tcPr/>
                </a:tc>
                <a:tc>
                  <a:txBody>
                    <a:bodyPr/>
                    <a:lstStyle/>
                    <a:p>
                      <a:r>
                        <a:rPr lang="en-US" sz="1600" dirty="0"/>
                        <a:t>Year Round</a:t>
                      </a:r>
                    </a:p>
                  </a:txBody>
                  <a:tcPr/>
                </a:tc>
                <a:tc>
                  <a:txBody>
                    <a:bodyPr/>
                    <a:lstStyle/>
                    <a:p>
                      <a:r>
                        <a:rPr lang="en-US" sz="1600" dirty="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dirty="0"/>
                        <a:t>District Calendars Due 9/2/2024</a:t>
                      </a:r>
                    </a:p>
                  </a:txBody>
                  <a:tcPr/>
                </a:tc>
                <a:extLst>
                  <a:ext uri="{0D108BD9-81ED-4DB2-BD59-A6C34878D82A}">
                    <a16:rowId xmlns:a16="http://schemas.microsoft.com/office/drawing/2014/main" val="3547505821"/>
                  </a:ext>
                </a:extLst>
              </a:tr>
              <a:tr h="171620">
                <a:tc>
                  <a:txBody>
                    <a:bodyPr/>
                    <a:lstStyle/>
                    <a:p>
                      <a:r>
                        <a:rPr lang="en-US" sz="1600" b="1" dirty="0">
                          <a:solidFill>
                            <a:srgbClr val="0070C0"/>
                          </a:solidFill>
                          <a:hlinkClick r:id="rId5">
                            <a:extLst>
                              <a:ext uri="{A12FA001-AC4F-418D-AE19-62706E023703}">
                                <ahyp:hlinkClr xmlns:ahyp="http://schemas.microsoft.com/office/drawing/2018/hyperlinkcolor" val="tx"/>
                              </a:ext>
                            </a:extLst>
                          </a:hlinkClick>
                        </a:rPr>
                        <a:t>Student</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dirty="0">
                          <a:solidFill>
                            <a:srgbClr val="0070C0"/>
                          </a:solidFill>
                          <a:hlinkClick r:id="rId6"/>
                        </a:rPr>
                        <a:t>At-Risk</a:t>
                      </a:r>
                      <a:endParaRPr lang="en-US" sz="1600" b="1" dirty="0">
                        <a:solidFill>
                          <a:srgbClr val="0070C0"/>
                        </a:solidFill>
                      </a:endParaRPr>
                    </a:p>
                  </a:txBody>
                  <a:tcPr/>
                </a:tc>
                <a:tc>
                  <a:txBody>
                    <a:bodyPr/>
                    <a:lstStyle/>
                    <a:p>
                      <a:pPr lvl="0">
                        <a:buNone/>
                      </a:pPr>
                      <a:r>
                        <a:rPr lang="en-US" sz="1600" dirty="0"/>
                        <a:t>Interchange</a:t>
                      </a:r>
                    </a:p>
                  </a:txBody>
                  <a:tcPr/>
                </a:tc>
                <a:tc>
                  <a:txBody>
                    <a:bodyPr/>
                    <a:lstStyle/>
                    <a:p>
                      <a:pPr lvl="0">
                        <a:buNone/>
                      </a:pPr>
                      <a:r>
                        <a:rPr lang="en-US" sz="1600" dirty="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dirty="0"/>
                    </a:p>
                  </a:txBody>
                  <a:tcPr/>
                </a:tc>
                <a:extLst>
                  <a:ext uri="{0D108BD9-81ED-4DB2-BD59-A6C34878D82A}">
                    <a16:rowId xmlns:a16="http://schemas.microsoft.com/office/drawing/2014/main" val="2815178381"/>
                  </a:ext>
                </a:extLst>
              </a:tr>
              <a:tr h="0">
                <a:tc>
                  <a:txBody>
                    <a:bodyPr/>
                    <a:lstStyle/>
                    <a:p>
                      <a:r>
                        <a:rPr lang="en-US" sz="1600" b="1" dirty="0">
                          <a:solidFill>
                            <a:srgbClr val="0070C0"/>
                          </a:solidFill>
                          <a:hlinkClick r:id="rId7">
                            <a:extLst>
                              <a:ext uri="{A12FA001-AC4F-418D-AE19-62706E023703}">
                                <ahyp:hlinkClr xmlns:ahyp="http://schemas.microsoft.com/office/drawing/2018/hyperlinkcolor" val="tx"/>
                              </a:ext>
                            </a:extLst>
                          </a:hlinkClick>
                        </a:rPr>
                        <a:t>Title I</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2462829127"/>
                  </a:ext>
                </a:extLst>
              </a:tr>
              <a:tr h="0">
                <a:tc>
                  <a:txBody>
                    <a:bodyPr/>
                    <a:lstStyle/>
                    <a:p>
                      <a:r>
                        <a:rPr lang="en-US" sz="1600" b="1" dirty="0">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1088562171"/>
                  </a:ext>
                </a:extLst>
              </a:tr>
              <a:tr h="0">
                <a:tc>
                  <a:txBody>
                    <a:bodyPr/>
                    <a:lstStyle/>
                    <a:p>
                      <a:r>
                        <a:rPr lang="en-US" sz="1600" b="1" dirty="0">
                          <a:solidFill>
                            <a:srgbClr val="0070C0"/>
                          </a:solidFill>
                          <a:hlinkClick r:id="rId8">
                            <a:extLst>
                              <a:ext uri="{A12FA001-AC4F-418D-AE19-62706E023703}">
                                <ahyp:hlinkClr xmlns:ahyp="http://schemas.microsoft.com/office/drawing/2018/hyperlinkcolor" val="tx"/>
                              </a:ext>
                            </a:extLst>
                          </a:hlinkClick>
                        </a:rPr>
                        <a:t>Staff</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417551475"/>
                  </a:ext>
                </a:extLst>
              </a:tr>
              <a:tr h="0">
                <a:tc>
                  <a:txBody>
                    <a:bodyPr/>
                    <a:lstStyle/>
                    <a:p>
                      <a:r>
                        <a:rPr lang="en-US" sz="1600" b="1" dirty="0">
                          <a:solidFill>
                            <a:srgbClr val="0070C0"/>
                          </a:solidFill>
                          <a:hlinkClick r:id="rId9">
                            <a:extLst>
                              <a:ext uri="{A12FA001-AC4F-418D-AE19-62706E023703}">
                                <ahyp:hlinkClr xmlns:ahyp="http://schemas.microsoft.com/office/drawing/2018/hyperlinkcolor" val="tx"/>
                              </a:ext>
                            </a:extLst>
                          </a:hlinkClick>
                        </a:rPr>
                        <a:t>TSDL</a:t>
                      </a:r>
                      <a:endParaRPr lang="en-US" sz="1600" b="1" dirty="0">
                        <a:solidFill>
                          <a:srgbClr val="0070C0"/>
                        </a:solidFill>
                      </a:endParaRPr>
                    </a:p>
                  </a:txBody>
                  <a:tcPr/>
                </a:tc>
                <a:tc>
                  <a:txBody>
                    <a:bodyPr/>
                    <a:lstStyle/>
                    <a:p>
                      <a:r>
                        <a:rPr lang="en-US" sz="1600" dirty="0"/>
                        <a:t>Interchange</a:t>
                      </a:r>
                    </a:p>
                  </a:txBody>
                  <a:tcPr/>
                </a:tc>
                <a:tc>
                  <a:txBody>
                    <a:bodyPr/>
                    <a:lstStyle/>
                    <a:p>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70C0"/>
                          </a:solidFill>
                          <a:hlinkClick r:id="rId10"/>
                        </a:rPr>
                        <a:t>Discipline</a:t>
                      </a:r>
                      <a:endParaRPr lang="en-US" sz="1600" b="1" dirty="0">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Open</a:t>
                      </a:r>
                    </a:p>
                  </a:txBody>
                  <a:tcPr>
                    <a:solidFill>
                      <a:schemeClr val="accent3">
                        <a:lumMod val="40000"/>
                        <a:lumOff val="60000"/>
                      </a:schemeClr>
                    </a:solidFill>
                  </a:tcPr>
                </a:tc>
                <a:tc>
                  <a:txBody>
                    <a:bodyPr/>
                    <a:lstStyle/>
                    <a:p>
                      <a:endParaRPr lang="en-US" sz="1600" dirty="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a:hlinkClick r:id="rId11"/>
              </a:rPr>
              <a:t>Data Pipeline Resources: Data Pipeline Collection Dates (XLS)</a:t>
            </a:r>
            <a:endParaRPr lang="en-US" sz="2000" dirty="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dirty="0"/>
              <a:t>Open Collections and Upcoming Dates:</a:t>
            </a:r>
            <a:br>
              <a:rPr lang="en-US" dirty="0"/>
            </a:br>
            <a:r>
              <a:rPr lang="en-US" dirty="0"/>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637320105"/>
              </p:ext>
            </p:extLst>
          </p:nvPr>
        </p:nvGraphicFramePr>
        <p:xfrm>
          <a:off x="332873" y="1332254"/>
          <a:ext cx="11711381" cy="4632960"/>
        </p:xfrm>
        <a:graphic>
          <a:graphicData uri="http://schemas.openxmlformats.org/drawingml/2006/table">
            <a:tbl>
              <a:tblPr firstRow="1" bandRow="1">
                <a:tableStyleId>{B301B821-A1FF-4177-AEE7-76D212191A09}</a:tableStyleId>
              </a:tblPr>
              <a:tblGrid>
                <a:gridCol w="1753102">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90575">
                  <a:extLst>
                    <a:ext uri="{9D8B030D-6E8A-4147-A177-3AD203B41FA5}">
                      <a16:colId xmlns:a16="http://schemas.microsoft.com/office/drawing/2014/main" val="554794496"/>
                    </a:ext>
                  </a:extLst>
                </a:gridCol>
                <a:gridCol w="1837592">
                  <a:extLst>
                    <a:ext uri="{9D8B030D-6E8A-4147-A177-3AD203B41FA5}">
                      <a16:colId xmlns:a16="http://schemas.microsoft.com/office/drawing/2014/main" val="2208239753"/>
                    </a:ext>
                  </a:extLst>
                </a:gridCol>
                <a:gridCol w="2639158">
                  <a:extLst>
                    <a:ext uri="{9D8B030D-6E8A-4147-A177-3AD203B41FA5}">
                      <a16:colId xmlns:a16="http://schemas.microsoft.com/office/drawing/2014/main" val="1970621890"/>
                    </a:ext>
                  </a:extLst>
                </a:gridCol>
                <a:gridCol w="3681304">
                  <a:extLst>
                    <a:ext uri="{9D8B030D-6E8A-4147-A177-3AD203B41FA5}">
                      <a16:colId xmlns:a16="http://schemas.microsoft.com/office/drawing/2014/main" val="1932458984"/>
                    </a:ext>
                  </a:extLst>
                </a:gridCol>
              </a:tblGrid>
              <a:tr h="168681">
                <a:tc>
                  <a:txBody>
                    <a:bodyPr/>
                    <a:lstStyle/>
                    <a:p>
                      <a:r>
                        <a:rPr lang="en-US" sz="1600" dirty="0"/>
                        <a:t>Name</a:t>
                      </a:r>
                    </a:p>
                  </a:txBody>
                  <a:tcPr anchor="ctr"/>
                </a:tc>
                <a:tc>
                  <a:txBody>
                    <a:bodyPr/>
                    <a:lstStyle/>
                    <a:p>
                      <a:r>
                        <a:rPr lang="en-US" sz="1600" dirty="0"/>
                        <a:t>Category</a:t>
                      </a:r>
                    </a:p>
                  </a:txBody>
                  <a:tcPr anchor="ctr"/>
                </a:tc>
                <a:tc>
                  <a:txBody>
                    <a:bodyPr/>
                    <a:lstStyle/>
                    <a:p>
                      <a:r>
                        <a:rPr lang="en-US" sz="1600" dirty="0"/>
                        <a:t>Status</a:t>
                      </a:r>
                    </a:p>
                  </a:txBody>
                  <a:tcPr anchor="ctr"/>
                </a:tc>
                <a:tc>
                  <a:txBody>
                    <a:bodyPr/>
                    <a:lstStyle/>
                    <a:p>
                      <a:r>
                        <a:rPr lang="en-US" sz="1600" dirty="0"/>
                        <a:t>Final Deadline Date</a:t>
                      </a:r>
                    </a:p>
                  </a:txBody>
                  <a:tcPr anchor="ctr"/>
                </a:tc>
                <a:tc>
                  <a:txBody>
                    <a:bodyPr/>
                    <a:lstStyle/>
                    <a:p>
                      <a:r>
                        <a:rPr lang="en-US" sz="1600" dirty="0"/>
                        <a:t>Next Milestone</a:t>
                      </a:r>
                    </a:p>
                  </a:txBody>
                  <a:tcPr anchor="ctr"/>
                </a:tc>
                <a:tc>
                  <a:txBody>
                    <a:bodyPr/>
                    <a:lstStyle/>
                    <a:p>
                      <a:r>
                        <a:rPr lang="en-US" sz="1600" dirty="0"/>
                        <a:t>Looking Ahead</a:t>
                      </a:r>
                    </a:p>
                  </a:txBody>
                  <a:tcPr anchor="ctr"/>
                </a:tc>
                <a:extLst>
                  <a:ext uri="{0D108BD9-81ED-4DB2-BD59-A6C34878D82A}">
                    <a16:rowId xmlns:a16="http://schemas.microsoft.com/office/drawing/2014/main" val="1733493831"/>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2"/>
                        </a:rPr>
                        <a:t>TSDL</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a:t>
                      </a:r>
                      <a:r>
                        <a:rPr lang="en-US" sz="1600" b="0" dirty="0">
                          <a:latin typeface="+mn-lt"/>
                        </a:rPr>
                        <a:t> 8/23/2024 Snapshot  Completed</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8/23/2024 – 8/30/2024 Review TSDL data before final submission deadline</a:t>
                      </a:r>
                    </a:p>
                  </a:txBody>
                  <a:tcPr/>
                </a:tc>
                <a:extLst>
                  <a:ext uri="{0D108BD9-81ED-4DB2-BD59-A6C34878D82A}">
                    <a16:rowId xmlns:a16="http://schemas.microsoft.com/office/drawing/2014/main" val="98139604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3"/>
                        </a:rPr>
                        <a:t>Attendance</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Closed</a:t>
                      </a:r>
                    </a:p>
                  </a:txBody>
                  <a:tcPr>
                    <a:solidFill>
                      <a:srgbClr val="FEB0B0"/>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12,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Deadline: </a:t>
                      </a:r>
                      <a:r>
                        <a:rPr lang="en-US" sz="1600" b="0" dirty="0">
                          <a:latin typeface="+mn-lt"/>
                        </a:rPr>
                        <a:t>7/26/2024 Signoff Forms Due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a:latin typeface="+mn-lt"/>
                      </a:endParaRPr>
                    </a:p>
                  </a:txBody>
                  <a:tcPr/>
                </a:tc>
                <a:extLst>
                  <a:ext uri="{0D108BD9-81ED-4DB2-BD59-A6C34878D82A}">
                    <a16:rowId xmlns:a16="http://schemas.microsoft.com/office/drawing/2014/main" val="86854669"/>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4"/>
                        </a:rPr>
                        <a:t>Staff Evaluation</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a:t>
                      </a:r>
                      <a:r>
                        <a:rPr lang="en-US" sz="1600" b="0" dirty="0">
                          <a:latin typeface="+mn-lt"/>
                        </a:rPr>
                        <a:t>8/7/2024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Error free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 8/7-9/30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Report Review</a:t>
                      </a:r>
                    </a:p>
                  </a:txBody>
                  <a:tcPr/>
                </a:tc>
                <a:extLst>
                  <a:ext uri="{0D108BD9-81ED-4DB2-BD59-A6C34878D82A}">
                    <a16:rowId xmlns:a16="http://schemas.microsoft.com/office/drawing/2014/main" val="982305727"/>
                  </a:ext>
                </a:extLst>
              </a:tr>
              <a:tr h="2397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5"/>
                        </a:rPr>
                        <a:t>Student Discipline</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31,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Report Review: 7/8-7/26 </a:t>
                      </a:r>
                      <a:r>
                        <a:rPr lang="en-US" sz="1600" b="0" dirty="0">
                          <a:latin typeface="+mn-lt"/>
                        </a:rPr>
                        <a:t>Interchange &amp; Snapshot error free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State Deadline:  </a:t>
                      </a:r>
                      <a:r>
                        <a:rPr lang="en-US" sz="1600" b="0" dirty="0">
                          <a:latin typeface="+mn-lt"/>
                        </a:rPr>
                        <a:t>7/31/2024</a:t>
                      </a:r>
                    </a:p>
                  </a:txBody>
                  <a:tcPr/>
                </a:tc>
                <a:extLst>
                  <a:ext uri="{0D108BD9-81ED-4DB2-BD59-A6C34878D82A}">
                    <a16:rowId xmlns:a16="http://schemas.microsoft.com/office/drawing/2014/main" val="396596684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6"/>
                        </a:rPr>
                        <a:t>Student End of Year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 </a:t>
                      </a:r>
                      <a:r>
                        <a:rPr lang="en-US" sz="1600" b="0" dirty="0">
                          <a:latin typeface="+mn-lt"/>
                        </a:rPr>
                        <a:t>7/25/2024</a:t>
                      </a:r>
                      <a:r>
                        <a:rPr lang="en-US" sz="1600" b="1" dirty="0">
                          <a:latin typeface="+mn-lt"/>
                        </a:rPr>
                        <a:t> </a:t>
                      </a:r>
                      <a:r>
                        <a:rPr lang="en-US" sz="1600" b="0" dirty="0">
                          <a:latin typeface="+mn-lt"/>
                        </a:rPr>
                        <a:t>Submit exception requests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 </a:t>
                      </a:r>
                      <a:r>
                        <a:rPr lang="en-US" sz="1600" b="0" dirty="0">
                          <a:latin typeface="+mn-lt"/>
                        </a:rPr>
                        <a:t>8/8/2024</a:t>
                      </a:r>
                      <a:r>
                        <a:rPr lang="en-US" sz="1600" b="1" dirty="0">
                          <a:latin typeface="+mn-lt"/>
                        </a:rPr>
                        <a:t> </a:t>
                      </a:r>
                      <a:br>
                        <a:rPr lang="en-US" sz="1600" b="1" dirty="0">
                          <a:latin typeface="+mn-lt"/>
                        </a:rPr>
                      </a:br>
                      <a:r>
                        <a:rPr lang="en-US" sz="1600" b="0" dirty="0">
                          <a:latin typeface="+mn-lt"/>
                        </a:rPr>
                        <a:t>Error free SEY snapshot</a:t>
                      </a:r>
                    </a:p>
                  </a:txBody>
                  <a:tcPr/>
                </a:tc>
                <a:extLst>
                  <a:ext uri="{0D108BD9-81ED-4DB2-BD59-A6C34878D82A}">
                    <a16:rowId xmlns:a16="http://schemas.microsoft.com/office/drawing/2014/main" val="473525023"/>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7"/>
                        </a:rPr>
                        <a:t>Special Education Discipline</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Student Discipline Snapshot</a:t>
                      </a:r>
                    </a:p>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 is due 7/31/2024 </a:t>
                      </a:r>
                      <a:endParaRPr lang="en-US" sz="1600" b="0"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Resolve all errors and ask Sped Director to review signature reports prior to 7/31/24</a:t>
                      </a:r>
                    </a:p>
                  </a:txBody>
                  <a:tcPr/>
                </a:tc>
                <a:extLst>
                  <a:ext uri="{0D108BD9-81ED-4DB2-BD59-A6C34878D82A}">
                    <a16:rowId xmlns:a16="http://schemas.microsoft.com/office/drawing/2014/main" val="2578948772"/>
                  </a:ext>
                </a:extLst>
              </a:tr>
              <a:tr h="168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70C0"/>
                          </a:solidFill>
                          <a:latin typeface="+mn-lt"/>
                          <a:ea typeface="+mn-ea"/>
                          <a:cs typeface="+mn-cs"/>
                          <a:hlinkClick r:id="rId8"/>
                        </a:rPr>
                        <a:t>Special Education End of Year</a:t>
                      </a:r>
                      <a:endParaRPr lang="en-US" sz="1600" b="1" kern="1200" dirty="0">
                        <a:solidFill>
                          <a:srgbClr val="0070C0"/>
                        </a:solidFill>
                        <a:latin typeface="+mn-lt"/>
                        <a:ea typeface="+mn-ea"/>
                        <a:cs typeface="+mn-cs"/>
                      </a:endParaRPr>
                    </a:p>
                  </a:txBody>
                  <a:tcPr/>
                </a:tc>
                <a:tc>
                  <a:txBody>
                    <a:bodyPr/>
                    <a:lstStyle/>
                    <a:p>
                      <a:r>
                        <a:rPr lang="en-US" sz="1600" dirty="0"/>
                        <a:t>Snapshot</a:t>
                      </a:r>
                    </a:p>
                  </a:txBody>
                  <a:tcPr/>
                </a:tc>
                <a:tc>
                  <a:txBody>
                    <a:bodyPr/>
                    <a:lstStyle/>
                    <a:p>
                      <a:r>
                        <a:rPr lang="en-US" sz="1600" dirty="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Interim Deadline</a:t>
                      </a:r>
                      <a:r>
                        <a:rPr lang="en-US" sz="1600" b="0" dirty="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Interim Deadline: </a:t>
                      </a:r>
                      <a:r>
                        <a:rPr lang="en-US" sz="1600" b="0" dirty="0">
                          <a:latin typeface="+mn-lt"/>
                        </a:rPr>
                        <a:t>9/05/2024 </a:t>
                      </a:r>
                    </a:p>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5" y="602772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hlinkClick r:id="rId9"/>
              </a:rPr>
              <a:t>Data Pipeline Resources: Data Pipeline Collection Dates (XLS)</a:t>
            </a:r>
            <a:endParaRPr lang="en-US" dirty="0"/>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dirty="0"/>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4247386830"/>
              </p:ext>
            </p:extLst>
          </p:nvPr>
        </p:nvGraphicFramePr>
        <p:xfrm>
          <a:off x="575309" y="1393401"/>
          <a:ext cx="10997564" cy="1584960"/>
        </p:xfrm>
        <a:graphic>
          <a:graphicData uri="http://schemas.openxmlformats.org/drawingml/2006/table">
            <a:tbl>
              <a:tblPr first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dirty="0">
                          <a:latin typeface="Trebuchet MS" panose="020B0603020202020204" pitchFamily="34" charset="0"/>
                        </a:rPr>
                        <a:t>Name</a:t>
                      </a:r>
                    </a:p>
                  </a:txBody>
                  <a:tcPr anchor="ctr"/>
                </a:tc>
                <a:tc>
                  <a:txBody>
                    <a:bodyPr/>
                    <a:lstStyle/>
                    <a:p>
                      <a:r>
                        <a:rPr lang="en-US" sz="1600" dirty="0">
                          <a:latin typeface="Trebuchet MS" panose="020B0603020202020204" pitchFamily="34" charset="0"/>
                        </a:rPr>
                        <a:t>Category</a:t>
                      </a:r>
                    </a:p>
                  </a:txBody>
                  <a:tcPr anchor="ctr"/>
                </a:tc>
                <a:tc>
                  <a:txBody>
                    <a:bodyPr/>
                    <a:lstStyle/>
                    <a:p>
                      <a:r>
                        <a:rPr lang="en-US" sz="1600" dirty="0">
                          <a:latin typeface="Trebuchet MS" panose="020B0603020202020204" pitchFamily="34" charset="0"/>
                        </a:rPr>
                        <a:t>Status</a:t>
                      </a:r>
                    </a:p>
                  </a:txBody>
                  <a:tcPr anchor="ctr"/>
                </a:tc>
                <a:tc>
                  <a:txBody>
                    <a:bodyPr/>
                    <a:lstStyle/>
                    <a:p>
                      <a:r>
                        <a:rPr lang="en-US" sz="1600" dirty="0">
                          <a:latin typeface="Trebuchet MS" panose="020B0603020202020204" pitchFamily="34" charset="0"/>
                        </a:rPr>
                        <a:t>Final Deadline Date</a:t>
                      </a:r>
                    </a:p>
                  </a:txBody>
                  <a:tcPr anchor="ctr"/>
                </a:tc>
                <a:tc>
                  <a:txBody>
                    <a:bodyPr/>
                    <a:lstStyle/>
                    <a:p>
                      <a:r>
                        <a:rPr lang="en-US" sz="1600" dirty="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Trebuchet MS" panose="020B0603020202020204" pitchFamily="34" charset="0"/>
                          <a:ea typeface="+mn-ea"/>
                          <a:cs typeface="+mn-cs"/>
                          <a:hlinkClick r:id="rId2"/>
                        </a:rPr>
                        <a:t>READ Training</a:t>
                      </a:r>
                      <a:endParaRPr lang="en-US" sz="1600" b="0" kern="1200" dirty="0">
                        <a:solidFill>
                          <a:schemeClr val="tx1"/>
                        </a:solidFill>
                        <a:latin typeface="Trebuchet MS" panose="020B0603020202020204" pitchFamily="34" charset="0"/>
                        <a:ea typeface="+mn-ea"/>
                        <a:cs typeface="+mn-cs"/>
                      </a:endParaRPr>
                    </a:p>
                  </a:txBody>
                  <a:tcPr/>
                </a:tc>
                <a:tc>
                  <a:txBody>
                    <a:bodyPr/>
                    <a:lstStyle/>
                    <a:p>
                      <a:r>
                        <a:rPr lang="en-US" sz="1600" dirty="0">
                          <a:latin typeface="Trebuchet MS" panose="020B0603020202020204" pitchFamily="34" charset="0"/>
                        </a:rPr>
                        <a:t>Periodic</a:t>
                      </a:r>
                    </a:p>
                  </a:txBody>
                  <a:tcPr/>
                </a:tc>
                <a:tc>
                  <a:txBody>
                    <a:bodyPr/>
                    <a:lstStyle/>
                    <a:p>
                      <a:r>
                        <a:rPr lang="en-US" sz="1600" dirty="0">
                          <a:latin typeface="Trebuchet MS" panose="020B0603020202020204" pitchFamily="34" charset="0"/>
                        </a:rPr>
                        <a:t>Coming Soon</a:t>
                      </a:r>
                    </a:p>
                  </a:txBody>
                  <a:tcPr>
                    <a:solidFill>
                      <a:schemeClr val="bg2">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dirty="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Trebuchet MS" panose="020B0603020202020204" pitchFamily="34" charset="0"/>
                        </a:rPr>
                        <a:t>Aug. 1, 2024 </a:t>
                      </a:r>
                      <a:r>
                        <a:rPr lang="en-US" sz="1600" b="0" dirty="0">
                          <a:latin typeface="Trebuchet MS" panose="020B0603020202020204" pitchFamily="34" charset="0"/>
                        </a:rPr>
                        <a:t>Collection Opens</a:t>
                      </a: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latin typeface="Trebuchet MS" panose="020B0603020202020204" pitchFamily="34" charset="0"/>
                          <a:ea typeface="+mn-ea"/>
                          <a:cs typeface="+mn-cs"/>
                          <a:hlinkClick r:id="rId3"/>
                        </a:rPr>
                        <a:t>Designated Agency</a:t>
                      </a:r>
                      <a:endParaRPr lang="en-US" sz="1600" b="0" kern="1200" dirty="0">
                        <a:solidFill>
                          <a:schemeClr val="tx1"/>
                        </a:solidFill>
                        <a:latin typeface="Trebuchet MS" panose="020B0603020202020204" pitchFamily="34" charset="0"/>
                        <a:ea typeface="+mn-ea"/>
                        <a:cs typeface="+mn-cs"/>
                      </a:endParaRPr>
                    </a:p>
                  </a:txBody>
                  <a:tcPr/>
                </a:tc>
                <a:tc>
                  <a:txBody>
                    <a:bodyPr/>
                    <a:lstStyle/>
                    <a:p>
                      <a:r>
                        <a:rPr lang="en-US" sz="1600" dirty="0">
                          <a:latin typeface="Trebuchet MS" panose="020B0603020202020204" pitchFamily="34" charset="0"/>
                        </a:rPr>
                        <a:t>Periodic</a:t>
                      </a:r>
                    </a:p>
                  </a:txBody>
                  <a:tcPr/>
                </a:tc>
                <a:tc>
                  <a:txBody>
                    <a:bodyPr/>
                    <a:lstStyle/>
                    <a:p>
                      <a:r>
                        <a:rPr lang="en-US" sz="1600" dirty="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dirty="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dirty="0">
                        <a:latin typeface="Trebuchet MS" panose="020B0603020202020204" pitchFamily="34" charset="0"/>
                      </a:endParaRPr>
                    </a:p>
                  </a:txBody>
                  <a:tcPr/>
                </a:tc>
                <a:extLst>
                  <a:ext uri="{0D108BD9-81ED-4DB2-BD59-A6C34878D82A}">
                    <a16:rowId xmlns:a16="http://schemas.microsoft.com/office/drawing/2014/main" val="135621471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kern="1200" dirty="0">
                          <a:solidFill>
                            <a:schemeClr val="tx1"/>
                          </a:solidFill>
                          <a:latin typeface="Trebuchet MS" panose="020B0603020202020204" pitchFamily="34" charset="0"/>
                          <a:ea typeface="+mn-ea"/>
                          <a:cs typeface="+mn-cs"/>
                          <a:hlinkClick r:id="rId4"/>
                        </a:rPr>
                        <a:t>S-EBT </a:t>
                      </a:r>
                      <a:r>
                        <a:rPr lang="en-US" sz="1600" b="0" kern="1200" dirty="0">
                          <a:solidFill>
                            <a:schemeClr val="tx1"/>
                          </a:solidFill>
                          <a:latin typeface="Trebuchet MS" panose="020B0603020202020204" pitchFamily="34" charset="0"/>
                          <a:ea typeface="+mn-ea"/>
                          <a:cs typeface="+mn-cs"/>
                        </a:rPr>
                        <a:t>(corrections period)</a:t>
                      </a:r>
                    </a:p>
                  </a:txBody>
                  <a:tcPr/>
                </a:tc>
                <a:tc>
                  <a:txBody>
                    <a:bodyPr/>
                    <a:lstStyle/>
                    <a:p>
                      <a:r>
                        <a:rPr lang="en-US" sz="1600" dirty="0">
                          <a:latin typeface="Trebuchet MS" panose="020B0603020202020204" pitchFamily="34" charset="0"/>
                        </a:rPr>
                        <a:t>Periodic</a:t>
                      </a:r>
                    </a:p>
                  </a:txBody>
                  <a:tcPr/>
                </a:tc>
                <a:tc>
                  <a:txBody>
                    <a:bodyPr/>
                    <a:lstStyle/>
                    <a:p>
                      <a:r>
                        <a:rPr lang="en-US" sz="1600" dirty="0">
                          <a:latin typeface="Trebuchet MS" panose="020B0603020202020204" pitchFamily="34" charset="0"/>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dirty="0">
                          <a:solidFill>
                            <a:srgbClr val="000000"/>
                          </a:solidFill>
                          <a:latin typeface="Trebuchet MS" panose="020B0603020202020204" pitchFamily="34" charset="0"/>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dirty="0">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latin typeface="Trebuchet MS" panose="020B0603020202020204" pitchFamily="34" charset="0"/>
                <a:hlinkClick r:id="rId5"/>
              </a:rPr>
              <a:t>Data Pipeline Resources: Data Pipeline Collection Dates (XLS)</a:t>
            </a:r>
            <a:endParaRPr lang="en-US" dirty="0">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FB8263-E116-4610-9B9F-0E82FA1493E2}">
  <ds:schemaRefs>
    <ds:schemaRef ds:uri="http://schemas.openxmlformats.org/package/2006/metadata/core-properties"/>
    <ds:schemaRef ds:uri="http://www.w3.org/XML/1998/namespace"/>
    <ds:schemaRef ds:uri="9b639f00-c663-4db8-9f2d-5e59e4353b4b"/>
    <ds:schemaRef ds:uri="http://purl.org/dc/dcmitype/"/>
    <ds:schemaRef ds:uri="http://schemas.microsoft.com/office/infopath/2007/PartnerControls"/>
    <ds:schemaRef ds:uri="http://schemas.microsoft.com/office/2006/documentManagement/types"/>
    <ds:schemaRef ds:uri="ca9d521c-8764-4bcd-84f1-6f7ce6ca6a96"/>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113</TotalTime>
  <Words>4448</Words>
  <Application>Microsoft Office PowerPoint</Application>
  <PresentationFormat>Widescreen</PresentationFormat>
  <Paragraphs>579</Paragraphs>
  <Slides>47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Aptos</vt:lpstr>
      <vt:lpstr>Arial</vt:lpstr>
      <vt:lpstr>Arial Narrow</vt:lpstr>
      <vt:lpstr>Calibri</vt:lpstr>
      <vt:lpstr>Courier New</vt:lpstr>
      <vt:lpstr>Courier New,monospace</vt:lpstr>
      <vt:lpstr>Museo Slab 500</vt:lpstr>
      <vt:lpstr>Segoe UI</vt:lpstr>
      <vt:lpstr>Trebuchet MS</vt:lpstr>
      <vt:lpstr>Office Theme</vt:lpstr>
      <vt:lpstr>July 25,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 (TSDL)</vt:lpstr>
      <vt:lpstr>Teacher Student Data Link Timeline</vt:lpstr>
      <vt:lpstr>Teacher Student Data Link</vt:lpstr>
      <vt:lpstr>Questions &amp; Resources: TSDL</vt:lpstr>
      <vt:lpstr>Student Discipline</vt:lpstr>
      <vt:lpstr>Snapshot Status as of 7/18   6AM</vt:lpstr>
      <vt:lpstr>Student Discipline Snapshot-View data in Cognos- Discipline counts by student demographics report</vt:lpstr>
      <vt:lpstr>Student Discipline Snapshot-Error free and have validated data Submitted Data to CDE</vt:lpstr>
      <vt:lpstr>Questions &amp; Answers: Student Discipline Snapshot</vt:lpstr>
      <vt:lpstr>Special Education Discipline</vt:lpstr>
      <vt:lpstr>Special Education Discipline Snapshot</vt:lpstr>
      <vt:lpstr> Special Education Discipline Snapshot   </vt:lpstr>
      <vt:lpstr>Special Education Reports Online Resources</vt:lpstr>
      <vt:lpstr>Questions &amp; Resources: Special Education Discipline</vt:lpstr>
      <vt:lpstr>Special Education End of Year</vt:lpstr>
      <vt:lpstr> Special Education End of Year: Timeline and Office Hours  </vt:lpstr>
      <vt:lpstr>Special Education EOY: Reconcile Exits</vt:lpstr>
      <vt:lpstr>Special Education End of Year: Exception Requests</vt:lpstr>
      <vt:lpstr>Reasons for Delay Codes</vt:lpstr>
      <vt:lpstr>Reasons for Delay Affect Your AU Indicator 11 and 12 Percentages</vt:lpstr>
      <vt:lpstr>Questions &amp; Resources: Special Education End of Year</vt:lpstr>
      <vt:lpstr>School Auditing Office Updates</vt:lpstr>
      <vt:lpstr>Student October Count Day 2024</vt:lpstr>
      <vt:lpstr>Audit Resource Guides for 2024</vt:lpstr>
      <vt:lpstr>New:  Annual Audit Review Process (Required)</vt:lpstr>
      <vt:lpstr>Training and Office Hours</vt:lpstr>
      <vt:lpstr>New: At-Risk Measure Interchange File - Overview</vt:lpstr>
      <vt:lpstr>New: At-Risk Measure Interchange File - Identity Management Role</vt:lpstr>
      <vt:lpstr>New: At-Risk Measure Interchange File - Syncplicity Folders</vt:lpstr>
      <vt:lpstr>New: At-Risk Measure Interchange File- Trainings</vt:lpstr>
      <vt:lpstr>Questions &amp; Answers: School Auditing Office</vt:lpstr>
      <vt:lpstr>READ Training</vt:lpstr>
      <vt:lpstr>READ Training Collection Purpose and Timeline</vt:lpstr>
      <vt:lpstr>READ Training Collection Changes for 2024-25 Collection Year</vt:lpstr>
      <vt:lpstr>READ Training Collection General Process for Collection Completion</vt:lpstr>
      <vt:lpstr>READ Training Collection Office Hours and Resources</vt:lpstr>
      <vt:lpstr>Questions &amp; Resources: READ Training</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113</cp:revision>
  <dcterms:created xsi:type="dcterms:W3CDTF">2019-06-25T17:30:52Z</dcterms:created>
  <dcterms:modified xsi:type="dcterms:W3CDTF">2024-07-25T14:12:02Z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