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C0_8D04039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2"/>
  </p:notesMasterIdLst>
  <p:sldIdLst>
    <p:sldId id="256" r:id="rId5"/>
    <p:sldId id="283" r:id="rId6"/>
    <p:sldId id="258" r:id="rId7"/>
    <p:sldId id="259" r:id="rId8"/>
    <p:sldId id="261" r:id="rId9"/>
    <p:sldId id="262" r:id="rId10"/>
    <p:sldId id="5097" r:id="rId11"/>
    <p:sldId id="5098" r:id="rId12"/>
    <p:sldId id="5413" r:id="rId13"/>
    <p:sldId id="5385" r:id="rId14"/>
    <p:sldId id="4834" r:id="rId15"/>
    <p:sldId id="5469" r:id="rId16"/>
    <p:sldId id="5395" r:id="rId17"/>
    <p:sldId id="5457" r:id="rId18"/>
    <p:sldId id="5480" r:id="rId19"/>
    <p:sldId id="5467" r:id="rId20"/>
    <p:sldId id="5481" r:id="rId21"/>
    <p:sldId id="5468" r:id="rId22"/>
    <p:sldId id="5465" r:id="rId23"/>
    <p:sldId id="5466" r:id="rId24"/>
    <p:sldId id="5474" r:id="rId25"/>
    <p:sldId id="4847" r:id="rId26"/>
    <p:sldId id="5517" r:id="rId27"/>
    <p:sldId id="5513" r:id="rId28"/>
    <p:sldId id="5514" r:id="rId29"/>
    <p:sldId id="2180" r:id="rId30"/>
    <p:sldId id="5455" r:id="rId31"/>
    <p:sldId id="4983" r:id="rId32"/>
    <p:sldId id="3377" r:id="rId33"/>
    <p:sldId id="3378" r:id="rId34"/>
    <p:sldId id="4989" r:id="rId35"/>
    <p:sldId id="5498" r:id="rId36"/>
    <p:sldId id="5499" r:id="rId37"/>
    <p:sldId id="5485" r:id="rId38"/>
    <p:sldId id="5491" r:id="rId39"/>
    <p:sldId id="5487" r:id="rId40"/>
    <p:sldId id="5492" r:id="rId41"/>
    <p:sldId id="5493" r:id="rId42"/>
    <p:sldId id="5494" r:id="rId43"/>
    <p:sldId id="5488" r:id="rId44"/>
    <p:sldId id="5489" r:id="rId45"/>
    <p:sldId id="5495" r:id="rId46"/>
    <p:sldId id="5497" r:id="rId47"/>
    <p:sldId id="5496" r:id="rId48"/>
    <p:sldId id="5486" r:id="rId49"/>
    <p:sldId id="5503" r:id="rId50"/>
    <p:sldId id="5504" r:id="rId51"/>
    <p:sldId id="5507" r:id="rId52"/>
    <p:sldId id="5515" r:id="rId53"/>
    <p:sldId id="5516" r:id="rId54"/>
    <p:sldId id="5505" r:id="rId55"/>
    <p:sldId id="5511" r:id="rId56"/>
    <p:sldId id="5312" r:id="rId57"/>
    <p:sldId id="5313" r:id="rId58"/>
    <p:sldId id="5277" r:id="rId59"/>
    <p:sldId id="5275" r:id="rId60"/>
    <p:sldId id="28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595959"/>
    <a:srgbClr val="DADADA"/>
    <a:srgbClr val="9EEAB6"/>
    <a:srgbClr val="FFCC99"/>
    <a:srgbClr val="FEB0B0"/>
    <a:srgbClr val="FF9900"/>
    <a:srgbClr val="EF7521"/>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2B585-06B1-319B-9444-A1AA035EDDB0}" v="109" dt="2024-07-18T12:17:11.456"/>
    <p1510:client id="{72F7D51A-7F30-EB58-A603-0E8FE4587D5C}" v="67" dt="2024-07-18T00:45:03.871"/>
    <p1510:client id="{782BDC6E-AC0B-4FF0-A4A5-C0BC1E498927}" v="424" dt="2024-07-17T19:54:58.229"/>
    <p1510:client id="{9840606A-E720-49AE-8D8C-929AE756E0F9}" v="384" dt="2024-07-18T13:39:26.815"/>
    <p1510:client id="{ABC30ED7-9CB5-13FF-C2BD-100B1235A6BF}" v="16" dt="2024-07-17T19:17:13.774"/>
    <p1510:client id="{B9656CC9-200C-4FB3-A52B-B175A9295EE8}" v="264" dt="2024-07-18T13:22:46.880"/>
    <p1510:client id="{DE23817A-57F2-4AB5-AB81-8773A672682C}" v="195" dt="2024-07-18T13:38:48.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568_693A622B.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58D_EFA4846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mn-cs"/>
              </a:defRPr>
            </a:pPr>
            <a:r>
              <a:rPr lang="en-US" sz="3200" baseline="0">
                <a:latin typeface="Arial Narrow" panose="020B0606020202030204" pitchFamily="34" charset="0"/>
              </a:rPr>
              <a:t>Student Discipline Snapshot Status</a:t>
            </a:r>
          </a:p>
        </c:rich>
      </c:tx>
      <c:layout>
        <c:manualLayout>
          <c:xMode val="edge"/>
          <c:yMode val="edge"/>
          <c:x val="0.15192640692640694"/>
          <c:y val="9.0728656485411178E-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0.19648532569792412"/>
          <c:y val="0.10568763302330206"/>
          <c:w val="0.41372294372294371"/>
          <c:h val="0.86709377003107457"/>
        </c:manualLayout>
      </c:layout>
      <c:pieChart>
        <c:varyColors val="1"/>
        <c:ser>
          <c:idx val="0"/>
          <c:order val="0"/>
          <c:tx>
            <c:strRef>
              <c:f>Sheet1!$B$1</c:f>
              <c:strCache>
                <c:ptCount val="1"/>
                <c:pt idx="0">
                  <c:v>Snapshot Status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6E-46A7-9E72-8F57FD957B0E}"/>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6E-46A7-9E72-8F57FD957B0E}"/>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316E-46A7-9E72-8F57FD957B0E}"/>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290E-448E-A221-5E562DA81DB4}"/>
              </c:ext>
            </c:extLst>
          </c:dPt>
          <c:dLbls>
            <c:dLbl>
              <c:idx val="0"/>
              <c:layout>
                <c:manualLayout>
                  <c:x val="-5.704690322800559E-2"/>
                  <c:y val="0.2003219081308057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6E-46A7-9E72-8F57FD957B0E}"/>
                </c:ext>
              </c:extLst>
            </c:dLbl>
            <c:dLbl>
              <c:idx val="2"/>
              <c:layout>
                <c:manualLayout>
                  <c:x val="5.0991239731397173E-2"/>
                  <c:y val="0.17798319126618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16E-46A7-9E72-8F57FD957B0E}"/>
                </c:ext>
              </c:extLst>
            </c:dLbl>
            <c:dLbl>
              <c:idx val="3"/>
              <c:layout>
                <c:manualLayout>
                  <c:x val="1.3193748508709139E-2"/>
                  <c:y val="0.1118312847052738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90E-448E-A221-5E562DA81DB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Error Free</c:v>
                </c:pt>
                <c:pt idx="1">
                  <c:v>Submitted</c:v>
                </c:pt>
                <c:pt idx="2">
                  <c:v>No Snapshot Data</c:v>
                </c:pt>
                <c:pt idx="3">
                  <c:v>Snapshot with Errors</c:v>
                </c:pt>
              </c:strCache>
            </c:strRef>
          </c:cat>
          <c:val>
            <c:numRef>
              <c:f>Sheet1!$B$2:$B$5</c:f>
              <c:numCache>
                <c:formatCode>General</c:formatCode>
                <c:ptCount val="4"/>
                <c:pt idx="0">
                  <c:v>35</c:v>
                </c:pt>
                <c:pt idx="1">
                  <c:v>133</c:v>
                </c:pt>
                <c:pt idx="2">
                  <c:v>12</c:v>
                </c:pt>
                <c:pt idx="3">
                  <c:v>6</c:v>
                </c:pt>
              </c:numCache>
            </c:numRef>
          </c:val>
          <c:extLst>
            <c:ext xmlns:c16="http://schemas.microsoft.com/office/drawing/2014/chart" uri="{C3380CC4-5D6E-409C-BE32-E72D297353CC}">
              <c16:uniqueId val="{00000000-316E-46A7-9E72-8F57FD957B0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24944609196577"/>
          <c:y val="0.1367882734283091"/>
          <c:w val="0.27988649146129463"/>
          <c:h val="0.322351951103683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Admin</a:t>
            </a:r>
            <a:r>
              <a:rPr lang="en-US" b="1" baseline="0"/>
              <a:t> Unit- Snapshot Status</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A55E-4281-A764-2BCA5A3930E0}"/>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A55E-4281-A764-2BCA5A3930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0D-4E06-95C6-90B21C08E7E0}"/>
              </c:ext>
            </c:extLst>
          </c:dPt>
          <c:dLbls>
            <c:dLbl>
              <c:idx val="0"/>
              <c:layout>
                <c:manualLayout>
                  <c:x val="-6.7777066929133864E-2"/>
                  <c:y val="-0.12533306169942271"/>
                </c:manualLayout>
              </c:layout>
              <c:tx>
                <c:rich>
                  <a:bodyPr/>
                  <a:lstStyle/>
                  <a:p>
                    <a:r>
                      <a:rPr lang="en-US" b="1"/>
                      <a:t>63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5E-4281-A764-2BCA5A3930E0}"/>
                </c:ext>
              </c:extLst>
            </c:dLbl>
            <c:dLbl>
              <c:idx val="1"/>
              <c:tx>
                <c:rich>
                  <a:bodyPr/>
                  <a:lstStyle/>
                  <a:p>
                    <a:r>
                      <a:rPr lang="en-US" b="1"/>
                      <a:t>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5E-4281-A764-2BCA5A3930E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Snapshot taken</c:v>
                </c:pt>
                <c:pt idx="1">
                  <c:v>No Data in Snapshot Yet</c:v>
                </c:pt>
                <c:pt idx="2">
                  <c:v>Snapshot Error-Free</c:v>
                </c:pt>
              </c:strCache>
            </c:strRef>
          </c:cat>
          <c:val>
            <c:numRef>
              <c:f>Sheet1!$B$2:$B$4</c:f>
              <c:numCache>
                <c:formatCode>General</c:formatCode>
                <c:ptCount val="3"/>
                <c:pt idx="0">
                  <c:v>50</c:v>
                </c:pt>
                <c:pt idx="1">
                  <c:v>15</c:v>
                </c:pt>
              </c:numCache>
            </c:numRef>
          </c:val>
          <c:extLst>
            <c:ext xmlns:c16="http://schemas.microsoft.com/office/drawing/2014/chart" uri="{C3380CC4-5D6E-409C-BE32-E72D297353CC}">
              <c16:uniqueId val="{00000004-A55E-4281-A764-2BCA5A3930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C0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312"/>
      <ac:spMk id="3" creationId="{F737E5AD-A4D8-5218-9778-9BFD2F764487}"/>
      <ac:txMk cp="36" len="1">
        <ac:context len="407" hash="3687271421"/>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312"/>
      <ac:spMk id="3" creationId="{F737E5AD-A4D8-5218-9778-9BFD2F764487}"/>
      <ac:txMk cp="237" len="63">
        <ac:context len="407" hash="3687271421"/>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diagrams/_rels/data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5_2" csCatId="accent5" phldr="1"/>
      <dgm:spPr/>
      <dgm:t>
        <a:bodyPr/>
        <a:lstStyle/>
        <a:p>
          <a:endParaRPr lang="en-US"/>
        </a:p>
      </dgm:t>
    </dgm:pt>
    <dgm:pt modelId="{15DF3956-9CAC-401D-9E5D-4A205C7B39A7}">
      <dgm:prSet custT="1"/>
      <dgm:spPr/>
      <dgm:t>
        <a:bodyPr/>
        <a:lstStyle/>
        <a:p>
          <a:pPr rtl="0"/>
          <a:r>
            <a:rPr lang="en-US" sz="2400" b="1" i="0">
              <a:latin typeface="Trebuchet MS" panose="020B0603020202020204" pitchFamily="34" charset="0"/>
            </a:rPr>
            <a:t>Next Town Hall will be July 25</a:t>
          </a:r>
          <a:r>
            <a:rPr lang="en-US" sz="2400" b="1" i="0" baseline="30000">
              <a:latin typeface="Trebuchet MS" panose="020B0603020202020204" pitchFamily="34" charset="0"/>
            </a:rPr>
            <a:t>th</a:t>
          </a:r>
          <a:r>
            <a:rPr lang="en-US" sz="2400" b="1" i="0">
              <a:latin typeface="Trebuchet MS" panose="020B0603020202020204" pitchFamily="34" charset="0"/>
            </a:rPr>
            <a:t>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endParaRPr lang="en-US" b="0">
            <a:latin typeface="Trebuchet MS" panose="020B0603020202020204" pitchFamily="34" charset="0"/>
          </a:endParaRPr>
        </a:p>
        <a:p>
          <a:r>
            <a:rPr lang="en-US" b="0">
              <a:latin typeface="Trebuchet MS" panose="020B0603020202020204" pitchFamily="34" charset="0"/>
            </a:rPr>
            <a:t>Helpful resources to bookmark: </a:t>
          </a:r>
        </a:p>
        <a:p>
          <a:r>
            <a:rPr lang="en-US" b="0">
              <a:latin typeface="Trebuchet MS" panose="020B0603020202020204" pitchFamily="34" charset="0"/>
              <a:hlinkClick xmlns:r="http://schemas.openxmlformats.org/officeDocument/2006/relationships" r:id="rId1"/>
            </a:rPr>
            <a:t>Identity Management Website </a:t>
          </a:r>
          <a:endParaRPr lang="en-US" b="0">
            <a:latin typeface="Trebuchet MS" panose="020B0603020202020204" pitchFamily="34" charset="0"/>
          </a:endParaRPr>
        </a:p>
        <a:p>
          <a:r>
            <a:rPr lang="en-US" b="0">
              <a:latin typeface="Trebuchet MS" panose="020B0603020202020204" pitchFamily="34" charset="0"/>
              <a:sym typeface="Wingdings" panose="05000000000000000000" pitchFamily="2" charset="2"/>
            </a:rPr>
            <a:t></a:t>
          </a:r>
          <a:r>
            <a:rPr lang="en-US" b="0">
              <a:latin typeface="Trebuchet MS" panose="020B0603020202020204" pitchFamily="34" charset="0"/>
            </a:rPr>
            <a:t>access to all CDE applications</a:t>
          </a:r>
        </a:p>
        <a:p>
          <a:r>
            <a:rPr lang="en-US" b="0">
              <a:latin typeface="Trebuchet MS" panose="020B0603020202020204" pitchFamily="34" charset="0"/>
              <a:hlinkClick xmlns:r="http://schemas.openxmlformats.org/officeDocument/2006/relationships" r:id="rId2"/>
            </a:rPr>
            <a:t>Data Pipeline Website </a:t>
          </a:r>
          <a:endParaRPr lang="en-US" b="0">
            <a:latin typeface="Trebuchet MS" panose="020B0603020202020204" pitchFamily="34" charset="0"/>
          </a:endParaRPr>
        </a:p>
        <a:p>
          <a:r>
            <a:rPr lang="en-US" b="0">
              <a:latin typeface="Trebuchet MS" panose="020B0603020202020204" pitchFamily="34" charset="0"/>
              <a:sym typeface="Wingdings" panose="05000000000000000000" pitchFamily="2" charset="2"/>
            </a:rPr>
            <a:t></a:t>
          </a:r>
          <a:r>
            <a:rPr lang="en-US" b="0">
              <a:latin typeface="Trebuchet MS" panose="020B0603020202020204" pitchFamily="34" charset="0"/>
            </a:rPr>
            <a:t>links to all collection websites and resources</a:t>
          </a:r>
        </a:p>
        <a:p>
          <a:endParaRPr lang="en-US" b="0">
            <a:latin typeface="Trebuchet MS" panose="020B0603020202020204" pitchFamily="34" charset="0"/>
          </a:endParaRP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DD2E1509-2902-4BE1-804D-51888FC72A83}" type="pres">
      <dgm:prSet presAssocID="{F012D412-9CAF-428A-A29D-8BA009103520}" presName="Name0" presStyleCnt="0">
        <dgm:presLayoutVars>
          <dgm:dir/>
          <dgm:animLvl val="lvl"/>
          <dgm:resizeHandles val="exact"/>
        </dgm:presLayoutVars>
      </dgm:prSet>
      <dgm:spPr/>
    </dgm:pt>
    <dgm:pt modelId="{24116342-C77C-4303-8DAE-80A823FBE28E}" type="pres">
      <dgm:prSet presAssocID="{15DF3956-9CAC-401D-9E5D-4A205C7B39A7}" presName="boxAndChildren" presStyleCnt="0"/>
      <dgm:spPr/>
    </dgm:pt>
    <dgm:pt modelId="{6AEA7512-B907-4F21-9463-4776AB4A86A0}" type="pres">
      <dgm:prSet presAssocID="{15DF3956-9CAC-401D-9E5D-4A205C7B39A7}" presName="parentTextBox" presStyleLbl="alignNode1" presStyleIdx="0" presStyleCnt="1"/>
      <dgm:spPr/>
    </dgm:pt>
    <dgm:pt modelId="{FCE0B5E9-7184-4EC0-AD9F-BBE59B44C5E6}" type="pres">
      <dgm:prSet presAssocID="{15DF3956-9CAC-401D-9E5D-4A205C7B39A7}" presName="descendantBox" presStyleLbl="bgAccFollowNode1" presStyleIdx="0" presStyleCnt="1"/>
      <dgm:spPr/>
    </dgm:pt>
  </dgm:ptLst>
  <dgm:cxnLst>
    <dgm:cxn modelId="{A145EE25-588F-474A-B929-256FCD3A3053}" type="presOf" srcId="{BE459BBA-E698-4FA5-87E2-098E1C06C863}" destId="{FCE0B5E9-7184-4EC0-AD9F-BBE59B44C5E6}" srcOrd="0" destOrd="0" presId="urn:microsoft.com/office/officeart/2016/7/layout/VerticalDownArrowProcess"/>
    <dgm:cxn modelId="{35A7D86D-F595-4AE5-B28E-33EA33859A96}" type="presOf" srcId="{15DF3956-9CAC-401D-9E5D-4A205C7B39A7}" destId="{6AEA7512-B907-4F21-9463-4776AB4A86A0}" srcOrd="0" destOrd="0" presId="urn:microsoft.com/office/officeart/2016/7/layout/VerticalDownArrowProcess"/>
    <dgm:cxn modelId="{79B10252-5E07-4AFB-BECE-2B8F8F637269}" type="presOf" srcId="{F012D412-9CAF-428A-A29D-8BA009103520}" destId="{DD2E1509-2902-4BE1-804D-51888FC72A83}"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496B81C4-0EC2-4FAE-883E-46D9346995C8}" type="presParOf" srcId="{DD2E1509-2902-4BE1-804D-51888FC72A83}" destId="{24116342-C77C-4303-8DAE-80A823FBE28E}" srcOrd="0" destOrd="0" presId="urn:microsoft.com/office/officeart/2016/7/layout/VerticalDownArrowProcess"/>
    <dgm:cxn modelId="{07700680-CD4C-478B-81B8-4AA0557979C6}" type="presParOf" srcId="{24116342-C77C-4303-8DAE-80A823FBE28E}" destId="{6AEA7512-B907-4F21-9463-4776AB4A86A0}" srcOrd="0" destOrd="0" presId="urn:microsoft.com/office/officeart/2016/7/layout/VerticalDownArrowProcess"/>
    <dgm:cxn modelId="{ADAFE8F8-16B1-4A5A-99BE-C1AB6A118B23}" type="presParOf" srcId="{24116342-C77C-4303-8DAE-80A823FBE28E}" destId="{FCE0B5E9-7184-4EC0-AD9F-BBE59B44C5E6}"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7512-B907-4F21-9463-4776AB4A86A0}">
      <dsp:nvSpPr>
        <dsp:cNvPr id="0" name=""/>
        <dsp:cNvSpPr/>
      </dsp:nvSpPr>
      <dsp:spPr>
        <a:xfrm>
          <a:off x="0" y="0"/>
          <a:ext cx="1128236" cy="33206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240" tIns="170688" rIns="80240"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latin typeface="Trebuchet MS" panose="020B0603020202020204" pitchFamily="34" charset="0"/>
            </a:rPr>
            <a:t>Next Town Hall will be July 25</a:t>
          </a:r>
          <a:r>
            <a:rPr lang="en-US" sz="2400" b="1" i="0" kern="1200" baseline="30000">
              <a:latin typeface="Trebuchet MS" panose="020B0603020202020204" pitchFamily="34" charset="0"/>
            </a:rPr>
            <a:t>th</a:t>
          </a:r>
          <a:r>
            <a:rPr lang="en-US" sz="2400" b="1" i="0" kern="1200">
              <a:latin typeface="Trebuchet MS" panose="020B0603020202020204" pitchFamily="34" charset="0"/>
            </a:rPr>
            <a:t> </a:t>
          </a:r>
        </a:p>
      </dsp:txBody>
      <dsp:txXfrm>
        <a:off x="0" y="0"/>
        <a:ext cx="1128236" cy="3320668"/>
      </dsp:txXfrm>
    </dsp:sp>
    <dsp:sp modelId="{FCE0B5E9-7184-4EC0-AD9F-BBE59B44C5E6}">
      <dsp:nvSpPr>
        <dsp:cNvPr id="0" name=""/>
        <dsp:cNvSpPr/>
      </dsp:nvSpPr>
      <dsp:spPr>
        <a:xfrm>
          <a:off x="1128236" y="0"/>
          <a:ext cx="3384708" cy="332066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58" tIns="228600" rIns="68658" bIns="228600" numCol="1" spcCol="1270" anchor="ctr" anchorCtr="0">
          <a:noAutofit/>
        </a:bodyPr>
        <a:lstStyle/>
        <a:p>
          <a:pPr marL="0" lvl="0" indent="0" algn="l" defTabSz="800100">
            <a:lnSpc>
              <a:spcPct val="90000"/>
            </a:lnSpc>
            <a:spcBef>
              <a:spcPct val="0"/>
            </a:spcBef>
            <a:spcAft>
              <a:spcPct val="35000"/>
            </a:spcAft>
            <a:buNone/>
          </a:pPr>
          <a:endParaRPr lang="en-US" sz="1800" b="0" kern="120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a:latin typeface="Trebuchet MS" panose="020B0603020202020204" pitchFamily="34" charset="0"/>
            </a:rPr>
            <a:t>Helpful resources to bookmark: </a:t>
          </a:r>
        </a:p>
        <a:p>
          <a:pPr marL="0" lvl="0" indent="0" algn="l" defTabSz="800100">
            <a:lnSpc>
              <a:spcPct val="90000"/>
            </a:lnSpc>
            <a:spcBef>
              <a:spcPct val="0"/>
            </a:spcBef>
            <a:spcAft>
              <a:spcPct val="35000"/>
            </a:spcAft>
            <a:buNone/>
          </a:pPr>
          <a:r>
            <a:rPr lang="en-US" sz="1800" b="0" kern="1200">
              <a:latin typeface="Trebuchet MS" panose="020B0603020202020204" pitchFamily="34" charset="0"/>
              <a:hlinkClick xmlns:r="http://schemas.openxmlformats.org/officeDocument/2006/relationships" r:id="rId1"/>
            </a:rPr>
            <a:t>Identity Management Website </a:t>
          </a:r>
          <a:endParaRPr lang="en-US" sz="1800" b="0" kern="120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a:latin typeface="Trebuchet MS" panose="020B0603020202020204" pitchFamily="34" charset="0"/>
              <a:sym typeface="Wingdings" panose="05000000000000000000" pitchFamily="2" charset="2"/>
            </a:rPr>
            <a:t></a:t>
          </a:r>
          <a:r>
            <a:rPr lang="en-US" sz="1800" b="0" kern="1200">
              <a:latin typeface="Trebuchet MS" panose="020B0603020202020204" pitchFamily="34" charset="0"/>
            </a:rPr>
            <a:t>access to all CDE applications</a:t>
          </a:r>
        </a:p>
        <a:p>
          <a:pPr marL="0" lvl="0" indent="0" algn="l" defTabSz="800100">
            <a:lnSpc>
              <a:spcPct val="90000"/>
            </a:lnSpc>
            <a:spcBef>
              <a:spcPct val="0"/>
            </a:spcBef>
            <a:spcAft>
              <a:spcPct val="35000"/>
            </a:spcAft>
            <a:buNone/>
          </a:pPr>
          <a:r>
            <a:rPr lang="en-US" sz="1800" b="0" kern="1200">
              <a:latin typeface="Trebuchet MS" panose="020B0603020202020204" pitchFamily="34" charset="0"/>
              <a:hlinkClick xmlns:r="http://schemas.openxmlformats.org/officeDocument/2006/relationships" r:id="rId2"/>
            </a:rPr>
            <a:t>Data Pipeline Website </a:t>
          </a:r>
          <a:endParaRPr lang="en-US" sz="1800" b="0" kern="120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a:latin typeface="Trebuchet MS" panose="020B0603020202020204" pitchFamily="34" charset="0"/>
              <a:sym typeface="Wingdings" panose="05000000000000000000" pitchFamily="2" charset="2"/>
            </a:rPr>
            <a:t></a:t>
          </a:r>
          <a:r>
            <a:rPr lang="en-US" sz="1800" b="0" kern="1200">
              <a:latin typeface="Trebuchet MS" panose="020B0603020202020204" pitchFamily="34" charset="0"/>
            </a:rPr>
            <a:t>links to all collection websites and resources</a:t>
          </a:r>
        </a:p>
        <a:p>
          <a:pPr marL="0" lvl="0" indent="0" algn="l" defTabSz="800100">
            <a:lnSpc>
              <a:spcPct val="90000"/>
            </a:lnSpc>
            <a:spcBef>
              <a:spcPct val="0"/>
            </a:spcBef>
            <a:spcAft>
              <a:spcPct val="35000"/>
            </a:spcAft>
            <a:buNone/>
          </a:pPr>
          <a:endParaRPr lang="en-US" sz="1800" b="0" kern="1200">
            <a:latin typeface="Trebuchet MS" panose="020B0603020202020204" pitchFamily="34" charset="0"/>
          </a:endParaRPr>
        </a:p>
      </dsp:txBody>
      <dsp:txXfrm>
        <a:off x="1128236" y="0"/>
        <a:ext cx="3384708" cy="33206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0.32579</cdr:x>
      <cdr:y>0.6157</cdr:y>
    </cdr:from>
    <cdr:to>
      <cdr:x>0.45989</cdr:x>
      <cdr:y>0.68167</cdr:y>
    </cdr:to>
    <cdr:sp macro="" textlink="">
      <cdr:nvSpPr>
        <cdr:cNvPr id="2" name="TextBox 1">
          <a:extLst xmlns:a="http://schemas.openxmlformats.org/drawingml/2006/main">
            <a:ext uri="{FF2B5EF4-FFF2-40B4-BE49-F238E27FC236}">
              <a16:creationId xmlns:a16="http://schemas.microsoft.com/office/drawing/2014/main" id="{588196AF-1363-5D91-EBE6-D206784BB212}"/>
            </a:ext>
          </a:extLst>
        </cdr:cNvPr>
        <cdr:cNvSpPr txBox="1"/>
      </cdr:nvSpPr>
      <cdr:spPr>
        <a:xfrm xmlns:a="http://schemas.openxmlformats.org/drawingml/2006/main">
          <a:off x="3823089" y="3447390"/>
          <a:ext cx="1573618"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0.45193</cdr:x>
      <cdr:y>0.25974</cdr:y>
    </cdr:from>
    <cdr:to>
      <cdr:x>0.55069</cdr:x>
      <cdr:y>0.3257</cdr:y>
    </cdr:to>
    <cdr:sp macro="" textlink="">
      <cdr:nvSpPr>
        <cdr:cNvPr id="3"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5303284" y="1454298"/>
          <a:ext cx="115894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Error Free</a:t>
          </a:r>
        </a:p>
      </cdr:txBody>
    </cdr:sp>
  </cdr:relSizeAnchor>
  <cdr:relSizeAnchor xmlns:cdr="http://schemas.openxmlformats.org/drawingml/2006/chartDrawing">
    <cdr:from>
      <cdr:x>0.45193</cdr:x>
      <cdr:y>0.25974</cdr:y>
    </cdr:from>
    <cdr:to>
      <cdr:x>0.55069</cdr:x>
      <cdr:y>0.3257</cdr:y>
    </cdr:to>
    <cdr:sp macro="" textlink="">
      <cdr:nvSpPr>
        <cdr:cNvPr id="4"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5303284" y="1454298"/>
          <a:ext cx="115894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Error Free</a:t>
          </a:r>
        </a:p>
      </cdr:txBody>
    </cdr:sp>
  </cdr:relSizeAnchor>
  <cdr:relSizeAnchor xmlns:cdr="http://schemas.openxmlformats.org/drawingml/2006/chartDrawing">
    <cdr:from>
      <cdr:x>0.29694</cdr:x>
      <cdr:y>0.15558</cdr:y>
    </cdr:from>
    <cdr:to>
      <cdr:x>0.38559</cdr:x>
      <cdr:y>0.26002</cdr:y>
    </cdr:to>
    <cdr:sp macro="" textlink="">
      <cdr:nvSpPr>
        <cdr:cNvPr id="5"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3484544" y="871119"/>
          <a:ext cx="1040293"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No Snapshot</a:t>
          </a:r>
        </a:p>
      </cdr:txBody>
    </cdr:sp>
  </cdr:relSizeAnchor>
  <cdr:relSizeAnchor xmlns:cdr="http://schemas.openxmlformats.org/drawingml/2006/chartDrawing">
    <cdr:from>
      <cdr:x>0.3545</cdr:x>
      <cdr:y>0.10618</cdr:y>
    </cdr:from>
    <cdr:to>
      <cdr:x>0.41048</cdr:x>
      <cdr:y>0.16114</cdr:y>
    </cdr:to>
    <cdr:sp macro="" textlink="">
      <cdr:nvSpPr>
        <cdr:cNvPr id="6"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4159997" y="594486"/>
          <a:ext cx="6569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Errors</a:t>
          </a:r>
        </a:p>
      </cdr:txBody>
    </cdr:sp>
  </cdr:relSizeAnchor>
</c:userShapes>
</file>

<file path=ppt/drawings/drawing2.xml><?xml version="1.0" encoding="utf-8"?>
<c:userShapes xmlns:c="http://schemas.openxmlformats.org/drawingml/2006/chart">
  <cdr:relSizeAnchor xmlns:cdr="http://schemas.openxmlformats.org/drawingml/2006/chartDrawing">
    <cdr:from>
      <cdr:x>0.66618</cdr:x>
      <cdr:y>0.10345</cdr:y>
    </cdr:from>
    <cdr:to>
      <cdr:x>0.90842</cdr:x>
      <cdr:y>0.39293</cdr:y>
    </cdr:to>
    <cdr:sp macro="" textlink="">
      <cdr:nvSpPr>
        <cdr:cNvPr id="2" name="TextBox 1">
          <a:extLst xmlns:a="http://schemas.openxmlformats.org/drawingml/2006/main">
            <a:ext uri="{FF2B5EF4-FFF2-40B4-BE49-F238E27FC236}">
              <a16:creationId xmlns:a16="http://schemas.microsoft.com/office/drawing/2014/main" id="{07622D2B-54B4-8683-8A61-71193A5710FC}"/>
            </a:ext>
          </a:extLst>
        </cdr:cNvPr>
        <cdr:cNvSpPr txBox="1"/>
      </cdr:nvSpPr>
      <cdr:spPr>
        <a:xfrm xmlns:a="http://schemas.openxmlformats.org/drawingml/2006/main">
          <a:off x="5372886" y="461329"/>
          <a:ext cx="1953707" cy="1290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39 AUs have an Error-Free Snapshot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a:t>
            </a:r>
            <a:r>
              <a:rPr lang="en-US" sz="1200" b="0" err="1">
                <a:latin typeface="Trebuchet MS" panose="020B0603020202020204" pitchFamily="34" charset="0"/>
              </a:rPr>
              <a:t>IdM</a:t>
            </a:r>
            <a:r>
              <a:rPr lang="en-US" sz="1200" b="0">
                <a:latin typeface="Trebuchet MS" panose="020B0603020202020204" pitchFamily="34" charset="0"/>
              </a:rPr>
              <a:t>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26</a:t>
            </a:fld>
            <a:endParaRPr lang="en-US" altLang="en-US"/>
          </a:p>
        </p:txBody>
      </p:sp>
    </p:spTree>
    <p:extLst>
      <p:ext uri="{BB962C8B-B14F-4D97-AF65-F5344CB8AC3E}">
        <p14:creationId xmlns:p14="http://schemas.microsoft.com/office/powerpoint/2010/main" val="311946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53444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412734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50805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a:t>
            </a:r>
            <a:r>
              <a:rPr lang="en-US" err="1"/>
              <a:t>EBTcorrections</a:t>
            </a:r>
            <a:r>
              <a:rPr lang="en-US"/>
              <a:t>. </a:t>
            </a:r>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413837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7/18/2024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20Discipline%20Snapshot%20%3cStudentDiscipline@cde.state.co.us%3e" TargetMode="Externa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datapipeline/studentdisciplineoffice-hours572024recording"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4" Type="http://schemas.openxmlformats.org/officeDocument/2006/relationships/hyperlink" Target="https://www.cde.state.co.us/datapipeline/studentdisciplinesnapsho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hyperlink" Target="mailto:SpedDiscipline@cde.state.co.us" TargetMode="Externa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snap_sped-discipline" TargetMode="Externa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SpedDiscipline@cde.state.co.us" TargetMode="Externa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StudentOctober@cde.state.co.us" TargetMode="Externa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tudentOctober@cde.state.co.us" TargetMode="Externa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mailto:StudentOctober@cde.state.co.us" TargetMode="Externa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cdefinance/auditunit"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https://www.cde.state.co.us/cdefinance/auditunit" TargetMode="External"/><Relationship Id="rId4" Type="http://schemas.openxmlformats.org/officeDocument/2006/relationships/hyperlink" Target="https://www.cde.state.co.us/cdefinance/auditunit_ell_coun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cdefinance/school_auditing_annual_assurances_contracted_services_form-aud108" TargetMode="External"/><Relationship Id="rId2" Type="http://schemas.openxmlformats.org/officeDocument/2006/relationships/hyperlink" Target="https://www.cde.state.co.us/cdefinance/school_auditing_office_detention_center_form_aud101" TargetMode="External"/><Relationship Id="rId1" Type="http://schemas.openxmlformats.org/officeDocument/2006/relationships/slideLayout" Target="../slideLayouts/slideLayout2.xml"/><Relationship Id="rId5" Type="http://schemas.openxmlformats.org/officeDocument/2006/relationships/hyperlink" Target="https://www.cde.state.co.us/cdefinance/auditunit_pupilcount" TargetMode="External"/><Relationship Id="rId4" Type="http://schemas.openxmlformats.org/officeDocument/2006/relationships/hyperlink" Target="https://www.cde.state.co.us/cdefinance/school_auditing_part_time_funding_form_aud-109"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cde.state.co.us/cdefinance/auditunit_pupilcount" TargetMode="External"/><Relationship Id="rId3" Type="http://schemas.openxmlformats.org/officeDocument/2006/relationships/hyperlink" Target="https://www.cde.state.co.us/cdefinance/affidavit_of_residency_for_brick_and_mortar_with_instructions" TargetMode="External"/><Relationship Id="rId7" Type="http://schemas.openxmlformats.org/officeDocument/2006/relationships/hyperlink" Target="https://www.cde.state.co.us/cdefinance/school_auditing_online_signatures" TargetMode="External"/><Relationship Id="rId2" Type="http://schemas.openxmlformats.org/officeDocument/2006/relationships/hyperlink" Target="https://www.cde.state.co.us/cdefinance/alternative_count_date_instruction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oos_transfer_eligiblity_sample" TargetMode="External"/><Relationship Id="rId5" Type="http://schemas.openxmlformats.org/officeDocument/2006/relationships/hyperlink" Target="https://www.cde.state.co.us/cdefinance/school_auditing_2024_pupil_count_documentation_list" TargetMode="External"/><Relationship Id="rId4" Type="http://schemas.openxmlformats.org/officeDocument/2006/relationships/hyperlink" Target="https://www.cde.state.co.us/cdefinance/school_auditing_alternative_attendance_i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cdefinance/valid_census_block_data_combinations" TargetMode="External"/><Relationship Id="rId2" Type="http://schemas.openxmlformats.org/officeDocument/2006/relationships/hyperlink" Target="https://www.cde.state.co.us/cdefinance/census_geocoder_tool_instructions" TargetMode="External"/><Relationship Id="rId1" Type="http://schemas.openxmlformats.org/officeDocument/2006/relationships/slideLayout" Target="../slideLayouts/slideLayout2.xml"/><Relationship Id="rId5" Type="http://schemas.openxmlformats.org/officeDocument/2006/relationships/hyperlink" Target="https://www.cde.state.co.us/datapipeline/inter_atrisk" TargetMode="External"/><Relationship Id="rId4" Type="http://schemas.openxmlformats.org/officeDocument/2006/relationships/hyperlink" Target="mailto:ARMeasure@cde.state.co.u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5" Type="http://schemas.openxmlformats.org/officeDocument/2006/relationships/hyperlink" Target="https://www.cde.state.co.us/datapipeline/inter_atrisk" TargetMode="External"/><Relationship Id="rId4" Type="http://schemas.openxmlformats.org/officeDocument/2006/relationships/hyperlink" Target="mailto:ARMeasure@cde.state.co.u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cde.state.co.us/coloradoliteracy/readdatapipeline#teachertrainin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cde.state.co.us/coloradoliteracy/read-training-data-collection-guide" TargetMode="External"/><Relationship Id="rId3" Type="http://schemas.openxmlformats.org/officeDocument/2006/relationships/hyperlink" Target="https://www.cde.state.co.us/coloradoliteracy/july-11-read-act-training-data-webinar" TargetMode="External"/><Relationship Id="rId7" Type="http://schemas.openxmlformats.org/officeDocument/2006/relationships/hyperlink" Target="https://www.cde.state.co.us/coloradoliteracy/readdatapipeline#teachertraining" TargetMode="External"/><Relationship Id="rId2" Type="http://schemas.openxmlformats.org/officeDocument/2006/relationships/hyperlink" Target="https://www.cde.state.co.us/coloradoliteracy/read-training-data-collection-june-webinar" TargetMode="External"/><Relationship Id="rId1" Type="http://schemas.openxmlformats.org/officeDocument/2006/relationships/slideLayout" Target="../slideLayouts/slideLayout2.xml"/><Relationship Id="rId6" Type="http://schemas.openxmlformats.org/officeDocument/2006/relationships/hyperlink" Target="https://www.cde.state.co.us/coloradoliteracy/2324READTeacherTrainingCompletionReportingFileLayoutDefinitions" TargetMode="External"/><Relationship Id="rId5" Type="http://schemas.openxmlformats.org/officeDocument/2006/relationships/hyperlink" Target="https://events.teams.microsoft.com/event/1c63a526-f047-49ba-b08a-1c460721f42a@a751cfc8-1f9a-4edb-8370-9f1c6d4bea5a" TargetMode="External"/><Relationship Id="rId4" Type="http://schemas.openxmlformats.org/officeDocument/2006/relationships/hyperlink" Target="https://events.teams.microsoft.com/event/4ce1ba01-7678-4150-981c-96c56b24da41@a751cfc8-1f9a-4edb-8370-9f1c6d4bea5a"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4C0_8D04039E.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hyperlink" Target="https://app.smartsheet.com/b/form/428ed862def545349ec8bd2e1f96f241"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cde.state.co.us/datapipeline/s-ebtdatacollection" TargetMode="External"/><Relationship Id="rId5" Type="http://schemas.openxmlformats.org/officeDocument/2006/relationships/hyperlink" Target="https://www.cde.state.co.us/nutrition/summerebtprogram" TargetMode="External"/><Relationship Id="rId4" Type="http://schemas.openxmlformats.org/officeDocument/2006/relationships/hyperlink" Target="https://docs.google.com/document/d/130YjfEPs4DKupfJE_lo4soPrkdARZsc-oXaTGVPN0qM/edit#heading=h.61bkk0vu6bn2"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xhere.com/de/photo/92036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studentdisciplinesnapshot"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July 18</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a:t>Teacher Student Data Link</a:t>
            </a:r>
            <a:br>
              <a:rPr lang="en-US"/>
            </a:br>
            <a:r>
              <a:rPr lang="en-US"/>
              <a:t>(TSDL)</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Peter Hoffman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34044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Teacher Student Data Link Timeline</a:t>
            </a:r>
            <a:endParaRPr lang="en-US"/>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48842331"/>
              </p:ext>
            </p:extLst>
          </p:nvPr>
        </p:nvGraphicFramePr>
        <p:xfrm>
          <a:off x="98854" y="1252151"/>
          <a:ext cx="11994292" cy="3657018"/>
        </p:xfrm>
        <a:graphic>
          <a:graphicData uri="http://schemas.openxmlformats.org/drawingml/2006/table">
            <a:tbl>
              <a:tblPr firstRow="1" bandRow="1">
                <a:tableStyleId>{5C22544A-7EE6-4342-B048-85BDC9FD1C3A}</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194094">
                <a:tc>
                  <a:txBody>
                    <a:bodyPr/>
                    <a:lstStyle/>
                    <a:p>
                      <a:pPr marL="0" marR="0">
                        <a:lnSpc>
                          <a:spcPct val="107000"/>
                        </a:lnSpc>
                        <a:spcBef>
                          <a:spcPts val="0"/>
                        </a:spcBef>
                        <a:spcAft>
                          <a:spcPts val="0"/>
                        </a:spcAft>
                        <a:tabLst>
                          <a:tab pos="2028825" algn="l"/>
                        </a:tabLst>
                      </a:pPr>
                      <a:r>
                        <a:rPr lang="en-US" sz="900">
                          <a:effectLst/>
                        </a:rPr>
                        <a:t>Date</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rPr>
                        <a:t>Event</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highlight>
                            <a:srgbClr val="000000"/>
                          </a:highlight>
                        </a:rPr>
                        <a:t>Event Description</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1635655">
                <a:tc>
                  <a:txBody>
                    <a:bodyPr/>
                    <a:lstStyle/>
                    <a:p>
                      <a:pPr marL="0" marR="0">
                        <a:lnSpc>
                          <a:spcPct val="107000"/>
                        </a:lnSpc>
                        <a:spcBef>
                          <a:spcPts val="0"/>
                        </a:spcBef>
                        <a:spcAft>
                          <a:spcPts val="0"/>
                        </a:spcAft>
                        <a:tabLst>
                          <a:tab pos="2028825" algn="l"/>
                        </a:tabLst>
                      </a:pPr>
                      <a:r>
                        <a:rPr lang="en-US" sz="1400">
                          <a:effectLst/>
                        </a:rPr>
                        <a:t>Friday August 23,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400">
                          <a:effectLst/>
                        </a:rPr>
                        <a:t>Complete Teacher Student Data Link Snapshot means:</a:t>
                      </a:r>
                    </a:p>
                    <a:p>
                      <a:pPr marL="0" marR="0">
                        <a:lnSpc>
                          <a:spcPct val="107000"/>
                        </a:lnSpc>
                        <a:spcBef>
                          <a:spcPts val="0"/>
                        </a:spcBef>
                        <a:spcAft>
                          <a:spcPts val="0"/>
                        </a:spcAft>
                        <a:tabLst>
                          <a:tab pos="2028825" algn="l"/>
                        </a:tabLst>
                      </a:pPr>
                      <a:r>
                        <a:rPr lang="en-US" sz="1400">
                          <a:effectLst/>
                        </a:rPr>
                        <a:t>◻ All TSDL interchange errors are resolved</a:t>
                      </a:r>
                    </a:p>
                    <a:p>
                      <a:pPr marL="0" marR="0">
                        <a:lnSpc>
                          <a:spcPct val="107000"/>
                        </a:lnSpc>
                        <a:spcBef>
                          <a:spcPts val="0"/>
                        </a:spcBef>
                        <a:spcAft>
                          <a:spcPts val="0"/>
                        </a:spcAft>
                        <a:tabLst>
                          <a:tab pos="2028825" algn="l"/>
                        </a:tabLst>
                      </a:pPr>
                      <a:r>
                        <a:rPr lang="en-US" sz="1400">
                          <a:effectLst/>
                        </a:rPr>
                        <a:t>◻ All TSDL snapshot errors are resolved</a:t>
                      </a:r>
                    </a:p>
                    <a:p>
                      <a:pPr marL="0" marR="0">
                        <a:lnSpc>
                          <a:spcPct val="107000"/>
                        </a:lnSpc>
                        <a:spcBef>
                          <a:spcPts val="0"/>
                        </a:spcBef>
                        <a:spcAft>
                          <a:spcPts val="0"/>
                        </a:spcAft>
                        <a:tabLst>
                          <a:tab pos="2028825" algn="l"/>
                        </a:tabLst>
                      </a:pPr>
                      <a:r>
                        <a:rPr lang="en-US" sz="1400">
                          <a:effectLst/>
                        </a:rPr>
                        <a:t> </a:t>
                      </a:r>
                    </a:p>
                    <a:p>
                      <a:pPr marL="0" marR="0">
                        <a:lnSpc>
                          <a:spcPct val="107000"/>
                        </a:lnSpc>
                        <a:spcBef>
                          <a:spcPts val="0"/>
                        </a:spcBef>
                        <a:spcAft>
                          <a:spcPts val="0"/>
                        </a:spcAft>
                        <a:tabLst>
                          <a:tab pos="2028825" algn="l"/>
                        </a:tabLst>
                      </a:pPr>
                      <a:r>
                        <a:rPr lang="en-US" sz="1400">
                          <a:effectLst/>
                        </a:rPr>
                        <a:t>If you anticipate that you will not be able to meet this deadline, please contact CDE at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232675995"/>
                  </a:ext>
                </a:extLst>
              </a:tr>
              <a:tr h="1223072">
                <a:tc>
                  <a:txBody>
                    <a:bodyPr/>
                    <a:lstStyle/>
                    <a:p>
                      <a:pPr marL="0" marR="0">
                        <a:lnSpc>
                          <a:spcPct val="107000"/>
                        </a:lnSpc>
                        <a:spcBef>
                          <a:spcPts val="0"/>
                        </a:spcBef>
                        <a:spcAft>
                          <a:spcPts val="0"/>
                        </a:spcAft>
                        <a:tabLst>
                          <a:tab pos="2028825" algn="l"/>
                        </a:tabLst>
                      </a:pPr>
                      <a:r>
                        <a:rPr lang="en-US" sz="1400">
                          <a:effectLst/>
                        </a:rPr>
                        <a:t>Monday August 26, 2024 – Thursday August 29,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Report Review</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400">
                          <a:effectLst/>
                        </a:rPr>
                        <a:t>Friday August 30,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Required to have TSDL snapshot error free and finalized before or on this date. TSDL closed and final report is signed and provided to CDE via email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Tree>
    <p:extLst>
      <p:ext uri="{BB962C8B-B14F-4D97-AF65-F5344CB8AC3E}">
        <p14:creationId xmlns:p14="http://schemas.microsoft.com/office/powerpoint/2010/main" val="199132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 uri="{C183D7F6-B498-43B3-948B-1728B52AA6E4}">
                <adec:decorative xmlns:adec="http://schemas.microsoft.com/office/drawing/2017/decorative" val="0"/>
              </a:ext>
            </a:extLst>
          </p:cNvPr>
          <p:cNvSpPr>
            <a:spLocks noGrp="1"/>
          </p:cNvSpPr>
          <p:nvPr>
            <p:ph type="title"/>
          </p:nvPr>
        </p:nvSpPr>
        <p:spPr/>
        <p:txBody>
          <a:bodyPr/>
          <a:lstStyle/>
          <a:p>
            <a:r>
              <a:rPr lang="en-US">
                <a:latin typeface="Museo Slab 500"/>
              </a:rPr>
              <a:t>Teacher Student Data Link</a:t>
            </a:r>
            <a:endParaRPr lang="en-US"/>
          </a:p>
        </p:txBody>
      </p:sp>
      <p:sp>
        <p:nvSpPr>
          <p:cNvPr id="5" name="TextBox 4">
            <a:extLst>
              <a:ext uri="{FF2B5EF4-FFF2-40B4-BE49-F238E27FC236}">
                <a16:creationId xmlns:a16="http://schemas.microsoft.com/office/drawing/2014/main" id="{3C923818-FAC2-A017-4346-74FF9C4B4D09}"/>
              </a:ext>
            </a:extLst>
          </p:cNvPr>
          <p:cNvSpPr txBox="1"/>
          <p:nvPr/>
        </p:nvSpPr>
        <p:spPr>
          <a:xfrm>
            <a:off x="606033" y="1286325"/>
            <a:ext cx="4843033" cy="1754326"/>
          </a:xfrm>
          <a:prstGeom prst="rect">
            <a:avLst/>
          </a:prstGeom>
          <a:noFill/>
        </p:spPr>
        <p:txBody>
          <a:bodyPr wrap="square" rtlCol="0">
            <a:spAutoFit/>
          </a:bodyPr>
          <a:lstStyle/>
          <a:p>
            <a:pPr marL="285750" indent="-285750">
              <a:buFont typeface="Arial" panose="020B0604020202020204" pitchFamily="34" charset="0"/>
              <a:buChar char="•"/>
            </a:pPr>
            <a:r>
              <a:rPr lang="en-US"/>
              <a:t>If you cannot see the Status Dashboard or Snapshot options, make sure you have both IDM Roles:</a:t>
            </a:r>
          </a:p>
          <a:p>
            <a:pPr marL="742950" lvl="1" indent="-285750">
              <a:buFont typeface="Arial" panose="020B0604020202020204" pitchFamily="34" charset="0"/>
              <a:buChar char="•"/>
            </a:pPr>
            <a:r>
              <a:rPr lang="en-US"/>
              <a:t>TSL~LEAUSER</a:t>
            </a:r>
          </a:p>
          <a:p>
            <a:pPr lvl="1"/>
            <a:r>
              <a:rPr lang="en-US"/>
              <a:t>	and</a:t>
            </a:r>
          </a:p>
          <a:p>
            <a:pPr marL="742950" lvl="1" indent="-285750">
              <a:buFont typeface="Arial" panose="020B0604020202020204" pitchFamily="34" charset="0"/>
              <a:buChar char="•"/>
            </a:pPr>
            <a:r>
              <a:rPr lang="en-US"/>
              <a:t>TLS~LEAAPPROVER</a:t>
            </a:r>
          </a:p>
        </p:txBody>
      </p:sp>
      <p:sp>
        <p:nvSpPr>
          <p:cNvPr id="7" name="TextBox 6">
            <a:extLst>
              <a:ext uri="{FF2B5EF4-FFF2-40B4-BE49-F238E27FC236}">
                <a16:creationId xmlns:a16="http://schemas.microsoft.com/office/drawing/2014/main" id="{CC36F890-A483-C620-9360-1FB0080ACF37}"/>
              </a:ext>
            </a:extLst>
          </p:cNvPr>
          <p:cNvSpPr txBox="1"/>
          <p:nvPr/>
        </p:nvSpPr>
        <p:spPr>
          <a:xfrm>
            <a:off x="606033" y="3266238"/>
            <a:ext cx="4843033" cy="1200329"/>
          </a:xfrm>
          <a:prstGeom prst="rect">
            <a:avLst/>
          </a:prstGeom>
          <a:noFill/>
        </p:spPr>
        <p:txBody>
          <a:bodyPr wrap="square" rtlCol="0">
            <a:spAutoFit/>
          </a:bodyPr>
          <a:lstStyle/>
          <a:p>
            <a:pPr marL="285750" indent="-285750">
              <a:buFont typeface="Arial" panose="020B0604020202020204" pitchFamily="34" charset="0"/>
              <a:buChar char="•"/>
            </a:pPr>
            <a:r>
              <a:rPr lang="en-US"/>
              <a:t>Please make sure to remove all commas from the Local Course Title field.  This causes shifting in columns and is the most common error.</a:t>
            </a:r>
          </a:p>
        </p:txBody>
      </p:sp>
      <p:sp>
        <p:nvSpPr>
          <p:cNvPr id="8" name="TextBox 7">
            <a:extLst>
              <a:ext uri="{FF2B5EF4-FFF2-40B4-BE49-F238E27FC236}">
                <a16:creationId xmlns:a16="http://schemas.microsoft.com/office/drawing/2014/main" id="{370737B9-C8EF-8B8A-ABC5-3BD9E4C980F4}"/>
              </a:ext>
            </a:extLst>
          </p:cNvPr>
          <p:cNvSpPr txBox="1"/>
          <p:nvPr/>
        </p:nvSpPr>
        <p:spPr>
          <a:xfrm>
            <a:off x="625776" y="4666076"/>
            <a:ext cx="4843033" cy="1477328"/>
          </a:xfrm>
          <a:prstGeom prst="rect">
            <a:avLst/>
          </a:prstGeom>
          <a:noFill/>
        </p:spPr>
        <p:txBody>
          <a:bodyPr wrap="square" rtlCol="0">
            <a:spAutoFit/>
          </a:bodyPr>
          <a:lstStyle/>
          <a:p>
            <a:pPr marL="285750" indent="-285750">
              <a:buFont typeface="Arial" panose="020B0604020202020204" pitchFamily="34" charset="0"/>
              <a:buChar char="•"/>
            </a:pPr>
            <a:r>
              <a:rPr lang="en-US"/>
              <a:t>If you are getting TD110, TD111, TD112 or TD113 snapshot errors, and it is accurate that a class of that course code should not be appearing at that school, please reach out for an exception.</a:t>
            </a:r>
          </a:p>
        </p:txBody>
      </p:sp>
      <p:sp>
        <p:nvSpPr>
          <p:cNvPr id="3" name="TextBox 2">
            <a:extLst>
              <a:ext uri="{FF2B5EF4-FFF2-40B4-BE49-F238E27FC236}">
                <a16:creationId xmlns:a16="http://schemas.microsoft.com/office/drawing/2014/main" id="{DE639E0B-7594-DEDC-C548-B0E53BD9137C}"/>
              </a:ext>
              <a:ext uri="{C183D7F6-B498-43B3-948B-1728B52AA6E4}">
                <adec:decorative xmlns:adec="http://schemas.microsoft.com/office/drawing/2017/decorative" val="0"/>
              </a:ext>
            </a:extLst>
          </p:cNvPr>
          <p:cNvSpPr txBox="1"/>
          <p:nvPr/>
        </p:nvSpPr>
        <p:spPr>
          <a:xfrm>
            <a:off x="6481344" y="1302930"/>
            <a:ext cx="4843033" cy="3139321"/>
          </a:xfrm>
          <a:prstGeom prst="rect">
            <a:avLst/>
          </a:prstGeom>
          <a:noFill/>
        </p:spPr>
        <p:txBody>
          <a:bodyPr wrap="square" rtlCol="0">
            <a:spAutoFit/>
          </a:bodyPr>
          <a:lstStyle/>
          <a:p>
            <a:pPr marL="285750" indent="-285750">
              <a:buFont typeface="Arial" panose="020B0604020202020204" pitchFamily="34" charset="0"/>
              <a:buChar char="•"/>
            </a:pPr>
            <a:r>
              <a:rPr lang="en-US"/>
              <a:t>COGNOS/CEDAR Reports:</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Number of Students Reported by School is a headcount of unique SASIDS by school code.</a:t>
            </a:r>
          </a:p>
          <a:p>
            <a:pPr marL="742950" lvl="1" indent="-285750">
              <a:buFont typeface="Arial" panose="020B0604020202020204" pitchFamily="34" charset="0"/>
              <a:buChar char="•"/>
            </a:pPr>
            <a:r>
              <a:rPr lang="en-US"/>
              <a:t>Student Discrepancy Report is all students reported in the Student Interchange that were not included in the TSDL Snapshot.  Verify if the omission is correct using the weeks enrolled field.</a:t>
            </a:r>
          </a:p>
          <a:p>
            <a:pPr marL="742950" lvl="1"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0"/>
              </a:ext>
            </a:extLst>
          </p:cNvPr>
          <p:cNvSpPr>
            <a:spLocks noGrp="1"/>
          </p:cNvSpPr>
          <p:nvPr>
            <p:ph sz="quarter" idx="13"/>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0"/>
              </a:ext>
            </a:extLst>
          </p:cNvPr>
          <p:cNvSpPr>
            <a:spLocks noGrp="1"/>
          </p:cNvSpPr>
          <p:nvPr>
            <p:ph sz="quarter" idx="14"/>
          </p:nvPr>
        </p:nvSpPr>
        <p:spPr/>
        <p:txBody>
          <a:bodyPr>
            <a:normAutofit/>
          </a:bodyPr>
          <a:lstStyle/>
          <a:p>
            <a:r>
              <a:rPr lang="en-US">
                <a:hlinkClick r:id="rId2"/>
              </a:rPr>
              <a:t>TeacherStudentDataLink@cde.state.co.us</a:t>
            </a:r>
            <a:endParaRPr lang="en-US"/>
          </a:p>
        </p:txBody>
      </p:sp>
    </p:spTree>
    <p:extLst>
      <p:ext uri="{BB962C8B-B14F-4D97-AF65-F5344CB8AC3E}">
        <p14:creationId xmlns:p14="http://schemas.microsoft.com/office/powerpoint/2010/main" val="189673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t>Peter Hoffman</a:t>
            </a:r>
          </a:p>
          <a:p>
            <a:r>
              <a:rPr lang="en-US" b="1"/>
              <a:t>720-925-8611</a:t>
            </a:r>
          </a:p>
          <a:p>
            <a:r>
              <a:rPr lang="en-US">
                <a:hlinkClick r:id="rId2"/>
              </a:rPr>
              <a:t>TeacherStudentDataLink@cde.state.co.us</a:t>
            </a:r>
          </a:p>
          <a:p>
            <a:r>
              <a:rPr lang="en-US">
                <a:hlinkClick r:id="rId3"/>
              </a:rPr>
              <a:t>TSDL Interchange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77579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Student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1261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A6E2-0E70-9266-F576-2897347CE6BD}"/>
              </a:ext>
            </a:extLst>
          </p:cNvPr>
          <p:cNvSpPr>
            <a:spLocks noGrp="1"/>
          </p:cNvSpPr>
          <p:nvPr>
            <p:ph type="title"/>
          </p:nvPr>
        </p:nvSpPr>
        <p:spPr>
          <a:xfrm>
            <a:off x="3391787" y="5893622"/>
            <a:ext cx="4869712" cy="898524"/>
          </a:xfrm>
        </p:spPr>
        <p:txBody>
          <a:bodyPr/>
          <a:lstStyle/>
          <a:p>
            <a:r>
              <a:rPr lang="en-US"/>
              <a:t>Snapshot Status as of 7/18   6AM</a:t>
            </a:r>
          </a:p>
        </p:txBody>
      </p:sp>
      <p:graphicFrame>
        <p:nvGraphicFramePr>
          <p:cNvPr id="9" name="Content Placeholder 8" descr="Pie chart to show how many districts do not have snapshot data, have snapshot data with errors and are error free.">
            <a:extLst>
              <a:ext uri="{FF2B5EF4-FFF2-40B4-BE49-F238E27FC236}">
                <a16:creationId xmlns:a16="http://schemas.microsoft.com/office/drawing/2014/main" id="{60663F2C-3380-740B-070F-A79FA5E11DA5}"/>
              </a:ext>
            </a:extLst>
          </p:cNvPr>
          <p:cNvGraphicFramePr>
            <a:graphicFrameLocks noGrp="1"/>
          </p:cNvGraphicFramePr>
          <p:nvPr>
            <p:ph idx="1"/>
            <p:extLst>
              <p:ext uri="{D42A27DB-BD31-4B8C-83A1-F6EECF244321}">
                <p14:modId xmlns:p14="http://schemas.microsoft.com/office/powerpoint/2010/main" val="2805805354"/>
              </p:ext>
            </p:extLst>
          </p:nvPr>
        </p:nvGraphicFramePr>
        <p:xfrm>
          <a:off x="228600" y="178312"/>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E3933C86-A983-866B-5715-E6E0C9FD9678}"/>
              </a:ext>
            </a:extLst>
          </p:cNvPr>
          <p:cNvSpPr>
            <a:spLocks noGrp="1"/>
          </p:cNvSpPr>
          <p:nvPr>
            <p:ph sz="quarter" idx="13"/>
          </p:nvPr>
        </p:nvSpPr>
        <p:spPr/>
        <p:txBody>
          <a:bodyPr>
            <a:normAutofit fontScale="77500" lnSpcReduction="20000"/>
          </a:bodyPr>
          <a:lstStyle/>
          <a:p>
            <a:r>
              <a:rPr lang="en-US"/>
              <a:t>Student Discipline Snapshot lead – Dawna Gudka</a:t>
            </a:r>
          </a:p>
        </p:txBody>
      </p:sp>
      <p:sp>
        <p:nvSpPr>
          <p:cNvPr id="7" name="Content Placeholder 6">
            <a:extLst>
              <a:ext uri="{FF2B5EF4-FFF2-40B4-BE49-F238E27FC236}">
                <a16:creationId xmlns:a16="http://schemas.microsoft.com/office/drawing/2014/main" id="{11CB64A5-2DEA-0C6F-9B7C-444CD9A2D07B}"/>
              </a:ext>
            </a:extLst>
          </p:cNvPr>
          <p:cNvSpPr>
            <a:spLocks noGrp="1"/>
          </p:cNvSpPr>
          <p:nvPr>
            <p:ph sz="quarter" idx="14"/>
          </p:nvPr>
        </p:nvSpPr>
        <p:spPr/>
        <p:txBody>
          <a:bodyPr>
            <a:normAutofit fontScale="92500" lnSpcReduction="10000"/>
          </a:bodyPr>
          <a:lstStyle/>
          <a:p>
            <a:r>
              <a:rPr lang="en-US">
                <a:hlinkClick r:id="rId3"/>
              </a:rPr>
              <a:t>Student Discipline Snapshot</a:t>
            </a:r>
            <a:endParaRPr lang="en-US"/>
          </a:p>
        </p:txBody>
      </p:sp>
      <p:sp>
        <p:nvSpPr>
          <p:cNvPr id="4" name="Slide Number Placeholder 3">
            <a:extLst>
              <a:ext uri="{FF2B5EF4-FFF2-40B4-BE49-F238E27FC236}">
                <a16:creationId xmlns:a16="http://schemas.microsoft.com/office/drawing/2014/main" id="{38323E44-65BA-0731-E594-3D46F081FC8A}"/>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3" name="TextBox 2">
            <a:extLst>
              <a:ext uri="{FF2B5EF4-FFF2-40B4-BE49-F238E27FC236}">
                <a16:creationId xmlns:a16="http://schemas.microsoft.com/office/drawing/2014/main" id="{B046F55B-6A42-ADA9-874E-B0331A04E924}"/>
              </a:ext>
            </a:extLst>
          </p:cNvPr>
          <p:cNvSpPr txBox="1"/>
          <p:nvPr/>
        </p:nvSpPr>
        <p:spPr>
          <a:xfrm>
            <a:off x="4093535" y="3590461"/>
            <a:ext cx="1828800" cy="461665"/>
          </a:xfrm>
          <a:prstGeom prst="rect">
            <a:avLst/>
          </a:prstGeom>
          <a:noFill/>
        </p:spPr>
        <p:txBody>
          <a:bodyPr wrap="square" rtlCol="0">
            <a:spAutoFit/>
          </a:bodyPr>
          <a:lstStyle/>
          <a:p>
            <a:r>
              <a:rPr lang="en-US" sz="2400"/>
              <a:t>Submitted</a:t>
            </a:r>
          </a:p>
        </p:txBody>
      </p:sp>
      <p:pic>
        <p:nvPicPr>
          <p:cNvPr id="12" name="Picture 11">
            <a:extLst>
              <a:ext uri="{FF2B5EF4-FFF2-40B4-BE49-F238E27FC236}">
                <a16:creationId xmlns:a16="http://schemas.microsoft.com/office/drawing/2014/main" id="{E5A7B46B-A56A-F790-1ED6-AC2D31D766F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199" t="5597" b="11055"/>
          <a:stretch/>
        </p:blipFill>
        <p:spPr>
          <a:xfrm>
            <a:off x="8587564" y="3156119"/>
            <a:ext cx="2074567" cy="1786270"/>
          </a:xfrm>
          <a:prstGeom prst="rect">
            <a:avLst/>
          </a:prstGeom>
          <a:effectLst>
            <a:softEdge rad="292100"/>
          </a:effectLst>
        </p:spPr>
      </p:pic>
    </p:spTree>
    <p:extLst>
      <p:ext uri="{BB962C8B-B14F-4D97-AF65-F5344CB8AC3E}">
        <p14:creationId xmlns:p14="http://schemas.microsoft.com/office/powerpoint/2010/main" val="176543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43564" y="205176"/>
            <a:ext cx="11210171" cy="898524"/>
          </a:xfrm>
        </p:spPr>
        <p:txBody>
          <a:bodyPr/>
          <a:lstStyle/>
          <a:p>
            <a:r>
              <a:rPr lang="en-US"/>
              <a:t>Student Discipline-LEA’s that need to take a Snapshot</a:t>
            </a:r>
          </a:p>
        </p:txBody>
      </p:sp>
      <p:sp>
        <p:nvSpPr>
          <p:cNvPr id="2" name="TextBox 1">
            <a:extLst>
              <a:ext uri="{FF2B5EF4-FFF2-40B4-BE49-F238E27FC236}">
                <a16:creationId xmlns:a16="http://schemas.microsoft.com/office/drawing/2014/main" id="{EE9D44AF-F118-E88B-CAEA-9930F3C97B6B}"/>
              </a:ext>
            </a:extLst>
          </p:cNvPr>
          <p:cNvSpPr txBox="1"/>
          <p:nvPr/>
        </p:nvSpPr>
        <p:spPr>
          <a:xfrm>
            <a:off x="1722474" y="1382233"/>
            <a:ext cx="7219507" cy="923330"/>
          </a:xfrm>
          <a:prstGeom prst="rect">
            <a:avLst/>
          </a:prstGeom>
          <a:noFill/>
        </p:spPr>
        <p:txBody>
          <a:bodyPr wrap="square" rtlCol="0">
            <a:spAutoFit/>
          </a:bodyPr>
          <a:lstStyle/>
          <a:p>
            <a:pPr marL="285750" indent="-285750">
              <a:buFont typeface="Arial" panose="020B0604020202020204" pitchFamily="34" charset="0"/>
              <a:buChar char="•"/>
            </a:pPr>
            <a:r>
              <a:rPr lang="en-US"/>
              <a:t>Error free Student Demographics file</a:t>
            </a:r>
          </a:p>
          <a:p>
            <a:pPr marL="285750" indent="-285750">
              <a:buFont typeface="Arial" panose="020B0604020202020204" pitchFamily="34" charset="0"/>
              <a:buChar char="•"/>
            </a:pPr>
            <a:r>
              <a:rPr lang="en-US"/>
              <a:t>Error free Student School Association file</a:t>
            </a:r>
          </a:p>
          <a:p>
            <a:pPr marL="285750" indent="-285750">
              <a:buFont typeface="Arial" panose="020B0604020202020204" pitchFamily="34" charset="0"/>
              <a:buChar char="•"/>
            </a:pPr>
            <a:r>
              <a:rPr lang="en-US"/>
              <a:t>Error free Discipline Action file</a:t>
            </a:r>
          </a:p>
        </p:txBody>
      </p:sp>
      <p:pic>
        <p:nvPicPr>
          <p:cNvPr id="5" name="Picture 4" descr="creating a Student Discipline Snapshot">
            <a:extLst>
              <a:ext uri="{FF2B5EF4-FFF2-40B4-BE49-F238E27FC236}">
                <a16:creationId xmlns:a16="http://schemas.microsoft.com/office/drawing/2014/main" id="{865A9340-D3D9-F04E-D19C-DA90A5214463}"/>
              </a:ext>
            </a:extLst>
          </p:cNvPr>
          <p:cNvPicPr>
            <a:picLocks noChangeAspect="1"/>
          </p:cNvPicPr>
          <p:nvPr/>
        </p:nvPicPr>
        <p:blipFill>
          <a:blip r:embed="rId2"/>
          <a:stretch>
            <a:fillRect/>
          </a:stretch>
        </p:blipFill>
        <p:spPr>
          <a:xfrm>
            <a:off x="332873" y="2654180"/>
            <a:ext cx="8965073" cy="2315572"/>
          </a:xfrm>
          <a:prstGeom prst="rect">
            <a:avLst/>
          </a:prstGeom>
        </p:spPr>
      </p:pic>
      <p:pic>
        <p:nvPicPr>
          <p:cNvPr id="6" name="Picture 5" descr="Create the snapshot">
            <a:extLst>
              <a:ext uri="{FF2B5EF4-FFF2-40B4-BE49-F238E27FC236}">
                <a16:creationId xmlns:a16="http://schemas.microsoft.com/office/drawing/2014/main" id="{98217C80-0984-3303-DB57-E385C7EEF91E}"/>
              </a:ext>
            </a:extLst>
          </p:cNvPr>
          <p:cNvPicPr>
            <a:picLocks noChangeAspect="1"/>
          </p:cNvPicPr>
          <p:nvPr/>
        </p:nvPicPr>
        <p:blipFill rotWithShape="1">
          <a:blip r:embed="rId3"/>
          <a:srcRect t="74101"/>
          <a:stretch/>
        </p:blipFill>
        <p:spPr>
          <a:xfrm>
            <a:off x="2804735" y="4969752"/>
            <a:ext cx="9072060" cy="943583"/>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a:t>StudentDiscipline@cde.state.co.us</a:t>
            </a:r>
          </a:p>
        </p:txBody>
      </p:sp>
    </p:spTree>
    <p:extLst>
      <p:ext uri="{BB962C8B-B14F-4D97-AF65-F5344CB8AC3E}">
        <p14:creationId xmlns:p14="http://schemas.microsoft.com/office/powerpoint/2010/main" val="377400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43564" y="205176"/>
            <a:ext cx="11210171" cy="898524"/>
          </a:xfrm>
        </p:spPr>
        <p:txBody>
          <a:bodyPr/>
          <a:lstStyle/>
          <a:p>
            <a:r>
              <a:rPr lang="en-US"/>
              <a:t>Student Discipline-LEA’s with Errors</a:t>
            </a:r>
          </a:p>
        </p:txBody>
      </p:sp>
      <p:pic>
        <p:nvPicPr>
          <p:cNvPr id="4" name="Picture 3" descr="Pipeline Reports-checking for errors and warnings">
            <a:extLst>
              <a:ext uri="{FF2B5EF4-FFF2-40B4-BE49-F238E27FC236}">
                <a16:creationId xmlns:a16="http://schemas.microsoft.com/office/drawing/2014/main" id="{1B99F8AE-0545-40FD-CC9B-3AE384A25DEC}"/>
              </a:ext>
            </a:extLst>
          </p:cNvPr>
          <p:cNvPicPr>
            <a:picLocks noChangeAspect="1"/>
          </p:cNvPicPr>
          <p:nvPr/>
        </p:nvPicPr>
        <p:blipFill>
          <a:blip r:embed="rId2"/>
          <a:stretch>
            <a:fillRect/>
          </a:stretch>
        </p:blipFill>
        <p:spPr>
          <a:xfrm>
            <a:off x="252079" y="785827"/>
            <a:ext cx="8668195" cy="3733992"/>
          </a:xfrm>
          <a:prstGeom prst="rect">
            <a:avLst/>
          </a:prstGeom>
        </p:spPr>
      </p:pic>
      <p:pic>
        <p:nvPicPr>
          <p:cNvPr id="6" name="Picture 5" descr="Click on view details to see your errors and warnings in detail">
            <a:extLst>
              <a:ext uri="{FF2B5EF4-FFF2-40B4-BE49-F238E27FC236}">
                <a16:creationId xmlns:a16="http://schemas.microsoft.com/office/drawing/2014/main" id="{CB91B853-9C00-9755-A6CC-523947FB00BC}"/>
              </a:ext>
            </a:extLst>
          </p:cNvPr>
          <p:cNvPicPr>
            <a:picLocks noChangeAspect="1"/>
          </p:cNvPicPr>
          <p:nvPr/>
        </p:nvPicPr>
        <p:blipFill>
          <a:blip r:embed="rId3"/>
          <a:stretch>
            <a:fillRect/>
          </a:stretch>
        </p:blipFill>
        <p:spPr>
          <a:xfrm>
            <a:off x="4071853" y="3931943"/>
            <a:ext cx="4750044" cy="1397072"/>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a:t>StudentDiscipline@cde.state.co.us</a:t>
            </a:r>
          </a:p>
        </p:txBody>
      </p:sp>
    </p:spTree>
    <p:extLst>
      <p:ext uri="{BB962C8B-B14F-4D97-AF65-F5344CB8AC3E}">
        <p14:creationId xmlns:p14="http://schemas.microsoft.com/office/powerpoint/2010/main" val="210223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p:txBody>
          <a:bodyPr/>
          <a:lstStyle/>
          <a:p>
            <a:r>
              <a:rPr lang="en-US"/>
              <a:t>Student Discipline-No Discipline Data to report</a:t>
            </a:r>
          </a:p>
        </p:txBody>
      </p:sp>
      <p:pic>
        <p:nvPicPr>
          <p:cNvPr id="2" name="Picture 2" descr="No discipline data to report">
            <a:extLst>
              <a:ext uri="{FF2B5EF4-FFF2-40B4-BE49-F238E27FC236}">
                <a16:creationId xmlns:a16="http://schemas.microsoft.com/office/drawing/2014/main" id="{05C0121C-77CF-49B4-ED0E-A56DC3B26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13" y="960212"/>
            <a:ext cx="6671550" cy="25965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ubmit to CDE and download signature page">
            <a:extLst>
              <a:ext uri="{FF2B5EF4-FFF2-40B4-BE49-F238E27FC236}">
                <a16:creationId xmlns:a16="http://schemas.microsoft.com/office/drawing/2014/main" id="{A1E82574-6A87-395B-0998-A905C07A2A5A}"/>
              </a:ext>
            </a:extLst>
          </p:cNvPr>
          <p:cNvPicPr>
            <a:picLocks noChangeAspect="1"/>
          </p:cNvPicPr>
          <p:nvPr/>
        </p:nvPicPr>
        <p:blipFill>
          <a:blip r:embed="rId3"/>
          <a:stretch>
            <a:fillRect/>
          </a:stretch>
        </p:blipFill>
        <p:spPr>
          <a:xfrm>
            <a:off x="1751368" y="3481718"/>
            <a:ext cx="9891736" cy="2479672"/>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a:t>StudentDiscipline@cde.state.co.us</a:t>
            </a:r>
          </a:p>
        </p:txBody>
      </p:sp>
    </p:spTree>
    <p:extLst>
      <p:ext uri="{BB962C8B-B14F-4D97-AF65-F5344CB8AC3E}">
        <p14:creationId xmlns:p14="http://schemas.microsoft.com/office/powerpoint/2010/main" val="92530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75462" y="215809"/>
            <a:ext cx="10614296" cy="898524"/>
          </a:xfrm>
        </p:spPr>
        <p:txBody>
          <a:bodyPr>
            <a:normAutofit/>
          </a:bodyPr>
          <a:lstStyle/>
          <a:p>
            <a:r>
              <a:rPr lang="en-US"/>
              <a:t>Student Discipline Snapshot-LEA’s that are error free</a:t>
            </a:r>
            <a:br>
              <a:rPr lang="en-US"/>
            </a:br>
            <a:r>
              <a:rPr lang="en-US"/>
              <a:t>Once you have validated your data-Submitted Data to CDE</a:t>
            </a:r>
          </a:p>
        </p:txBody>
      </p:sp>
      <p:sp>
        <p:nvSpPr>
          <p:cNvPr id="9" name="TextBox 8">
            <a:extLst>
              <a:ext uri="{FF2B5EF4-FFF2-40B4-BE49-F238E27FC236}">
                <a16:creationId xmlns:a16="http://schemas.microsoft.com/office/drawing/2014/main" id="{0F241BD3-801F-0A14-29D9-9D95C7187E72}"/>
              </a:ext>
            </a:extLst>
          </p:cNvPr>
          <p:cNvSpPr txBox="1"/>
          <p:nvPr/>
        </p:nvSpPr>
        <p:spPr>
          <a:xfrm>
            <a:off x="243191" y="1381328"/>
            <a:ext cx="11108988" cy="646331"/>
          </a:xfrm>
          <a:prstGeom prst="rect">
            <a:avLst/>
          </a:prstGeom>
          <a:noFill/>
        </p:spPr>
        <p:txBody>
          <a:bodyPr wrap="square" rtlCol="0">
            <a:spAutoFit/>
          </a:bodyPr>
          <a:lstStyle/>
          <a:p>
            <a:r>
              <a:rPr lang="en-US"/>
              <a:t>Reminder each time you upload a corrected interchange file you must create a snapshot.  The snapshot takes a look at your data at the time the create snapshot button is clicked.</a:t>
            </a:r>
          </a:p>
        </p:txBody>
      </p:sp>
      <p:pic>
        <p:nvPicPr>
          <p:cNvPr id="4" name="Picture 3" descr="Submit to CDE and download signature page">
            <a:extLst>
              <a:ext uri="{FF2B5EF4-FFF2-40B4-BE49-F238E27FC236}">
                <a16:creationId xmlns:a16="http://schemas.microsoft.com/office/drawing/2014/main" id="{F83B6FAF-4E3C-ECB2-F0DB-1F3468E28BEB}"/>
              </a:ext>
            </a:extLst>
          </p:cNvPr>
          <p:cNvPicPr>
            <a:picLocks noChangeAspect="1"/>
          </p:cNvPicPr>
          <p:nvPr/>
        </p:nvPicPr>
        <p:blipFill>
          <a:blip r:embed="rId2"/>
          <a:stretch>
            <a:fillRect/>
          </a:stretch>
        </p:blipFill>
        <p:spPr>
          <a:xfrm>
            <a:off x="226713" y="2365990"/>
            <a:ext cx="11652849" cy="2921150"/>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a:t>StudentDiscipline@cde.state.co.us</a:t>
            </a:r>
          </a:p>
        </p:txBody>
      </p:sp>
    </p:spTree>
    <p:extLst>
      <p:ext uri="{BB962C8B-B14F-4D97-AF65-F5344CB8AC3E}">
        <p14:creationId xmlns:p14="http://schemas.microsoft.com/office/powerpoint/2010/main" val="296882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Discipline Snapshot</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Discipline Interchange website</a:t>
            </a:r>
            <a:endParaRPr lang="en-US"/>
          </a:p>
          <a:p>
            <a:r>
              <a:rPr lang="en-US">
                <a:hlinkClick r:id="rId3"/>
              </a:rPr>
              <a:t>Student Discipline Training recording</a:t>
            </a:r>
            <a:endParaRPr lang="en-US"/>
          </a:p>
          <a:p>
            <a:r>
              <a:rPr lang="en-US">
                <a:hlinkClick r:id="rId4"/>
              </a:rPr>
              <a:t>Student Discipline Snapshot website</a:t>
            </a:r>
            <a:endParaRPr lang="en-US"/>
          </a:p>
          <a:p>
            <a:r>
              <a:rPr lang="en-US"/>
              <a:t>Dawna Gudka</a:t>
            </a:r>
          </a:p>
          <a:p>
            <a:r>
              <a:rPr lang="en-US"/>
              <a:t>(303) 598-7901</a:t>
            </a:r>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2" name="Scroll: Vertical 1">
            <a:extLst>
              <a:ext uri="{FF2B5EF4-FFF2-40B4-BE49-F238E27FC236}">
                <a16:creationId xmlns:a16="http://schemas.microsoft.com/office/drawing/2014/main" id="{E6B9BF18-F204-3D2C-0F21-EA344F93E375}"/>
              </a:ext>
            </a:extLst>
          </p:cNvPr>
          <p:cNvSpPr/>
          <p:nvPr/>
        </p:nvSpPr>
        <p:spPr>
          <a:xfrm>
            <a:off x="8900809" y="749030"/>
            <a:ext cx="2850204" cy="2791839"/>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Please include your 4-digit LEA when emailing or leaving a voicemail</a:t>
            </a:r>
          </a:p>
        </p:txBody>
      </p:sp>
    </p:spTree>
    <p:extLst>
      <p:ext uri="{BB962C8B-B14F-4D97-AF65-F5344CB8AC3E}">
        <p14:creationId xmlns:p14="http://schemas.microsoft.com/office/powerpoint/2010/main" val="2823243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34816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Education Discipline</a:t>
            </a:r>
            <a:br>
              <a:rPr lang="en-US"/>
            </a:br>
            <a:r>
              <a:rPr lang="en-US"/>
              <a:t>Troubleshooting Errors SD026/SD027</a:t>
            </a:r>
          </a:p>
        </p:txBody>
      </p:sp>
      <p:sp>
        <p:nvSpPr>
          <p:cNvPr id="3" name="Content Placeholder 2"/>
          <p:cNvSpPr>
            <a:spLocks noGrp="1"/>
          </p:cNvSpPr>
          <p:nvPr>
            <p:ph idx="1"/>
          </p:nvPr>
        </p:nvSpPr>
        <p:spPr/>
        <p:txBody>
          <a:bodyPr>
            <a:normAutofit fontScale="92500" lnSpcReduction="10000"/>
          </a:bodyPr>
          <a:lstStyle/>
          <a:p>
            <a:pPr marL="0" indent="0">
              <a:buNone/>
            </a:pPr>
            <a:r>
              <a:rPr lang="en-US" sz="1900" b="1">
                <a:latin typeface="+mn-lt"/>
              </a:rPr>
              <a:t>SD026</a:t>
            </a:r>
            <a:r>
              <a:rPr lang="en-US" sz="1800" b="1">
                <a:latin typeface="+mn-lt"/>
              </a:rPr>
              <a:t>: </a:t>
            </a:r>
            <a:r>
              <a:rPr lang="en-US" sz="1900" i="1">
                <a:latin typeface="+mn-lt"/>
              </a:rPr>
              <a:t>If Type of Suspension/Expulsion is 04 (expulsion without services), the Special Education End of Year Basis of Exit code should be 50 (expulsion without services). If student was expelled and then re-entered later in the school year, an exception may be necessary, please contact CDE.</a:t>
            </a:r>
          </a:p>
          <a:p>
            <a:pPr marL="0" indent="0">
              <a:buNone/>
            </a:pPr>
            <a:r>
              <a:rPr lang="en-US" sz="1900" b="1">
                <a:latin typeface="+mn-lt"/>
              </a:rPr>
              <a:t>SD027</a:t>
            </a:r>
            <a:r>
              <a:rPr lang="en-US" sz="2200">
                <a:latin typeface="+mn-lt"/>
              </a:rPr>
              <a:t>: </a:t>
            </a:r>
            <a:r>
              <a:rPr lang="en-US" sz="1900" i="1">
                <a:latin typeface="+mn-lt"/>
              </a:rPr>
              <a:t>If Exit Type is 50 (Expulsion Without Services) in the Sped EOY Snapshot and Type of Suspension/Expulsion is not 04 (Expulsion Without Services) in the Sped Discipline snapshot, double check the data. If correct, please provide an exception request.</a:t>
            </a:r>
          </a:p>
          <a:p>
            <a:pPr marL="457200" lvl="1" indent="0">
              <a:buNone/>
            </a:pPr>
            <a:endParaRPr lang="en-US" sz="1900" i="1">
              <a:latin typeface="+mn-lt"/>
            </a:endParaRPr>
          </a:p>
          <a:p>
            <a:pPr lvl="1"/>
            <a:r>
              <a:rPr lang="en-US" sz="1800">
                <a:latin typeface="+mn-lt"/>
              </a:rPr>
              <a:t>These trigger when an expulsion and services received information is not reported consistently between the Sped EOY and Sped Discipline Snapshots.</a:t>
            </a:r>
          </a:p>
          <a:p>
            <a:pPr lvl="1"/>
            <a:r>
              <a:rPr lang="en-US" sz="1800">
                <a:latin typeface="+mn-lt"/>
              </a:rPr>
              <a:t>If student truly had an expulsion without services, an exit code of 50 should be reported in the Participation file record/Sped EOY Snapshot.</a:t>
            </a:r>
          </a:p>
          <a:p>
            <a:pPr lvl="1"/>
            <a:r>
              <a:rPr lang="en-US" sz="1800">
                <a:latin typeface="+mn-lt"/>
              </a:rPr>
              <a:t>If it was an expulsion </a:t>
            </a:r>
            <a:r>
              <a:rPr lang="en-US" sz="1800" i="1">
                <a:latin typeface="+mn-lt"/>
              </a:rPr>
              <a:t>with services</a:t>
            </a:r>
            <a:r>
              <a:rPr lang="en-US" sz="1800">
                <a:latin typeface="+mn-lt"/>
              </a:rPr>
              <a:t>, adjust the ‘Received Services During Expulsion’ field to a 1 (yes) in the Discipline Action file and SD026 should resolve after next snapshot. </a:t>
            </a:r>
          </a:p>
          <a:p>
            <a:pPr lvl="1"/>
            <a:r>
              <a:rPr lang="en-US" sz="1800">
                <a:latin typeface="+mn-lt"/>
              </a:rPr>
              <a:t>If it was an expulsion </a:t>
            </a:r>
            <a:r>
              <a:rPr lang="en-US" sz="1800" i="1">
                <a:latin typeface="+mn-lt"/>
              </a:rPr>
              <a:t>without services</a:t>
            </a:r>
            <a:r>
              <a:rPr lang="en-US" sz="1800">
                <a:latin typeface="+mn-lt"/>
              </a:rPr>
              <a:t>, follow these steps to resolve:</a:t>
            </a:r>
            <a:r>
              <a:rPr lang="en-US" sz="1600" b="1">
                <a:latin typeface="+mn-lt"/>
              </a:rPr>
              <a:t> </a:t>
            </a:r>
          </a:p>
          <a:p>
            <a:pPr marL="457200" lvl="1" indent="0">
              <a:buNone/>
            </a:pPr>
            <a:r>
              <a:rPr lang="en-US" sz="1600" b="1">
                <a:latin typeface="+mn-lt"/>
              </a:rPr>
              <a:t>	1. Add exit code 50 to Participation file record and upload a new file </a:t>
            </a:r>
          </a:p>
          <a:p>
            <a:pPr marL="914400" lvl="2" indent="0">
              <a:buNone/>
            </a:pPr>
            <a:r>
              <a:rPr lang="en-US" sz="1600" b="1">
                <a:latin typeface="+mn-lt"/>
              </a:rPr>
              <a:t>2. Create a new Sped EOY Snapshot and verify this record is pulling into the snapshot</a:t>
            </a:r>
          </a:p>
          <a:p>
            <a:pPr marL="914400" lvl="2" indent="0">
              <a:buNone/>
            </a:pPr>
            <a:r>
              <a:rPr lang="en-US" sz="1600" b="1">
                <a:latin typeface="+mn-lt"/>
              </a:rPr>
              <a:t>3. Create a new Sped Discipline Snapshot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5">
            <a:extLst>
              <a:ext uri="{FF2B5EF4-FFF2-40B4-BE49-F238E27FC236}">
                <a16:creationId xmlns:a16="http://schemas.microsoft.com/office/drawing/2014/main" id="{697A6DD1-6350-80A8-D44E-ACA5C384965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8" name="Content Placeholder 16">
            <a:extLst>
              <a:ext uri="{FF2B5EF4-FFF2-40B4-BE49-F238E27FC236}">
                <a16:creationId xmlns:a16="http://schemas.microsoft.com/office/drawing/2014/main" id="{8E21CC6C-8D73-4436-0231-6376EAF6087D}"/>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2586715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AD83-AA1A-6460-9680-5073241ADB6F}"/>
              </a:ext>
            </a:extLst>
          </p:cNvPr>
          <p:cNvSpPr>
            <a:spLocks noGrp="1"/>
          </p:cNvSpPr>
          <p:nvPr>
            <p:ph type="title"/>
          </p:nvPr>
        </p:nvSpPr>
        <p:spPr/>
        <p:txBody>
          <a:bodyPr/>
          <a:lstStyle/>
          <a:p>
            <a:r>
              <a:rPr lang="en-US"/>
              <a:t>Special Education Discipline Snapshot</a:t>
            </a:r>
          </a:p>
        </p:txBody>
      </p:sp>
      <p:graphicFrame>
        <p:nvGraphicFramePr>
          <p:cNvPr id="7" name="Content Placeholder 6" descr="AU snapshot status- 15 no snapshot taken, 50 snapshot taken, 25 error free">
            <a:extLst>
              <a:ext uri="{FF2B5EF4-FFF2-40B4-BE49-F238E27FC236}">
                <a16:creationId xmlns:a16="http://schemas.microsoft.com/office/drawing/2014/main" id="{DD4549BB-61DF-A653-3673-39E6FCD6D44F}"/>
              </a:ext>
            </a:extLst>
          </p:cNvPr>
          <p:cNvGraphicFramePr>
            <a:graphicFrameLocks noGrp="1"/>
          </p:cNvGraphicFramePr>
          <p:nvPr>
            <p:ph idx="1"/>
          </p:nvPr>
        </p:nvGraphicFramePr>
        <p:xfrm>
          <a:off x="-1589720" y="1361897"/>
          <a:ext cx="8065168" cy="4459255"/>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Clapping hands outline">
            <a:extLst>
              <a:ext uri="{FF2B5EF4-FFF2-40B4-BE49-F238E27FC236}">
                <a16:creationId xmlns:a16="http://schemas.microsoft.com/office/drawing/2014/main" id="{C4A29506-C40F-6143-C75D-1E4D3429F5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0020" y="2358425"/>
            <a:ext cx="914400" cy="914400"/>
          </a:xfrm>
          <a:prstGeom prst="rect">
            <a:avLst/>
          </a:prstGeom>
        </p:spPr>
      </p:pic>
      <p:cxnSp>
        <p:nvCxnSpPr>
          <p:cNvPr id="11" name="Straight Arrow Connector 10">
            <a:extLst>
              <a:ext uri="{FF2B5EF4-FFF2-40B4-BE49-F238E27FC236}">
                <a16:creationId xmlns:a16="http://schemas.microsoft.com/office/drawing/2014/main" id="{7D9364B8-2D9A-37EE-FDCF-6C991E3ED17E}"/>
              </a:ext>
              <a:ext uri="{C183D7F6-B498-43B3-948B-1728B52AA6E4}">
                <adec:decorative xmlns:adec="http://schemas.microsoft.com/office/drawing/2017/decorative" val="1"/>
              </a:ext>
            </a:extLst>
          </p:cNvPr>
          <p:cNvCxnSpPr>
            <a:cxnSpLocks/>
          </p:cNvCxnSpPr>
          <p:nvPr/>
        </p:nvCxnSpPr>
        <p:spPr>
          <a:xfrm flipH="1">
            <a:off x="3044939" y="2852948"/>
            <a:ext cx="1126898" cy="4198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B5064E6-9C0F-7082-01EE-6E9E856004E4}"/>
              </a:ext>
            </a:extLst>
          </p:cNvPr>
          <p:cNvSpPr txBox="1"/>
          <p:nvPr/>
        </p:nvSpPr>
        <p:spPr>
          <a:xfrm>
            <a:off x="6196757" y="1329368"/>
            <a:ext cx="5302253" cy="4524315"/>
          </a:xfrm>
          <a:prstGeom prst="rect">
            <a:avLst/>
          </a:prstGeom>
          <a:noFill/>
        </p:spPr>
        <p:txBody>
          <a:bodyPr wrap="square" rtlCol="0">
            <a:spAutoFit/>
          </a:bodyPr>
          <a:lstStyle/>
          <a:p>
            <a:r>
              <a:rPr lang="en-US" b="1"/>
              <a:t>Steps to complete by July 31</a:t>
            </a:r>
            <a:r>
              <a:rPr lang="en-US" b="1" baseline="30000"/>
              <a:t>st</a:t>
            </a:r>
            <a:r>
              <a:rPr lang="en-US" b="1"/>
              <a:t>:</a:t>
            </a:r>
          </a:p>
          <a:p>
            <a:r>
              <a:rPr lang="en-US"/>
              <a:t>1. Verify all member districts have uploaded a Discipline Action file or marked no actions</a:t>
            </a:r>
          </a:p>
          <a:p>
            <a:pPr marL="742950" lvl="1" indent="-285750">
              <a:buFont typeface="Arial" panose="020B0604020202020204" pitchFamily="34" charset="0"/>
              <a:buChar char="•"/>
            </a:pPr>
            <a:r>
              <a:rPr lang="en-US"/>
              <a:t>Use ‘District Activity Report’ found in Cognos Reports/Special Education Discipline</a:t>
            </a:r>
          </a:p>
          <a:p>
            <a:r>
              <a:rPr lang="en-US"/>
              <a:t>2. Create snapshot and clear snapshot errors </a:t>
            </a:r>
          </a:p>
          <a:p>
            <a:pPr marL="742950" lvl="1" indent="-285750">
              <a:buFont typeface="Arial" panose="020B0604020202020204" pitchFamily="34" charset="0"/>
              <a:buChar char="•"/>
            </a:pPr>
            <a:r>
              <a:rPr lang="en-US"/>
              <a:t>with help of district respondent</a:t>
            </a:r>
          </a:p>
          <a:p>
            <a:r>
              <a:rPr lang="en-US"/>
              <a:t>3. Submit any exception requests needed</a:t>
            </a:r>
          </a:p>
          <a:p>
            <a:r>
              <a:rPr lang="en-US"/>
              <a:t>4. </a:t>
            </a:r>
            <a:r>
              <a:rPr lang="en-US" i="1"/>
              <a:t>Review</a:t>
            </a:r>
            <a:r>
              <a:rPr lang="en-US"/>
              <a:t> validation reports found in Special Education Discipline Cognos folder</a:t>
            </a:r>
          </a:p>
          <a:p>
            <a:pPr marL="742950" lvl="1" indent="-285750">
              <a:buFont typeface="Arial" panose="020B0604020202020204" pitchFamily="34" charset="0"/>
              <a:buChar char="•"/>
            </a:pPr>
            <a:r>
              <a:rPr lang="en-US">
                <a:highlight>
                  <a:srgbClr val="FFFF00"/>
                </a:highlight>
              </a:rPr>
              <a:t>SPED Discipline Data Summary Report</a:t>
            </a:r>
          </a:p>
          <a:p>
            <a:pPr marL="742950" lvl="1" indent="-285750">
              <a:buFont typeface="Arial" panose="020B0604020202020204" pitchFamily="34" charset="0"/>
              <a:buChar char="•"/>
            </a:pPr>
            <a:r>
              <a:rPr lang="en-US">
                <a:highlight>
                  <a:srgbClr val="FFFF00"/>
                </a:highlight>
              </a:rPr>
              <a:t>SPED Discipline: Year to Year Comparison Type of Disciplines Report</a:t>
            </a:r>
          </a:p>
          <a:p>
            <a:pPr lvl="1"/>
            <a:r>
              <a:rPr lang="en-US"/>
              <a:t>*Your reports and final snapshot do not have to be signed or submitted until the August due dates. It’s fine to go ahead and do so now!</a:t>
            </a:r>
          </a:p>
        </p:txBody>
      </p:sp>
      <p:sp>
        <p:nvSpPr>
          <p:cNvPr id="4" name="Slide Number Placeholder 3">
            <a:extLst>
              <a:ext uri="{FF2B5EF4-FFF2-40B4-BE49-F238E27FC236}">
                <a16:creationId xmlns:a16="http://schemas.microsoft.com/office/drawing/2014/main" id="{B67DB40B-FA25-8E19-981B-63E47FBA6375}"/>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8" name="Content Placeholder 5">
            <a:extLst>
              <a:ext uri="{FF2B5EF4-FFF2-40B4-BE49-F238E27FC236}">
                <a16:creationId xmlns:a16="http://schemas.microsoft.com/office/drawing/2014/main" id="{75613CA1-7ADE-4D7D-939F-CEE17EB7F840}"/>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5">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9" name="Content Placeholder 16">
            <a:extLst>
              <a:ext uri="{FF2B5EF4-FFF2-40B4-BE49-F238E27FC236}">
                <a16:creationId xmlns:a16="http://schemas.microsoft.com/office/drawing/2014/main" id="{29D59225-61BE-9128-32A6-4F58D241F1E0}"/>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402053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Discipline Snapshot</a:t>
            </a:r>
            <a:br>
              <a:rPr lang="en-US"/>
            </a:br>
            <a:br>
              <a:rPr lang="en-US"/>
            </a:br>
            <a:r>
              <a:rPr lang="en-US"/>
              <a:t> </a:t>
            </a:r>
          </a:p>
        </p:txBody>
      </p:sp>
      <p:sp>
        <p:nvSpPr>
          <p:cNvPr id="3" name="TextBox 2">
            <a:extLst>
              <a:ext uri="{FF2B5EF4-FFF2-40B4-BE49-F238E27FC236}">
                <a16:creationId xmlns:a16="http://schemas.microsoft.com/office/drawing/2014/main" id="{61B18AAC-23F9-28E9-A543-945FD39B72E6}"/>
              </a:ext>
            </a:extLst>
          </p:cNvPr>
          <p:cNvSpPr txBox="1"/>
          <p:nvPr/>
        </p:nvSpPr>
        <p:spPr>
          <a:xfrm>
            <a:off x="127000" y="1208544"/>
            <a:ext cx="5969000" cy="369332"/>
          </a:xfrm>
          <a:prstGeom prst="rect">
            <a:avLst/>
          </a:prstGeom>
          <a:noFill/>
        </p:spPr>
        <p:txBody>
          <a:bodyPr wrap="square" rtlCol="0">
            <a:spAutoFit/>
          </a:bodyPr>
          <a:lstStyle/>
          <a:p>
            <a:r>
              <a:rPr lang="en-US" b="1"/>
              <a:t>Timeline:</a:t>
            </a:r>
          </a:p>
        </p:txBody>
      </p:sp>
      <p:sp>
        <p:nvSpPr>
          <p:cNvPr id="10" name="TextBox 9">
            <a:extLst>
              <a:ext uri="{FF2B5EF4-FFF2-40B4-BE49-F238E27FC236}">
                <a16:creationId xmlns:a16="http://schemas.microsoft.com/office/drawing/2014/main" id="{C01C6E1B-E65F-A8D1-83A2-E15694A2FBB0}"/>
              </a:ext>
            </a:extLst>
          </p:cNvPr>
          <p:cNvSpPr txBox="1"/>
          <p:nvPr/>
        </p:nvSpPr>
        <p:spPr>
          <a:xfrm>
            <a:off x="146213" y="1494672"/>
            <a:ext cx="7334357" cy="6740307"/>
          </a:xfrm>
          <a:prstGeom prst="rect">
            <a:avLst/>
          </a:prstGeom>
          <a:noFill/>
        </p:spPr>
        <p:txBody>
          <a:bodyPr wrap="square" rtlCol="0">
            <a:spAutoFit/>
          </a:bodyPr>
          <a:lstStyle/>
          <a:p>
            <a:pPr marL="285750" indent="-285750">
              <a:buFont typeface="Arial" panose="020B0604020202020204" pitchFamily="34" charset="0"/>
              <a:buChar char="•"/>
            </a:pPr>
            <a:r>
              <a:rPr lang="en-US" b="1" strike="sngStrike"/>
              <a:t>May 1, 2024  </a:t>
            </a:r>
            <a:r>
              <a:rPr lang="en-US" strike="sngStrike"/>
              <a:t>-  </a:t>
            </a:r>
            <a:r>
              <a:rPr lang="en-US" sz="1800" b="0" strike="sngStrike"/>
              <a:t>SPED Discipline </a:t>
            </a:r>
            <a:r>
              <a:rPr lang="en-US" sz="1800" b="0" strike="sngStrike" baseline="0"/>
              <a:t>Snapshot official open</a:t>
            </a:r>
          </a:p>
          <a:p>
            <a:pPr marL="285750" indent="-285750">
              <a:buFont typeface="Arial" panose="020B0604020202020204" pitchFamily="34" charset="0"/>
              <a:buChar char="•"/>
            </a:pPr>
            <a:r>
              <a:rPr lang="en-US" b="1" strike="sngStrike">
                <a:highlight>
                  <a:srgbClr val="FFFFFF"/>
                </a:highlight>
              </a:rPr>
              <a:t>May 23, 2024 </a:t>
            </a:r>
            <a:r>
              <a:rPr lang="en-US" strike="sngStrike">
                <a:highlight>
                  <a:srgbClr val="FFFFFF"/>
                </a:highlight>
              </a:rPr>
              <a:t>- </a:t>
            </a:r>
            <a:r>
              <a:rPr lang="en-US" sz="1800" b="0" strike="sngStrike">
                <a:highlight>
                  <a:srgbClr val="FFFFFF"/>
                </a:highlight>
              </a:rPr>
              <a:t>All Interchange files that feed into snapshot uploaded</a:t>
            </a:r>
            <a:r>
              <a:rPr lang="en-US" strike="sngStrike">
                <a:highlight>
                  <a:srgbClr val="FFFFFF"/>
                </a:highlight>
              </a:rPr>
              <a:t> or updated</a:t>
            </a:r>
            <a:r>
              <a:rPr lang="en-US" sz="1800" b="0" strike="sngStrike">
                <a:highlight>
                  <a:srgbClr val="FFFFFF"/>
                </a:highlight>
              </a:rPr>
              <a:t> at least once</a:t>
            </a:r>
          </a:p>
          <a:p>
            <a:pPr marL="285750" indent="-285750">
              <a:buFont typeface="Arial" panose="020B0604020202020204" pitchFamily="34" charset="0"/>
              <a:buChar char="•"/>
            </a:pPr>
            <a:r>
              <a:rPr lang="en-US" b="1" strike="sngStrike"/>
              <a:t>June 27, 2024 </a:t>
            </a:r>
            <a:r>
              <a:rPr lang="en-US" strike="sngStrike"/>
              <a:t>- </a:t>
            </a:r>
            <a:r>
              <a:rPr lang="en-US" sz="1800" b="0" strike="sngStrike"/>
              <a:t>Interchange errors resolved – Discipline Action File, Child File, Participation File and at least one snapshot taken</a:t>
            </a:r>
          </a:p>
          <a:p>
            <a:pPr marL="285750" indent="-285750">
              <a:buFont typeface="Arial" panose="020B0604020202020204" pitchFamily="34" charset="0"/>
              <a:buChar char="•"/>
            </a:pPr>
            <a:r>
              <a:rPr lang="en-US" b="1">
                <a:highlight>
                  <a:srgbClr val="FFFF00"/>
                </a:highlight>
              </a:rPr>
              <a:t>JULY 31, 2024</a:t>
            </a:r>
          </a:p>
          <a:p>
            <a:pPr marL="285750" indent="-285750">
              <a:buFont typeface="Arial" panose="020B0604020202020204" pitchFamily="34" charset="0"/>
              <a:buChar char="•"/>
            </a:pPr>
            <a:r>
              <a:rPr lang="en-US" b="1"/>
              <a:t>August 15, 2024 </a:t>
            </a:r>
            <a:r>
              <a:rPr lang="en-US"/>
              <a:t>- </a:t>
            </a:r>
            <a:r>
              <a:rPr lang="en-US" sz="1800" b="0" baseline="0"/>
              <a:t>All Exception requests submitted to CDE processing</a:t>
            </a:r>
          </a:p>
          <a:p>
            <a:pPr marL="285750" indent="-285750">
              <a:buFont typeface="Arial" panose="020B0604020202020204" pitchFamily="34" charset="0"/>
              <a:buChar char="•"/>
            </a:pPr>
            <a:r>
              <a:rPr lang="en-US" b="1"/>
              <a:t>August 22, 2024 </a:t>
            </a:r>
            <a:r>
              <a:rPr lang="en-US"/>
              <a:t>- </a:t>
            </a:r>
            <a:r>
              <a:rPr lang="en-US" sz="1800" b="0" baseline="0"/>
              <a:t>Snapshot error-free</a:t>
            </a:r>
          </a:p>
          <a:p>
            <a:pPr marL="285750" indent="-285750">
              <a:buFont typeface="Arial" panose="020B0604020202020204" pitchFamily="34" charset="0"/>
              <a:buChar char="•"/>
            </a:pPr>
            <a:r>
              <a:rPr lang="en-US" sz="1800" b="1"/>
              <a:t>Aug.</a:t>
            </a:r>
            <a:r>
              <a:rPr lang="en-US" sz="1800" b="1" baseline="0"/>
              <a:t> 22 – Aug. 29, 2024 </a:t>
            </a:r>
            <a:r>
              <a:rPr lang="en-US" sz="1800" b="0" baseline="0"/>
              <a:t>- </a:t>
            </a:r>
            <a:r>
              <a:rPr lang="en-US" sz="1800" b="0"/>
              <a:t>Report Review</a:t>
            </a:r>
          </a:p>
          <a:p>
            <a:pPr marL="285750" indent="-285750">
              <a:buFont typeface="Arial" panose="020B0604020202020204" pitchFamily="34" charset="0"/>
              <a:buChar char="•"/>
            </a:pPr>
            <a:r>
              <a:rPr lang="en-US" sz="1800" b="1" baseline="0"/>
              <a:t>August 29, 2024 </a:t>
            </a:r>
            <a:r>
              <a:rPr lang="en-US" sz="1800" b="0" baseline="0"/>
              <a:t>- </a:t>
            </a:r>
            <a:r>
              <a:rPr lang="en-US" sz="1800" b="0"/>
              <a:t>Final Submission</a:t>
            </a:r>
            <a:r>
              <a:rPr lang="en-US" sz="1800" b="0" baseline="0"/>
              <a:t> approval in Data Pipeline and reports uploaded to DMS. </a:t>
            </a:r>
            <a:endParaRPr lang="en-US" sz="1800" b="0"/>
          </a:p>
          <a:p>
            <a:endParaRPr lang="en-US" sz="1800" b="0"/>
          </a:p>
          <a:p>
            <a:endParaRPr lang="en-US" sz="1800" b="0"/>
          </a:p>
          <a:p>
            <a:endParaRPr lang="en-US" sz="1800" b="0"/>
          </a:p>
          <a:p>
            <a:endParaRPr lang="en-US" sz="1800" b="0" baseline="0"/>
          </a:p>
          <a:p>
            <a:endParaRPr lang="en-US" sz="1800" b="0"/>
          </a:p>
          <a:p>
            <a:endParaRPr lang="en-US" sz="1800" b="0" baseline="0"/>
          </a:p>
          <a:p>
            <a:endParaRPr lang="en-US" sz="1800" b="0" baseline="0"/>
          </a:p>
          <a:p>
            <a:endParaRPr lang="en-US" sz="1800" b="0" baseline="0"/>
          </a:p>
          <a:p>
            <a:endParaRPr lang="en-US" sz="1800" b="0"/>
          </a:p>
          <a:p>
            <a:endParaRPr lang="en-US" sz="1800" b="0"/>
          </a:p>
          <a:p>
            <a:endParaRPr lang="en-US" sz="1800" b="0"/>
          </a:p>
          <a:p>
            <a:endParaRPr lang="en-US" sz="1800" b="0"/>
          </a:p>
          <a:p>
            <a:r>
              <a:rPr lang="en-US"/>
              <a:t> </a:t>
            </a:r>
          </a:p>
        </p:txBody>
      </p:sp>
      <p:sp>
        <p:nvSpPr>
          <p:cNvPr id="8" name="TextBox 7">
            <a:extLst>
              <a:ext uri="{FF2B5EF4-FFF2-40B4-BE49-F238E27FC236}">
                <a16:creationId xmlns:a16="http://schemas.microsoft.com/office/drawing/2014/main" id="{9DF983A1-3EC1-B36B-9DA7-667E3BDC25FC}"/>
              </a:ext>
            </a:extLst>
          </p:cNvPr>
          <p:cNvSpPr txBox="1"/>
          <p:nvPr/>
        </p:nvSpPr>
        <p:spPr>
          <a:xfrm>
            <a:off x="7823992" y="2004564"/>
            <a:ext cx="2501449" cy="2308324"/>
          </a:xfrm>
          <a:prstGeom prst="rect">
            <a:avLst/>
          </a:prstGeom>
          <a:solidFill>
            <a:schemeClr val="accent3">
              <a:lumMod val="40000"/>
              <a:lumOff val="60000"/>
            </a:schemeClr>
          </a:solidFill>
          <a:ln w="9525">
            <a:solidFill>
              <a:schemeClr val="tx1"/>
            </a:solidFill>
          </a:ln>
        </p:spPr>
        <p:txBody>
          <a:bodyPr wrap="square" rtlCol="0">
            <a:spAutoFit/>
          </a:bodyPr>
          <a:lstStyle/>
          <a:p>
            <a:r>
              <a:rPr lang="en-US" b="1"/>
              <a:t>July 31</a:t>
            </a:r>
            <a:r>
              <a:rPr lang="en-US" b="1" baseline="30000"/>
              <a:t>st</a:t>
            </a:r>
            <a:r>
              <a:rPr lang="en-US" b="1"/>
              <a:t>, 2024  </a:t>
            </a:r>
          </a:p>
          <a:p>
            <a:r>
              <a:rPr lang="en-US" b="1"/>
              <a:t>Student Discipline Snapshot is due by this date! </a:t>
            </a:r>
          </a:p>
          <a:p>
            <a:r>
              <a:rPr lang="en-US" b="1"/>
              <a:t>**The Student Discipline Snapshot also includes the Sped student records. **</a:t>
            </a:r>
          </a:p>
        </p:txBody>
      </p:sp>
      <p:cxnSp>
        <p:nvCxnSpPr>
          <p:cNvPr id="11" name="Straight Arrow Connector 10">
            <a:extLst>
              <a:ext uri="{FF2B5EF4-FFF2-40B4-BE49-F238E27FC236}">
                <a16:creationId xmlns:a16="http://schemas.microsoft.com/office/drawing/2014/main" id="{42A2F60A-3D18-6EDF-A421-E2AB8C9E3865}"/>
              </a:ext>
              <a:ext uri="{C183D7F6-B498-43B3-948B-1728B52AA6E4}">
                <adec:decorative xmlns:adec="http://schemas.microsoft.com/office/drawing/2017/decorative" val="1"/>
              </a:ext>
            </a:extLst>
          </p:cNvPr>
          <p:cNvCxnSpPr>
            <a:cxnSpLocks/>
          </p:cNvCxnSpPr>
          <p:nvPr/>
        </p:nvCxnSpPr>
        <p:spPr>
          <a:xfrm flipH="1">
            <a:off x="2146554" y="3082563"/>
            <a:ext cx="55057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1832101" y="6302682"/>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a:xfrm>
            <a:off x="5880259" y="6302682"/>
            <a:ext cx="4483505" cy="362338"/>
          </a:xfrm>
        </p:spPr>
        <p:txBody>
          <a:bodyPr/>
          <a:lstStyle/>
          <a:p>
            <a:r>
              <a:rPr lang="en-US"/>
              <a:t>Special Education Discipline – Lindsey Heitman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47595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954F-2B10-7D7D-5779-BBE87B4AE06F}"/>
              </a:ext>
            </a:extLst>
          </p:cNvPr>
          <p:cNvSpPr>
            <a:spLocks noGrp="1"/>
          </p:cNvSpPr>
          <p:nvPr>
            <p:ph type="title"/>
          </p:nvPr>
        </p:nvSpPr>
        <p:spPr/>
        <p:txBody>
          <a:bodyPr/>
          <a:lstStyle/>
          <a:p>
            <a:r>
              <a:rPr lang="en-US"/>
              <a:t>Special Education</a:t>
            </a:r>
            <a:br>
              <a:rPr lang="en-US"/>
            </a:br>
            <a:r>
              <a:rPr lang="en-US"/>
              <a:t>Reports Online Resources</a:t>
            </a:r>
          </a:p>
        </p:txBody>
      </p:sp>
      <p:sp>
        <p:nvSpPr>
          <p:cNvPr id="3" name="TextBox 2">
            <a:extLst>
              <a:ext uri="{FF2B5EF4-FFF2-40B4-BE49-F238E27FC236}">
                <a16:creationId xmlns:a16="http://schemas.microsoft.com/office/drawing/2014/main" id="{F87E621A-ABFA-7716-9A23-8943972DB7C8}"/>
              </a:ext>
            </a:extLst>
          </p:cNvPr>
          <p:cNvSpPr txBox="1"/>
          <p:nvPr/>
        </p:nvSpPr>
        <p:spPr>
          <a:xfrm>
            <a:off x="748327" y="1414021"/>
            <a:ext cx="7396432" cy="369332"/>
          </a:xfrm>
          <a:prstGeom prst="rect">
            <a:avLst/>
          </a:prstGeom>
          <a:noFill/>
        </p:spPr>
        <p:txBody>
          <a:bodyPr wrap="square" rtlCol="0">
            <a:spAutoFit/>
          </a:bodyPr>
          <a:lstStyle/>
          <a:p>
            <a:r>
              <a:rPr lang="en-US">
                <a:hlinkClick r:id="rId2"/>
              </a:rPr>
              <a:t>Special Education Discipline Snapshot Webpage</a:t>
            </a:r>
            <a:endParaRPr lang="en-US"/>
          </a:p>
        </p:txBody>
      </p:sp>
      <p:pic>
        <p:nvPicPr>
          <p:cNvPr id="1026" name="Picture 2" descr="screenshot of the Special Education Discipline Snapshot webpage - Trainings and Reports resources available">
            <a:extLst>
              <a:ext uri="{FF2B5EF4-FFF2-40B4-BE49-F238E27FC236}">
                <a16:creationId xmlns:a16="http://schemas.microsoft.com/office/drawing/2014/main" id="{9CAE21F0-EE70-0E6D-FB20-A9C028B6BF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2827" y="2148790"/>
            <a:ext cx="9480102" cy="38408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5D3E2C-EEBE-DEFB-B333-DF343A312AAD}"/>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8" name="Content Placeholder 5">
            <a:extLst>
              <a:ext uri="{FF2B5EF4-FFF2-40B4-BE49-F238E27FC236}">
                <a16:creationId xmlns:a16="http://schemas.microsoft.com/office/drawing/2014/main" id="{5B23988A-D74F-C7EE-8EE9-68F0CEBC9941}"/>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4">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7" name="Content Placeholder 16">
            <a:extLst>
              <a:ext uri="{FF2B5EF4-FFF2-40B4-BE49-F238E27FC236}">
                <a16:creationId xmlns:a16="http://schemas.microsoft.com/office/drawing/2014/main" id="{8112AF26-E5AC-26EE-41BA-DD8711ED0E06}"/>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359577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t>Special Education Discipline</a:t>
            </a:r>
            <a:br>
              <a:rPr lang="en-US"/>
            </a:br>
            <a:r>
              <a:rPr lang="en-US"/>
              <a:t>Signature Reports </a:t>
            </a:r>
          </a:p>
        </p:txBody>
      </p:sp>
      <p:sp>
        <p:nvSpPr>
          <p:cNvPr id="4" name="Content Placeholder 3"/>
          <p:cNvSpPr>
            <a:spLocks noGrp="1"/>
          </p:cNvSpPr>
          <p:nvPr>
            <p:ph sz="half" idx="2"/>
          </p:nvPr>
        </p:nvSpPr>
        <p:spPr>
          <a:xfrm>
            <a:off x="914400" y="1628917"/>
            <a:ext cx="5181600" cy="4351338"/>
          </a:xfrm>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a:t>DISTRICT </a:t>
            </a:r>
          </a:p>
          <a:p>
            <a:pPr marL="502920">
              <a:buFont typeface="Wingdings" charset="2"/>
              <a:buChar char="§"/>
              <a:defRPr/>
            </a:pPr>
            <a:endParaRPr lang="en-US"/>
          </a:p>
          <a:p>
            <a:pPr marL="502920">
              <a:buFont typeface="Wingdings" pitchFamily="2" charset="2"/>
              <a:buChar char="v"/>
              <a:defRPr/>
            </a:pPr>
            <a:r>
              <a:rPr lang="en-US"/>
              <a:t>District Authority Sign-Off Form</a:t>
            </a:r>
          </a:p>
          <a:p>
            <a:pPr marL="45720" indent="0">
              <a:buNone/>
              <a:defRPr/>
            </a:pPr>
            <a:endParaRPr lang="en-US"/>
          </a:p>
          <a:p>
            <a:pPr marL="502920" lvl="1" indent="0">
              <a:buNone/>
              <a:defRPr/>
            </a:pPr>
            <a:r>
              <a:rPr lang="en-US"/>
              <a:t>(requested by Special Education Directors for data assurance purposes and found in the Discipline </a:t>
            </a:r>
            <a:r>
              <a:rPr lang="en-US" u="sng"/>
              <a:t>Interchange</a:t>
            </a:r>
            <a:r>
              <a:rPr lang="en-US"/>
              <a:t> folder in COGNOS)</a:t>
            </a:r>
          </a:p>
          <a:p>
            <a:pPr marL="502920" lvl="1" indent="0">
              <a:buNone/>
              <a:defRPr/>
            </a:pPr>
            <a:r>
              <a:rPr lang="en-US">
                <a:cs typeface="Calibri" panose="020F0502020204030204"/>
              </a:rPr>
              <a:t>*For your records- no need to send to CDE!</a:t>
            </a:r>
          </a:p>
        </p:txBody>
      </p:sp>
      <p:sp>
        <p:nvSpPr>
          <p:cNvPr id="5" name="Content Placeholder 4"/>
          <p:cNvSpPr>
            <a:spLocks noGrp="1"/>
          </p:cNvSpPr>
          <p:nvPr>
            <p:ph sz="half" idx="1"/>
          </p:nvPr>
        </p:nvSpPr>
        <p:spPr>
          <a:xfrm>
            <a:off x="6400014" y="1628917"/>
            <a:ext cx="5181600" cy="4351338"/>
          </a:xfrm>
          <a:solidFill>
            <a:schemeClr val="bg2"/>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a:t>ADMINISTRATIVE UNIT</a:t>
            </a:r>
          </a:p>
          <a:p>
            <a:pPr marL="45720" indent="0" algn="ctr">
              <a:buNone/>
              <a:defRPr/>
            </a:pPr>
            <a:endParaRPr lang="en-US"/>
          </a:p>
          <a:p>
            <a:pPr marL="502920">
              <a:buFont typeface="Wingdings" pitchFamily="2" charset="2"/>
              <a:buChar char="v"/>
              <a:defRPr/>
            </a:pPr>
            <a:r>
              <a:rPr lang="en-US"/>
              <a:t>SPED Discipline Data Summary Report (10 Pages)</a:t>
            </a:r>
            <a:endParaRPr lang="en-US">
              <a:cs typeface="Calibri"/>
            </a:endParaRPr>
          </a:p>
          <a:p>
            <a:pPr marL="502920">
              <a:buFont typeface="Wingdings" pitchFamily="2" charset="2"/>
              <a:buChar char="v"/>
              <a:defRPr/>
            </a:pPr>
            <a:r>
              <a:rPr lang="en-US"/>
              <a:t>SPED Discipline Year-to-Year Comparison Type of Disciplines Report (1 Page)</a:t>
            </a:r>
            <a:endParaRPr lang="en-US">
              <a:cs typeface="Calibri"/>
            </a:endParaRPr>
          </a:p>
          <a:p>
            <a:pPr marL="502920">
              <a:buFont typeface="Wingdings" pitchFamily="2" charset="2"/>
              <a:buChar char="v"/>
              <a:defRPr/>
            </a:pPr>
            <a:r>
              <a:rPr lang="en-US"/>
              <a:t>Year-to-Year Flag Explanation Document (Word)</a:t>
            </a:r>
          </a:p>
          <a:p>
            <a:pPr marL="502920">
              <a:buFont typeface="Wingdings" charset="2"/>
              <a:buChar char="§"/>
              <a:defRPr/>
            </a:pPr>
            <a:endParaRPr lang="en-US"/>
          </a:p>
          <a:p>
            <a:pPr marL="502920">
              <a:buFont typeface="Wingdings" charset="2"/>
              <a:buChar char="§"/>
              <a:defRPr/>
            </a:pPr>
            <a:endParaRPr lang="en-US"/>
          </a:p>
        </p:txBody>
      </p:sp>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p:txBody>
          <a:bodyPr/>
          <a:lstStyle/>
          <a:p>
            <a:fld id="{C479D5F6-EDCB-402A-AC08-4943A1820E8F}" type="slidenum">
              <a:rPr lang="en-US" smtClean="0"/>
              <a:pPr/>
              <a:t>26</a:t>
            </a:fld>
            <a:endParaRPr lang="en-US"/>
          </a:p>
        </p:txBody>
      </p:sp>
      <p:pic>
        <p:nvPicPr>
          <p:cNvPr id="6" name="Graphic 5" descr="Signature with solid fill">
            <a:extLst>
              <a:ext uri="{FF2B5EF4-FFF2-40B4-BE49-F238E27FC236}">
                <a16:creationId xmlns:a16="http://schemas.microsoft.com/office/drawing/2014/main" id="{E74E38BF-DE27-222E-7E82-9D2426A18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10" name="Content Placeholder 5">
            <a:extLst>
              <a:ext uri="{FF2B5EF4-FFF2-40B4-BE49-F238E27FC236}">
                <a16:creationId xmlns:a16="http://schemas.microsoft.com/office/drawing/2014/main" id="{22B0FC5F-DBB3-379E-7225-8B845F56C6E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5">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1" name="Content Placeholder 16">
            <a:extLst>
              <a:ext uri="{FF2B5EF4-FFF2-40B4-BE49-F238E27FC236}">
                <a16:creationId xmlns:a16="http://schemas.microsoft.com/office/drawing/2014/main" id="{A7643B5E-42E0-88A3-8626-6F24A331BAB2}"/>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20580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SpedDiscipline@cde.state.co.us</a:t>
            </a:r>
            <a:r>
              <a:rPr lang="en-US"/>
              <a:t> </a:t>
            </a:r>
          </a:p>
          <a:p>
            <a:endParaRPr lang="en-US"/>
          </a:p>
          <a:p>
            <a:r>
              <a:rPr lang="en-US" sz="2000">
                <a:hlinkClick r:id="rId3"/>
              </a:rPr>
              <a:t>Discipline Interchange Webpage</a:t>
            </a:r>
            <a:br>
              <a:rPr lang="en-US" sz="2000"/>
            </a:br>
            <a:r>
              <a:rPr lang="en-US" sz="2000">
                <a:hlinkClick r:id="rId4"/>
              </a:rPr>
              <a:t>Special Education Discipline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26264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CD340-DEC1-DDB3-F56A-6B4F991A9715}"/>
              </a:ext>
            </a:extLst>
          </p:cNvPr>
          <p:cNvSpPr>
            <a:spLocks noGrp="1"/>
          </p:cNvSpPr>
          <p:nvPr>
            <p:ph type="ctrTitle"/>
          </p:nvPr>
        </p:nvSpPr>
        <p:spPr/>
        <p:txBody>
          <a:bodyPr/>
          <a:lstStyle/>
          <a:p>
            <a:r>
              <a:rPr lang="en-US"/>
              <a:t>Student Interchange 2024-2025</a:t>
            </a:r>
          </a:p>
        </p:txBody>
      </p:sp>
      <p:sp>
        <p:nvSpPr>
          <p:cNvPr id="5" name="Content Placeholder 4">
            <a:extLst>
              <a:ext uri="{FF2B5EF4-FFF2-40B4-BE49-F238E27FC236}">
                <a16:creationId xmlns:a16="http://schemas.microsoft.com/office/drawing/2014/main" id="{EF3BE3D2-8F52-32F6-7CBC-EA34585DB778}"/>
              </a:ext>
            </a:extLst>
          </p:cNvPr>
          <p:cNvSpPr>
            <a:spLocks noGrp="1"/>
          </p:cNvSpPr>
          <p:nvPr>
            <p:ph sz="quarter" idx="13"/>
          </p:nvPr>
        </p:nvSpPr>
        <p:spPr/>
        <p:txBody>
          <a:bodyPr/>
          <a:lstStyle/>
          <a:p>
            <a:r>
              <a:rPr lang="en-US"/>
              <a:t>Brooke Wenzel</a:t>
            </a:r>
          </a:p>
        </p:txBody>
      </p:sp>
      <p:sp>
        <p:nvSpPr>
          <p:cNvPr id="3" name="Slide Number Placeholder 2">
            <a:extLst>
              <a:ext uri="{FF2B5EF4-FFF2-40B4-BE49-F238E27FC236}">
                <a16:creationId xmlns:a16="http://schemas.microsoft.com/office/drawing/2014/main" id="{1327C856-5EBB-2B11-0E0F-1F421B41DB89}"/>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07083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Student Interchange Opens!</a:t>
            </a:r>
          </a:p>
        </p:txBody>
      </p:sp>
      <p:sp>
        <p:nvSpPr>
          <p:cNvPr id="21" name="Content Placeholder 2">
            <a:extLst>
              <a:ext uri="{FF2B5EF4-FFF2-40B4-BE49-F238E27FC236}">
                <a16:creationId xmlns:a16="http://schemas.microsoft.com/office/drawing/2014/main" id="{B3A842C8-7E9B-AE90-6AEC-D31804FB0ED9}"/>
              </a:ext>
            </a:extLst>
          </p:cNvPr>
          <p:cNvSpPr>
            <a:spLocks noGrp="1"/>
          </p:cNvSpPr>
          <p:nvPr>
            <p:ph idx="1"/>
          </p:nvPr>
        </p:nvSpPr>
        <p:spPr>
          <a:xfrm>
            <a:off x="966861" y="1545149"/>
            <a:ext cx="10171922" cy="1204496"/>
          </a:xfrm>
        </p:spPr>
        <p:txBody>
          <a:bodyPr>
            <a:normAutofit/>
          </a:bodyPr>
          <a:lstStyle/>
          <a:p>
            <a:pPr marL="0" indent="0" algn="ctr">
              <a:buNone/>
            </a:pPr>
            <a:r>
              <a:rPr lang="en-US" sz="3600"/>
              <a:t>2024-2025 Student Interchange Opened on Monday, July 15</a:t>
            </a:r>
            <a:r>
              <a:rPr lang="en-US" sz="3600" baseline="30000"/>
              <a:t>th</a:t>
            </a:r>
          </a:p>
          <a:p>
            <a:pPr marL="0" indent="0" algn="ctr">
              <a:buNone/>
            </a:pPr>
            <a:endParaRPr lang="en-US" sz="4100" baseline="30000"/>
          </a:p>
          <a:p>
            <a:pPr marL="0" indent="0">
              <a:buNone/>
            </a:pPr>
            <a:endParaRPr lang="en-US"/>
          </a:p>
          <a:p>
            <a:endParaRPr lang="en-US"/>
          </a:p>
          <a:p>
            <a:pPr marL="457200" lvl="1" indent="0">
              <a:buNone/>
            </a:pPr>
            <a:endParaRPr lang="en-US"/>
          </a:p>
          <a:p>
            <a:pPr marL="0" indent="0">
              <a:buNone/>
            </a:pPr>
            <a:endParaRPr lang="en-US"/>
          </a:p>
        </p:txBody>
      </p:sp>
      <p:pic>
        <p:nvPicPr>
          <p:cNvPr id="11" name="Graphic 10" descr="Warning outline">
            <a:extLst>
              <a:ext uri="{FF2B5EF4-FFF2-40B4-BE49-F238E27FC236}">
                <a16:creationId xmlns:a16="http://schemas.microsoft.com/office/drawing/2014/main" id="{E4408EE6-F2EB-CFF4-29AE-5654BD9741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0567" y="2804699"/>
            <a:ext cx="914400" cy="914400"/>
          </a:xfrm>
          <a:prstGeom prst="rect">
            <a:avLst/>
          </a:prstGeom>
        </p:spPr>
      </p:pic>
      <p:sp>
        <p:nvSpPr>
          <p:cNvPr id="22" name="TextBox 21">
            <a:extLst>
              <a:ext uri="{FF2B5EF4-FFF2-40B4-BE49-F238E27FC236}">
                <a16:creationId xmlns:a16="http://schemas.microsoft.com/office/drawing/2014/main" id="{A5EB7C21-A1C5-987C-022E-66605BF10C96}"/>
              </a:ext>
            </a:extLst>
          </p:cNvPr>
          <p:cNvSpPr txBox="1"/>
          <p:nvPr/>
        </p:nvSpPr>
        <p:spPr>
          <a:xfrm>
            <a:off x="2884967" y="2821524"/>
            <a:ext cx="6422065" cy="2308324"/>
          </a:xfrm>
          <a:prstGeom prst="rect">
            <a:avLst/>
          </a:prstGeom>
          <a:noFill/>
        </p:spPr>
        <p:txBody>
          <a:bodyPr wrap="square" rtlCol="0">
            <a:spAutoFit/>
          </a:bodyPr>
          <a:lstStyle/>
          <a:p>
            <a:r>
              <a:rPr lang="en-US"/>
              <a:t>There are two years of data that are open at the same time! Please make sure you are selecting the right year (Data Pipeline </a:t>
            </a:r>
            <a:r>
              <a:rPr lang="en-US" u="sng"/>
              <a:t>will autofill to 2024-2025</a:t>
            </a:r>
            <a:r>
              <a:rPr lang="en-US"/>
              <a:t>)</a:t>
            </a:r>
          </a:p>
          <a:p>
            <a:endParaRPr lang="en-US"/>
          </a:p>
          <a:p>
            <a:pPr marL="285750" indent="-285750">
              <a:buFont typeface="Arial" panose="020B0604020202020204" pitchFamily="34" charset="0"/>
              <a:buChar char="•"/>
            </a:pPr>
            <a:r>
              <a:rPr lang="en-US"/>
              <a:t>2023-2024 open for collections wrapping up from last school year (Reagan Ward)</a:t>
            </a:r>
          </a:p>
          <a:p>
            <a:pPr marL="285750" indent="-285750">
              <a:buFont typeface="Arial" panose="020B0604020202020204" pitchFamily="34" charset="0"/>
              <a:buChar char="•"/>
            </a:pPr>
            <a:r>
              <a:rPr lang="en-US"/>
              <a:t>2024-2025 will open in preparation for Student October (Brooke Wenzel)</a:t>
            </a:r>
          </a:p>
        </p:txBody>
      </p:sp>
      <p:sp>
        <p:nvSpPr>
          <p:cNvPr id="4" name="Slide Number Placeholder 3">
            <a:extLst>
              <a:ext uri="{FF2B5EF4-FFF2-40B4-BE49-F238E27FC236}">
                <a16:creationId xmlns:a16="http://schemas.microsoft.com/office/drawing/2014/main" id="{C1DF70FC-C75F-44CE-A3B1-50D4BA9D6BEA}"/>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2" name="Content Placeholder 1">
            <a:extLst>
              <a:ext uri="{FF2B5EF4-FFF2-40B4-BE49-F238E27FC236}">
                <a16:creationId xmlns:a16="http://schemas.microsoft.com/office/drawing/2014/main" id="{B831BA9B-F02B-4FA9-F037-BA6355882AF7}"/>
              </a:ext>
            </a:extLst>
          </p:cNvPr>
          <p:cNvSpPr>
            <a:spLocks noGrp="1"/>
          </p:cNvSpPr>
          <p:nvPr>
            <p:ph sz="quarter" idx="13"/>
          </p:nvPr>
        </p:nvSpPr>
        <p:spPr>
          <a:xfrm>
            <a:off x="1366549" y="6356350"/>
            <a:ext cx="4549619" cy="501650"/>
          </a:xfrm>
        </p:spPr>
        <p:txBody>
          <a:bodyPr>
            <a:noAutofit/>
          </a:bodyPr>
          <a:lstStyle/>
          <a:p>
            <a:r>
              <a:rPr lang="en-US"/>
              <a:t>Student Interchange – Brooke Wenzel and Reagan Ward</a:t>
            </a:r>
          </a:p>
        </p:txBody>
      </p:sp>
      <p:sp>
        <p:nvSpPr>
          <p:cNvPr id="5" name="Content Placeholder 4">
            <a:extLst>
              <a:ext uri="{FF2B5EF4-FFF2-40B4-BE49-F238E27FC236}">
                <a16:creationId xmlns:a16="http://schemas.microsoft.com/office/drawing/2014/main" id="{F95999E5-B3F2-BC01-F5CB-41E5D3859A98}"/>
              </a:ext>
            </a:extLst>
          </p:cNvPr>
          <p:cNvSpPr>
            <a:spLocks noGrp="1"/>
          </p:cNvSpPr>
          <p:nvPr>
            <p:ph sz="quarter" idx="14"/>
          </p:nvPr>
        </p:nvSpPr>
        <p:spPr>
          <a:xfrm>
            <a:off x="6095999" y="6356350"/>
            <a:ext cx="4393506" cy="362338"/>
          </a:xfrm>
        </p:spPr>
        <p:txBody>
          <a:bodyPr/>
          <a:lstStyle/>
          <a:p>
            <a:r>
              <a:rPr lang="en-US">
                <a:solidFill>
                  <a:srgbClr val="595959"/>
                </a:solidFill>
                <a:hlinkClick r:id="rId5">
                  <a:extLst>
                    <a:ext uri="{A12FA001-AC4F-418D-AE19-62706E023703}">
                      <ahyp:hlinkClr xmlns:ahyp="http://schemas.microsoft.com/office/drawing/2018/hyperlinkcolor" val="tx"/>
                    </a:ext>
                  </a:extLst>
                </a:hlinkClick>
              </a:rPr>
              <a:t>StudentOctober@cde.state.co.us</a:t>
            </a:r>
            <a:r>
              <a:rPr lang="en-US">
                <a:solidFill>
                  <a:srgbClr val="595959"/>
                </a:solidFill>
              </a:rPr>
              <a:t>  </a:t>
            </a:r>
          </a:p>
        </p:txBody>
      </p:sp>
    </p:spTree>
    <p:extLst>
      <p:ext uri="{BB962C8B-B14F-4D97-AF65-F5344CB8AC3E}">
        <p14:creationId xmlns:p14="http://schemas.microsoft.com/office/powerpoint/2010/main" val="187436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Student Interchange Office Hours - Schedule</a:t>
            </a:r>
          </a:p>
        </p:txBody>
      </p:sp>
      <p:sp>
        <p:nvSpPr>
          <p:cNvPr id="9" name="Text Placeholder 6">
            <a:extLst>
              <a:ext uri="{FF2B5EF4-FFF2-40B4-BE49-F238E27FC236}">
                <a16:creationId xmlns:a16="http://schemas.microsoft.com/office/drawing/2014/main" id="{9326B629-F04B-B89B-B5FF-F6E574543335}"/>
              </a:ext>
            </a:extLst>
          </p:cNvPr>
          <p:cNvSpPr>
            <a:spLocks noGrp="1"/>
          </p:cNvSpPr>
          <p:nvPr>
            <p:ph idx="1"/>
          </p:nvPr>
        </p:nvSpPr>
        <p:spPr>
          <a:xfrm>
            <a:off x="1350264" y="1554480"/>
            <a:ext cx="4309872" cy="1609344"/>
          </a:xfrm>
        </p:spPr>
        <p:txBody>
          <a:bodyPr numCol="1">
            <a:normAutofit/>
          </a:bodyPr>
          <a:lstStyle/>
          <a:p>
            <a:pPr marL="0" indent="0">
              <a:buNone/>
            </a:pPr>
            <a:r>
              <a:rPr lang="en-US" sz="2000"/>
              <a:t>July 24</a:t>
            </a:r>
            <a:r>
              <a:rPr lang="en-US" sz="2000" baseline="30000"/>
              <a:t>th</a:t>
            </a:r>
            <a:r>
              <a:rPr lang="en-US" sz="2000"/>
              <a:t> </a:t>
            </a:r>
          </a:p>
          <a:p>
            <a:pPr lvl="1"/>
            <a:r>
              <a:rPr lang="en-US"/>
              <a:t>10:00 – 11:30 am</a:t>
            </a:r>
          </a:p>
          <a:p>
            <a:pPr marL="0" indent="0">
              <a:buNone/>
            </a:pPr>
            <a:r>
              <a:rPr lang="en-US" sz="2000"/>
              <a:t>August 15</a:t>
            </a:r>
            <a:r>
              <a:rPr lang="en-US" sz="2000" baseline="30000"/>
              <a:t>th</a:t>
            </a:r>
            <a:r>
              <a:rPr lang="en-US" sz="2000"/>
              <a:t> </a:t>
            </a:r>
            <a:endParaRPr lang="en-US" sz="2000" baseline="30000"/>
          </a:p>
          <a:p>
            <a:pPr lvl="1"/>
            <a:r>
              <a:rPr lang="en-US"/>
              <a:t>1:00 – 2:30 pm</a:t>
            </a:r>
          </a:p>
          <a:p>
            <a:pPr marL="457200" lvl="1" indent="0">
              <a:buNone/>
            </a:pPr>
            <a:endParaRPr lang="en-US"/>
          </a:p>
          <a:p>
            <a:pPr lvl="1"/>
            <a:endParaRPr lang="en-US"/>
          </a:p>
          <a:p>
            <a:pPr marL="457200" lvl="1" indent="0">
              <a:buNone/>
            </a:pPr>
            <a:endParaRPr lang="en-US"/>
          </a:p>
          <a:p>
            <a:pPr marL="0" indent="0">
              <a:buNone/>
            </a:pPr>
            <a:endParaRPr lang="en-US"/>
          </a:p>
          <a:p>
            <a:pPr lvl="1"/>
            <a:endParaRPr lang="en-US"/>
          </a:p>
          <a:p>
            <a:pPr marL="457200" lvl="1" indent="0">
              <a:buNone/>
            </a:pPr>
            <a:endParaRPr lang="en-US"/>
          </a:p>
        </p:txBody>
      </p:sp>
      <p:sp>
        <p:nvSpPr>
          <p:cNvPr id="16" name="Text Placeholder 6">
            <a:extLst>
              <a:ext uri="{FF2B5EF4-FFF2-40B4-BE49-F238E27FC236}">
                <a16:creationId xmlns:a16="http://schemas.microsoft.com/office/drawing/2014/main" id="{6F3CD435-570D-9185-B039-960DF348B931}"/>
              </a:ext>
            </a:extLst>
          </p:cNvPr>
          <p:cNvSpPr txBox="1">
            <a:spLocks/>
          </p:cNvSpPr>
          <p:nvPr/>
        </p:nvSpPr>
        <p:spPr>
          <a:xfrm>
            <a:off x="6531864" y="1554480"/>
            <a:ext cx="4309872" cy="1609344"/>
          </a:xfrm>
          <a:prstGeom prst="rect">
            <a:avLst/>
          </a:prstGeom>
        </p:spPr>
        <p:txBody>
          <a:bodyPr vert="horz" lIns="0" tIns="0" rIns="0" bIns="0" numCol="1"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Join the Office Hours on the </a:t>
            </a:r>
            <a:r>
              <a:rPr lang="en-US" sz="2000">
                <a:hlinkClick r:id="rId3"/>
              </a:rPr>
              <a:t>Student Interchange Website</a:t>
            </a:r>
            <a:r>
              <a:rPr lang="en-US" sz="2000"/>
              <a:t>!</a:t>
            </a:r>
          </a:p>
          <a:p>
            <a:pPr marL="457200" lvl="1" indent="0">
              <a:buFont typeface="Arial" panose="020B0604020202020204" pitchFamily="34" charset="0"/>
              <a:buNone/>
            </a:pPr>
            <a:endParaRPr lang="en-US"/>
          </a:p>
          <a:p>
            <a:pPr marL="0" indent="0">
              <a:buNone/>
            </a:pPr>
            <a:r>
              <a:rPr lang="en-US" sz="2000"/>
              <a:t>Target Audience: New Respondents/Those who work with Student information on other collections.</a:t>
            </a:r>
          </a:p>
          <a:p>
            <a:pPr marL="0" indent="0">
              <a:buFont typeface="Arial" panose="020B0604020202020204" pitchFamily="34" charset="0"/>
              <a:buNone/>
            </a:pPr>
            <a:endParaRPr lang="en-US" sz="2000"/>
          </a:p>
          <a:p>
            <a:pPr lvl="1"/>
            <a:endParaRPr lang="en-US"/>
          </a:p>
          <a:p>
            <a:pPr marL="457200" lvl="1" indent="0">
              <a:buFont typeface="Arial" panose="020B0604020202020204" pitchFamily="34" charset="0"/>
              <a:buNone/>
            </a:pPr>
            <a:endParaRPr lang="en-US"/>
          </a:p>
        </p:txBody>
      </p:sp>
      <p:pic>
        <p:nvPicPr>
          <p:cNvPr id="15" name="Picture 14" descr="Screenshot of the Student Interchange Website where you will go to log into the Teams Meeting for office hours.">
            <a:extLst>
              <a:ext uri="{FF2B5EF4-FFF2-40B4-BE49-F238E27FC236}">
                <a16:creationId xmlns:a16="http://schemas.microsoft.com/office/drawing/2014/main" id="{B2D45404-6AD9-0C9F-F27E-C99674C07085}"/>
              </a:ext>
            </a:extLst>
          </p:cNvPr>
          <p:cNvPicPr>
            <a:picLocks noChangeAspect="1"/>
          </p:cNvPicPr>
          <p:nvPr/>
        </p:nvPicPr>
        <p:blipFill rotWithShape="1">
          <a:blip r:embed="rId4"/>
          <a:srcRect r="1203"/>
          <a:stretch/>
        </p:blipFill>
        <p:spPr>
          <a:xfrm>
            <a:off x="1043889" y="3163824"/>
            <a:ext cx="10017865" cy="3060410"/>
          </a:xfrm>
          <a:prstGeom prst="rect">
            <a:avLst/>
          </a:prstGeom>
        </p:spPr>
      </p:pic>
      <p:sp>
        <p:nvSpPr>
          <p:cNvPr id="4" name="Slide Number Placeholder 3">
            <a:extLst>
              <a:ext uri="{FF2B5EF4-FFF2-40B4-BE49-F238E27FC236}">
                <a16:creationId xmlns:a16="http://schemas.microsoft.com/office/drawing/2014/main" id="{C1DF70FC-C75F-44CE-A3B1-50D4BA9D6BEA}"/>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8" name="Content Placeholder 7">
            <a:extLst>
              <a:ext uri="{FF2B5EF4-FFF2-40B4-BE49-F238E27FC236}">
                <a16:creationId xmlns:a16="http://schemas.microsoft.com/office/drawing/2014/main" id="{F3A48D9B-F5BF-952F-FCBA-CFCE7754BB2C}"/>
              </a:ext>
            </a:extLst>
          </p:cNvPr>
          <p:cNvSpPr>
            <a:spLocks noGrp="1"/>
          </p:cNvSpPr>
          <p:nvPr>
            <p:ph sz="quarter" idx="13"/>
          </p:nvPr>
        </p:nvSpPr>
        <p:spPr/>
        <p:txBody>
          <a:bodyPr>
            <a:normAutofit fontScale="25000" lnSpcReduction="20000"/>
          </a:bodyPr>
          <a:lstStyle/>
          <a:p>
            <a:r>
              <a:rPr lang="en-US" sz="6400"/>
              <a:t>Student Interchange – Brooke Wenzel and Reagan Ward</a:t>
            </a:r>
          </a:p>
          <a:p>
            <a:endParaRPr lang="en-US"/>
          </a:p>
        </p:txBody>
      </p:sp>
      <p:sp>
        <p:nvSpPr>
          <p:cNvPr id="10" name="Content Placeholder 9">
            <a:extLst>
              <a:ext uri="{FF2B5EF4-FFF2-40B4-BE49-F238E27FC236}">
                <a16:creationId xmlns:a16="http://schemas.microsoft.com/office/drawing/2014/main" id="{B0F29476-DA76-1300-28B0-1B7F51945606}"/>
              </a:ext>
            </a:extLst>
          </p:cNvPr>
          <p:cNvSpPr>
            <a:spLocks noGrp="1"/>
          </p:cNvSpPr>
          <p:nvPr>
            <p:ph sz="quarter" idx="14"/>
          </p:nvPr>
        </p:nvSpPr>
        <p:spPr/>
        <p:txBody>
          <a:bodyPr/>
          <a:lstStyle/>
          <a:p>
            <a:r>
              <a:rPr lang="en-US">
                <a:solidFill>
                  <a:srgbClr val="595959"/>
                </a:solidFill>
                <a:hlinkClick r:id="rId5">
                  <a:extLst>
                    <a:ext uri="{A12FA001-AC4F-418D-AE19-62706E023703}">
                      <ahyp:hlinkClr xmlns:ahyp="http://schemas.microsoft.com/office/drawing/2018/hyperlinkcolor" val="tx"/>
                    </a:ext>
                  </a:extLst>
                </a:hlinkClick>
              </a:rPr>
              <a:t>StudentOctober@cde.state.co.us</a:t>
            </a:r>
            <a:r>
              <a:rPr lang="en-US">
                <a:solidFill>
                  <a:srgbClr val="595959"/>
                </a:solidFill>
              </a:rPr>
              <a:t>  </a:t>
            </a:r>
          </a:p>
        </p:txBody>
      </p:sp>
    </p:spTree>
    <p:extLst>
      <p:ext uri="{BB962C8B-B14F-4D97-AF65-F5344CB8AC3E}">
        <p14:creationId xmlns:p14="http://schemas.microsoft.com/office/powerpoint/2010/main" val="619204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Short Bytes (Student Interchange Website)</a:t>
            </a:r>
          </a:p>
        </p:txBody>
      </p:sp>
      <p:sp>
        <p:nvSpPr>
          <p:cNvPr id="5" name="Content Placeholder 4">
            <a:extLst>
              <a:ext uri="{FF2B5EF4-FFF2-40B4-BE49-F238E27FC236}">
                <a16:creationId xmlns:a16="http://schemas.microsoft.com/office/drawing/2014/main" id="{16626650-7C53-B972-66C1-02F3F4615D2B}"/>
              </a:ext>
            </a:extLst>
          </p:cNvPr>
          <p:cNvSpPr>
            <a:spLocks noGrp="1"/>
          </p:cNvSpPr>
          <p:nvPr>
            <p:ph sz="half" idx="1"/>
          </p:nvPr>
        </p:nvSpPr>
        <p:spPr>
          <a:xfrm>
            <a:off x="563880" y="1331478"/>
            <a:ext cx="5286174" cy="4711252"/>
          </a:xfrm>
        </p:spPr>
        <p:txBody>
          <a:bodyPr>
            <a:normAutofit lnSpcReduction="10000"/>
          </a:bodyPr>
          <a:lstStyle/>
          <a:p>
            <a:r>
              <a:rPr lang="en-US" sz="1800">
                <a:hlinkClick r:id="rId3"/>
              </a:rPr>
              <a:t>Student Interchange Website</a:t>
            </a:r>
            <a:endParaRPr lang="en-US" sz="1800"/>
          </a:p>
          <a:p>
            <a:pPr lvl="1"/>
            <a:r>
              <a:rPr lang="en-US" sz="1600" b="1"/>
              <a:t>Short Bytes</a:t>
            </a:r>
            <a:r>
              <a:rPr lang="en-US" sz="1600"/>
              <a:t>: </a:t>
            </a:r>
            <a:r>
              <a:rPr lang="en-US" sz="1600">
                <a:effectLst/>
                <a:ea typeface="Times New Roman" panose="02020603050405020304" pitchFamily="18" charset="0"/>
              </a:rPr>
              <a:t>This section has many short videos focused on various topics within the Student Interchange. Just 5-10 minutes of your time may clear up some questions within a focused topic!</a:t>
            </a:r>
            <a:endParaRPr lang="en-US" sz="1600"/>
          </a:p>
          <a:p>
            <a:pPr lvl="1"/>
            <a:r>
              <a:rPr lang="en-US" sz="1600" b="1"/>
              <a:t>Additional Resources:</a:t>
            </a:r>
          </a:p>
          <a:p>
            <a:pPr lvl="2">
              <a:spcBef>
                <a:spcPts val="0"/>
              </a:spcBef>
            </a:pPr>
            <a:r>
              <a:rPr lang="en-US" sz="1400" u="sng">
                <a:effectLst/>
                <a:ea typeface="Times New Roman" panose="02020603050405020304" pitchFamily="18" charset="0"/>
              </a:rPr>
              <a:t>Student Interchange Timeline (PDF) </a:t>
            </a:r>
          </a:p>
          <a:p>
            <a:pPr lvl="3">
              <a:spcBef>
                <a:spcPts val="0"/>
              </a:spcBef>
            </a:pPr>
            <a:r>
              <a:rPr lang="en-US" sz="1400">
                <a:solidFill>
                  <a:srgbClr val="333333"/>
                </a:solidFill>
                <a:effectLst/>
                <a:ea typeface="Times New Roman" panose="02020603050405020304" pitchFamily="18" charset="0"/>
              </a:rPr>
              <a:t>Broad overview of the Student Interchange and how it is utilized throughout school year for data collections. It is laid out on a month-to-month basis on what we recommend doing in terms of Student Interchange work.</a:t>
            </a:r>
            <a:endParaRPr lang="en-US" sz="1400">
              <a:effectLst/>
              <a:ea typeface="Aptos" panose="020B0004020202020204" pitchFamily="34" charset="0"/>
            </a:endParaRPr>
          </a:p>
          <a:p>
            <a:pPr lvl="2">
              <a:spcBef>
                <a:spcPts val="0"/>
              </a:spcBef>
            </a:pPr>
            <a:r>
              <a:rPr lang="en-US" sz="1400" u="sng">
                <a:effectLst/>
                <a:ea typeface="Times New Roman" panose="02020603050405020304" pitchFamily="18" charset="0"/>
              </a:rPr>
              <a:t>Student Enrollment Record Guide (PDF) </a:t>
            </a:r>
          </a:p>
          <a:p>
            <a:pPr lvl="3">
              <a:spcBef>
                <a:spcPts val="0"/>
              </a:spcBef>
            </a:pPr>
            <a:r>
              <a:rPr lang="en-US" sz="1400">
                <a:effectLst/>
                <a:ea typeface="Times New Roman" panose="02020603050405020304" pitchFamily="18" charset="0"/>
              </a:rPr>
              <a:t>Helpful guide to track a student’s educational history. The SSA file should capture all enrollment changes for a student throughout the school year!</a:t>
            </a:r>
            <a:endParaRPr lang="en-US" sz="1400">
              <a:effectLst/>
              <a:ea typeface="Aptos" panose="020B0004020202020204" pitchFamily="34" charset="0"/>
            </a:endParaRPr>
          </a:p>
          <a:p>
            <a:pPr lvl="2">
              <a:spcBef>
                <a:spcPts val="0"/>
              </a:spcBef>
            </a:pPr>
            <a:r>
              <a:rPr lang="en-US" sz="1400" u="sng">
                <a:effectLst/>
                <a:ea typeface="Times New Roman" panose="02020603050405020304" pitchFamily="18" charset="0"/>
              </a:rPr>
              <a:t>English Learner Coding Guide (PDF) </a:t>
            </a:r>
          </a:p>
          <a:p>
            <a:pPr lvl="3">
              <a:spcBef>
                <a:spcPts val="0"/>
              </a:spcBef>
            </a:pPr>
            <a:r>
              <a:rPr lang="en-US" sz="1400">
                <a:effectLst/>
                <a:ea typeface="Times New Roman" panose="02020603050405020304" pitchFamily="18" charset="0"/>
              </a:rPr>
              <a:t>Handout pertaining to all things ELL coding!</a:t>
            </a:r>
            <a:endParaRPr lang="en-US" sz="1400">
              <a:effectLst/>
              <a:ea typeface="Aptos" panose="020B0004020202020204" pitchFamily="34" charset="0"/>
            </a:endParaRPr>
          </a:p>
          <a:p>
            <a:pPr lvl="2">
              <a:spcBef>
                <a:spcPts val="0"/>
              </a:spcBef>
            </a:pPr>
            <a:r>
              <a:rPr lang="en-US" sz="1400" u="sng">
                <a:effectLst/>
                <a:ea typeface="Times New Roman" panose="02020603050405020304" pitchFamily="18" charset="0"/>
              </a:rPr>
              <a:t>Troubleshooting File Uploads/Snapshots (PDF)</a:t>
            </a:r>
          </a:p>
          <a:p>
            <a:pPr lvl="3">
              <a:spcBef>
                <a:spcPts val="0"/>
              </a:spcBef>
            </a:pPr>
            <a:r>
              <a:rPr lang="en-US" sz="1400">
                <a:effectLst/>
                <a:ea typeface="Times New Roman" panose="02020603050405020304" pitchFamily="18" charset="0"/>
              </a:rPr>
              <a:t>Step-by-step guide to help pinpoint file upload and snapshot failures within Data Pipeline</a:t>
            </a:r>
            <a:endParaRPr lang="en-US"/>
          </a:p>
        </p:txBody>
      </p:sp>
      <p:pic>
        <p:nvPicPr>
          <p:cNvPr id="10" name="Content Placeholder 9" descr="Student Interchange Website. Pointing out the Short Bytes section under Training">
            <a:extLst>
              <a:ext uri="{FF2B5EF4-FFF2-40B4-BE49-F238E27FC236}">
                <a16:creationId xmlns:a16="http://schemas.microsoft.com/office/drawing/2014/main" id="{6F28B396-6C9D-CEB5-C1F5-042EB61E7D7B}"/>
              </a:ext>
            </a:extLst>
          </p:cNvPr>
          <p:cNvPicPr>
            <a:picLocks noGrp="1" noChangeAspect="1"/>
          </p:cNvPicPr>
          <p:nvPr>
            <p:ph sz="half" idx="2"/>
          </p:nvPr>
        </p:nvPicPr>
        <p:blipFill>
          <a:blip r:embed="rId4"/>
          <a:stretch>
            <a:fillRect/>
          </a:stretch>
        </p:blipFill>
        <p:spPr>
          <a:xfrm>
            <a:off x="5850054" y="1331726"/>
            <a:ext cx="6038557" cy="4796846"/>
          </a:xfrm>
          <a:prstGeom prst="rect">
            <a:avLst/>
          </a:prstGeom>
        </p:spPr>
      </p:pic>
      <p:sp>
        <p:nvSpPr>
          <p:cNvPr id="4" name="Slide Number Placeholder 3">
            <a:extLst>
              <a:ext uri="{FF2B5EF4-FFF2-40B4-BE49-F238E27FC236}">
                <a16:creationId xmlns:a16="http://schemas.microsoft.com/office/drawing/2014/main" id="{C1DF70FC-C75F-44CE-A3B1-50D4BA9D6BEA}"/>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6" name="Content Placeholder 5">
            <a:extLst>
              <a:ext uri="{FF2B5EF4-FFF2-40B4-BE49-F238E27FC236}">
                <a16:creationId xmlns:a16="http://schemas.microsoft.com/office/drawing/2014/main" id="{639F23BC-210A-0CD2-6514-606824C35CE5}"/>
              </a:ext>
            </a:extLst>
          </p:cNvPr>
          <p:cNvSpPr>
            <a:spLocks noGrp="1"/>
          </p:cNvSpPr>
          <p:nvPr>
            <p:ph sz="quarter" idx="13"/>
          </p:nvPr>
        </p:nvSpPr>
        <p:spPr/>
        <p:txBody>
          <a:bodyPr>
            <a:noAutofit/>
          </a:bodyPr>
          <a:lstStyle/>
          <a:p>
            <a:r>
              <a:rPr lang="en-US"/>
              <a:t>Student Interchange – Brooke Wenzel and Reagan Ward</a:t>
            </a:r>
          </a:p>
        </p:txBody>
      </p:sp>
      <p:sp>
        <p:nvSpPr>
          <p:cNvPr id="9" name="Content Placeholder 8">
            <a:extLst>
              <a:ext uri="{FF2B5EF4-FFF2-40B4-BE49-F238E27FC236}">
                <a16:creationId xmlns:a16="http://schemas.microsoft.com/office/drawing/2014/main" id="{094C5EAD-4DBD-4107-964D-AD2D71A325BE}"/>
              </a:ext>
            </a:extLst>
          </p:cNvPr>
          <p:cNvSpPr>
            <a:spLocks noGrp="1"/>
          </p:cNvSpPr>
          <p:nvPr>
            <p:ph sz="quarter" idx="14"/>
          </p:nvPr>
        </p:nvSpPr>
        <p:spPr/>
        <p:txBody>
          <a:bodyPr/>
          <a:lstStyle/>
          <a:p>
            <a:r>
              <a:rPr lang="en-US">
                <a:solidFill>
                  <a:srgbClr val="595959"/>
                </a:solidFill>
                <a:hlinkClick r:id="rId5">
                  <a:extLst>
                    <a:ext uri="{A12FA001-AC4F-418D-AE19-62706E023703}">
                      <ahyp:hlinkClr xmlns:ahyp="http://schemas.microsoft.com/office/drawing/2018/hyperlinkcolor" val="tx"/>
                    </a:ext>
                  </a:extLst>
                </a:hlinkClick>
              </a:rPr>
              <a:t>StudentOctober@cde.state.co.us</a:t>
            </a:r>
            <a:r>
              <a:rPr lang="en-US">
                <a:solidFill>
                  <a:srgbClr val="595959"/>
                </a:solidFill>
              </a:rPr>
              <a:t>  </a:t>
            </a:r>
          </a:p>
        </p:txBody>
      </p:sp>
    </p:spTree>
    <p:extLst>
      <p:ext uri="{BB962C8B-B14F-4D97-AF65-F5344CB8AC3E}">
        <p14:creationId xmlns:p14="http://schemas.microsoft.com/office/powerpoint/2010/main" val="1346212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E609-5DFB-D05A-9DDB-7FABD492B936}"/>
              </a:ext>
            </a:extLst>
          </p:cNvPr>
          <p:cNvSpPr>
            <a:spLocks noGrp="1"/>
          </p:cNvSpPr>
          <p:nvPr>
            <p:ph type="title"/>
          </p:nvPr>
        </p:nvSpPr>
        <p:spPr/>
        <p:txBody>
          <a:bodyPr/>
          <a:lstStyle/>
          <a:p>
            <a:r>
              <a:rPr lang="en-US"/>
              <a:t>What to Look Out for Next Year</a:t>
            </a:r>
          </a:p>
        </p:txBody>
      </p:sp>
      <p:sp>
        <p:nvSpPr>
          <p:cNvPr id="3" name="Content Placeholder 2">
            <a:extLst>
              <a:ext uri="{FF2B5EF4-FFF2-40B4-BE49-F238E27FC236}">
                <a16:creationId xmlns:a16="http://schemas.microsoft.com/office/drawing/2014/main" id="{41521D74-B9A8-66B2-67E1-6DBAF181131E}"/>
              </a:ext>
            </a:extLst>
          </p:cNvPr>
          <p:cNvSpPr>
            <a:spLocks noGrp="1"/>
          </p:cNvSpPr>
          <p:nvPr>
            <p:ph idx="1"/>
          </p:nvPr>
        </p:nvSpPr>
        <p:spPr/>
        <p:txBody>
          <a:bodyPr/>
          <a:lstStyle/>
          <a:p>
            <a:r>
              <a:rPr lang="en-US"/>
              <a:t>New Data Fields in 2024-2025 SSA File Layout</a:t>
            </a:r>
          </a:p>
          <a:p>
            <a:pPr lvl="1"/>
            <a:r>
              <a:rPr lang="en-US"/>
              <a:t>Independent Study Course, Work-Based Learning Course, Blended Learning Course, Supplemental Online Course</a:t>
            </a:r>
          </a:p>
          <a:p>
            <a:r>
              <a:rPr lang="en-US"/>
              <a:t>English Language Learner Errors</a:t>
            </a:r>
          </a:p>
          <a:p>
            <a:pPr lvl="1"/>
            <a:r>
              <a:rPr lang="en-US"/>
              <a:t>Some year-to-year checks were checking on a district basis, updated it to check via SASID. Only applied to a small number of ELL errors.</a:t>
            </a:r>
          </a:p>
          <a:p>
            <a:pPr lvl="2"/>
            <a:r>
              <a:rPr lang="en-US"/>
              <a:t>Ex: Student was in District A with Language Proficiency X in 2023-2024, student moved to District B with Language Proficiency Y in 2024-2025 (error was not flagging before since district was different)</a:t>
            </a:r>
          </a:p>
          <a:p>
            <a:r>
              <a:rPr lang="en-US"/>
              <a:t>Gifted and Talented Error</a:t>
            </a:r>
          </a:p>
          <a:p>
            <a:pPr lvl="1"/>
            <a:r>
              <a:rPr lang="en-US"/>
              <a:t>Prior year vs. current year check to verify if a student is gifted in one of the 14 categories, they continue to be identified as such</a:t>
            </a:r>
          </a:p>
          <a:p>
            <a:r>
              <a:rPr lang="en-US"/>
              <a:t>Updates to Cognos Reports</a:t>
            </a:r>
          </a:p>
        </p:txBody>
      </p:sp>
      <p:sp>
        <p:nvSpPr>
          <p:cNvPr id="4" name="Slide Number Placeholder 3">
            <a:extLst>
              <a:ext uri="{FF2B5EF4-FFF2-40B4-BE49-F238E27FC236}">
                <a16:creationId xmlns:a16="http://schemas.microsoft.com/office/drawing/2014/main" id="{289F2988-EF2A-6831-6EF2-92343E743129}"/>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286B9A38-D53B-C806-D94D-3CDBD9DD3C72}"/>
              </a:ext>
            </a:extLst>
          </p:cNvPr>
          <p:cNvSpPr>
            <a:spLocks noGrp="1"/>
          </p:cNvSpPr>
          <p:nvPr>
            <p:ph sz="quarter" idx="13"/>
          </p:nvPr>
        </p:nvSpPr>
        <p:spPr/>
        <p:txBody>
          <a:bodyPr>
            <a:noAutofit/>
          </a:bodyPr>
          <a:lstStyle/>
          <a:p>
            <a:r>
              <a:rPr lang="en-US"/>
              <a:t>Student Interchange – Brooke Wenzel and Reagan Ward</a:t>
            </a:r>
          </a:p>
        </p:txBody>
      </p:sp>
      <p:sp>
        <p:nvSpPr>
          <p:cNvPr id="6" name="Content Placeholder 5">
            <a:extLst>
              <a:ext uri="{FF2B5EF4-FFF2-40B4-BE49-F238E27FC236}">
                <a16:creationId xmlns:a16="http://schemas.microsoft.com/office/drawing/2014/main" id="{01708894-0160-B574-4380-8267B5E51AEB}"/>
              </a:ext>
            </a:extLst>
          </p:cNvPr>
          <p:cNvSpPr>
            <a:spLocks noGrp="1"/>
          </p:cNvSpPr>
          <p:nvPr>
            <p:ph sz="quarter" idx="14"/>
          </p:nvPr>
        </p:nvSpPr>
        <p:spPr/>
        <p:txBody>
          <a:bodyPr/>
          <a:lstStyle/>
          <a:p>
            <a:r>
              <a:rPr lang="en-US">
                <a:solidFill>
                  <a:srgbClr val="595959"/>
                </a:solidFill>
                <a:hlinkClick r:id="rId2">
                  <a:extLst>
                    <a:ext uri="{A12FA001-AC4F-418D-AE19-62706E023703}">
                      <ahyp:hlinkClr xmlns:ahyp="http://schemas.microsoft.com/office/drawing/2018/hyperlinkcolor" val="tx"/>
                    </a:ext>
                  </a:extLst>
                </a:hlinkClick>
              </a:rPr>
              <a:t>StudentOctober@cde.state.co.us</a:t>
            </a:r>
            <a:endParaRPr lang="en-US">
              <a:solidFill>
                <a:srgbClr val="595959"/>
              </a:solidFill>
            </a:endParaRPr>
          </a:p>
        </p:txBody>
      </p:sp>
    </p:spTree>
    <p:extLst>
      <p:ext uri="{BB962C8B-B14F-4D97-AF65-F5344CB8AC3E}">
        <p14:creationId xmlns:p14="http://schemas.microsoft.com/office/powerpoint/2010/main" val="249227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Student Interchange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hlinkClick r:id="rId2"/>
              </a:rPr>
              <a:t>StudentOctober@cde.state.co.us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Reagan Ward</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err="1">
                <a:ln>
                  <a:noFill/>
                </a:ln>
                <a:solidFill>
                  <a:schemeClr val="tx1"/>
                </a:solidFill>
                <a:effectLst/>
                <a:uLnTx/>
                <a:uFillTx/>
                <a:hlinkClick r:id="rId3"/>
              </a:rPr>
              <a:t>StudentEndof</a:t>
            </a:r>
            <a:r>
              <a:rPr lang="en-US">
                <a:hlinkClick r:id="rId3"/>
              </a:rPr>
              <a:t>Year</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a:defRPr/>
            </a:pPr>
            <a:r>
              <a:rPr lang="en-US"/>
              <a:t>720-484-9057</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164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a:t>
            </a:r>
            <a:r>
              <a:rPr lang="en-US" err="1">
                <a:latin typeface="Museo Slab 500"/>
              </a:rPr>
              <a:t>McRee</a:t>
            </a:r>
            <a:endParaRPr lang="en-US" err="1"/>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738962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hlinkClick r:id="rId3"/>
              </a:rPr>
              <a:t>School Auditing Office Website</a:t>
            </a:r>
            <a:endParaRPr lang="en-US"/>
          </a:p>
        </p:txBody>
      </p:sp>
    </p:spTree>
    <p:extLst>
      <p:ext uri="{BB962C8B-B14F-4D97-AF65-F5344CB8AC3E}">
        <p14:creationId xmlns:p14="http://schemas.microsoft.com/office/powerpoint/2010/main" val="1982214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Audit Resource Guides for 2024</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lnSpcReduction="10000"/>
          </a:bodyPr>
          <a:lstStyle/>
          <a:p>
            <a:r>
              <a:rPr lang="en-US">
                <a:latin typeface="Trebuchet MS"/>
              </a:rPr>
              <a:t>The pupil and at-risk count guides for the 2024/2025 school year are now available.</a:t>
            </a:r>
            <a:endParaRPr lang="en-US"/>
          </a:p>
          <a:p>
            <a:pPr lvl="1">
              <a:buFont typeface="Courier New,monospace" panose="020B0604020202020204" pitchFamily="34" charset="0"/>
              <a:buChar char="o"/>
            </a:pPr>
            <a:r>
              <a:rPr lang="en-US">
                <a:latin typeface="Trebuchet MS"/>
              </a:rPr>
              <a:t>Pupil Count:  </a:t>
            </a:r>
            <a:r>
              <a:rPr lang="en-US">
                <a:latin typeface="Trebuchet MS"/>
                <a:hlinkClick r:id="rId2"/>
              </a:rPr>
              <a:t>2024 Student October Count Audit Resource Guide</a:t>
            </a:r>
            <a:endParaRPr lang="en-US">
              <a:latin typeface="Trebuchet MS"/>
            </a:endParaRPr>
          </a:p>
          <a:p>
            <a:pPr lvl="1">
              <a:buFont typeface="Courier New,monospace" panose="020B0604020202020204" pitchFamily="34" charset="0"/>
              <a:buChar char="o"/>
            </a:pPr>
            <a:r>
              <a:rPr lang="en-US">
                <a:latin typeface="Trebuchet MS"/>
              </a:rPr>
              <a:t>At-Risk Count:  </a:t>
            </a:r>
            <a:r>
              <a:rPr lang="en-US">
                <a:latin typeface="Trebuchet MS"/>
                <a:hlinkClick r:id="rId3"/>
              </a:rPr>
              <a:t>2024 At-Risk Count Audit Resource Guide</a:t>
            </a:r>
            <a:endParaRPr lang="en-US"/>
          </a:p>
          <a:p>
            <a:pPr marL="457200" lvl="1" indent="0">
              <a:buNone/>
            </a:pPr>
            <a:endParaRPr lang="en-US">
              <a:latin typeface="Trebuchet MS"/>
            </a:endParaRPr>
          </a:p>
          <a:p>
            <a:r>
              <a:rPr lang="en-US">
                <a:latin typeface="Trebuchet MS"/>
              </a:rPr>
              <a:t>The English Language Learner Count Guide will be posted on or before August 1, 2024 to the </a:t>
            </a:r>
            <a:r>
              <a:rPr lang="en-US">
                <a:latin typeface="Trebuchet MS"/>
                <a:hlinkClick r:id="rId4"/>
              </a:rPr>
              <a:t>English Language Learner Count</a:t>
            </a:r>
            <a:r>
              <a:rPr lang="en-US">
                <a:latin typeface="Trebuchet MS"/>
              </a:rPr>
              <a:t> Website.</a:t>
            </a:r>
          </a:p>
          <a:p>
            <a:pPr marL="0" indent="0">
              <a:buNone/>
            </a:pPr>
            <a:endParaRPr lang="en-US">
              <a:latin typeface="Trebuchet MS"/>
            </a:endParaRPr>
          </a:p>
          <a:p>
            <a:r>
              <a:rPr lang="en-US">
                <a:latin typeface="Trebuchet MS"/>
              </a:rPr>
              <a:t>In all posted Guides, the Delta symbol </a:t>
            </a:r>
            <a:r>
              <a:rPr lang="en-US">
                <a:solidFill>
                  <a:srgbClr val="FF0000"/>
                </a:solidFill>
                <a:latin typeface="Trebuchet MS"/>
              </a:rPr>
              <a:t>Δ</a:t>
            </a:r>
            <a:r>
              <a:rPr lang="en-US">
                <a:latin typeface="Trebuchet MS"/>
              </a:rPr>
              <a:t> is used to identify information that has been updated or clarified since the previous edition of the applicable Guide.</a:t>
            </a:r>
          </a:p>
          <a:p>
            <a:pPr lvl="1">
              <a:buFont typeface="Courier New" panose="020B0604020202020204" pitchFamily="34" charset="0"/>
              <a:buChar char="o"/>
            </a:pPr>
            <a:r>
              <a:rPr lang="en-US">
                <a:latin typeface="Trebuchet MS"/>
              </a:rPr>
              <a:t>The pupil count guide also includes a "Summary of Changes" which is located at the end of the Guide.</a:t>
            </a:r>
          </a:p>
          <a:p>
            <a:pPr lvl="1">
              <a:buFont typeface="Courier New" panose="020B0604020202020204" pitchFamily="34" charset="0"/>
              <a:buChar char="o"/>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10" name="Content Placeholder 5">
            <a:extLst>
              <a:ext uri="{FF2B5EF4-FFF2-40B4-BE49-F238E27FC236}">
                <a16:creationId xmlns:a16="http://schemas.microsoft.com/office/drawing/2014/main" id="{2C414304-CEE9-FF70-41A8-ED4153B3F105}"/>
              </a:ext>
            </a:extLst>
          </p:cNvPr>
          <p:cNvSpPr txBox="1">
            <a:spLocks/>
          </p:cNvSpPr>
          <p:nvPr/>
        </p:nvSpPr>
        <p:spPr>
          <a:xfrm>
            <a:off x="6096000"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5"/>
              </a:rPr>
              <a:t>School Auditing Office Website</a:t>
            </a:r>
            <a:endParaRPr lang="en-US"/>
          </a:p>
        </p:txBody>
      </p:sp>
    </p:spTree>
    <p:extLst>
      <p:ext uri="{BB962C8B-B14F-4D97-AF65-F5344CB8AC3E}">
        <p14:creationId xmlns:p14="http://schemas.microsoft.com/office/powerpoint/2010/main" val="53866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2D9B-D0CC-51FF-9042-3C16BE7DE5C0}"/>
              </a:ext>
            </a:extLst>
          </p:cNvPr>
          <p:cNvSpPr>
            <a:spLocks noGrp="1"/>
          </p:cNvSpPr>
          <p:nvPr>
            <p:ph type="title"/>
          </p:nvPr>
        </p:nvSpPr>
        <p:spPr/>
        <p:txBody>
          <a:bodyPr/>
          <a:lstStyle/>
          <a:p>
            <a:r>
              <a:rPr lang="en-US">
                <a:latin typeface="Museo Slab 500"/>
              </a:rPr>
              <a:t>New Pupil Count Audit Forms (Required)</a:t>
            </a:r>
            <a:endParaRPr lang="en-US"/>
          </a:p>
        </p:txBody>
      </p:sp>
      <p:sp>
        <p:nvSpPr>
          <p:cNvPr id="3" name="Content Placeholder 2">
            <a:extLst>
              <a:ext uri="{FF2B5EF4-FFF2-40B4-BE49-F238E27FC236}">
                <a16:creationId xmlns:a16="http://schemas.microsoft.com/office/drawing/2014/main" id="{41929398-3307-4852-998A-C63D3F5BC66D}"/>
              </a:ext>
            </a:extLst>
          </p:cNvPr>
          <p:cNvSpPr>
            <a:spLocks noGrp="1"/>
          </p:cNvSpPr>
          <p:nvPr>
            <p:ph idx="1"/>
          </p:nvPr>
        </p:nvSpPr>
        <p:spPr/>
        <p:txBody>
          <a:bodyPr vert="horz" lIns="0" tIns="0" rIns="0" bIns="0" rtlCol="0" anchor="t">
            <a:normAutofit/>
          </a:bodyPr>
          <a:lstStyle/>
          <a:p>
            <a:r>
              <a:rPr lang="en-US" sz="2000">
                <a:solidFill>
                  <a:srgbClr val="403F3B"/>
                </a:solidFill>
                <a:latin typeface="Trebuchet MS"/>
                <a:hlinkClick r:id="rId2"/>
              </a:rPr>
              <a:t>Detention Center Notification</a:t>
            </a:r>
            <a:r>
              <a:rPr lang="en-US" sz="2000">
                <a:solidFill>
                  <a:srgbClr val="403F3B"/>
                </a:solidFill>
                <a:latin typeface="Trebuchet MS"/>
              </a:rPr>
              <a:t> (AUD-101 Form</a:t>
            </a:r>
            <a:r>
              <a:rPr lang="en-US" sz="2000">
                <a:solidFill>
                  <a:srgbClr val="333333"/>
                </a:solidFill>
                <a:latin typeface="Trebuchet MS"/>
              </a:rPr>
              <a:t>) </a:t>
            </a:r>
            <a:r>
              <a:rPr lang="en-US" sz="2000" b="1">
                <a:solidFill>
                  <a:srgbClr val="333333"/>
                </a:solidFill>
                <a:latin typeface="Trebuchet MS"/>
              </a:rPr>
              <a:t>UPDATED </a:t>
            </a:r>
            <a:endParaRPr lang="en-US" sz="2000">
              <a:latin typeface="Trebuchet MS"/>
            </a:endParaRPr>
          </a:p>
          <a:p>
            <a:r>
              <a:rPr lang="en-US" sz="2000">
                <a:solidFill>
                  <a:srgbClr val="403F3B"/>
                </a:solidFill>
                <a:latin typeface="Trebuchet MS"/>
                <a:hlinkClick r:id="rId3"/>
              </a:rPr>
              <a:t>Compliance Assurances for Contracted Services</a:t>
            </a:r>
            <a:r>
              <a:rPr lang="en-US" sz="2000">
                <a:solidFill>
                  <a:srgbClr val="403F3B"/>
                </a:solidFill>
                <a:latin typeface="Trebuchet MS"/>
              </a:rPr>
              <a:t> (AUD-108 Form</a:t>
            </a:r>
            <a:r>
              <a:rPr lang="en-US" sz="2000">
                <a:solidFill>
                  <a:srgbClr val="333333"/>
                </a:solidFill>
                <a:latin typeface="Trebuchet MS"/>
              </a:rPr>
              <a:t>) </a:t>
            </a:r>
            <a:r>
              <a:rPr lang="en-US" sz="2000" b="1">
                <a:solidFill>
                  <a:srgbClr val="333333"/>
                </a:solidFill>
                <a:latin typeface="Trebuchet MS"/>
              </a:rPr>
              <a:t>NEW! (Updated 7/17/24)</a:t>
            </a:r>
            <a:endParaRPr lang="en-US" sz="2000">
              <a:latin typeface="Trebuchet MS"/>
            </a:endParaRPr>
          </a:p>
          <a:p>
            <a:r>
              <a:rPr lang="en-US" sz="2000">
                <a:solidFill>
                  <a:srgbClr val="403F3B"/>
                </a:solidFill>
                <a:latin typeface="Trebuchet MS"/>
                <a:hlinkClick r:id="rId4"/>
              </a:rPr>
              <a:t>Confirmation of Part-Time Funding Eligibility Form</a:t>
            </a:r>
            <a:r>
              <a:rPr lang="en-US" sz="2000">
                <a:solidFill>
                  <a:srgbClr val="403F3B"/>
                </a:solidFill>
                <a:latin typeface="Trebuchet MS"/>
              </a:rPr>
              <a:t> (AUD-109 Form</a:t>
            </a:r>
            <a:r>
              <a:rPr lang="en-US" sz="2000">
                <a:solidFill>
                  <a:srgbClr val="333333"/>
                </a:solidFill>
                <a:latin typeface="Trebuchet MS"/>
              </a:rPr>
              <a:t>) </a:t>
            </a:r>
            <a:r>
              <a:rPr lang="en-US" sz="2000" b="1">
                <a:solidFill>
                  <a:srgbClr val="333333"/>
                </a:solidFill>
                <a:latin typeface="Trebuchet MS"/>
              </a:rPr>
              <a:t>NEW!</a:t>
            </a:r>
            <a:endParaRPr lang="en-US" sz="2000">
              <a:latin typeface="Trebuchet MS"/>
            </a:endParaRPr>
          </a:p>
          <a:p>
            <a:endParaRPr lang="en-US" b="1">
              <a:solidFill>
                <a:srgbClr val="333333"/>
              </a:solidFill>
              <a:latin typeface="Trebuchet MS"/>
            </a:endParaRPr>
          </a:p>
          <a:p>
            <a:endParaRPr lang="en-US"/>
          </a:p>
        </p:txBody>
      </p:sp>
      <p:sp>
        <p:nvSpPr>
          <p:cNvPr id="4" name="Slide Number Placeholder 3">
            <a:extLst>
              <a:ext uri="{FF2B5EF4-FFF2-40B4-BE49-F238E27FC236}">
                <a16:creationId xmlns:a16="http://schemas.microsoft.com/office/drawing/2014/main" id="{A66D3793-42B5-7EF4-0662-93B3DE44323D}"/>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9544FF51-2EFC-3A0B-B2B9-DB44572D4FA0}"/>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ECD83A47-F3E6-FAB8-625B-171ADEB5291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School Auditing Office Pupil Count Website</a:t>
            </a:r>
            <a:endParaRPr lang="en-US">
              <a:latin typeface="Trebuchet MS"/>
            </a:endParaRPr>
          </a:p>
        </p:txBody>
      </p:sp>
    </p:spTree>
    <p:extLst>
      <p:ext uri="{BB962C8B-B14F-4D97-AF65-F5344CB8AC3E}">
        <p14:creationId xmlns:p14="http://schemas.microsoft.com/office/powerpoint/2010/main" val="3720038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33D1-4714-4B8F-A83C-63413159DCE3}"/>
              </a:ext>
            </a:extLst>
          </p:cNvPr>
          <p:cNvSpPr>
            <a:spLocks noGrp="1"/>
          </p:cNvSpPr>
          <p:nvPr>
            <p:ph type="title"/>
          </p:nvPr>
        </p:nvSpPr>
        <p:spPr/>
        <p:txBody>
          <a:bodyPr/>
          <a:lstStyle/>
          <a:p>
            <a:r>
              <a:rPr lang="en-US">
                <a:latin typeface="Museo Slab 500"/>
              </a:rPr>
              <a:t>New Pupil Count Forms and Processes (Optional)</a:t>
            </a:r>
            <a:endParaRPr lang="en-US"/>
          </a:p>
        </p:txBody>
      </p:sp>
      <p:sp>
        <p:nvSpPr>
          <p:cNvPr id="3" name="Content Placeholder 2">
            <a:extLst>
              <a:ext uri="{FF2B5EF4-FFF2-40B4-BE49-F238E27FC236}">
                <a16:creationId xmlns:a16="http://schemas.microsoft.com/office/drawing/2014/main" id="{6FDE60B3-D47E-F68A-3BCE-3ED300F2C1E9}"/>
              </a:ext>
            </a:extLst>
          </p:cNvPr>
          <p:cNvSpPr>
            <a:spLocks noGrp="1"/>
          </p:cNvSpPr>
          <p:nvPr>
            <p:ph idx="1"/>
          </p:nvPr>
        </p:nvSpPr>
        <p:spPr/>
        <p:txBody>
          <a:bodyPr vert="horz" lIns="0" tIns="0" rIns="0" bIns="0" rtlCol="0" anchor="t">
            <a:normAutofit/>
          </a:bodyPr>
          <a:lstStyle/>
          <a:p>
            <a:r>
              <a:rPr lang="en-US" sz="2000">
                <a:solidFill>
                  <a:srgbClr val="403F3B"/>
                </a:solidFill>
                <a:latin typeface="Trebuchet MS"/>
                <a:hlinkClick r:id="rId2"/>
              </a:rPr>
              <a:t>Instructions for Applying for an Alternative Count Date</a:t>
            </a:r>
            <a:r>
              <a:rPr lang="en-US" sz="2000">
                <a:solidFill>
                  <a:srgbClr val="333333"/>
                </a:solidFill>
                <a:latin typeface="Trebuchet MS"/>
              </a:rPr>
              <a:t> </a:t>
            </a:r>
            <a:r>
              <a:rPr lang="en-US" sz="2000" b="1">
                <a:solidFill>
                  <a:srgbClr val="333333"/>
                </a:solidFill>
                <a:latin typeface="Trebuchet MS"/>
              </a:rPr>
              <a:t>UPDATED </a:t>
            </a:r>
            <a:endParaRPr lang="en-US" sz="2000">
              <a:latin typeface="Trebuchet MS"/>
            </a:endParaRPr>
          </a:p>
          <a:p>
            <a:r>
              <a:rPr lang="en-US" sz="2000">
                <a:solidFill>
                  <a:srgbClr val="403F3B"/>
                </a:solidFill>
                <a:latin typeface="Trebuchet MS"/>
                <a:hlinkClick r:id="rId3"/>
              </a:rPr>
              <a:t>Brick-and-Mortar Affidavit of Colorado Residency Sample</a:t>
            </a:r>
            <a:r>
              <a:rPr lang="en-US" sz="2000">
                <a:solidFill>
                  <a:srgbClr val="333333"/>
                </a:solidFill>
                <a:latin typeface="Trebuchet MS"/>
              </a:rPr>
              <a:t>  </a:t>
            </a:r>
            <a:r>
              <a:rPr lang="en-US" sz="2000" b="1">
                <a:solidFill>
                  <a:srgbClr val="333333"/>
                </a:solidFill>
                <a:latin typeface="Trebuchet MS"/>
              </a:rPr>
              <a:t>NEW!</a:t>
            </a:r>
            <a:endParaRPr lang="en-US" sz="2000">
              <a:latin typeface="Trebuchet MS"/>
            </a:endParaRPr>
          </a:p>
          <a:p>
            <a:r>
              <a:rPr lang="en-US" sz="2000">
                <a:solidFill>
                  <a:srgbClr val="403F3B"/>
                </a:solidFill>
                <a:latin typeface="Trebuchet MS"/>
                <a:hlinkClick r:id="rId4"/>
              </a:rPr>
              <a:t>Instructions for Applying for Alternative Attendance for Independent Study Courses</a:t>
            </a:r>
            <a:r>
              <a:rPr lang="en-US" sz="2000" b="1">
                <a:solidFill>
                  <a:srgbClr val="333333"/>
                </a:solidFill>
                <a:latin typeface="Trebuchet MS"/>
              </a:rPr>
              <a:t>  NEW!</a:t>
            </a:r>
            <a:endParaRPr lang="en-US" sz="2000">
              <a:latin typeface="Trebuchet MS"/>
            </a:endParaRPr>
          </a:p>
          <a:p>
            <a:r>
              <a:rPr lang="en-US" sz="2000">
                <a:solidFill>
                  <a:srgbClr val="403F3B"/>
                </a:solidFill>
                <a:latin typeface="Trebuchet MS"/>
                <a:hlinkClick r:id="rId5"/>
              </a:rPr>
              <a:t>Pupil Count Document Checklist</a:t>
            </a:r>
            <a:r>
              <a:rPr lang="en-US" sz="2000">
                <a:solidFill>
                  <a:srgbClr val="333333"/>
                </a:solidFill>
                <a:latin typeface="Trebuchet MS"/>
              </a:rPr>
              <a:t> </a:t>
            </a:r>
            <a:r>
              <a:rPr lang="en-US" sz="2000" b="1">
                <a:solidFill>
                  <a:srgbClr val="333333"/>
                </a:solidFill>
                <a:latin typeface="Trebuchet MS"/>
              </a:rPr>
              <a:t>NEW!</a:t>
            </a:r>
            <a:endParaRPr lang="en-US" sz="2000">
              <a:latin typeface="Trebuchet MS"/>
            </a:endParaRPr>
          </a:p>
          <a:p>
            <a:r>
              <a:rPr lang="en-US" sz="2000">
                <a:solidFill>
                  <a:srgbClr val="403F3B"/>
                </a:solidFill>
                <a:latin typeface="Trebuchet MS"/>
                <a:hlinkClick r:id="rId6"/>
              </a:rPr>
              <a:t>Out of State Transfer Enrollment Eligibility Sample Form</a:t>
            </a:r>
            <a:r>
              <a:rPr lang="en-US" sz="2000">
                <a:solidFill>
                  <a:srgbClr val="333333"/>
                </a:solidFill>
                <a:latin typeface="Trebuchet MS"/>
              </a:rPr>
              <a:t>  </a:t>
            </a:r>
            <a:r>
              <a:rPr lang="en-US" sz="2000" b="1">
                <a:solidFill>
                  <a:srgbClr val="333333"/>
                </a:solidFill>
                <a:latin typeface="Trebuchet MS"/>
              </a:rPr>
              <a:t>NEW!</a:t>
            </a:r>
            <a:endParaRPr lang="en-US" sz="2000">
              <a:latin typeface="Trebuchet MS"/>
            </a:endParaRPr>
          </a:p>
          <a:p>
            <a:r>
              <a:rPr lang="en-US" sz="2000">
                <a:solidFill>
                  <a:srgbClr val="403F3B"/>
                </a:solidFill>
                <a:latin typeface="Trebuchet MS"/>
                <a:hlinkClick r:id="rId7"/>
              </a:rPr>
              <a:t>Online Signature Guidance</a:t>
            </a:r>
            <a:r>
              <a:rPr lang="en-US" sz="2000">
                <a:solidFill>
                  <a:srgbClr val="333333"/>
                </a:solidFill>
                <a:latin typeface="Trebuchet MS"/>
              </a:rPr>
              <a:t>  </a:t>
            </a:r>
            <a:r>
              <a:rPr lang="en-US" sz="2000" b="1">
                <a:solidFill>
                  <a:srgbClr val="333333"/>
                </a:solidFill>
                <a:latin typeface="Trebuchet MS"/>
              </a:rPr>
              <a:t>UPDATED</a:t>
            </a:r>
            <a:endParaRPr lang="en-US" sz="2000">
              <a:latin typeface="Trebuchet MS"/>
            </a:endParaRPr>
          </a:p>
          <a:p>
            <a:endParaRPr lang="en-US"/>
          </a:p>
        </p:txBody>
      </p:sp>
      <p:sp>
        <p:nvSpPr>
          <p:cNvPr id="4" name="Slide Number Placeholder 3">
            <a:extLst>
              <a:ext uri="{FF2B5EF4-FFF2-40B4-BE49-F238E27FC236}">
                <a16:creationId xmlns:a16="http://schemas.microsoft.com/office/drawing/2014/main" id="{7CFB9151-9AAF-FE9C-7FC2-423C378A76C4}"/>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42946AB6-E265-CC7C-7426-191F4AAA543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393A982E-7141-B37E-D985-D92BC395BB39}"/>
              </a:ext>
            </a:extLst>
          </p:cNvPr>
          <p:cNvSpPr>
            <a:spLocks noGrp="1"/>
          </p:cNvSpPr>
          <p:nvPr>
            <p:ph sz="quarter" idx="14"/>
          </p:nvPr>
        </p:nvSpPr>
        <p:spPr>
          <a:xfrm>
            <a:off x="5759746" y="6356350"/>
            <a:ext cx="4686582" cy="362338"/>
          </a:xfrm>
        </p:spPr>
        <p:txBody>
          <a:bodyPr vert="horz" lIns="91440" tIns="45720" rIns="91440" bIns="45720" rtlCol="0" anchor="t">
            <a:normAutofit/>
          </a:bodyPr>
          <a:lstStyle/>
          <a:p>
            <a:r>
              <a:rPr lang="en-US">
                <a:latin typeface="Trebuchet MS"/>
                <a:hlinkClick r:id="rId8"/>
              </a:rPr>
              <a:t>School Auditing Office Pupil Count Website</a:t>
            </a:r>
            <a:endParaRPr lang="en-US">
              <a:latin typeface="Trebuchet MS"/>
            </a:endParaRPr>
          </a:p>
        </p:txBody>
      </p:sp>
    </p:spTree>
    <p:extLst>
      <p:ext uri="{BB962C8B-B14F-4D97-AF65-F5344CB8AC3E}">
        <p14:creationId xmlns:p14="http://schemas.microsoft.com/office/powerpoint/2010/main" val="223755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a:buFont typeface="Arial"/>
              <a:buChar char="•"/>
            </a:pPr>
            <a:r>
              <a:rPr lang="en-US" sz="2000">
                <a:latin typeface="Trebuchet MS"/>
                <a:hlinkClick r:id="rId3"/>
              </a:rPr>
              <a:t>Pupil Count Audit Questionnaire</a:t>
            </a:r>
          </a:p>
          <a:p>
            <a:pPr>
              <a:buFont typeface="Arial"/>
              <a:buChar char="•"/>
            </a:pPr>
            <a:r>
              <a:rPr lang="en-US" sz="2000">
                <a:latin typeface="Trebuchet MS"/>
                <a:hlinkClick r:id="rId4"/>
              </a:rPr>
              <a:t>At-Risk Count Audit Questionnaire</a:t>
            </a:r>
          </a:p>
          <a:p>
            <a:pPr>
              <a:buFont typeface="Arial"/>
              <a:buChar char="•"/>
            </a:pPr>
            <a:r>
              <a:rPr lang="en-US" sz="20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hlinkClick r:id="rId7"/>
              </a:rPr>
              <a:t>School Auditing Office Website</a:t>
            </a:r>
            <a:endParaRPr lang="en-US"/>
          </a:p>
        </p:txBody>
      </p:sp>
    </p:spTree>
    <p:extLst>
      <p:ext uri="{BB962C8B-B14F-4D97-AF65-F5344CB8AC3E}">
        <p14:creationId xmlns:p14="http://schemas.microsoft.com/office/powerpoint/2010/main" val="213547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lnSpcReduction="10000"/>
          </a:bodyPr>
          <a:lstStyle/>
          <a:p>
            <a:pPr marL="0" indent="0">
              <a:buNone/>
            </a:pPr>
            <a:r>
              <a:rPr lang="en-US" b="1">
                <a:latin typeface="Trebuchet MS"/>
              </a:rPr>
              <a:t>Upcoming Trainings</a:t>
            </a:r>
            <a:r>
              <a:rPr lang="en-US">
                <a:latin typeface="Trebuchet MS"/>
              </a:rPr>
              <a:t>:</a:t>
            </a:r>
          </a:p>
          <a:p>
            <a:r>
              <a:rPr lang="en-US" sz="2000">
                <a:solidFill>
                  <a:srgbClr val="333333"/>
                </a:solidFill>
                <a:latin typeface="Trebuchet MS"/>
              </a:rPr>
              <a:t>Preparing for the New Annual Audit Review July 23, 2024 (10AM)</a:t>
            </a:r>
            <a:endParaRPr lang="en-US" sz="2000"/>
          </a:p>
          <a:p>
            <a:r>
              <a:rPr lang="en-US" sz="2100">
                <a:solidFill>
                  <a:srgbClr val="FF0000"/>
                </a:solidFill>
                <a:latin typeface="Trebuchet MS"/>
              </a:rPr>
              <a:t>Student October: Calendar &amp; Bell Schedule Calculations  July 25, 2024 (1PM)</a:t>
            </a:r>
            <a:endParaRPr lang="en-US" sz="2000">
              <a:solidFill>
                <a:srgbClr val="333333"/>
              </a:solidFill>
              <a:latin typeface="Trebuchet MS"/>
            </a:endParaRPr>
          </a:p>
          <a:p>
            <a:r>
              <a:rPr lang="en-US" sz="2000">
                <a:solidFill>
                  <a:srgbClr val="333333"/>
                </a:solidFill>
                <a:latin typeface="Trebuchet MS"/>
              </a:rPr>
              <a:t>Student October: What's New for Pupil Count Audit Contacts? July 30, 2024 (10AM)</a:t>
            </a:r>
            <a:endParaRPr lang="en-US" sz="2000"/>
          </a:p>
          <a:p>
            <a:r>
              <a:rPr lang="en-US" sz="2100">
                <a:solidFill>
                  <a:srgbClr val="FF0000"/>
                </a:solidFill>
                <a:latin typeface="Trebuchet MS"/>
              </a:rPr>
              <a:t>Student October: Intro to the Audit Resource Guide (2 hrs.) August 1, 2024 (1PM)</a:t>
            </a:r>
            <a:endParaRPr lang="en-US" sz="2000">
              <a:solidFill>
                <a:srgbClr val="333333"/>
              </a:solidFill>
              <a:latin typeface="Trebuchet MS"/>
            </a:endParaRPr>
          </a:p>
          <a:p>
            <a:r>
              <a:rPr lang="en-US" sz="2000">
                <a:solidFill>
                  <a:srgbClr val="333333"/>
                </a:solidFill>
                <a:latin typeface="Trebuchet MS"/>
              </a:rPr>
              <a:t>At-Risk Count Audit Overview August 8, 2024 (1PM)</a:t>
            </a:r>
            <a:endParaRPr lang="en-US" sz="2000"/>
          </a:p>
          <a:p>
            <a:r>
              <a:rPr lang="en-US" sz="2000">
                <a:solidFill>
                  <a:srgbClr val="333333"/>
                </a:solidFill>
                <a:latin typeface="Trebuchet MS"/>
              </a:rPr>
              <a:t>Transportation CDE-40 Overview FY23/24 August 15, 2024 (10AM)</a:t>
            </a:r>
            <a:endParaRPr lang="en-US" sz="2000"/>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hlinkClick r:id="rId2"/>
              </a:rPr>
              <a:t>Audit Trainings Website</a:t>
            </a:r>
            <a:endParaRPr lang="en-US" sz="1800">
              <a:latin typeface="Trebuchet MS"/>
            </a:endParaRP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hlinkClick r:id="rId2"/>
              </a:rPr>
              <a:t>Audit Trainings Website</a:t>
            </a:r>
            <a:endParaRPr lang="en-US"/>
          </a:p>
        </p:txBody>
      </p:sp>
    </p:spTree>
    <p:extLst>
      <p:ext uri="{BB962C8B-B14F-4D97-AF65-F5344CB8AC3E}">
        <p14:creationId xmlns:p14="http://schemas.microsoft.com/office/powerpoint/2010/main" val="1185884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 - Completed</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fontScale="85000" lnSpcReduction="10000"/>
          </a:bodyPr>
          <a:lstStyle/>
          <a:p>
            <a:pPr marL="0" indent="0">
              <a:buNone/>
            </a:pPr>
            <a:r>
              <a:rPr lang="en-US" b="1">
                <a:latin typeface="Trebuchet MS"/>
              </a:rPr>
              <a:t>Completed Trainings and Office Hours (in preparation for the 2024/2025 school year)</a:t>
            </a:r>
            <a:r>
              <a:rPr lang="en-US">
                <a:latin typeface="Trebuchet MS"/>
              </a:rPr>
              <a:t>:</a:t>
            </a:r>
          </a:p>
          <a:p>
            <a:r>
              <a:rPr lang="en-US" sz="2000">
                <a:solidFill>
                  <a:srgbClr val="333333"/>
                </a:solidFill>
                <a:latin typeface="Trebuchet MS"/>
              </a:rPr>
              <a:t>Public School Finance Act Update--Office Hours June 13, 2024</a:t>
            </a:r>
          </a:p>
          <a:p>
            <a:r>
              <a:rPr lang="en-US" sz="2000">
                <a:solidFill>
                  <a:srgbClr val="333333"/>
                </a:solidFill>
                <a:latin typeface="Trebuchet MS"/>
              </a:rPr>
              <a:t>Student October: What's New for Program &amp; Curriculum Leaders? June 6, 2024 </a:t>
            </a:r>
            <a:endParaRPr lang="en-US" sz="2000"/>
          </a:p>
          <a:p>
            <a:r>
              <a:rPr lang="en-US" sz="2000">
                <a:solidFill>
                  <a:srgbClr val="333333"/>
                </a:solidFill>
                <a:latin typeface="Trebuchet MS"/>
              </a:rPr>
              <a:t>Public School Finance Act Update--Office Hours May 30, 2024 </a:t>
            </a:r>
          </a:p>
          <a:p>
            <a:r>
              <a:rPr lang="en-US" sz="2000">
                <a:solidFill>
                  <a:srgbClr val="333333"/>
                </a:solidFill>
                <a:latin typeface="Trebuchet MS"/>
              </a:rPr>
              <a:t>Student October:  What's New for AECs (Alternative Education Campuses)? May 22, 2024</a:t>
            </a:r>
            <a:endParaRPr lang="en-US" sz="2000"/>
          </a:p>
          <a:p>
            <a:r>
              <a:rPr lang="en-US" sz="2000">
                <a:solidFill>
                  <a:srgbClr val="333333"/>
                </a:solidFill>
                <a:latin typeface="Trebuchet MS"/>
              </a:rPr>
              <a:t>At-Risk Funding &amp; CEP for Business Officials May 21, 2024 </a:t>
            </a:r>
          </a:p>
          <a:p>
            <a:r>
              <a:rPr lang="en-US" sz="2000">
                <a:solidFill>
                  <a:srgbClr val="333333"/>
                </a:solidFill>
                <a:latin typeface="Trebuchet MS"/>
              </a:rPr>
              <a:t>Student October: What's New for Online Schools and Programs? May 20, 2024 </a:t>
            </a:r>
            <a:endParaRPr lang="en-US" sz="2000">
              <a:solidFill>
                <a:srgbClr val="000000"/>
              </a:solidFill>
            </a:endParaRPr>
          </a:p>
          <a:p>
            <a:r>
              <a:rPr lang="en-US" sz="2000">
                <a:solidFill>
                  <a:srgbClr val="333333"/>
                </a:solidFill>
                <a:latin typeface="Trebuchet MS"/>
              </a:rPr>
              <a:t>Public School Finance Act Update--Office Hours May 16, 2024 </a:t>
            </a:r>
            <a:endParaRPr lang="en-US" sz="2000">
              <a:latin typeface="Trebuchet MS"/>
            </a:endParaRPr>
          </a:p>
          <a:p>
            <a:r>
              <a:rPr lang="en-US" sz="2000">
                <a:solidFill>
                  <a:srgbClr val="333333"/>
                </a:solidFill>
                <a:latin typeface="Trebuchet MS"/>
              </a:rPr>
              <a:t>Public School Finance Act Update--Office Hours April 16, 2024 </a:t>
            </a:r>
            <a:endParaRPr lang="en-US" sz="2000">
              <a:latin typeface="Trebuchet MS"/>
            </a:endParaRPr>
          </a:p>
          <a:p>
            <a:r>
              <a:rPr lang="en-US" sz="2000">
                <a:solidFill>
                  <a:srgbClr val="333333"/>
                </a:solidFill>
                <a:latin typeface="Trebuchet MS"/>
              </a:rPr>
              <a:t>Informational Session Regarding Changes to the Public School Finance Act March 21, 2024 </a:t>
            </a:r>
            <a:endParaRPr lang="en-US" sz="2000">
              <a:latin typeface="Trebuchet MS"/>
            </a:endParaRPr>
          </a:p>
          <a:p>
            <a:endParaRPr lang="en-US" sz="2000">
              <a:solidFill>
                <a:srgbClr val="333333"/>
              </a:solidFill>
            </a:endParaRPr>
          </a:p>
          <a:p>
            <a:pPr marL="0" indent="0">
              <a:buNone/>
            </a:pPr>
            <a:endParaRPr lang="en-US">
              <a:latin typeface="Trebuchet MS"/>
            </a:endParaRPr>
          </a:p>
          <a:p>
            <a:pPr marL="0" indent="0">
              <a:buNone/>
            </a:pPr>
            <a:r>
              <a:rPr lang="en-US">
                <a:hlinkClick r:id="rId2"/>
              </a:rPr>
              <a:t>Audit Trainings Website</a:t>
            </a:r>
            <a:endParaRPr lang="en-US"/>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hlinkClick r:id="rId2"/>
              </a:rPr>
              <a:t>Audit Trainings Website</a:t>
            </a:r>
            <a:endParaRPr lang="en-US"/>
          </a:p>
        </p:txBody>
      </p:sp>
    </p:spTree>
    <p:extLst>
      <p:ext uri="{BB962C8B-B14F-4D97-AF65-F5344CB8AC3E}">
        <p14:creationId xmlns:p14="http://schemas.microsoft.com/office/powerpoint/2010/main" val="258502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At-Risk Interchange is to obtain student level census block information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solidFill>
                  <a:srgbClr val="FF0000"/>
                </a:solidFill>
                <a:latin typeface="Trebuchet MS"/>
              </a:rPr>
              <a:t>This interchange opened on </a:t>
            </a:r>
            <a:r>
              <a:rPr lang="en-US" sz="2000" b="1">
                <a:solidFill>
                  <a:srgbClr val="FF0000"/>
                </a:solidFill>
                <a:latin typeface="Trebuchet MS"/>
              </a:rPr>
              <a:t>July 15, 2024</a:t>
            </a:r>
            <a:r>
              <a:rPr lang="en-US" sz="2000">
                <a:solidFill>
                  <a:srgbClr val="FF0000"/>
                </a:solidFill>
                <a:latin typeface="Trebuchet MS"/>
              </a:rPr>
              <a:t> </a:t>
            </a:r>
            <a:r>
              <a:rPr lang="en-US" sz="2000">
                <a:latin typeface="Trebuchet MS"/>
              </a:rPr>
              <a:t>and closes November 8, 2024.  It will only be open during the Student October Count Collection.</a:t>
            </a:r>
            <a:endParaRPr lang="en-US" sz="2000"/>
          </a:p>
          <a:p>
            <a:pPr lvl="1">
              <a:buFont typeface="Courier New" panose="020B0604020202020204" pitchFamily="34" charset="0"/>
              <a:buChar char="o"/>
            </a:pPr>
            <a:r>
              <a:rPr lang="en-US" sz="1600">
                <a:latin typeface="Trebuchet MS"/>
                <a:hlinkClick r:id="rId2"/>
              </a:rPr>
              <a:t>Instructions for Using the Census Geocoder Tool</a:t>
            </a:r>
            <a:r>
              <a:rPr lang="en-US" sz="1600">
                <a:latin typeface="Trebuchet MS"/>
              </a:rPr>
              <a:t> (PDF)- Posted 7/15/24</a:t>
            </a:r>
            <a:endParaRPr lang="en-US" sz="1600"/>
          </a:p>
          <a:p>
            <a:pPr lvl="1">
              <a:buFont typeface="Courier New" panose="020B0604020202020204" pitchFamily="34" charset="0"/>
              <a:buChar char="o"/>
            </a:pPr>
            <a:r>
              <a:rPr lang="en-US" sz="1600">
                <a:latin typeface="Trebuchet MS"/>
                <a:hlinkClick r:id="rId3"/>
              </a:rPr>
              <a:t>Valid Census Block Data Combinations</a:t>
            </a:r>
            <a:r>
              <a:rPr lang="en-US" sz="1600">
                <a:latin typeface="Trebuchet MS"/>
              </a:rPr>
              <a:t> (Excel)- Posted 7/15/24</a:t>
            </a: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hlinkClick r:id="rId4"/>
              </a:rPr>
              <a:t>ARMeasure@cde.state.co.us</a:t>
            </a:r>
            <a:endParaRPr lang="en-US">
              <a:latin typeface="Trebuchet MS"/>
            </a:endParaRP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5"/>
              </a:rPr>
              <a:t>At-Risk Interchange</a:t>
            </a:r>
            <a:endParaRPr lang="en-US"/>
          </a:p>
        </p:txBody>
      </p:sp>
    </p:spTree>
    <p:extLst>
      <p:ext uri="{BB962C8B-B14F-4D97-AF65-F5344CB8AC3E}">
        <p14:creationId xmlns:p14="http://schemas.microsoft.com/office/powerpoint/2010/main" val="1039979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Identity Management Role</a:t>
            </a:r>
            <a:endParaRPr lang="en-US"/>
          </a:p>
        </p:txBody>
      </p:sp>
      <p:sp>
        <p:nvSpPr>
          <p:cNvPr id="11" name="Rectangle: Rounded Corners 10">
            <a:extLst>
              <a:ext uri="{FF2B5EF4-FFF2-40B4-BE49-F238E27FC236}">
                <a16:creationId xmlns:a16="http://schemas.microsoft.com/office/drawing/2014/main" id="{D5637CD5-8685-C6A3-6B62-AF8E25E03AC3}"/>
              </a:ext>
            </a:extLst>
          </p:cNvPr>
          <p:cNvSpPr/>
          <p:nvPr/>
        </p:nvSpPr>
        <p:spPr>
          <a:xfrm>
            <a:off x="180802" y="1382053"/>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b="1"/>
              <a:t>Note: To receive communication about the at-risk interchange, you must have this role!</a:t>
            </a:r>
            <a:endParaRPr lang="en-US" b="1">
              <a:cs typeface="Calibri"/>
            </a:endParaRPr>
          </a:p>
        </p:txBody>
      </p:sp>
      <p:pic>
        <p:nvPicPr>
          <p:cNvPr id="9" name="Content Placeholder 8" descr="IDM Webpage Screen">
            <a:hlinkClick r:id="rId2"/>
            <a:extLst>
              <a:ext uri="{FF2B5EF4-FFF2-40B4-BE49-F238E27FC236}">
                <a16:creationId xmlns:a16="http://schemas.microsoft.com/office/drawing/2014/main" id="{FEBB3A4C-7BCC-0ED3-7D1D-87DD0182A42D}"/>
              </a:ext>
            </a:extLst>
          </p:cNvPr>
          <p:cNvPicPr>
            <a:picLocks noGrp="1" noChangeAspect="1"/>
          </p:cNvPicPr>
          <p:nvPr>
            <p:ph idx="1"/>
          </p:nvPr>
        </p:nvPicPr>
        <p:blipFill>
          <a:blip r:embed="rId3"/>
          <a:stretch>
            <a:fillRect/>
          </a:stretch>
        </p:blipFill>
        <p:spPr>
          <a:xfrm>
            <a:off x="3452853" y="2182553"/>
            <a:ext cx="7315200" cy="1781175"/>
          </a:xfrm>
          <a:prstGeom prst="rect">
            <a:avLst/>
          </a:prstGeom>
        </p:spPr>
      </p:pic>
      <p:graphicFrame>
        <p:nvGraphicFramePr>
          <p:cNvPr id="10" name="Content Placeholder 7">
            <a:extLst>
              <a:ext uri="{FF2B5EF4-FFF2-40B4-BE49-F238E27FC236}">
                <a16:creationId xmlns:a16="http://schemas.microsoft.com/office/drawing/2014/main" id="{A57F5493-6DF7-F26A-D312-3F4C2F9CB974}"/>
              </a:ext>
            </a:extLst>
          </p:cNvPr>
          <p:cNvGraphicFramePr>
            <a:graphicFrameLocks/>
          </p:cNvGraphicFramePr>
          <p:nvPr>
            <p:extLst>
              <p:ext uri="{D42A27DB-BD31-4B8C-83A1-F6EECF244321}">
                <p14:modId xmlns:p14="http://schemas.microsoft.com/office/powerpoint/2010/main" val="50411633"/>
              </p:ext>
            </p:extLst>
          </p:nvPr>
        </p:nvGraphicFramePr>
        <p:xfrm>
          <a:off x="1810449" y="4675447"/>
          <a:ext cx="8571101" cy="1401021"/>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a:solidFill>
                            <a:schemeClr val="tx1"/>
                          </a:solidFill>
                        </a:rPr>
                        <a:t>Application</a:t>
                      </a:r>
                    </a:p>
                  </a:txBody>
                  <a:tcPr/>
                </a:tc>
                <a:tc>
                  <a:txBody>
                    <a:bodyPr/>
                    <a:lstStyle/>
                    <a:p>
                      <a:r>
                        <a:rPr lang="en-US">
                          <a:solidFill>
                            <a:schemeClr val="tx1"/>
                          </a:solidFill>
                        </a:rPr>
                        <a:t>Collection</a:t>
                      </a:r>
                    </a:p>
                  </a:txBody>
                  <a:tcPr/>
                </a:tc>
                <a:tc>
                  <a:txBody>
                    <a:bodyPr/>
                    <a:lstStyle/>
                    <a:p>
                      <a:r>
                        <a:rPr lang="en-US">
                          <a:solidFill>
                            <a:schemeClr val="tx1"/>
                          </a:solidFill>
                        </a:rPr>
                        <a:t>Role</a:t>
                      </a:r>
                    </a:p>
                  </a:txBody>
                  <a:tcPr/>
                </a:tc>
                <a:tc>
                  <a:txBody>
                    <a:bodyPr/>
                    <a:lstStyle/>
                    <a:p>
                      <a:r>
                        <a:rPr lang="en-US">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a:t>Pipeline</a:t>
                      </a:r>
                    </a:p>
                  </a:txBody>
                  <a:tcPr/>
                </a:tc>
                <a:tc>
                  <a:txBody>
                    <a:bodyPr/>
                    <a:lstStyle/>
                    <a:p>
                      <a:r>
                        <a:rPr lang="en-US" sz="1400"/>
                        <a:t>At Risk Measure (ARM)</a:t>
                      </a:r>
                    </a:p>
                  </a:txBody>
                  <a:tcPr/>
                </a:tc>
                <a:tc>
                  <a:txBody>
                    <a:bodyPr/>
                    <a:lstStyle/>
                    <a:p>
                      <a:r>
                        <a:rPr lang="en-US" sz="1400" b="1"/>
                        <a:t>LEA User</a:t>
                      </a:r>
                    </a:p>
                  </a:txBody>
                  <a:tcPr/>
                </a:tc>
                <a:tc>
                  <a:txBody>
                    <a:bodyPr/>
                    <a:lstStyle/>
                    <a:p>
                      <a:r>
                        <a:rPr lang="en-US" sz="1400"/>
                        <a:t>Upload</a:t>
                      </a:r>
                      <a:r>
                        <a:rPr lang="en-US" sz="1400" baseline="0"/>
                        <a:t> and Edit Records for the At-Risk Measure File</a:t>
                      </a:r>
                      <a:endParaRPr lang="en-US" sz="1400"/>
                    </a:p>
                  </a:txBody>
                  <a:tcPr/>
                </a:tc>
                <a:extLst>
                  <a:ext uri="{0D108BD9-81ED-4DB2-BD59-A6C34878D82A}">
                    <a16:rowId xmlns:a16="http://schemas.microsoft.com/office/drawing/2014/main" val="10001"/>
                  </a:ext>
                </a:extLst>
              </a:tr>
              <a:tr h="326643">
                <a:tc>
                  <a:txBody>
                    <a:bodyPr/>
                    <a:lstStyle/>
                    <a:p>
                      <a:r>
                        <a:rPr lang="en-US" sz="1400"/>
                        <a:t>Pipeline</a:t>
                      </a:r>
                    </a:p>
                  </a:txBody>
                  <a:tcPr/>
                </a:tc>
                <a:tc>
                  <a:txBody>
                    <a:bodyPr/>
                    <a:lstStyle/>
                    <a:p>
                      <a:r>
                        <a:rPr lang="en-US" sz="1400"/>
                        <a:t>At-Risk Measure (ARM)</a:t>
                      </a:r>
                    </a:p>
                  </a:txBody>
                  <a:tcPr/>
                </a:tc>
                <a:tc>
                  <a:txBody>
                    <a:bodyPr/>
                    <a:lstStyle/>
                    <a:p>
                      <a:r>
                        <a:rPr lang="en-US" sz="1400"/>
                        <a:t>LEA Viewer</a:t>
                      </a:r>
                    </a:p>
                  </a:txBody>
                  <a:tcPr/>
                </a:tc>
                <a:tc>
                  <a:txBody>
                    <a:bodyPr/>
                    <a:lstStyle/>
                    <a:p>
                      <a:r>
                        <a:rPr lang="en-US" sz="1400"/>
                        <a:t>View</a:t>
                      </a:r>
                      <a:r>
                        <a:rPr lang="en-US" sz="1400" baseline="0"/>
                        <a:t> Cognos reports – cannot edit data</a:t>
                      </a:r>
                      <a:endParaRPr lang="en-US" sz="1400"/>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hlinkClick r:id="rId4"/>
              </a:rPr>
              <a:t>ARMeasure@cde.state.co.us</a:t>
            </a:r>
            <a:endParaRPr lang="en-US">
              <a:latin typeface="Trebuchet MS"/>
            </a:endParaRP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5"/>
              </a:rPr>
              <a:t>At-Risk Interchange</a:t>
            </a:r>
            <a:endParaRPr lang="en-US"/>
          </a:p>
        </p:txBody>
      </p:sp>
    </p:spTree>
    <p:extLst>
      <p:ext uri="{BB962C8B-B14F-4D97-AF65-F5344CB8AC3E}">
        <p14:creationId xmlns:p14="http://schemas.microsoft.com/office/powerpoint/2010/main" val="202316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a:latin typeface="Trebuchet MS"/>
              </a:rPr>
              <a:t>There are currently 3 trainings scheduled:</a:t>
            </a:r>
            <a:endParaRPr lang="en-US"/>
          </a:p>
          <a:p>
            <a:pPr lvl="1">
              <a:buFont typeface="Courier New,monospace" panose="020B0604020202020204" pitchFamily="34" charset="0"/>
              <a:buChar char="o"/>
            </a:pPr>
            <a:r>
              <a:rPr lang="en-US">
                <a:solidFill>
                  <a:srgbClr val="333333"/>
                </a:solidFill>
                <a:latin typeface="Trebuchet MS"/>
              </a:rPr>
              <a:t>Overview of the Geocode Tool July 24, 2024 (1PM)</a:t>
            </a:r>
            <a:endParaRPr lang="en-US">
              <a:solidFill>
                <a:srgbClr val="000000"/>
              </a:solidFill>
              <a:latin typeface="Trebuchet MS"/>
            </a:endParaRPr>
          </a:p>
          <a:p>
            <a:pPr lvl="1">
              <a:buFont typeface="Courier New,monospace" panose="020B0604020202020204" pitchFamily="34" charset="0"/>
              <a:buChar char="o"/>
            </a:pPr>
            <a:r>
              <a:rPr lang="en-US">
                <a:solidFill>
                  <a:srgbClr val="333333"/>
                </a:solidFill>
                <a:latin typeface="Trebuchet MS"/>
              </a:rPr>
              <a:t>Overview of the Geocode Tool August 13, 2024 (10AM)</a:t>
            </a:r>
            <a:endParaRPr lang="en-US">
              <a:solidFill>
                <a:srgbClr val="000000"/>
              </a:solidFill>
              <a:latin typeface="Trebuchet MS"/>
            </a:endParaRPr>
          </a:p>
          <a:p>
            <a:pPr lvl="1">
              <a:buFont typeface="Courier New,monospace" panose="020B0604020202020204" pitchFamily="34" charset="0"/>
              <a:buChar char="o"/>
            </a:pPr>
            <a:r>
              <a:rPr lang="en-US">
                <a:solidFill>
                  <a:srgbClr val="333333"/>
                </a:solidFill>
                <a:latin typeface="Trebuchet MS"/>
              </a:rPr>
              <a:t>Overview of the Data Pipeline At-Risk Interchange File August 20, 2024 (1PM)</a:t>
            </a:r>
            <a:endParaRPr lang="en-US"/>
          </a:p>
          <a:p>
            <a:pPr marL="0" indent="0">
              <a:buNone/>
            </a:pPr>
            <a:endParaRPr lang="en-US">
              <a:solidFill>
                <a:srgbClr val="000000"/>
              </a:solidFill>
              <a:latin typeface="Trebuchet MS"/>
            </a:endParaRPr>
          </a:p>
          <a:p>
            <a:r>
              <a:rPr lang="en-US">
                <a:solidFill>
                  <a:srgbClr val="000000"/>
                </a:solidFill>
                <a:latin typeface="Trebuchet MS"/>
              </a:rPr>
              <a:t>To access these trainings, click on the link found in the green box located on the </a:t>
            </a:r>
            <a:r>
              <a:rPr lang="en-US">
                <a:solidFill>
                  <a:srgbClr val="000000"/>
                </a:solidFill>
                <a:latin typeface="Trebuchet MS"/>
                <a:hlinkClick r:id="rId2"/>
              </a:rPr>
              <a:t>At-Risk Interchange</a:t>
            </a:r>
            <a:r>
              <a:rPr lang="en-US">
                <a:solidFill>
                  <a:srgbClr val="000000"/>
                </a:solidFill>
                <a:latin typeface="Trebuchet MS"/>
              </a:rPr>
              <a:t> website.  The link will be activated approximately 15 minutes prior to the start of the training.</a:t>
            </a:r>
          </a:p>
          <a:p>
            <a:endParaRPr lang="en-US">
              <a:solidFill>
                <a:srgbClr val="000000"/>
              </a:solidFill>
            </a:endParaRPr>
          </a:p>
          <a:p>
            <a:r>
              <a:rPr lang="en-US">
                <a:latin typeface="Trebuchet MS"/>
              </a:rPr>
              <a:t>For questions, contact </a:t>
            </a:r>
            <a:r>
              <a:rPr lang="en-US">
                <a:latin typeface="Trebuchet MS"/>
                <a:hlinkClick r:id="rId3"/>
              </a:rPr>
              <a:t>ARMeasure@cde.state.co.us</a:t>
            </a:r>
            <a:endParaRPr lang="en-US">
              <a:latin typeface="Trebuchet MS"/>
            </a:endParaRPr>
          </a:p>
          <a:p>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hlinkClick r:id="rId3"/>
              </a:rPr>
              <a:t>ARMeasure@cde.state.co.us</a:t>
            </a:r>
            <a:endParaRPr lang="en-US">
              <a:latin typeface="Trebuchet MS"/>
            </a:endParaRP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2"/>
              </a:rPr>
              <a:t>At-Risk Interchange</a:t>
            </a:r>
            <a:endParaRPr lang="en-US"/>
          </a:p>
        </p:txBody>
      </p:sp>
    </p:spTree>
    <p:extLst>
      <p:ext uri="{BB962C8B-B14F-4D97-AF65-F5344CB8AC3E}">
        <p14:creationId xmlns:p14="http://schemas.microsoft.com/office/powerpoint/2010/main" val="2856351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311972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3555346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Purpose and Timeline</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fontScale="85000" lnSpcReduction="20000"/>
          </a:bodyPr>
          <a:lstStyle/>
          <a:p>
            <a:pPr marL="0" indent="0">
              <a:buNone/>
            </a:pPr>
            <a:r>
              <a:rPr lang="en-US" u="sng">
                <a:latin typeface="Trebuchet MS"/>
              </a:rPr>
              <a:t>Purpose:</a:t>
            </a:r>
          </a:p>
          <a:p>
            <a:pPr marL="0" indent="0">
              <a:buNone/>
            </a:pPr>
            <a:r>
              <a:rPr lang="en-US">
                <a:latin typeface="Trebuchet MS"/>
              </a:rPr>
              <a:t>Districts must annually ensure and report that all kindergarten through third grade teachers who provide literacy instruction to students in kindergarten through third grade and all teachers who provide reading intervention in grades 4-12 have successfully completed evidence-based training in teaching reading. </a:t>
            </a:r>
            <a:endParaRPr lang="en-US"/>
          </a:p>
          <a:p>
            <a:pPr marL="0" indent="0">
              <a:buNone/>
            </a:pPr>
            <a:r>
              <a:rPr lang="en-US">
                <a:latin typeface="Trebuchet MS"/>
              </a:rPr>
              <a:t>Districts must also report kindergarten through third grade principals and administrators and/or personnel who the district determines meet the statute criteria as needing to complete the kindergarten through third grade Principal/Administrator training. </a:t>
            </a:r>
            <a:endParaRPr lang="en-US"/>
          </a:p>
          <a:p>
            <a:pPr marL="0" indent="0">
              <a:buNone/>
            </a:pPr>
            <a:endParaRPr lang="en-US" u="sng">
              <a:latin typeface="Trebuchet MS"/>
            </a:endParaRPr>
          </a:p>
          <a:p>
            <a:pPr marL="0" indent="0">
              <a:buNone/>
            </a:pPr>
            <a:endParaRPr lang="en-US" u="sng">
              <a:latin typeface="Trebuchet MS"/>
            </a:endParaRPr>
          </a:p>
          <a:p>
            <a:pPr marL="0" indent="0">
              <a:buNone/>
            </a:pPr>
            <a:r>
              <a:rPr lang="en-US" u="sng">
                <a:latin typeface="Trebuchet MS"/>
              </a:rPr>
              <a:t>Important Dates: </a:t>
            </a:r>
            <a:endParaRPr lang="en-US">
              <a:latin typeface="Trebuchet MS"/>
            </a:endParaRPr>
          </a:p>
          <a:p>
            <a:pPr marL="342900" indent="-342900"/>
            <a:r>
              <a:rPr lang="en-US">
                <a:latin typeface="Trebuchet MS"/>
              </a:rPr>
              <a:t>August 1: Collection scheduled to open</a:t>
            </a:r>
            <a:endParaRPr lang="en-US"/>
          </a:p>
          <a:p>
            <a:pPr marL="342900" indent="-342900"/>
            <a:r>
              <a:rPr lang="en-US">
                <a:latin typeface="Trebuchet MS"/>
              </a:rPr>
              <a:t>August 15: Teachers, principals, and administrators should have their respective READ training designations added to their COOL accounts</a:t>
            </a:r>
          </a:p>
          <a:p>
            <a:pPr marL="342900" indent="-342900"/>
            <a:r>
              <a:rPr lang="en-US">
                <a:latin typeface="Trebuchet MS"/>
              </a:rPr>
              <a:t>August 30: Collection scheduled to close</a:t>
            </a: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53930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Changes for 2024-25 Collection Year</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a:bodyPr>
          <a:lstStyle/>
          <a:p>
            <a:pPr marL="0" indent="0">
              <a:buNone/>
            </a:pPr>
            <a:r>
              <a:rPr lang="en-US">
                <a:latin typeface="Trebuchet MS"/>
              </a:rPr>
              <a:t>This is the first year that districts are required to report completion of the READ administrator training for staff as well as the READ teacher training for Grades 4 through 12 staff. </a:t>
            </a:r>
            <a:endParaRPr lang="en-US"/>
          </a:p>
          <a:p>
            <a:pPr marL="0" indent="0">
              <a:buNone/>
            </a:pPr>
            <a:endParaRPr lang="en-US">
              <a:latin typeface="Trebuchet MS"/>
            </a:endParaRPr>
          </a:p>
          <a:p>
            <a:pPr marL="0" indent="0">
              <a:buNone/>
            </a:pPr>
            <a:r>
              <a:rPr lang="en-US">
                <a:latin typeface="Trebuchet MS"/>
              </a:rPr>
              <a:t>Due to the addition of administrators to this collection, two columns were added to the file layout to capture the administrator information. The updated file layout can be viewed </a:t>
            </a:r>
            <a:r>
              <a:rPr lang="en-US">
                <a:latin typeface="Trebuchet MS"/>
                <a:hlinkClick r:id="rId2"/>
              </a:rPr>
              <a:t>here</a:t>
            </a:r>
            <a:r>
              <a:rPr lang="en-US">
                <a:latin typeface="Trebuchet MS"/>
              </a:rPr>
              <a:t>. </a:t>
            </a:r>
            <a:endParaRPr lang="en-US"/>
          </a:p>
          <a:p>
            <a:pPr marL="0" indent="0">
              <a:buNone/>
            </a:pPr>
            <a:endParaRPr lang="en-US"/>
          </a:p>
          <a:p>
            <a:pPr marL="0" indent="0">
              <a:buNone/>
            </a:pPr>
            <a:r>
              <a:rPr lang="en-US">
                <a:latin typeface="Trebuchet MS"/>
              </a:rPr>
              <a:t>The codes and business rules for the administrator training fields mimic the teacher training status codes and business rules.</a:t>
            </a: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394703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t>READ Training Collection</a:t>
            </a:r>
            <a:br>
              <a:rPr lang="en-US"/>
            </a:br>
            <a:r>
              <a:rPr lang="en-US"/>
              <a:t>General Process for Collection Completion</a:t>
            </a:r>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p:txBody>
          <a:bodyPr vert="horz" lIns="0" tIns="0" rIns="0" bIns="0" rtlCol="0" anchor="t">
            <a:normAutofit/>
          </a:bodyPr>
          <a:lstStyle/>
          <a:p>
            <a:pPr marL="0" indent="0">
              <a:buNone/>
            </a:pPr>
            <a:r>
              <a:rPr lang="en-US" sz="2400" u="sng">
                <a:latin typeface="Trebuchet MS"/>
                <a:cs typeface="Segoe UI"/>
              </a:rPr>
              <a:t>General Process for Collection Completion:</a:t>
            </a:r>
            <a:endParaRPr lang="en-US"/>
          </a:p>
          <a:p>
            <a:pPr marL="457200" indent="-457200">
              <a:buAutoNum type="arabicPeriod"/>
            </a:pPr>
            <a:r>
              <a:rPr lang="en-US" sz="2400">
                <a:latin typeface="Trebuchet MS"/>
                <a:cs typeface="Segoe UI"/>
              </a:rPr>
              <a:t>This collection starts with an export out of Data Pipeline of a list of educators who may be required to take either the teacher or administrator training. </a:t>
            </a:r>
          </a:p>
          <a:p>
            <a:pPr marL="914400" lvl="1" indent="-457200">
              <a:buFont typeface="Courier New"/>
              <a:buChar char="o"/>
            </a:pPr>
            <a:r>
              <a:rPr lang="en-US" sz="2400">
                <a:latin typeface="Trebuchet MS"/>
                <a:cs typeface="Segoe UI"/>
              </a:rPr>
              <a:t>This is based on certain job class codes from the previous year's Human Resources collection. </a:t>
            </a:r>
            <a:endParaRPr lang="en-US" sz="2400">
              <a:latin typeface="Trebuchet MS"/>
              <a:ea typeface="+mn-lt"/>
              <a:cs typeface="Segoe UI"/>
            </a:endParaRPr>
          </a:p>
          <a:p>
            <a:pPr marL="457200" indent="-457200">
              <a:buAutoNum type="arabicPeriod"/>
            </a:pPr>
            <a:r>
              <a:rPr lang="en-US" sz="2400">
                <a:latin typeface="Trebuchet MS"/>
                <a:ea typeface="+mn-lt"/>
                <a:cs typeface="Segoe UI"/>
              </a:rPr>
              <a:t>Districts</a:t>
            </a:r>
            <a:r>
              <a:rPr lang="en-US" sz="2400">
                <a:latin typeface="Trebuchet MS"/>
                <a:ea typeface="Calibri"/>
                <a:cs typeface="Segoe UI"/>
              </a:rPr>
              <a:t> can then add, edit, or remove educators as it relates to this export based on their job function and whether the district has determined if the educator needs to take the training. </a:t>
            </a:r>
          </a:p>
          <a:p>
            <a:pPr marL="457200" indent="-457200">
              <a:buAutoNum type="arabicPeriod"/>
            </a:pPr>
            <a:r>
              <a:rPr lang="en-US" sz="2400">
                <a:latin typeface="Trebuchet MS"/>
                <a:ea typeface="Calibri"/>
                <a:cs typeface="Segoe UI"/>
              </a:rPr>
              <a:t>After this is complete, districts then upload this file back into Data Pipeline, check for errors, and officially submit. </a:t>
            </a:r>
          </a:p>
          <a:p>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02553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603630909"/>
              </p:ext>
            </p:extLst>
          </p:nvPr>
        </p:nvGraphicFramePr>
        <p:xfrm>
          <a:off x="847725" y="1551214"/>
          <a:ext cx="10498487" cy="3337553"/>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39">
                <a:tc>
                  <a:txBody>
                    <a:bodyPr/>
                    <a:lstStyle/>
                    <a:p>
                      <a:pPr lvl="0">
                        <a:buNone/>
                      </a:pPr>
                      <a:r>
                        <a:rPr lang="en-US" sz="1800" kern="1200">
                          <a:solidFill>
                            <a:schemeClr val="dk1"/>
                          </a:solidFill>
                          <a:effectLst/>
                          <a:latin typeface="+mn-lt"/>
                          <a:ea typeface="+mn-ea"/>
                          <a:cs typeface="+mn-cs"/>
                        </a:rPr>
                        <a:t>Teacher Student Data Link</a:t>
                      </a:r>
                    </a:p>
                  </a:txBody>
                  <a:tcPr/>
                </a:tc>
                <a:tc>
                  <a:txBody>
                    <a:bodyPr/>
                    <a:lstStyle/>
                    <a:p>
                      <a:pPr lvl="0">
                        <a:buNone/>
                      </a:pPr>
                      <a:r>
                        <a:rPr lang="en-US"/>
                        <a:t>Peter Hoffman</a:t>
                      </a:r>
                    </a:p>
                  </a:txBody>
                  <a:tcPr/>
                </a:tc>
                <a:extLst>
                  <a:ext uri="{0D108BD9-81ED-4DB2-BD59-A6C34878D82A}">
                    <a16:rowId xmlns:a16="http://schemas.microsoft.com/office/drawing/2014/main" val="2292760144"/>
                  </a:ext>
                </a:extLst>
              </a:tr>
              <a:tr h="370839">
                <a:tc>
                  <a:txBody>
                    <a:bodyPr/>
                    <a:lstStyle/>
                    <a:p>
                      <a:pPr lvl="0">
                        <a:buNone/>
                      </a:pPr>
                      <a:r>
                        <a:rPr lang="en-US"/>
                        <a:t>Student Discipline</a:t>
                      </a:r>
                    </a:p>
                  </a:txBody>
                  <a:tcPr/>
                </a:tc>
                <a:tc>
                  <a:txBody>
                    <a:bodyPr/>
                    <a:lstStyle/>
                    <a:p>
                      <a:pPr lvl="0">
                        <a:buNone/>
                      </a:pPr>
                      <a:r>
                        <a:rPr lang="en-US"/>
                        <a:t>Dawna Gudka</a:t>
                      </a:r>
                      <a:endParaRPr lang="en-US" err="1"/>
                    </a:p>
                  </a:txBody>
                  <a:tcPr/>
                </a:tc>
                <a:extLst>
                  <a:ext uri="{0D108BD9-81ED-4DB2-BD59-A6C34878D82A}">
                    <a16:rowId xmlns:a16="http://schemas.microsoft.com/office/drawing/2014/main" val="2392833785"/>
                  </a:ext>
                </a:extLst>
              </a:tr>
              <a:tr h="370839">
                <a:tc>
                  <a:txBody>
                    <a:bodyPr/>
                    <a:lstStyle/>
                    <a:p>
                      <a:pPr lvl="0">
                        <a:buNone/>
                      </a:pPr>
                      <a:r>
                        <a:rPr lang="en-US"/>
                        <a:t>Special Education Discipline</a:t>
                      </a:r>
                    </a:p>
                  </a:txBody>
                  <a:tcPr/>
                </a:tc>
                <a:tc>
                  <a:txBody>
                    <a:bodyPr/>
                    <a:lstStyle/>
                    <a:p>
                      <a:pPr lvl="0">
                        <a:buNone/>
                      </a:pPr>
                      <a:r>
                        <a:rPr lang="en-US"/>
                        <a:t>Lindsey Heitman</a:t>
                      </a:r>
                    </a:p>
                  </a:txBody>
                  <a:tcPr/>
                </a:tc>
                <a:extLst>
                  <a:ext uri="{0D108BD9-81ED-4DB2-BD59-A6C34878D82A}">
                    <a16:rowId xmlns:a16="http://schemas.microsoft.com/office/drawing/2014/main" val="3332854152"/>
                  </a:ext>
                </a:extLst>
              </a:tr>
              <a:tr h="370839">
                <a:tc>
                  <a:txBody>
                    <a:bodyPr/>
                    <a:lstStyle/>
                    <a:p>
                      <a:pPr lvl="0">
                        <a:buNone/>
                      </a:pPr>
                      <a:r>
                        <a:rPr lang="en-US"/>
                        <a:t>2024-2025 Student Interchange</a:t>
                      </a:r>
                    </a:p>
                  </a:txBody>
                  <a:tcPr/>
                </a:tc>
                <a:tc>
                  <a:txBody>
                    <a:bodyPr/>
                    <a:lstStyle/>
                    <a:p>
                      <a:pPr lvl="0">
                        <a:buNone/>
                      </a:pPr>
                      <a:r>
                        <a:rPr lang="en-US"/>
                        <a:t>Brooke Wenzel</a:t>
                      </a:r>
                    </a:p>
                  </a:txBody>
                  <a:tcPr/>
                </a:tc>
                <a:extLst>
                  <a:ext uri="{0D108BD9-81ED-4DB2-BD59-A6C34878D82A}">
                    <a16:rowId xmlns:a16="http://schemas.microsoft.com/office/drawing/2014/main" val="213331189"/>
                  </a:ext>
                </a:extLst>
              </a:tr>
              <a:tr h="370839">
                <a:tc>
                  <a:txBody>
                    <a:bodyPr/>
                    <a:lstStyle/>
                    <a:p>
                      <a:pPr lvl="0">
                        <a:buNone/>
                      </a:pPr>
                      <a:r>
                        <a:rPr lang="en-US"/>
                        <a:t>School Auditing Office Updates</a:t>
                      </a:r>
                    </a:p>
                  </a:txBody>
                  <a:tcPr/>
                </a:tc>
                <a:tc>
                  <a:txBody>
                    <a:bodyPr/>
                    <a:lstStyle/>
                    <a:p>
                      <a:pPr lvl="0">
                        <a:buNone/>
                      </a:pPr>
                      <a:r>
                        <a:rPr lang="en-US"/>
                        <a:t>Rebecca McRee</a:t>
                      </a:r>
                      <a:endParaRPr lang="en-US" err="1"/>
                    </a:p>
                  </a:txBody>
                  <a:tcPr/>
                </a:tc>
                <a:extLst>
                  <a:ext uri="{0D108BD9-81ED-4DB2-BD59-A6C34878D82A}">
                    <a16:rowId xmlns:a16="http://schemas.microsoft.com/office/drawing/2014/main" val="3493425112"/>
                  </a:ext>
                </a:extLst>
              </a:tr>
              <a:tr h="370839">
                <a:tc>
                  <a:txBody>
                    <a:bodyPr/>
                    <a:lstStyle/>
                    <a:p>
                      <a:pPr lvl="0">
                        <a:buNone/>
                      </a:pPr>
                      <a:r>
                        <a:rPr lang="en-US"/>
                        <a:t>READ Training</a:t>
                      </a:r>
                    </a:p>
                  </a:txBody>
                  <a:tcPr/>
                </a:tc>
                <a:tc>
                  <a:txBody>
                    <a:bodyPr/>
                    <a:lstStyle/>
                    <a:p>
                      <a:pPr lvl="0">
                        <a:buNone/>
                      </a:pPr>
                      <a:r>
                        <a:rPr lang="en-US"/>
                        <a:t>Tara Rhodes</a:t>
                      </a:r>
                    </a:p>
                  </a:txBody>
                  <a:tcPr/>
                </a:tc>
                <a:extLst>
                  <a:ext uri="{0D108BD9-81ED-4DB2-BD59-A6C34878D82A}">
                    <a16:rowId xmlns:a16="http://schemas.microsoft.com/office/drawing/2014/main" val="215331212"/>
                  </a:ext>
                </a:extLst>
              </a:tr>
              <a:tr h="370839">
                <a:tc>
                  <a:txBody>
                    <a:bodyPr/>
                    <a:lstStyle/>
                    <a:p>
                      <a:pPr lvl="0">
                        <a:buNone/>
                      </a:pPr>
                      <a:r>
                        <a:rPr lang="en-US"/>
                        <a:t>S-EBT</a:t>
                      </a:r>
                    </a:p>
                  </a:txBody>
                  <a:tcPr/>
                </a:tc>
                <a:tc>
                  <a:txBody>
                    <a:bodyPr/>
                    <a:lstStyle/>
                    <a:p>
                      <a:pPr lvl="0">
                        <a:buNone/>
                      </a:pPr>
                      <a:r>
                        <a:rPr lang="en-US"/>
                        <a:t>Collin Slutzky</a:t>
                      </a:r>
                    </a:p>
                  </a:txBody>
                  <a:tcPr/>
                </a:tc>
                <a:extLst>
                  <a:ext uri="{0D108BD9-81ED-4DB2-BD59-A6C34878D82A}">
                    <a16:rowId xmlns:a16="http://schemas.microsoft.com/office/drawing/2014/main" val="2993720110"/>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t>READ Training Collection</a:t>
            </a:r>
            <a:br>
              <a:rPr lang="en-US"/>
            </a:br>
            <a:r>
              <a:rPr lang="en-US"/>
              <a:t>Office Hours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p:txBody>
          <a:bodyPr vert="horz" lIns="0" tIns="0" rIns="0" bIns="0" rtlCol="0" anchor="t">
            <a:normAutofit fontScale="92500" lnSpcReduction="20000"/>
          </a:bodyPr>
          <a:lstStyle/>
          <a:p>
            <a:pPr marL="0" indent="0">
              <a:buNone/>
            </a:pPr>
            <a:r>
              <a:rPr lang="en-US" sz="2400" u="sng">
                <a:latin typeface="Trebuchet MS"/>
                <a:cs typeface="Segoe UI"/>
              </a:rPr>
              <a:t>Office Hours:</a:t>
            </a:r>
          </a:p>
          <a:p>
            <a:pPr marL="0" indent="0">
              <a:buNone/>
            </a:pPr>
            <a:r>
              <a:rPr lang="en-US" sz="2400">
                <a:latin typeface="Trebuchet MS"/>
                <a:cs typeface="Segoe UI"/>
              </a:rPr>
              <a:t>All office hours are occurring on Thursdays at 3:30pm. </a:t>
            </a:r>
          </a:p>
          <a:p>
            <a:pPr marL="0" indent="0">
              <a:buNone/>
            </a:pPr>
            <a:endParaRPr lang="en-US" sz="2400">
              <a:latin typeface="Trebuchet MS"/>
              <a:cs typeface="Segoe UI"/>
            </a:endParaRPr>
          </a:p>
          <a:p>
            <a:pPr marL="0" indent="0">
              <a:buNone/>
            </a:pPr>
            <a:r>
              <a:rPr lang="en-US" sz="2400">
                <a:latin typeface="Trebuchet MS"/>
                <a:cs typeface="Segoe UI"/>
              </a:rPr>
              <a:t>Thursday, 6/27 - Slides have been posted </a:t>
            </a:r>
            <a:r>
              <a:rPr lang="en-US" sz="2400">
                <a:latin typeface="Trebuchet MS"/>
                <a:cs typeface="Segoe UI"/>
                <a:hlinkClick r:id="rId2"/>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3">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Link to register </a:t>
            </a:r>
            <a:r>
              <a:rPr lang="en-US" sz="2400">
                <a:latin typeface="Trebuchet MS"/>
                <a:cs typeface="Segoe UI"/>
                <a:hlinkClick r:id="rId4"/>
              </a:rPr>
              <a:t>here</a:t>
            </a:r>
            <a:r>
              <a:rPr lang="en-US" sz="2400">
                <a:latin typeface="Trebuchet MS"/>
                <a:cs typeface="Segoe UI"/>
              </a:rPr>
              <a:t>.</a:t>
            </a:r>
          </a:p>
          <a:p>
            <a:pPr marL="0" indent="0">
              <a:buNone/>
            </a:pPr>
            <a:r>
              <a:rPr lang="en-US" sz="2400">
                <a:latin typeface="Trebuchet MS"/>
                <a:cs typeface="Segoe UI"/>
              </a:rPr>
              <a:t>Thursday, 8/8 - Link to register </a:t>
            </a:r>
            <a:r>
              <a:rPr lang="en-US" sz="2400">
                <a:latin typeface="Trebuchet MS"/>
                <a:cs typeface="Segoe UI"/>
                <a:hlinkClick r:id="rId5"/>
              </a:rPr>
              <a:t>here</a:t>
            </a:r>
            <a:r>
              <a:rPr lang="en-US" sz="2400">
                <a:latin typeface="Trebuchet MS"/>
                <a:cs typeface="Segoe UI"/>
              </a:rPr>
              <a:t>.</a:t>
            </a: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sz="2400">
                <a:latin typeface="Trebuchet MS"/>
                <a:cs typeface="Segoe UI"/>
                <a:hlinkClick r:id="rId6"/>
              </a:rPr>
              <a:t>24-25 File Layout</a:t>
            </a:r>
            <a:endParaRPr lang="en-US" sz="2400">
              <a:latin typeface="Trebuchet MS"/>
              <a:cs typeface="Segoe UI"/>
            </a:endParaRPr>
          </a:p>
          <a:p>
            <a:pPr marL="0" indent="0">
              <a:buNone/>
            </a:pPr>
            <a:r>
              <a:rPr lang="en-US" sz="2400">
                <a:latin typeface="Trebuchet MS"/>
                <a:cs typeface="Segoe UI"/>
                <a:hlinkClick r:id="rId7"/>
              </a:rPr>
              <a:t>READ Training Website</a:t>
            </a:r>
            <a:endParaRPr lang="en-US" sz="2400">
              <a:latin typeface="Trebuchet MS"/>
              <a:cs typeface="Segoe UI"/>
            </a:endParaRPr>
          </a:p>
          <a:p>
            <a:pPr marL="0" indent="0">
              <a:buNone/>
            </a:pPr>
            <a:r>
              <a:rPr lang="en-US">
                <a:latin typeface="Trebuchet MS"/>
                <a:cs typeface="Segoe UI"/>
                <a:hlinkClick r:id="rId8"/>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0C92F8-84BB-A0F6-2072-1E6FA7614CCE}"/>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Training</a:t>
            </a:r>
          </a:p>
        </p:txBody>
      </p:sp>
      <p:sp>
        <p:nvSpPr>
          <p:cNvPr id="8" name="Content Placeholder 7">
            <a:extLst>
              <a:ext uri="{FF2B5EF4-FFF2-40B4-BE49-F238E27FC236}">
                <a16:creationId xmlns:a16="http://schemas.microsoft.com/office/drawing/2014/main" id="{6238A364-2656-DEFC-82C2-E49857A0F6FF}"/>
              </a:ext>
            </a:extLst>
          </p:cNvPr>
          <p:cNvSpPr>
            <a:spLocks noGrp="1"/>
          </p:cNvSpPr>
          <p:nvPr>
            <p:ph sz="quarter" idx="13"/>
          </p:nvPr>
        </p:nvSpPr>
        <p:spPr/>
        <p:txBody>
          <a:bodyPr/>
          <a:lstStyle/>
          <a:p>
            <a:r>
              <a:rPr lang="en-US">
                <a:latin typeface="Museo Slab 500"/>
              </a:rPr>
              <a:t>Tara Rhodes</a:t>
            </a:r>
          </a:p>
          <a:p>
            <a:r>
              <a:rPr lang="en-US">
                <a:latin typeface="Museo Slab 500"/>
              </a:rPr>
              <a:t>Email: </a:t>
            </a:r>
            <a:r>
              <a:rPr lang="en-US">
                <a:latin typeface="Museo Slab 500"/>
                <a:hlinkClick r:id="rId2"/>
              </a:rPr>
              <a:t>READActData@cde.state.co.us</a:t>
            </a:r>
            <a:endParaRPr lang="en-US"/>
          </a:p>
          <a:p>
            <a:r>
              <a:rPr lang="en-US">
                <a:latin typeface="Museo Slab 500"/>
              </a:rPr>
              <a:t>Phone: 720.601.4125</a:t>
            </a:r>
            <a:endParaRPr lang="en-US"/>
          </a:p>
          <a:p>
            <a:endParaRPr lang="en-US"/>
          </a:p>
          <a:p>
            <a:r>
              <a:rPr lang="en-US">
                <a:latin typeface="Museo Slab 500"/>
                <a:hlinkClick r:id="rId3"/>
              </a:rPr>
              <a:t>READ Training Website</a:t>
            </a:r>
            <a:endParaRPr lang="en-US"/>
          </a:p>
        </p:txBody>
      </p:sp>
      <p:sp>
        <p:nvSpPr>
          <p:cNvPr id="4" name="Slide Number Placeholder 3">
            <a:extLst>
              <a:ext uri="{FF2B5EF4-FFF2-40B4-BE49-F238E27FC236}">
                <a16:creationId xmlns:a16="http://schemas.microsoft.com/office/drawing/2014/main" id="{F60962D0-4427-9653-8906-FC399A37E5D2}"/>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1684126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CDC3E6-A752-B688-8F1C-9EBFB7DF14A9}"/>
              </a:ext>
            </a:extLst>
          </p:cNvPr>
          <p:cNvSpPr>
            <a:spLocks noGrp="1"/>
          </p:cNvSpPr>
          <p:nvPr>
            <p:ph type="ctrTitle"/>
          </p:nvPr>
        </p:nvSpPr>
        <p:spPr/>
        <p:txBody>
          <a:bodyPr/>
          <a:lstStyle/>
          <a:p>
            <a:r>
              <a:rPr lang="en-US"/>
              <a:t>S-EBT</a:t>
            </a:r>
          </a:p>
        </p:txBody>
      </p:sp>
      <p:sp>
        <p:nvSpPr>
          <p:cNvPr id="6" name="Content Placeholder 5">
            <a:extLst>
              <a:ext uri="{FF2B5EF4-FFF2-40B4-BE49-F238E27FC236}">
                <a16:creationId xmlns:a16="http://schemas.microsoft.com/office/drawing/2014/main" id="{5FC025D7-0D85-1169-BB68-26BEB49E154D}"/>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8D3B8CAA-FC0E-01A0-0431-3A256E164785}"/>
              </a:ext>
            </a:extLst>
          </p:cNvPr>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1232470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latin typeface="Museo Slab 500"/>
              </a:rPr>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sz="half" idx="1"/>
          </p:nvPr>
        </p:nvSpPr>
        <p:spPr/>
        <p:txBody>
          <a:bodyPr vert="horz" lIns="68580" tIns="34290" rIns="68580" bIns="34290" rtlCol="0" anchor="t">
            <a:noAutofit/>
          </a:bodyPr>
          <a:lstStyle/>
          <a:p>
            <a:pPr>
              <a:lnSpc>
                <a:spcPct val="120000"/>
              </a:lnSpc>
              <a:buFont typeface="Arial" panose="020B0604020202020204" pitchFamily="34" charset="0"/>
              <a:buChar char="•"/>
            </a:pPr>
            <a:r>
              <a:rPr lang="en-US">
                <a:solidFill>
                  <a:srgbClr val="000000"/>
                </a:solidFill>
                <a:latin typeface="Trebuchet MS"/>
              </a:rPr>
              <a:t>The collection closed on April 30th</a:t>
            </a:r>
          </a:p>
          <a:p>
            <a:pPr>
              <a:lnSpc>
                <a:spcPct val="120000"/>
              </a:lnSpc>
              <a:buFont typeface="Arial" panose="020B0604020202020204" pitchFamily="34" charset="0"/>
              <a:buChar char="•"/>
            </a:pPr>
            <a:r>
              <a:rPr lang="en-US">
                <a:solidFill>
                  <a:srgbClr val="000000"/>
                </a:solidFill>
                <a:latin typeface="Trebuchet MS"/>
              </a:rPr>
              <a:t>Every district submitted on time</a:t>
            </a:r>
          </a:p>
          <a:p>
            <a:pPr>
              <a:lnSpc>
                <a:spcPct val="120000"/>
              </a:lnSpc>
              <a:buFont typeface="Arial" panose="020B0604020202020204" pitchFamily="34" charset="0"/>
              <a:buChar char="•"/>
            </a:pPr>
            <a:r>
              <a:rPr lang="en-US">
                <a:solidFill>
                  <a:srgbClr val="000000"/>
                </a:solidFill>
                <a:latin typeface="Trebuchet MS"/>
              </a:rPr>
              <a:t>Corrections will be accepted from May 22</a:t>
            </a:r>
            <a:r>
              <a:rPr lang="en-US" baseline="30000">
                <a:solidFill>
                  <a:srgbClr val="000000"/>
                </a:solidFill>
                <a:latin typeface="Trebuchet MS"/>
              </a:rPr>
              <a:t>nd</a:t>
            </a:r>
            <a:r>
              <a:rPr lang="en-US">
                <a:solidFill>
                  <a:srgbClr val="000000"/>
                </a:solidFill>
                <a:latin typeface="Trebuchet MS"/>
              </a:rPr>
              <a:t> to August 30</a:t>
            </a:r>
            <a:r>
              <a:rPr lang="en-US" baseline="30000">
                <a:solidFill>
                  <a:srgbClr val="000000"/>
                </a:solidFill>
                <a:latin typeface="Trebuchet MS"/>
              </a:rPr>
              <a:t>th</a:t>
            </a:r>
            <a:endParaRPr lang="en-US">
              <a:solidFill>
                <a:srgbClr val="000000"/>
              </a:solidFill>
              <a:latin typeface="Trebuchet MS"/>
            </a:endParaRPr>
          </a:p>
          <a:p>
            <a:pPr>
              <a:lnSpc>
                <a:spcPct val="120000"/>
              </a:lnSpc>
              <a:buFont typeface="Arial" panose="020B0604020202020204" pitchFamily="34" charset="0"/>
              <a:buChar char="•"/>
            </a:pPr>
            <a:r>
              <a:rPr lang="en-US">
                <a:solidFill>
                  <a:srgbClr val="000000"/>
                </a:solidFill>
                <a:latin typeface="Trebuchet MS"/>
              </a:rPr>
              <a:t>Use the corrections period for:</a:t>
            </a:r>
          </a:p>
          <a:p>
            <a:pPr lvl="1">
              <a:lnSpc>
                <a:spcPct val="120000"/>
              </a:lnSpc>
            </a:pPr>
            <a:r>
              <a:rPr lang="en-US" sz="2100">
                <a:solidFill>
                  <a:srgbClr val="000000"/>
                </a:solidFill>
                <a:latin typeface="Trebuchet MS"/>
              </a:rPr>
              <a:t>Errors in submitted student data</a:t>
            </a:r>
          </a:p>
          <a:p>
            <a:pPr lvl="1">
              <a:lnSpc>
                <a:spcPct val="120000"/>
              </a:lnSpc>
            </a:pPr>
            <a:r>
              <a:rPr lang="en-US" sz="2100">
                <a:solidFill>
                  <a:srgbClr val="000000"/>
                </a:solidFill>
                <a:latin typeface="Trebuchet MS"/>
              </a:rPr>
              <a:t>Adding students who were accidentally missed</a:t>
            </a:r>
          </a:p>
          <a:p>
            <a:pPr lvl="1">
              <a:lnSpc>
                <a:spcPct val="120000"/>
              </a:lnSpc>
            </a:pPr>
            <a:r>
              <a:rPr lang="en-US" sz="2100">
                <a:solidFill>
                  <a:srgbClr val="000000"/>
                </a:solidFill>
                <a:latin typeface="Trebuchet MS"/>
              </a:rPr>
              <a:t>Including students that became newly eligible after April 30</a:t>
            </a:r>
            <a:r>
              <a:rPr lang="en-US" sz="2100" baseline="30000">
                <a:solidFill>
                  <a:srgbClr val="000000"/>
                </a:solidFill>
                <a:latin typeface="Trebuchet MS"/>
              </a:rPr>
              <a:t>th</a:t>
            </a:r>
            <a:r>
              <a:rPr lang="en-US" sz="2100">
                <a:solidFill>
                  <a:srgbClr val="000000"/>
                </a:solidFill>
                <a:latin typeface="Trebuchet MS"/>
              </a:rPr>
              <a:t> </a:t>
            </a:r>
          </a:p>
          <a:p>
            <a:pPr lvl="1">
              <a:lnSpc>
                <a:spcPct val="120000"/>
              </a:lnSpc>
            </a:pPr>
            <a:r>
              <a:rPr lang="en-US" sz="2100">
                <a:solidFill>
                  <a:srgbClr val="000000"/>
                </a:solidFill>
                <a:latin typeface="Trebuchet MS"/>
              </a:rPr>
              <a:t>Capturing students who enrolled in your district after April 30</a:t>
            </a:r>
            <a:r>
              <a:rPr lang="en-US" sz="2100" baseline="30000">
                <a:solidFill>
                  <a:srgbClr val="000000"/>
                </a:solidFill>
                <a:latin typeface="Trebuchet MS"/>
              </a:rPr>
              <a:t>th</a:t>
            </a:r>
            <a:endParaRPr lang="en-US" sz="2100">
              <a:solidFill>
                <a:srgbClr val="000000"/>
              </a:solidFill>
              <a:latin typeface="Trebuchet MS"/>
            </a:endParaRPr>
          </a:p>
          <a:p>
            <a:pPr lvl="1">
              <a:lnSpc>
                <a:spcPct val="120000"/>
              </a:lnSpc>
            </a:pPr>
            <a:r>
              <a:rPr lang="en-US" sz="2100">
                <a:solidFill>
                  <a:srgbClr val="000000"/>
                </a:solidFill>
                <a:latin typeface="Trebuchet MS"/>
              </a:rPr>
              <a:t>Updating addresses that have changed</a:t>
            </a:r>
          </a:p>
          <a:p>
            <a:pPr>
              <a:lnSpc>
                <a:spcPct val="120000"/>
              </a:lnSpc>
              <a:buFont typeface="Arial" panose="020B0604020202020204" pitchFamily="34" charset="0"/>
              <a:buChar char="•"/>
            </a:pPr>
            <a:endParaRPr lang="en-US">
              <a:solidFill>
                <a:srgbClr val="000000"/>
              </a:solidFill>
              <a:latin typeface="Trebuchet MS"/>
            </a:endParaRPr>
          </a:p>
          <a:p>
            <a:pPr>
              <a:lnSpc>
                <a:spcPct val="120000"/>
              </a:lnSpc>
              <a:buFont typeface="Arial" panose="020B0604020202020204" pitchFamily="34" charset="0"/>
              <a:buChar char="•"/>
            </a:pPr>
            <a:endParaRPr lang="en-US">
              <a:solidFill>
                <a:srgbClr val="000000"/>
              </a:solidFill>
              <a:latin typeface="Trebuchet MS"/>
            </a:endParaRPr>
          </a:p>
          <a:p>
            <a:pPr marL="0" indent="0">
              <a:buNone/>
            </a:pPr>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3"/>
          </p:nvPr>
        </p:nvSpPr>
        <p:spPr/>
        <p:txBody>
          <a:bodyPr/>
          <a:lstStyle/>
          <a:p>
            <a:r>
              <a:rPr lang="en-US"/>
              <a:t>Summer EBT</a:t>
            </a:r>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4"/>
          </p:nvPr>
        </p:nvSpPr>
        <p:spPr>
          <a:xfrm>
            <a:off x="5911542" y="6356351"/>
            <a:ext cx="3294459" cy="271463"/>
          </a:xfrm>
        </p:spPr>
        <p:txBody>
          <a:bodyPr>
            <a:normAutofit fontScale="92500" lnSpcReduction="20000"/>
          </a:bodyPr>
          <a:lstStyle/>
          <a:p>
            <a:r>
              <a:rPr lang="en-US"/>
              <a:t>s-ebt@cde.state.co.us</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t>How to Submit Corrections</a:t>
            </a:r>
          </a:p>
        </p:txBody>
      </p:sp>
      <p:sp>
        <p:nvSpPr>
          <p:cNvPr id="3" name="Content Placeholder 2">
            <a:extLst>
              <a:ext uri="{FF2B5EF4-FFF2-40B4-BE49-F238E27FC236}">
                <a16:creationId xmlns:a16="http://schemas.microsoft.com/office/drawing/2014/main" id="{6F2F58C4-4C5B-8493-9517-E6DF83B3D0BA}"/>
              </a:ext>
            </a:extLst>
          </p:cNvPr>
          <p:cNvSpPr>
            <a:spLocks noGrp="1"/>
          </p:cNvSpPr>
          <p:nvPr>
            <p:ph sz="half" idx="1"/>
          </p:nvPr>
        </p:nvSpPr>
        <p:spPr>
          <a:xfrm>
            <a:off x="2152650" y="1554480"/>
            <a:ext cx="7886700" cy="4705643"/>
          </a:xfrm>
        </p:spPr>
        <p:txBody>
          <a:bodyPr>
            <a:normAutofit/>
          </a:bodyPr>
          <a:lstStyle/>
          <a:p>
            <a:r>
              <a:rPr lang="en-US"/>
              <a:t>You must email </a:t>
            </a:r>
            <a:r>
              <a:rPr lang="en-US">
                <a:hlinkClick r:id="rId2"/>
              </a:rPr>
              <a:t>s-ebt@cde.state.co.us</a:t>
            </a:r>
            <a:r>
              <a:rPr lang="en-US"/>
              <a:t> for us to unlock your collection </a:t>
            </a:r>
          </a:p>
          <a:p>
            <a:r>
              <a:rPr lang="en-US"/>
              <a:t>The file format for corrections is identical to the format of the original collection</a:t>
            </a:r>
          </a:p>
          <a:p>
            <a:r>
              <a:rPr lang="en-US"/>
              <a:t>Your corrected file must include all students you submitted during the initial collection</a:t>
            </a:r>
          </a:p>
          <a:p>
            <a:pPr lvl="1"/>
            <a:r>
              <a:rPr lang="en-US" sz="2100"/>
              <a:t>Correction files with fewer students will cause an error in Data Pipeline</a:t>
            </a:r>
          </a:p>
          <a:p>
            <a:r>
              <a:rPr lang="en-US"/>
              <a:t>When uploading your data in Pipeline, select the “Replace” option for Upload Type</a:t>
            </a:r>
          </a:p>
          <a:p>
            <a:r>
              <a:rPr lang="en-US"/>
              <a:t>We will be available for office hours as needed to help during the corrections period</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a:xfrm>
            <a:off x="5911541" y="6356350"/>
            <a:ext cx="3295130" cy="362338"/>
          </a:xfrm>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nvPr>
        </p:nvGraphicFramePr>
        <p:xfrm>
          <a:off x="1788034" y="1008804"/>
          <a:ext cx="8615932" cy="4593851"/>
        </p:xfrm>
        <a:graphic>
          <a:graphicData uri="http://schemas.openxmlformats.org/drawingml/2006/table">
            <a:tbl>
              <a:tblPr firstRow="1"/>
              <a:tblGrid>
                <a:gridCol w="513260">
                  <a:extLst>
                    <a:ext uri="{9D8B030D-6E8A-4147-A177-3AD203B41FA5}">
                      <a16:colId xmlns:a16="http://schemas.microsoft.com/office/drawing/2014/main" val="41291250"/>
                    </a:ext>
                  </a:extLst>
                </a:gridCol>
                <a:gridCol w="2542701">
                  <a:extLst>
                    <a:ext uri="{9D8B030D-6E8A-4147-A177-3AD203B41FA5}">
                      <a16:colId xmlns:a16="http://schemas.microsoft.com/office/drawing/2014/main" val="3100980506"/>
                    </a:ext>
                  </a:extLst>
                </a:gridCol>
                <a:gridCol w="890149">
                  <a:extLst>
                    <a:ext uri="{9D8B030D-6E8A-4147-A177-3AD203B41FA5}">
                      <a16:colId xmlns:a16="http://schemas.microsoft.com/office/drawing/2014/main" val="3588148332"/>
                    </a:ext>
                  </a:extLst>
                </a:gridCol>
                <a:gridCol w="552888">
                  <a:extLst>
                    <a:ext uri="{9D8B030D-6E8A-4147-A177-3AD203B41FA5}">
                      <a16:colId xmlns:a16="http://schemas.microsoft.com/office/drawing/2014/main" val="3659534957"/>
                    </a:ext>
                  </a:extLst>
                </a:gridCol>
                <a:gridCol w="552888">
                  <a:extLst>
                    <a:ext uri="{9D8B030D-6E8A-4147-A177-3AD203B41FA5}">
                      <a16:colId xmlns:a16="http://schemas.microsoft.com/office/drawing/2014/main" val="1039896977"/>
                    </a:ext>
                  </a:extLst>
                </a:gridCol>
                <a:gridCol w="537307">
                  <a:extLst>
                    <a:ext uri="{9D8B030D-6E8A-4147-A177-3AD203B41FA5}">
                      <a16:colId xmlns:a16="http://schemas.microsoft.com/office/drawing/2014/main" val="4160800587"/>
                    </a:ext>
                  </a:extLst>
                </a:gridCol>
                <a:gridCol w="611193">
                  <a:extLst>
                    <a:ext uri="{9D8B030D-6E8A-4147-A177-3AD203B41FA5}">
                      <a16:colId xmlns:a16="http://schemas.microsoft.com/office/drawing/2014/main" val="949456666"/>
                    </a:ext>
                  </a:extLst>
                </a:gridCol>
                <a:gridCol w="1108443">
                  <a:extLst>
                    <a:ext uri="{9D8B030D-6E8A-4147-A177-3AD203B41FA5}">
                      <a16:colId xmlns:a16="http://schemas.microsoft.com/office/drawing/2014/main" val="189423563"/>
                    </a:ext>
                  </a:extLst>
                </a:gridCol>
                <a:gridCol w="1307103">
                  <a:extLst>
                    <a:ext uri="{9D8B030D-6E8A-4147-A177-3AD203B41FA5}">
                      <a16:colId xmlns:a16="http://schemas.microsoft.com/office/drawing/2014/main" val="3625767729"/>
                    </a:ext>
                  </a:extLst>
                </a:gridCol>
              </a:tblGrid>
              <a:tr h="411549">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8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800" b="1" spc="-3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800" b="1" spc="20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8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8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8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119642">
                <a:tc>
                  <a:txBody>
                    <a:bodyPr/>
                    <a:lstStyle/>
                    <a:p>
                      <a:pPr marL="67945"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20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A2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10961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School</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4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B2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209550">
                <a:tc>
                  <a:txBody>
                    <a:bodyPr/>
                    <a:lstStyle/>
                    <a:p>
                      <a:pPr marL="67945"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Entry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C2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225678">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Exit</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Withdraw</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D2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0</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fill if</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N/A</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135407">
                <a:tc>
                  <a:txBody>
                    <a:bodyPr/>
                    <a:lstStyle/>
                    <a:p>
                      <a:pPr marL="67945"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(SASID)</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E2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16063">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Local</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(LASID)</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F2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4185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74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G2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20372">
                <a:tc>
                  <a:txBody>
                    <a:bodyPr/>
                    <a:lstStyle/>
                    <a:p>
                      <a:pPr marL="67945"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Middle</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75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H2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NMN</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if</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4185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I2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150442">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Gender</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J2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212783">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Date</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Birth</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K2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152872">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Grade</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Level</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L2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060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161198">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Language</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M2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ENG</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169526">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N2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186991">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O2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154751">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Telephone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Number</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P2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5551231234;</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15475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1</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264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Q2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123</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Star</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Quarry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Road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322397">
                <a:tc>
                  <a:txBody>
                    <a:bodyPr/>
                    <a:lstStyle/>
                    <a:p>
                      <a:pPr marL="67945"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265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R2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Apt.</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special </a:t>
                      </a:r>
                      <a:r>
                        <a:rPr lang="en-US" sz="800" b="1">
                          <a:effectLst/>
                          <a:latin typeface="Trebuchet MS" panose="020B0603020202020204" pitchFamily="34" charset="0"/>
                          <a:ea typeface="Arial" panose="020B0604020202020204" pitchFamily="34" charset="0"/>
                          <a:cs typeface="Times New Roman" panose="02020603050405020304" pitchFamily="18" charset="0"/>
                        </a:rPr>
                        <a:t>characters,</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i.e.,</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 &amp;, @, etc.</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16098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City</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50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S2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161417">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CO</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2251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Postal</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368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U2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99999-0000,</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99999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23254">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Free/Reduced</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Lunch</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Price</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Eligible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369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V2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00,</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216061">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FRPL</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Eligibility</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Date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W2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55</a:t>
            </a:fld>
            <a:endParaRPr lang="en-US"/>
          </a:p>
        </p:txBody>
      </p:sp>
    </p:spTree>
    <p:extLst>
      <p:ext uri="{BB962C8B-B14F-4D97-AF65-F5344CB8AC3E}">
        <p14:creationId xmlns:p14="http://schemas.microsoft.com/office/powerpoint/2010/main" val="2916385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a:xfrm>
            <a:off x="1509623" y="1254425"/>
            <a:ext cx="9170946" cy="4915893"/>
          </a:xfrm>
        </p:spPr>
        <p:txBody>
          <a:bodyPr>
            <a:normAutofit fontScale="85000" lnSpcReduction="20000"/>
          </a:bodyPr>
          <a:lstStyle/>
          <a:p>
            <a:pPr defTabSz="685800">
              <a:spcBef>
                <a:spcPts val="750"/>
              </a:spcBef>
              <a:defRPr/>
            </a:pPr>
            <a:endParaRPr lang="en-US"/>
          </a:p>
          <a:p>
            <a:pPr defTabSz="685800">
              <a:spcBef>
                <a:spcPts val="750"/>
              </a:spcBef>
              <a:defRPr/>
            </a:pPr>
            <a:r>
              <a:rPr lang="en-US">
                <a:latin typeface="Museo Slab 500"/>
                <a:hlinkClick r:id="rId3"/>
              </a:rPr>
              <a:t>S-EBT General Email</a:t>
            </a:r>
            <a:endParaRPr lang="en-US">
              <a:latin typeface="Museo Slab 500"/>
              <a:hlinkClick r:id="" action="ppaction://noaction">
                <a:extLst>
                  <a:ext uri="{A12FA001-AC4F-418D-AE19-62706E023703}">
                    <ahyp:hlinkClr xmlns:ahyp="http://schemas.microsoft.com/office/drawing/2018/hyperlinkcolor" val="tx"/>
                  </a:ext>
                </a:extLst>
              </a:hlinkClick>
            </a:endParaRPr>
          </a:p>
          <a:p>
            <a:pPr defTabSz="685800">
              <a:spcBef>
                <a:spcPts val="750"/>
              </a:spcBef>
              <a:defRPr/>
            </a:pPr>
            <a:endParaRPr lang="en-US"/>
          </a:p>
          <a:p>
            <a:pPr defTabSz="685800">
              <a:spcBef>
                <a:spcPts val="750"/>
              </a:spcBef>
              <a:defRPr/>
            </a:pPr>
            <a:r>
              <a:rPr lang="en-US">
                <a:latin typeface="Museo Slab 500"/>
                <a:hlinkClick r:id="rId4"/>
              </a:rPr>
              <a:t>Data Collection FAQ </a:t>
            </a:r>
            <a:r>
              <a:rPr lang="en-US">
                <a:latin typeface="Museo Slab 500"/>
              </a:rPr>
              <a:t>– This is a great resource if you are having issues with formatting or uploading</a:t>
            </a:r>
            <a:br>
              <a:rPr lang="en-US"/>
            </a:br>
            <a:r>
              <a:rPr lang="en-US">
                <a:solidFill>
                  <a:srgbClr val="000000"/>
                </a:solidFill>
                <a:latin typeface="Museo Slab 500"/>
                <a:hlinkClick r:id="rId5"/>
              </a:rPr>
              <a:t>School Nutrition Summer-EBT webpage</a:t>
            </a:r>
            <a:endParaRPr lang="en-US">
              <a:solidFill>
                <a:srgbClr val="000000"/>
              </a:solidFill>
              <a:latin typeface="Museo Slab 500"/>
            </a:endParaRPr>
          </a:p>
          <a:p>
            <a:pPr algn="ctr"/>
            <a:r>
              <a:rPr lang="en-US">
                <a:solidFill>
                  <a:srgbClr val="000000"/>
                </a:solidFill>
                <a:latin typeface="Museo Slab 500"/>
                <a:hlinkClick r:id="rId6"/>
              </a:rPr>
              <a:t>Data Pipeline S-EBT webpage</a:t>
            </a:r>
            <a:endParaRPr lang="en-US">
              <a:solidFill>
                <a:srgbClr val="000000"/>
              </a:solidFill>
              <a:latin typeface="Museo Slab 500"/>
            </a:endParaRPr>
          </a:p>
          <a:p>
            <a:r>
              <a:rPr lang="en-US">
                <a:solidFill>
                  <a:srgbClr val="000000"/>
                </a:solidFill>
                <a:latin typeface="Museo Slab 500"/>
                <a:hlinkClick r:id="rId7"/>
              </a:rPr>
              <a:t>Office Hours Sign-up</a:t>
            </a:r>
            <a:endParaRPr lang="en-US">
              <a:solidFill>
                <a:srgbClr val="000000"/>
              </a:solidFill>
              <a:latin typeface="Museo Slab 500"/>
            </a:endParaRPr>
          </a:p>
          <a:p>
            <a:endParaRPr lang="en-US">
              <a:solidFill>
                <a:srgbClr val="000000"/>
              </a:solidFill>
            </a:endParaRPr>
          </a:p>
          <a:p>
            <a:r>
              <a:rPr lang="en-US">
                <a:solidFill>
                  <a:srgbClr val="000000"/>
                </a:solidFill>
                <a:latin typeface="Museo Slab 500"/>
              </a:rPr>
              <a:t>S-EBT Support Center:</a:t>
            </a:r>
          </a:p>
          <a:p>
            <a:r>
              <a:rPr lang="en-US">
                <a:solidFill>
                  <a:srgbClr val="000000"/>
                </a:solidFill>
                <a:latin typeface="Museo Slab 500"/>
              </a:rPr>
              <a:t>Call: 800-536-5298</a:t>
            </a:r>
          </a:p>
          <a:p>
            <a:r>
              <a:rPr lang="en-US">
                <a:solidFill>
                  <a:srgbClr val="000000"/>
                </a:solidFill>
                <a:latin typeface="Museo Slab 500"/>
              </a:rPr>
              <a:t>Text: 720-741-0550</a:t>
            </a:r>
          </a:p>
          <a:p>
            <a:r>
              <a:rPr lang="en-US">
                <a:solidFill>
                  <a:srgbClr val="000000"/>
                </a:solidFill>
                <a:latin typeface="Museo Slab 500"/>
              </a:rPr>
              <a:t>Email: cdhs_sebt_supportcenter@state.co.us</a:t>
            </a:r>
          </a:p>
          <a:p>
            <a:pPr algn="ctr"/>
            <a:endParaRPr lang="en-US">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56</a:t>
            </a:fld>
            <a:endParaRPr lang="en-US"/>
          </a:p>
        </p:txBody>
      </p:sp>
    </p:spTree>
    <p:extLst>
      <p:ext uri="{BB962C8B-B14F-4D97-AF65-F5344CB8AC3E}">
        <p14:creationId xmlns:p14="http://schemas.microsoft.com/office/powerpoint/2010/main" val="1118867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solidFill>
                  <a:schemeClr val="tx1"/>
                </a:solidFill>
                <a:latin typeface="+mj-lt"/>
              </a:rPr>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615532312"/>
              </p:ext>
            </p:extLst>
          </p:nvPr>
        </p:nvGraphicFramePr>
        <p:xfrm>
          <a:off x="640080" y="2872899"/>
          <a:ext cx="4512945"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1A46CF0-93FC-0F57-08AB-2C33C5DB812D}"/>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2386" r="123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57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643588613"/>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925431729"/>
              </p:ext>
            </p:extLst>
          </p:nvPr>
        </p:nvGraphicFramePr>
        <p:xfrm>
          <a:off x="332873" y="1332254"/>
          <a:ext cx="11711381" cy="4680240"/>
        </p:xfrm>
        <a:graphic>
          <a:graphicData uri="http://schemas.openxmlformats.org/drawingml/2006/table">
            <a:tbl>
              <a:tblPr firstRow="1" bandRow="1">
                <a:tableStyleId>{B301B821-A1FF-4177-AEE7-76D212191A09}</a:tableStyleId>
              </a:tblPr>
              <a:tblGrid>
                <a:gridCol w="1812450">
                  <a:extLst>
                    <a:ext uri="{9D8B030D-6E8A-4147-A177-3AD203B41FA5}">
                      <a16:colId xmlns:a16="http://schemas.microsoft.com/office/drawing/2014/main" val="972675767"/>
                    </a:ext>
                  </a:extLst>
                </a:gridCol>
                <a:gridCol w="1037492">
                  <a:extLst>
                    <a:ext uri="{9D8B030D-6E8A-4147-A177-3AD203B41FA5}">
                      <a16:colId xmlns:a16="http://schemas.microsoft.com/office/drawing/2014/main" val="1355897659"/>
                    </a:ext>
                  </a:extLst>
                </a:gridCol>
                <a:gridCol w="1055077">
                  <a:extLst>
                    <a:ext uri="{9D8B030D-6E8A-4147-A177-3AD203B41FA5}">
                      <a16:colId xmlns:a16="http://schemas.microsoft.com/office/drawing/2014/main" val="554794496"/>
                    </a:ext>
                  </a:extLst>
                </a:gridCol>
                <a:gridCol w="1485900">
                  <a:extLst>
                    <a:ext uri="{9D8B030D-6E8A-4147-A177-3AD203B41FA5}">
                      <a16:colId xmlns:a16="http://schemas.microsoft.com/office/drawing/2014/main" val="2208239753"/>
                    </a:ext>
                  </a:extLst>
                </a:gridCol>
                <a:gridCol w="3160231">
                  <a:extLst>
                    <a:ext uri="{9D8B030D-6E8A-4147-A177-3AD203B41FA5}">
                      <a16:colId xmlns:a16="http://schemas.microsoft.com/office/drawing/2014/main" val="1970621890"/>
                    </a:ext>
                  </a:extLst>
                </a:gridCol>
                <a:gridCol w="3160231">
                  <a:extLst>
                    <a:ext uri="{9D8B030D-6E8A-4147-A177-3AD203B41FA5}">
                      <a16:colId xmlns:a16="http://schemas.microsoft.com/office/drawing/2014/main" val="1932458984"/>
                    </a:ext>
                  </a:extLst>
                </a:gridCol>
              </a:tblGrid>
              <a:tr h="440800">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2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Deadline: </a:t>
                      </a:r>
                      <a:r>
                        <a:rPr lang="en-US" sz="1600" b="0">
                          <a:latin typeface="+mn-lt"/>
                        </a:rPr>
                        <a:t>7/26/2024 Signoff Forms 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extLst>
                  <a:ext uri="{0D108BD9-81ED-4DB2-BD59-A6C34878D82A}">
                    <a16:rowId xmlns:a16="http://schemas.microsoft.com/office/drawing/2014/main" val="86854669"/>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7/18/2024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create at least one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Error free snapshot</a:t>
                      </a:r>
                    </a:p>
                  </a:txBody>
                  <a:tcPr/>
                </a:tc>
                <a:extLst>
                  <a:ext uri="{0D108BD9-81ED-4DB2-BD59-A6C34878D82A}">
                    <a16:rowId xmlns:a16="http://schemas.microsoft.com/office/drawing/2014/main" val="982305727"/>
                  </a:ext>
                </a:extLst>
              </a:tr>
              <a:tr h="62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Report Review: 7/8-7/26 </a:t>
                      </a:r>
                      <a:r>
                        <a:rPr lang="en-US" sz="1600" b="0">
                          <a:latin typeface="+mn-lt"/>
                        </a:rPr>
                        <a:t>Interchange &amp; Snapshot error free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State Deadline:  </a:t>
                      </a:r>
                      <a:r>
                        <a:rPr lang="en-US" sz="1600" b="0">
                          <a:latin typeface="+mn-lt"/>
                        </a:rPr>
                        <a:t>7/31/2024</a:t>
                      </a:r>
                    </a:p>
                  </a:txBody>
                  <a:tcPr/>
                </a:tc>
                <a:extLst>
                  <a:ext uri="{0D108BD9-81ED-4DB2-BD59-A6C34878D82A}">
                    <a16:rowId xmlns:a16="http://schemas.microsoft.com/office/drawing/2014/main" val="3965966842"/>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7/25/2024</a:t>
                      </a:r>
                      <a:r>
                        <a:rPr lang="en-US" sz="1600" b="1">
                          <a:latin typeface="+mn-lt"/>
                        </a:rPr>
                        <a:t> </a:t>
                      </a:r>
                      <a:r>
                        <a:rPr lang="en-US" sz="1600" b="0">
                          <a:latin typeface="+mn-lt"/>
                        </a:rPr>
                        <a:t>Submit exception requests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8/8/2024</a:t>
                      </a:r>
                      <a:r>
                        <a:rPr lang="en-US" sz="1600" b="1">
                          <a:latin typeface="+mn-lt"/>
                        </a:rPr>
                        <a:t> </a:t>
                      </a:r>
                      <a:br>
                        <a:rPr lang="en-US" sz="1600" b="1">
                          <a:latin typeface="+mn-lt"/>
                        </a:rPr>
                      </a:br>
                      <a:r>
                        <a:rPr lang="en-US" sz="1600" b="0">
                          <a:latin typeface="+mn-lt"/>
                        </a:rPr>
                        <a:t>Error free SEY snapshot</a:t>
                      </a:r>
                    </a:p>
                  </a:txBody>
                  <a:tcPr/>
                </a:tc>
                <a:extLst>
                  <a:ext uri="{0D108BD9-81ED-4DB2-BD59-A6C34878D82A}">
                    <a16:rowId xmlns:a16="http://schemas.microsoft.com/office/drawing/2014/main" val="473525023"/>
                  </a:ext>
                </a:extLst>
              </a:tr>
              <a:tr h="62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Student Discipline Snapshot</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 is due 7/31/2024 </a:t>
                      </a: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Resolve all errors and ask Sped Director to review signature reports prior to 7/31/24</a:t>
                      </a:r>
                    </a:p>
                  </a:txBody>
                  <a:tcPr/>
                </a:tc>
                <a:extLst>
                  <a:ext uri="{0D108BD9-81ED-4DB2-BD59-A6C34878D82A}">
                    <a16:rowId xmlns:a16="http://schemas.microsoft.com/office/drawing/2014/main" val="2578948772"/>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9/05/2024 </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5" y="625035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247386830"/>
              </p:ext>
            </p:extLst>
          </p:nvPr>
        </p:nvGraphicFramePr>
        <p:xfrm>
          <a:off x="575309" y="1393401"/>
          <a:ext cx="10997564" cy="1584960"/>
        </p:xfrm>
        <a:graphic>
          <a:graphicData uri="http://schemas.openxmlformats.org/drawingml/2006/table">
            <a:tbl>
              <a:tblPr first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Trebuchet MS" panose="020B0603020202020204" pitchFamily="34" charset="0"/>
                        </a:rPr>
                        <a:t>Name</a:t>
                      </a:r>
                    </a:p>
                  </a:txBody>
                  <a:tcPr anchor="ctr"/>
                </a:tc>
                <a:tc>
                  <a:txBody>
                    <a:bodyPr/>
                    <a:lstStyle/>
                    <a:p>
                      <a:r>
                        <a:rPr lang="en-US" sz="1600">
                          <a:latin typeface="Trebuchet MS" panose="020B0603020202020204" pitchFamily="34" charset="0"/>
                        </a:rPr>
                        <a:t>Category</a:t>
                      </a:r>
                    </a:p>
                  </a:txBody>
                  <a:tcPr anchor="ctr"/>
                </a:tc>
                <a:tc>
                  <a:txBody>
                    <a:bodyPr/>
                    <a:lstStyle/>
                    <a:p>
                      <a:r>
                        <a:rPr lang="en-US" sz="1600">
                          <a:latin typeface="Trebuchet MS" panose="020B0603020202020204" pitchFamily="34" charset="0"/>
                        </a:rPr>
                        <a:t>Status</a:t>
                      </a:r>
                    </a:p>
                  </a:txBody>
                  <a:tcPr anchor="ctr"/>
                </a:tc>
                <a:tc>
                  <a:txBody>
                    <a:bodyPr/>
                    <a:lstStyle/>
                    <a:p>
                      <a:r>
                        <a:rPr lang="en-US" sz="1600">
                          <a:latin typeface="Trebuchet MS" panose="020B0603020202020204" pitchFamily="34" charset="0"/>
                        </a:rPr>
                        <a:t>Final Deadline Date</a:t>
                      </a:r>
                    </a:p>
                  </a:txBody>
                  <a:tcPr anchor="ctr"/>
                </a:tc>
                <a:tc>
                  <a:txBody>
                    <a:bodyPr/>
                    <a:lstStyle/>
                    <a:p>
                      <a:r>
                        <a:rPr lang="en-US" sz="16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Trebuchet MS" panose="020B0603020202020204" pitchFamily="34" charset="0"/>
                          <a:ea typeface="+mn-ea"/>
                          <a:cs typeface="+mn-cs"/>
                          <a:hlinkClick r:id="rId2"/>
                        </a:rPr>
                        <a:t>READ Training</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Coming Soon</a:t>
                      </a:r>
                    </a:p>
                  </a:txBody>
                  <a:tcPr>
                    <a:solidFill>
                      <a:schemeClr val="bg2">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Trebuchet MS" panose="020B0603020202020204" pitchFamily="34" charset="0"/>
                        </a:rPr>
                        <a:t>Aug. 1, 2024 </a:t>
                      </a:r>
                      <a:r>
                        <a:rPr lang="en-US" sz="1600" b="0">
                          <a:latin typeface="Trebuchet MS" panose="020B0603020202020204" pitchFamily="34" charset="0"/>
                        </a:rPr>
                        <a:t>Collection Opens</a:t>
                      </a: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3"/>
                        </a:rPr>
                        <a:t>Designated Agency</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4"/>
                        </a:rPr>
                        <a:t>S-EBT </a:t>
                      </a:r>
                      <a:r>
                        <a:rPr lang="en-US" sz="1600" b="0" kern="1200">
                          <a:solidFill>
                            <a:schemeClr val="tx1"/>
                          </a:solidFill>
                          <a:latin typeface="Trebuchet MS" panose="020B0603020202020204" pitchFamily="34" charset="0"/>
                          <a:ea typeface="+mn-ea"/>
                          <a:cs typeface="+mn-cs"/>
                        </a:rPr>
                        <a:t>(corrections period)</a:t>
                      </a: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57</Slides>
  <Notes>8</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July 18,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 (TSDL)</vt:lpstr>
      <vt:lpstr>Teacher Student Data Link Timeline</vt:lpstr>
      <vt:lpstr>Teacher Student Data Link</vt:lpstr>
      <vt:lpstr>Questions &amp; Resources: TSDL</vt:lpstr>
      <vt:lpstr>Student Discipline</vt:lpstr>
      <vt:lpstr>Snapshot Status as of 7/18   6AM</vt:lpstr>
      <vt:lpstr>Student Discipline-LEA’s that need to take a Snapshot</vt:lpstr>
      <vt:lpstr>Student Discipline-LEA’s with Errors</vt:lpstr>
      <vt:lpstr>Student Discipline-No Discipline Data to report</vt:lpstr>
      <vt:lpstr>Student Discipline Snapshot-LEA’s that are error free Once you have validated your data-Submitted Data to CDE</vt:lpstr>
      <vt:lpstr>Questions &amp; Answers: Student Discipline Snapshot</vt:lpstr>
      <vt:lpstr>Special Education Discipline</vt:lpstr>
      <vt:lpstr>Special Education Discipline Troubleshooting Errors SD026/SD027</vt:lpstr>
      <vt:lpstr>Special Education Discipline Snapshot</vt:lpstr>
      <vt:lpstr> Special Education Discipline Snapshot   </vt:lpstr>
      <vt:lpstr>Special Education Reports Online Resources</vt:lpstr>
      <vt:lpstr>Special Education Discipline Signature Reports </vt:lpstr>
      <vt:lpstr>Questions &amp; Resources: Special Education Discipline</vt:lpstr>
      <vt:lpstr>Student Interchange 2024-2025</vt:lpstr>
      <vt:lpstr>Student Interchange Opens!</vt:lpstr>
      <vt:lpstr>Student Interchange Office Hours - Schedule</vt:lpstr>
      <vt:lpstr>Short Bytes (Student Interchange Website)</vt:lpstr>
      <vt:lpstr>What to Look Out for Next Year</vt:lpstr>
      <vt:lpstr>Questions &amp; Resources: Student Interchange</vt:lpstr>
      <vt:lpstr>School Auditing Office Updates</vt:lpstr>
      <vt:lpstr>Student October Count Day 2024</vt:lpstr>
      <vt:lpstr>Audit Resource Guides for 2024</vt:lpstr>
      <vt:lpstr>New Pupil Count Audit Forms (Required)</vt:lpstr>
      <vt:lpstr>New Pupil Count Forms and Processes (Optional)</vt:lpstr>
      <vt:lpstr>New:  Annual Audit Review Process (Required)</vt:lpstr>
      <vt:lpstr>Training and Office Hours</vt:lpstr>
      <vt:lpstr>Training and Office Hours - Completed</vt:lpstr>
      <vt:lpstr>New: At-Risk Measure Interchange File Overview</vt:lpstr>
      <vt:lpstr>New: At-Risk Measure Interchange Identity Management Role</vt:lpstr>
      <vt:lpstr>New: At-Risk Measure Interchange File</vt:lpstr>
      <vt:lpstr>Questions &amp; Answers: School Auditing Office</vt:lpstr>
      <vt:lpstr>READ Training</vt:lpstr>
      <vt:lpstr>READ Training Collection Purpose and Timeline</vt:lpstr>
      <vt:lpstr>READ Training Collection Changes for 2024-25 Collection Year</vt:lpstr>
      <vt:lpstr>READ Training Collection General Process for Collection Completion</vt:lpstr>
      <vt:lpstr>READ Training Collection Office Hours and Resources</vt:lpstr>
      <vt:lpstr>Questions &amp; Resources: READ Training</vt:lpstr>
      <vt:lpstr>S-EBT</vt:lpstr>
      <vt:lpstr>Summer EBT Data Collection</vt:lpstr>
      <vt:lpstr>How to Submit Corrections</vt:lpstr>
      <vt:lpstr>S-EBT File Layout</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2024-07-18T13:39:32Z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