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71" r:id="rId2"/>
  </p:sldMasterIdLst>
  <p:notesMasterIdLst>
    <p:notesMasterId r:id="rId41"/>
  </p:notesMasterIdLst>
  <p:sldIdLst>
    <p:sldId id="256" r:id="rId3"/>
    <p:sldId id="328" r:id="rId4"/>
    <p:sldId id="330" r:id="rId5"/>
    <p:sldId id="331" r:id="rId6"/>
    <p:sldId id="332" r:id="rId7"/>
    <p:sldId id="356" r:id="rId8"/>
    <p:sldId id="335" r:id="rId9"/>
    <p:sldId id="334"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27" r:id="rId24"/>
    <p:sldId id="350" r:id="rId25"/>
    <p:sldId id="351" r:id="rId26"/>
    <p:sldId id="352" r:id="rId27"/>
    <p:sldId id="353" r:id="rId28"/>
    <p:sldId id="354" r:id="rId29"/>
    <p:sldId id="355" r:id="rId30"/>
    <p:sldId id="306" r:id="rId31"/>
    <p:sldId id="322" r:id="rId32"/>
    <p:sldId id="272" r:id="rId33"/>
    <p:sldId id="273" r:id="rId34"/>
    <p:sldId id="274" r:id="rId35"/>
    <p:sldId id="302" r:id="rId36"/>
    <p:sldId id="303" r:id="rId37"/>
    <p:sldId id="275" r:id="rId38"/>
    <p:sldId id="329" r:id="rId39"/>
    <p:sldId id="276"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lobos Pavia, Heather" initials="VPH" lastIdx="4" clrIdx="0">
    <p:extLst>
      <p:ext uri="{19B8F6BF-5375-455C-9EA6-DF929625EA0E}">
        <p15:presenceInfo xmlns:p15="http://schemas.microsoft.com/office/powerpoint/2012/main" userId="S-1-5-21-170422339-1359699126-1544898942-14758" providerId="AD"/>
      </p:ext>
    </p:extLst>
  </p:cmAuthor>
  <p:cmAuthor id="2" name="DoTS" initials="D" lastIdx="16" clrIdx="1">
    <p:extLst>
      <p:ext uri="{19B8F6BF-5375-455C-9EA6-DF929625EA0E}">
        <p15:presenceInfo xmlns:p15="http://schemas.microsoft.com/office/powerpoint/2012/main" userId="DoT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00953A"/>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87" autoAdjust="0"/>
    <p:restoredTop sz="86471" autoAdjust="0"/>
  </p:normalViewPr>
  <p:slideViewPr>
    <p:cSldViewPr snapToGrid="0">
      <p:cViewPr varScale="1">
        <p:scale>
          <a:sx n="79" d="100"/>
          <a:sy n="79" d="100"/>
        </p:scale>
        <p:origin x="557" y="72"/>
      </p:cViewPr>
      <p:guideLst/>
    </p:cSldViewPr>
  </p:slideViewPr>
  <p:outlineViewPr>
    <p:cViewPr>
      <p:scale>
        <a:sx n="33" d="100"/>
        <a:sy n="33" d="100"/>
      </p:scale>
      <p:origin x="0" y="-52056"/>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3/7/2024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dirty="0"/>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a:t>
            </a:fld>
            <a:endParaRPr lang="en-US" dirty="0"/>
          </a:p>
        </p:txBody>
      </p:sp>
    </p:spTree>
    <p:extLst>
      <p:ext uri="{BB962C8B-B14F-4D97-AF65-F5344CB8AC3E}">
        <p14:creationId xmlns:p14="http://schemas.microsoft.com/office/powerpoint/2010/main" val="3726686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33</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4</a:t>
            </a:fld>
            <a:endParaRPr lang="en-US" dirty="0"/>
          </a:p>
        </p:txBody>
      </p:sp>
    </p:spTree>
    <p:extLst>
      <p:ext uri="{BB962C8B-B14F-4D97-AF65-F5344CB8AC3E}">
        <p14:creationId xmlns:p14="http://schemas.microsoft.com/office/powerpoint/2010/main" val="406921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10</a:t>
            </a:fld>
            <a:endParaRPr lang="en-US" dirty="0"/>
          </a:p>
        </p:txBody>
      </p:sp>
    </p:spTree>
    <p:extLst>
      <p:ext uri="{BB962C8B-B14F-4D97-AF65-F5344CB8AC3E}">
        <p14:creationId xmlns:p14="http://schemas.microsoft.com/office/powerpoint/2010/main" val="3760897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13</a:t>
            </a:fld>
            <a:endParaRPr lang="en-US" dirty="0"/>
          </a:p>
        </p:txBody>
      </p:sp>
    </p:spTree>
    <p:extLst>
      <p:ext uri="{BB962C8B-B14F-4D97-AF65-F5344CB8AC3E}">
        <p14:creationId xmlns:p14="http://schemas.microsoft.com/office/powerpoint/2010/main" val="34167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22</a:t>
            </a:fld>
            <a:endParaRPr lang="en-US" dirty="0"/>
          </a:p>
        </p:txBody>
      </p:sp>
    </p:spTree>
    <p:extLst>
      <p:ext uri="{BB962C8B-B14F-4D97-AF65-F5344CB8AC3E}">
        <p14:creationId xmlns:p14="http://schemas.microsoft.com/office/powerpoint/2010/main" val="256077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23</a:t>
            </a:fld>
            <a:endParaRPr lang="en-US" dirty="0"/>
          </a:p>
        </p:txBody>
      </p:sp>
    </p:spTree>
    <p:extLst>
      <p:ext uri="{BB962C8B-B14F-4D97-AF65-F5344CB8AC3E}">
        <p14:creationId xmlns:p14="http://schemas.microsoft.com/office/powerpoint/2010/main" val="1747980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24</a:t>
            </a:fld>
            <a:endParaRPr lang="en-US" dirty="0"/>
          </a:p>
        </p:txBody>
      </p:sp>
    </p:spTree>
    <p:extLst>
      <p:ext uri="{BB962C8B-B14F-4D97-AF65-F5344CB8AC3E}">
        <p14:creationId xmlns:p14="http://schemas.microsoft.com/office/powerpoint/2010/main" val="344337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Absent: The student was absent for all domains, all five weeks of the test window and one of the other not tested reasons does not apply</a:t>
            </a:r>
          </a:p>
          <a:p>
            <a:r>
              <a:rPr lang="en-US" dirty="0"/>
              <a:t>Withdrew: The student left the district before they started testing</a:t>
            </a:r>
          </a:p>
          <a:p>
            <a:r>
              <a:rPr lang="en-US" dirty="0"/>
              <a:t>Student Refusal: The student refused to begin testing all domains when the opportunity was provided</a:t>
            </a:r>
          </a:p>
          <a:p>
            <a:r>
              <a:rPr lang="en-US" dirty="0"/>
              <a:t>Medical Exemption:</a:t>
            </a:r>
          </a:p>
          <a:p>
            <a:r>
              <a:rPr lang="en-US" dirty="0"/>
              <a:t>Did Not Attend: The student was not absent but did not attend a scheduled/rescheduled test session for any domain</a:t>
            </a:r>
          </a:p>
          <a:p>
            <a:r>
              <a:rPr lang="en-US" dirty="0"/>
              <a:t>Data Error: There was an error in the data submitted at October Count and the student is not NEP or LEP</a:t>
            </a:r>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dirty="0"/>
          </a:p>
        </p:txBody>
      </p:sp>
    </p:spTree>
    <p:extLst>
      <p:ext uri="{BB962C8B-B14F-4D97-AF65-F5344CB8AC3E}">
        <p14:creationId xmlns:p14="http://schemas.microsoft.com/office/powerpoint/2010/main" val="71688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C3E97E-4890-4915-A7C2-F3D207C521C5}" type="slidenum">
              <a:rPr lang="en-US" smtClean="0"/>
              <a:t>30</a:t>
            </a:fld>
            <a:endParaRPr lang="en-US" dirty="0"/>
          </a:p>
        </p:txBody>
      </p:sp>
    </p:spTree>
    <p:extLst>
      <p:ext uri="{BB962C8B-B14F-4D97-AF65-F5344CB8AC3E}">
        <p14:creationId xmlns:p14="http://schemas.microsoft.com/office/powerpoint/2010/main" val="1200578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00953A">
                  <a:alpha val="5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00953A"/>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6"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3/7/2024</a:t>
            </a:fld>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066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537600"/>
            <a:ext cx="2057400" cy="183876"/>
          </a:xfrm>
          <a:prstGeom prst="rect">
            <a:avLst/>
          </a:prstGeom>
        </p:spPr>
        <p:txBody>
          <a:bodyPr/>
          <a:lstStyle/>
          <a:p>
            <a:r>
              <a:rPr lang="en-US" dirty="0"/>
              <a:t>Draft; will be updated throughout trainings</a:t>
            </a:r>
          </a:p>
        </p:txBody>
      </p:sp>
      <p:sp>
        <p:nvSpPr>
          <p:cNvPr id="4" name="Footer Placeholder 3"/>
          <p:cNvSpPr>
            <a:spLocks noGrp="1"/>
          </p:cNvSpPr>
          <p:nvPr>
            <p:ph type="ftr" sz="quarter" idx="11"/>
          </p:nvPr>
        </p:nvSpPr>
        <p:spPr>
          <a:xfrm>
            <a:off x="3028950" y="6537600"/>
            <a:ext cx="3086100" cy="183876"/>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57193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3/7/2024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33395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a:prstGeom prst="rect">
            <a:avLst/>
          </a:prstGeom>
        </p:spPr>
        <p:txBody>
          <a:bodyPr/>
          <a:lstStyle/>
          <a:p>
            <a:endParaRPr lang="en-US" dirty="0"/>
          </a:p>
        </p:txBody>
      </p:sp>
      <p:sp>
        <p:nvSpPr>
          <p:cNvPr id="1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3/7/2024</a:t>
            </a:fld>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76570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a:prstGeom prst="rect">
            <a:avLst/>
          </a:prstGeom>
        </p:spPr>
        <p:txBody>
          <a:bodyPr/>
          <a:lstStyle>
            <a:lvl1pPr>
              <a:defRPr>
                <a:solidFill>
                  <a:schemeClr val="bg1">
                    <a:lumMod val="85000"/>
                  </a:schemeClr>
                </a:solidFill>
              </a:defRPr>
            </a:lvl1pPr>
          </a:lstStyle>
          <a:p>
            <a:r>
              <a:rPr lang="en-US" dirty="0"/>
              <a:t>Draft; will be updated throughout trainings</a:t>
            </a:r>
          </a:p>
        </p:txBody>
      </p:sp>
      <p:sp>
        <p:nvSpPr>
          <p:cNvPr id="14" name="Footer Placeholder 3"/>
          <p:cNvSpPr>
            <a:spLocks noGrp="1"/>
          </p:cNvSpPr>
          <p:nvPr>
            <p:ph type="ftr" sz="quarter" idx="11"/>
          </p:nvPr>
        </p:nvSpPr>
        <p:spPr>
          <a:xfrm>
            <a:off x="3028950" y="6537600"/>
            <a:ext cx="3086100" cy="183876"/>
          </a:xfrm>
          <a:prstGeom prst="rect">
            <a:avLst/>
          </a:prstGeo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a:t>Transition slide. Insert image or graphic here.</a:t>
            </a:r>
          </a:p>
        </p:txBody>
      </p:sp>
    </p:spTree>
    <p:extLst>
      <p:ext uri="{BB962C8B-B14F-4D97-AF65-F5344CB8AC3E}">
        <p14:creationId xmlns:p14="http://schemas.microsoft.com/office/powerpoint/2010/main" val="2886427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rgbClr val="6EC4E8"/>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defRPr>
            </a:lvl1pPr>
          </a:lstStyle>
          <a:p>
            <a:r>
              <a:rPr lang="en-US"/>
              <a:t>Click to edit Master title style</a:t>
            </a:r>
            <a:endParaRPr lang="en-US" dirty="0"/>
          </a:p>
        </p:txBody>
      </p:sp>
      <p:pic>
        <p:nvPicPr>
          <p:cNvPr id="6" name="Picture 5" descr="co_cde_shield_rgb.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pic>
        <p:nvPicPr>
          <p:cNvPr id="5" name="Picture 4"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6517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7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3/7/2024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51514859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8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3/7/2024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320904657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9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3/7/2024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7691398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0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3/7/2024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28321494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Title and Content">
    <p:bg>
      <p:bgRef idx="1002">
        <a:schemeClr val="bg1"/>
      </p:bgRef>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15958"/>
            <a:ext cx="6108204" cy="3965456"/>
          </a:xfrm>
          <a:prstGeom prst="rect">
            <a:avLst/>
          </a:prstGeom>
        </p:spPr>
      </p:pic>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a:prstGeom prst="rect">
            <a:avLst/>
          </a:prstGeom>
        </p:spPr>
        <p:txBody>
          <a:bodyPr/>
          <a:lstStyle>
            <a:lvl1pPr algn="ctr">
              <a:defRPr/>
            </a:lvl1pPr>
          </a:lstStyle>
          <a:p>
            <a:endParaRPr lang="en-US" dirty="0"/>
          </a:p>
        </p:txBody>
      </p:sp>
      <p:sp>
        <p:nvSpPr>
          <p:cNvPr id="12" name="Date Placeholder 2"/>
          <p:cNvSpPr txBox="1">
            <a:spLocks/>
          </p:cNvSpPr>
          <p:nvPr userDrawn="1"/>
        </p:nvSpPr>
        <p:spPr>
          <a:xfrm>
            <a:off x="158005"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solidFill>
                  <a:srgbClr val="5C6670">
                    <a:tint val="75000"/>
                  </a:srgbClr>
                </a:solidFill>
              </a:rPr>
              <a:pPr/>
              <a:t>3/7/2024</a:t>
            </a:fld>
            <a:endParaRPr lang="en-US" dirty="0">
              <a:solidFill>
                <a:srgbClr val="5C6670">
                  <a:tint val="75000"/>
                </a:srgbClr>
              </a:solidFill>
            </a:endParaRPr>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7009277"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solidFill>
                  <a:srgbClr val="5C6670">
                    <a:tint val="75000"/>
                  </a:srgbClr>
                </a:solidFill>
              </a:rPr>
              <a:pPr/>
              <a:t>‹#›</a:t>
            </a:fld>
            <a:endParaRPr lang="en-US" dirty="0">
              <a:solidFill>
                <a:srgbClr val="5C6670">
                  <a:tint val="75000"/>
                </a:srgbClr>
              </a:solidFill>
            </a:endParaRPr>
          </a:p>
        </p:txBody>
      </p:sp>
    </p:spTree>
    <p:extLst>
      <p:ext uri="{BB962C8B-B14F-4D97-AF65-F5344CB8AC3E}">
        <p14:creationId xmlns:p14="http://schemas.microsoft.com/office/powerpoint/2010/main" val="42868072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79D5F6-EDCB-402A-AC08-4943A1820E8F}" type="slidenum">
              <a:rPr lang="en-US" smtClean="0"/>
              <a:pPr/>
              <a:t>‹#›</a:t>
            </a:fld>
            <a:endParaRPr lang="en-US" dirty="0"/>
          </a:p>
        </p:txBody>
      </p:sp>
      <p:pic>
        <p:nvPicPr>
          <p:cNvPr id="8" name="Picture 7">
            <a:extLst>
              <a:ext uri="{FF2B5EF4-FFF2-40B4-BE49-F238E27FC236}">
                <a16:creationId xmlns:a16="http://schemas.microsoft.com/office/drawing/2014/main" id="{E7248311-6490-455C-A2B5-40802BB735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9" name="Picture 8">
            <a:extLst>
              <a:ext uri="{FF2B5EF4-FFF2-40B4-BE49-F238E27FC236}">
                <a16:creationId xmlns:a16="http://schemas.microsoft.com/office/drawing/2014/main" id="{9B1B33B3-D5D8-45E9-8299-EE6E3BE8D2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1199839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113956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a:t>
            </a:fld>
            <a:endParaRPr lang="en-US" dirty="0"/>
          </a:p>
        </p:txBody>
      </p:sp>
      <p:pic>
        <p:nvPicPr>
          <p:cNvPr id="7" name="Picture 6">
            <a:extLst>
              <a:ext uri="{FF2B5EF4-FFF2-40B4-BE49-F238E27FC236}">
                <a16:creationId xmlns:a16="http://schemas.microsoft.com/office/drawing/2014/main" id="{D82DDB6E-2A9D-4354-A683-B59A38C67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pic>
        <p:nvPicPr>
          <p:cNvPr id="8" name="Picture 7">
            <a:extLst>
              <a:ext uri="{FF2B5EF4-FFF2-40B4-BE49-F238E27FC236}">
                <a16:creationId xmlns:a16="http://schemas.microsoft.com/office/drawing/2014/main" id="{EED5342E-CE1B-4002-A9FA-EC605917F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Tree>
    <p:extLst>
      <p:ext uri="{BB962C8B-B14F-4D97-AF65-F5344CB8AC3E}">
        <p14:creationId xmlns:p14="http://schemas.microsoft.com/office/powerpoint/2010/main" val="22973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57987646"/>
      </p:ext>
    </p:extLst>
  </p:cSld>
  <p:clrMap bg1="lt1" tx1="dk1" bg2="lt2" tx2="dk2" accent1="accent1" accent2="accent2" accent3="accent3" accent4="accent4" accent5="accent5" accent6="accent6" hlink="hlink" folHlink="folHlink"/>
  <p:sldLayoutIdLst>
    <p:sldLayoutId id="2147483775" r:id="rId1"/>
    <p:sldLayoutId id="2147483784" r:id="rId2"/>
    <p:sldLayoutId id="2147483783" r:id="rId3"/>
    <p:sldLayoutId id="2147483773" r:id="rId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datapipeline/2024_sbdmanual" TargetMode="External"/><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hyperlink" Target="https://www.cde.state.co.us/datapipeline/per-collec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deapps.cde.state.co.us/index.html" TargetMode="Externa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datapipeline/2024_sbdmanual" TargetMode="Externa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de.state.co.us/datapipeline/per_access-el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de.state.co.us/datapipeline/per_access-el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sbdsupport@cde.state.co.u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leg.colorado.gov/sites/default/files/pleg7-02-28-24.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de.state.co.us/datapipeline/per_access-ell" TargetMode="External"/><Relationship Id="rId2" Type="http://schemas.openxmlformats.org/officeDocument/2006/relationships/hyperlink" Target="mailto:sbdsupport@cde.state.co.u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ACCESS for ELLs </a:t>
            </a:r>
            <a:br>
              <a:rPr lang="en-US" dirty="0"/>
            </a:br>
            <a:r>
              <a:rPr lang="en-US" dirty="0"/>
              <a:t>Student Biographical Data (SBD) Collection </a:t>
            </a:r>
            <a:br>
              <a:rPr lang="en-US" dirty="0"/>
            </a:br>
            <a:r>
              <a:rPr lang="en-US" dirty="0"/>
              <a:t>Training for 2023-2024</a:t>
            </a:r>
            <a:br>
              <a:rPr lang="en-US" dirty="0"/>
            </a:br>
            <a:endParaRPr lang="en-US" dirty="0"/>
          </a:p>
        </p:txBody>
      </p:sp>
      <p:sp>
        <p:nvSpPr>
          <p:cNvPr id="3" name="Subtitle 2"/>
          <p:cNvSpPr>
            <a:spLocks noGrp="1"/>
          </p:cNvSpPr>
          <p:nvPr>
            <p:ph type="subTitle" idx="1"/>
          </p:nvPr>
        </p:nvSpPr>
        <p:spPr/>
        <p:txBody>
          <a:bodyPr>
            <a:normAutofit/>
          </a:bodyPr>
          <a:lstStyle/>
          <a:p>
            <a:r>
              <a:rPr lang="en-US" sz="2400" dirty="0"/>
              <a:t>CDE Assessment Unit</a:t>
            </a:r>
          </a:p>
          <a:p>
            <a:endParaRPr lang="en-US" dirty="0"/>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44341"/>
            <a:ext cx="7886700" cy="1325563"/>
          </a:xfrm>
        </p:spPr>
        <p:txBody>
          <a:bodyPr>
            <a:normAutofit/>
          </a:bodyPr>
          <a:lstStyle/>
          <a:p>
            <a:r>
              <a:rPr lang="en-US" sz="3600" dirty="0"/>
              <a:t>Step 1: Download the SBD Manual and Collection Specific Information</a:t>
            </a:r>
          </a:p>
        </p:txBody>
      </p:sp>
      <p:sp>
        <p:nvSpPr>
          <p:cNvPr id="6" name="Content Placeholder 2"/>
          <p:cNvSpPr>
            <a:spLocks noGrp="1"/>
          </p:cNvSpPr>
          <p:nvPr>
            <p:ph idx="1"/>
          </p:nvPr>
        </p:nvSpPr>
        <p:spPr>
          <a:xfrm>
            <a:off x="91744" y="1421579"/>
            <a:ext cx="8815588" cy="3450705"/>
          </a:xfrm>
        </p:spPr>
        <p:txBody>
          <a:bodyPr>
            <a:normAutofit/>
          </a:bodyPr>
          <a:lstStyle/>
          <a:p>
            <a:r>
              <a:rPr lang="en-US" sz="1900" dirty="0"/>
              <a:t>Please download the SBD Manual and collection specific information.</a:t>
            </a:r>
          </a:p>
          <a:p>
            <a:pPr lvl="1"/>
            <a:r>
              <a:rPr lang="en-US" sz="1900" dirty="0"/>
              <a:t>Link for Manual: </a:t>
            </a:r>
            <a:r>
              <a:rPr lang="en-US" sz="1900" dirty="0">
                <a:hlinkClick r:id="rId3"/>
              </a:rPr>
              <a:t>SBD Manual 2023-24</a:t>
            </a:r>
            <a:endParaRPr lang="en-US" sz="1900" dirty="0"/>
          </a:p>
          <a:p>
            <a:pPr lvl="2"/>
            <a:r>
              <a:rPr lang="en-US" sz="1500" dirty="0"/>
              <a:t>The manual provides a detailed, step-by-step process with screenshots on how to complete the four SBD collections.</a:t>
            </a:r>
          </a:p>
          <a:p>
            <a:pPr lvl="1"/>
            <a:r>
              <a:rPr lang="en-US" sz="1900" dirty="0"/>
              <a:t>Link for collection specific information: </a:t>
            </a:r>
            <a:r>
              <a:rPr lang="en-US" sz="1900" dirty="0">
                <a:hlinkClick r:id="rId4"/>
              </a:rPr>
              <a:t>Data Pipeline Collections Website</a:t>
            </a:r>
            <a:endParaRPr lang="en-US" sz="1900" dirty="0"/>
          </a:p>
          <a:p>
            <a:pPr lvl="2"/>
            <a:r>
              <a:rPr lang="en-US" sz="1900" dirty="0"/>
              <a:t>Please download and review: </a:t>
            </a:r>
          </a:p>
          <a:p>
            <a:pPr lvl="3"/>
            <a:r>
              <a:rPr lang="en-US" sz="1700" dirty="0"/>
              <a:t>SBD File Layout (includes specific instructions for each field)</a:t>
            </a:r>
          </a:p>
          <a:p>
            <a:pPr lvl="3"/>
            <a:r>
              <a:rPr lang="en-US" sz="1700" dirty="0"/>
              <a:t>Business Rules (includes how to resolve errors)</a:t>
            </a:r>
          </a:p>
          <a:p>
            <a:pPr lvl="3"/>
            <a:r>
              <a:rPr lang="en-US" sz="1700" dirty="0"/>
              <a:t>Training materials (including the SBD Manual)</a:t>
            </a:r>
          </a:p>
          <a:p>
            <a:endParaRPr lang="en-US" dirty="0"/>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10</a:t>
            </a:fld>
            <a:r>
              <a:rPr lang="en-US" dirty="0"/>
              <a:t> </a:t>
            </a:r>
          </a:p>
          <a:p>
            <a:endParaRPr lang="en-US" dirty="0"/>
          </a:p>
        </p:txBody>
      </p:sp>
      <p:pic>
        <p:nvPicPr>
          <p:cNvPr id="5" name="Picture 4" descr="This is a screenshot of the ACCESS for SBDs webpage.">
            <a:extLst>
              <a:ext uri="{FF2B5EF4-FFF2-40B4-BE49-F238E27FC236}">
                <a16:creationId xmlns:a16="http://schemas.microsoft.com/office/drawing/2014/main" id="{5152D34D-6B16-40BC-9002-12399F42B9E7}"/>
              </a:ext>
            </a:extLst>
          </p:cNvPr>
          <p:cNvPicPr>
            <a:picLocks noChangeAspect="1"/>
          </p:cNvPicPr>
          <p:nvPr/>
        </p:nvPicPr>
        <p:blipFill>
          <a:blip r:embed="rId5"/>
          <a:stretch>
            <a:fillRect/>
          </a:stretch>
        </p:blipFill>
        <p:spPr>
          <a:xfrm>
            <a:off x="265926" y="4213954"/>
            <a:ext cx="8467223" cy="2498817"/>
          </a:xfrm>
          <a:prstGeom prst="rect">
            <a:avLst/>
          </a:prstGeom>
          <a:ln w="3175">
            <a:solidFill>
              <a:schemeClr val="tx1"/>
            </a:solidFill>
          </a:ln>
        </p:spPr>
      </p:pic>
    </p:spTree>
    <p:extLst>
      <p:ext uri="{BB962C8B-B14F-4D97-AF65-F5344CB8AC3E}">
        <p14:creationId xmlns:p14="http://schemas.microsoft.com/office/powerpoint/2010/main" val="3814147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193" y="204818"/>
            <a:ext cx="6081865" cy="756418"/>
          </a:xfrm>
        </p:spPr>
        <p:txBody>
          <a:bodyPr>
            <a:normAutofit/>
          </a:bodyPr>
          <a:lstStyle/>
          <a:p>
            <a:r>
              <a:rPr lang="en-US" sz="3600" dirty="0">
                <a:solidFill>
                  <a:schemeClr val="tx1"/>
                </a:solidFill>
                <a:latin typeface="+mj-lt"/>
              </a:rPr>
              <a:t>Step 2: Log in to Data Pipeline</a:t>
            </a:r>
          </a:p>
        </p:txBody>
      </p:sp>
      <p:sp>
        <p:nvSpPr>
          <p:cNvPr id="11" name="Content Placeholder 2"/>
          <p:cNvSpPr>
            <a:spLocks noGrp="1"/>
          </p:cNvSpPr>
          <p:nvPr>
            <p:ph sz="half" idx="1"/>
          </p:nvPr>
        </p:nvSpPr>
        <p:spPr/>
        <p:txBody>
          <a:bodyPr>
            <a:normAutofit fontScale="92500" lnSpcReduction="10000"/>
          </a:bodyPr>
          <a:lstStyle/>
          <a:p>
            <a:r>
              <a:rPr lang="en-US" dirty="0"/>
              <a:t>On the </a:t>
            </a:r>
            <a:r>
              <a:rPr lang="en-US" dirty="0">
                <a:hlinkClick r:id="rId2"/>
              </a:rPr>
              <a:t>Identity Management website</a:t>
            </a:r>
            <a:r>
              <a:rPr lang="en-US" dirty="0"/>
              <a:t>, select “Data Pipeline” under Applications on the left side of the screen.</a:t>
            </a:r>
          </a:p>
          <a:p>
            <a:r>
              <a:rPr lang="en-US" dirty="0"/>
              <a:t>Enter your username and password</a:t>
            </a:r>
          </a:p>
          <a:p>
            <a:r>
              <a:rPr lang="en-US" dirty="0"/>
              <a:t>Check:</a:t>
            </a:r>
          </a:p>
          <a:p>
            <a:pPr lvl="1"/>
            <a:r>
              <a:rPr lang="en-US" dirty="0"/>
              <a:t>There is no red banner at the top of the screen</a:t>
            </a:r>
          </a:p>
          <a:p>
            <a:pPr lvl="1"/>
            <a:r>
              <a:rPr lang="en-US" dirty="0"/>
              <a:t>Your user role is correct</a:t>
            </a:r>
          </a:p>
          <a:p>
            <a:pPr lvl="1"/>
            <a:r>
              <a:rPr lang="en-US" dirty="0"/>
              <a:t>The collection you are working on appears on the left side of the screen</a:t>
            </a:r>
          </a:p>
          <a:p>
            <a:r>
              <a:rPr lang="en-US" dirty="0"/>
              <a:t>Most log-in issues must be handled by your LAM.</a:t>
            </a:r>
          </a:p>
        </p:txBody>
      </p:sp>
      <p:grpSp>
        <p:nvGrpSpPr>
          <p:cNvPr id="6" name="Group 5" descr="This is a screenshot of where to find the link for Data Pipeline to log in on the Identity Management webpage.">
            <a:extLst>
              <a:ext uri="{FF2B5EF4-FFF2-40B4-BE49-F238E27FC236}">
                <a16:creationId xmlns:a16="http://schemas.microsoft.com/office/drawing/2014/main" id="{F8B6774F-5D70-4B0D-9E74-5AE04C31B686}"/>
              </a:ext>
            </a:extLst>
          </p:cNvPr>
          <p:cNvGrpSpPr/>
          <p:nvPr/>
        </p:nvGrpSpPr>
        <p:grpSpPr>
          <a:xfrm>
            <a:off x="4629150" y="1363846"/>
            <a:ext cx="4077970" cy="4782185"/>
            <a:chOff x="0" y="0"/>
            <a:chExt cx="4077970" cy="4782185"/>
          </a:xfrm>
        </p:grpSpPr>
        <p:pic>
          <p:nvPicPr>
            <p:cNvPr id="7" name="Picture 6" descr="Graphical user interface, text, application&#10;&#10;Description automatically generated">
              <a:extLst>
                <a:ext uri="{FF2B5EF4-FFF2-40B4-BE49-F238E27FC236}">
                  <a16:creationId xmlns:a16="http://schemas.microsoft.com/office/drawing/2014/main" id="{C1E7E8F3-6BA5-4FCE-8D87-412EA5A2B6A7}"/>
                </a:ext>
              </a:extLst>
            </p:cNvPr>
            <p:cNvPicPr>
              <a:picLocks noChangeAspect="1"/>
            </p:cNvPicPr>
            <p:nvPr/>
          </p:nvPicPr>
          <p:blipFill rotWithShape="1">
            <a:blip r:embed="rId3">
              <a:extLst>
                <a:ext uri="{28A0092B-C50C-407E-A947-70E740481C1C}">
                  <a14:useLocalDpi xmlns:a14="http://schemas.microsoft.com/office/drawing/2010/main" val="0"/>
                </a:ext>
              </a:extLst>
            </a:blip>
            <a:srcRect t="613" r="1155" b="22393"/>
            <a:stretch/>
          </p:blipFill>
          <p:spPr bwMode="auto">
            <a:xfrm>
              <a:off x="0" y="0"/>
              <a:ext cx="4077970" cy="4782185"/>
            </a:xfrm>
            <a:prstGeom prst="rect">
              <a:avLst/>
            </a:prstGeom>
            <a:ln>
              <a:solidFill>
                <a:schemeClr val="tx1"/>
              </a:solidFill>
            </a:ln>
            <a:extLst>
              <a:ext uri="{53640926-AAD7-44D8-BBD7-CCE9431645EC}">
                <a14:shadowObscured xmlns:a14="http://schemas.microsoft.com/office/drawing/2010/main"/>
              </a:ext>
            </a:extLst>
          </p:spPr>
        </p:pic>
        <p:sp>
          <p:nvSpPr>
            <p:cNvPr id="8" name="Oval 7">
              <a:extLst>
                <a:ext uri="{FF2B5EF4-FFF2-40B4-BE49-F238E27FC236}">
                  <a16:creationId xmlns:a16="http://schemas.microsoft.com/office/drawing/2014/main" id="{6A78E0B0-E985-4BD9-9FC5-95DEB6F1C706}"/>
                </a:ext>
              </a:extLst>
            </p:cNvPr>
            <p:cNvSpPr/>
            <p:nvPr/>
          </p:nvSpPr>
          <p:spPr>
            <a:xfrm>
              <a:off x="295275" y="3924300"/>
              <a:ext cx="1590675" cy="3657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 name="Slide Number Placeholder 3"/>
          <p:cNvSpPr>
            <a:spLocks noGrp="1"/>
          </p:cNvSpPr>
          <p:nvPr>
            <p:ph type="sldNum" sz="quarter" idx="12"/>
          </p:nvPr>
        </p:nvSpPr>
        <p:spPr/>
        <p:txBody>
          <a:bodyPr/>
          <a:lstStyle/>
          <a:p>
            <a:fld id="{C479D5F6-EDCB-402A-AC08-4943A1820E8F}" type="slidenum">
              <a:rPr lang="en-US" smtClean="0"/>
              <a:pPr/>
              <a:t>11</a:t>
            </a:fld>
            <a:endParaRPr lang="en-US" dirty="0"/>
          </a:p>
        </p:txBody>
      </p:sp>
    </p:spTree>
    <p:extLst>
      <p:ext uri="{BB962C8B-B14F-4D97-AF65-F5344CB8AC3E}">
        <p14:creationId xmlns:p14="http://schemas.microsoft.com/office/powerpoint/2010/main" val="119024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039225" cy="1094664"/>
          </a:xfrm>
        </p:spPr>
        <p:txBody>
          <a:bodyPr>
            <a:normAutofit/>
          </a:bodyPr>
          <a:lstStyle/>
          <a:p>
            <a:r>
              <a:rPr lang="en-US" sz="3600" dirty="0"/>
              <a:t>Step 3: Download a Vendor SBD Extract</a:t>
            </a:r>
          </a:p>
        </p:txBody>
      </p:sp>
      <p:sp>
        <p:nvSpPr>
          <p:cNvPr id="6" name="Content Placeholder 2"/>
          <p:cNvSpPr>
            <a:spLocks noGrp="1"/>
          </p:cNvSpPr>
          <p:nvPr>
            <p:ph idx="1"/>
          </p:nvPr>
        </p:nvSpPr>
        <p:spPr>
          <a:xfrm>
            <a:off x="245193" y="1333500"/>
            <a:ext cx="8794032" cy="5285664"/>
          </a:xfrm>
        </p:spPr>
        <p:txBody>
          <a:bodyPr>
            <a:normAutofit fontScale="85000" lnSpcReduction="20000"/>
          </a:bodyPr>
          <a:lstStyle/>
          <a:p>
            <a:r>
              <a:rPr lang="en-US" dirty="0"/>
              <a:t>Navigate to the collection tab along the left-hand side.</a:t>
            </a:r>
          </a:p>
          <a:p>
            <a:r>
              <a:rPr lang="en-US" dirty="0"/>
              <a:t>Select “File Extract Download” for the appropriate assessment.</a:t>
            </a:r>
          </a:p>
          <a:p>
            <a:endParaRPr lang="en-US" dirty="0"/>
          </a:p>
          <a:p>
            <a:endParaRPr lang="en-US" dirty="0"/>
          </a:p>
          <a:p>
            <a:endParaRPr lang="en-US" dirty="0"/>
          </a:p>
          <a:p>
            <a:endParaRPr lang="en-US" dirty="0"/>
          </a:p>
          <a:p>
            <a:pPr marL="0" indent="0">
              <a:buNone/>
            </a:pPr>
            <a:endParaRPr lang="en-US" dirty="0"/>
          </a:p>
          <a:p>
            <a:r>
              <a:rPr lang="en-US" dirty="0"/>
              <a:t>Make the following selections: </a:t>
            </a:r>
          </a:p>
          <a:p>
            <a:pPr lvl="1"/>
            <a:r>
              <a:rPr lang="en-US" dirty="0"/>
              <a:t>File Type: </a:t>
            </a:r>
            <a:r>
              <a:rPr lang="en-US" dirty="0">
                <a:highlight>
                  <a:srgbClr val="FFFF00"/>
                </a:highlight>
              </a:rPr>
              <a:t>Vendor File</a:t>
            </a:r>
          </a:p>
          <a:p>
            <a:pPr lvl="1"/>
            <a:r>
              <a:rPr lang="en-US" dirty="0"/>
              <a:t>Extract Type:</a:t>
            </a:r>
          </a:p>
          <a:p>
            <a:pPr lvl="2"/>
            <a:r>
              <a:rPr lang="en-US" dirty="0"/>
              <a:t>SBD Extract – Vendor demographic data (WIDA ACCESS and CMAS only)</a:t>
            </a:r>
          </a:p>
          <a:p>
            <a:pPr lvl="2"/>
            <a:r>
              <a:rPr lang="en-US" dirty="0"/>
              <a:t>SBD Extract using Student Profile – Student Interchange demographics</a:t>
            </a:r>
          </a:p>
          <a:p>
            <a:pPr lvl="1"/>
            <a:r>
              <a:rPr lang="en-US" dirty="0"/>
              <a:t>File Content Type:</a:t>
            </a:r>
          </a:p>
          <a:p>
            <a:pPr lvl="2"/>
            <a:r>
              <a:rPr lang="en-US" dirty="0"/>
              <a:t>Excel: If you are using Excel for data review use this, not .csv</a:t>
            </a:r>
          </a:p>
          <a:p>
            <a:pPr lvl="2"/>
            <a:r>
              <a:rPr lang="en-US" dirty="0"/>
              <a:t>CSV: Comma delimited</a:t>
            </a:r>
          </a:p>
          <a:p>
            <a:pPr lvl="2"/>
            <a:r>
              <a:rPr lang="en-US" dirty="0"/>
              <a:t>Text: Fixed format</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12</a:t>
            </a:fld>
            <a:endParaRPr lang="en-US" dirty="0"/>
          </a:p>
        </p:txBody>
      </p:sp>
      <p:pic>
        <p:nvPicPr>
          <p:cNvPr id="5" name="Picture 4" descr="This is a screenshot of the File Extract Download drop-down section in Data Pipeline."/>
          <p:cNvPicPr/>
          <p:nvPr/>
        </p:nvPicPr>
        <p:blipFill rotWithShape="1">
          <a:blip r:embed="rId2"/>
          <a:srcRect l="67256" t="43243" r="1" b="36637"/>
          <a:stretch/>
        </p:blipFill>
        <p:spPr bwMode="auto">
          <a:xfrm>
            <a:off x="1155073" y="2092821"/>
            <a:ext cx="6974271" cy="1787438"/>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56357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528"/>
            <a:ext cx="9144000" cy="955508"/>
          </a:xfrm>
        </p:spPr>
        <p:txBody>
          <a:bodyPr>
            <a:normAutofit/>
          </a:bodyPr>
          <a:lstStyle/>
          <a:p>
            <a:r>
              <a:rPr lang="en-US" sz="3600" dirty="0"/>
              <a:t>Step 4: Upload Vendor SBD Data Extract</a:t>
            </a:r>
          </a:p>
        </p:txBody>
      </p:sp>
      <p:sp>
        <p:nvSpPr>
          <p:cNvPr id="5" name="Content Placeholder 4"/>
          <p:cNvSpPr>
            <a:spLocks noGrp="1"/>
          </p:cNvSpPr>
          <p:nvPr>
            <p:ph idx="1"/>
          </p:nvPr>
        </p:nvSpPr>
        <p:spPr>
          <a:xfrm>
            <a:off x="232725" y="1344090"/>
            <a:ext cx="7886700" cy="4351338"/>
          </a:xfrm>
        </p:spPr>
        <p:txBody>
          <a:bodyPr>
            <a:normAutofit fontScale="92500" lnSpcReduction="10000"/>
          </a:bodyPr>
          <a:lstStyle/>
          <a:p>
            <a:r>
              <a:rPr lang="en-US" dirty="0"/>
              <a:t>Upload back into Data Pipeline prior to editing the file</a:t>
            </a:r>
          </a:p>
          <a:p>
            <a:pPr lvl="1"/>
            <a:r>
              <a:rPr lang="en-US" dirty="0"/>
              <a:t>Allows access to COGNOS reports</a:t>
            </a:r>
          </a:p>
          <a:p>
            <a:pPr lvl="2"/>
            <a:r>
              <a:rPr lang="en-US" dirty="0"/>
              <a:t>Error Summary</a:t>
            </a:r>
          </a:p>
          <a:p>
            <a:pPr lvl="2"/>
            <a:r>
              <a:rPr lang="en-US" dirty="0"/>
              <a:t>Error Detail</a:t>
            </a:r>
          </a:p>
          <a:p>
            <a:pPr lvl="1"/>
            <a:r>
              <a:rPr lang="en-US" dirty="0"/>
              <a:t>The number of errors found can help guide data clean up and give a sense of how much work needs to be done on the file</a:t>
            </a:r>
          </a:p>
          <a:p>
            <a:pPr lvl="1"/>
            <a:r>
              <a:rPr lang="en-US" dirty="0"/>
              <a:t>Activates the Edit Records screen</a:t>
            </a:r>
          </a:p>
          <a:p>
            <a:r>
              <a:rPr lang="en-US" dirty="0"/>
              <a:t>This is done by: </a:t>
            </a:r>
          </a:p>
          <a:p>
            <a:pPr lvl="1"/>
            <a:r>
              <a:rPr lang="en-US" dirty="0"/>
              <a:t>Select “File Upload” tab -&gt; Data File Upload</a:t>
            </a:r>
          </a:p>
          <a:p>
            <a:pPr lvl="1"/>
            <a:r>
              <a:rPr lang="en-US" dirty="0"/>
              <a:t>Choose file and submit</a:t>
            </a:r>
          </a:p>
          <a:p>
            <a:pPr lvl="1"/>
            <a:r>
              <a:rPr lang="en-US" dirty="0"/>
              <a:t>Emails:</a:t>
            </a:r>
          </a:p>
          <a:p>
            <a:pPr lvl="2"/>
            <a:r>
              <a:rPr lang="en-US" dirty="0"/>
              <a:t>Submission Notification</a:t>
            </a:r>
          </a:p>
          <a:p>
            <a:pPr lvl="2"/>
            <a:r>
              <a:rPr lang="en-US" dirty="0"/>
              <a:t>File Upload Summary</a:t>
            </a:r>
          </a:p>
        </p:txBody>
      </p:sp>
      <p:sp>
        <p:nvSpPr>
          <p:cNvPr id="4" name="Slide Number Placeholder 3"/>
          <p:cNvSpPr>
            <a:spLocks noGrp="1"/>
          </p:cNvSpPr>
          <p:nvPr>
            <p:ph type="sldNum" sz="quarter" idx="12"/>
          </p:nvPr>
        </p:nvSpPr>
        <p:spPr>
          <a:xfrm>
            <a:off x="2914650" y="6384632"/>
            <a:ext cx="2057400" cy="365125"/>
          </a:xfrm>
        </p:spPr>
        <p:txBody>
          <a:bodyPr/>
          <a:lstStyle/>
          <a:p>
            <a:fld id="{C479D5F6-EDCB-402A-AC08-4943A1820E8F}" type="slidenum">
              <a:rPr lang="en-US" smtClean="0"/>
              <a:pPr/>
              <a:t>13</a:t>
            </a:fld>
            <a:endParaRPr lang="en-US" dirty="0"/>
          </a:p>
        </p:txBody>
      </p:sp>
      <p:pic>
        <p:nvPicPr>
          <p:cNvPr id="6" name="Picture 5" descr="This is a screenshot of the Data File Upload screen in Data Pipeline."/>
          <p:cNvPicPr/>
          <p:nvPr/>
        </p:nvPicPr>
        <p:blipFill rotWithShape="1">
          <a:blip r:embed="rId3"/>
          <a:srcRect l="60256" t="41141" r="16264" b="34234"/>
          <a:stretch/>
        </p:blipFill>
        <p:spPr bwMode="auto">
          <a:xfrm>
            <a:off x="4317873" y="4577739"/>
            <a:ext cx="4313839" cy="19894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0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012" y="241351"/>
            <a:ext cx="8548111" cy="475156"/>
          </a:xfrm>
        </p:spPr>
        <p:txBody>
          <a:bodyPr>
            <a:noAutofit/>
          </a:bodyPr>
          <a:lstStyle/>
          <a:p>
            <a:r>
              <a:rPr lang="en-US" sz="3600" dirty="0"/>
              <a:t>Step 5: Review Errors and Warnings</a:t>
            </a:r>
          </a:p>
        </p:txBody>
      </p:sp>
      <p:sp>
        <p:nvSpPr>
          <p:cNvPr id="9" name="Content Placeholder 2"/>
          <p:cNvSpPr>
            <a:spLocks noGrp="1"/>
          </p:cNvSpPr>
          <p:nvPr>
            <p:ph idx="1"/>
          </p:nvPr>
        </p:nvSpPr>
        <p:spPr>
          <a:xfrm>
            <a:off x="396732" y="1629931"/>
            <a:ext cx="8174037" cy="4511562"/>
          </a:xfrm>
        </p:spPr>
        <p:txBody>
          <a:bodyPr>
            <a:normAutofit fontScale="92500" lnSpcReduction="20000"/>
          </a:bodyPr>
          <a:lstStyle/>
          <a:p>
            <a:r>
              <a:rPr lang="en-US" dirty="0"/>
              <a:t>The number of errors and warnings are available in two places:</a:t>
            </a:r>
            <a:endParaRPr lang="en-US" dirty="0">
              <a:solidFill>
                <a:srgbClr val="FF0000"/>
              </a:solidFill>
            </a:endParaRPr>
          </a:p>
          <a:p>
            <a:pPr lvl="1"/>
            <a:r>
              <a:rPr lang="en-US" dirty="0"/>
              <a:t>Error Report under “Pipeline Reports” along the left-hand side </a:t>
            </a:r>
          </a:p>
          <a:p>
            <a:pPr lvl="1"/>
            <a:r>
              <a:rPr lang="en-US" dirty="0"/>
              <a:t>COGNOS Error Summary Report under “Cognos Reports” </a:t>
            </a:r>
          </a:p>
          <a:p>
            <a:pPr marL="457200" lvl="1" indent="0">
              <a:buNone/>
            </a:pPr>
            <a:endParaRPr lang="en-US" dirty="0"/>
          </a:p>
          <a:p>
            <a:r>
              <a:rPr lang="en-US" dirty="0"/>
              <a:t>Identifying specific records with errors can be done in three places:</a:t>
            </a:r>
          </a:p>
          <a:p>
            <a:pPr lvl="1"/>
            <a:r>
              <a:rPr lang="en-US" dirty="0"/>
              <a:t>COGNOS Error Detail Report</a:t>
            </a:r>
          </a:p>
          <a:p>
            <a:pPr lvl="2"/>
            <a:r>
              <a:rPr lang="en-US" dirty="0"/>
              <a:t>Download as an Excel file to review</a:t>
            </a:r>
          </a:p>
          <a:p>
            <a:pPr lvl="1"/>
            <a:r>
              <a:rPr lang="en-US" dirty="0"/>
              <a:t>Pipeline Report – View Details</a:t>
            </a:r>
          </a:p>
          <a:p>
            <a:pPr lvl="2"/>
            <a:r>
              <a:rPr lang="en-US" dirty="0"/>
              <a:t>Same layout as the Error Detail Report</a:t>
            </a:r>
          </a:p>
          <a:p>
            <a:pPr lvl="1"/>
            <a:r>
              <a:rPr lang="en-US" dirty="0"/>
              <a:t>Edit Records Page</a:t>
            </a:r>
          </a:p>
          <a:p>
            <a:pPr lvl="2"/>
            <a:r>
              <a:rPr lang="en-US" dirty="0"/>
              <a:t>Choose records with errors and warnings</a:t>
            </a:r>
          </a:p>
          <a:p>
            <a:pPr lvl="2"/>
            <a:r>
              <a:rPr lang="en-US" dirty="0"/>
              <a:t>Fields with errors will be red; warnings will be yellow</a:t>
            </a:r>
          </a:p>
        </p:txBody>
      </p:sp>
      <p:sp>
        <p:nvSpPr>
          <p:cNvPr id="6" name="Slide Number Placeholder 5"/>
          <p:cNvSpPr>
            <a:spLocks noGrp="1"/>
          </p:cNvSpPr>
          <p:nvPr>
            <p:ph type="sldNum" sz="quarter" idx="12"/>
          </p:nvPr>
        </p:nvSpPr>
        <p:spPr>
          <a:xfrm>
            <a:off x="2753216" y="6387388"/>
            <a:ext cx="2057400" cy="365125"/>
          </a:xfrm>
        </p:spPr>
        <p:txBody>
          <a:bodyPr/>
          <a:lstStyle/>
          <a:p>
            <a:fld id="{C479D5F6-EDCB-402A-AC08-4943A1820E8F}" type="slidenum">
              <a:rPr lang="en-US" smtClean="0"/>
              <a:pPr/>
              <a:t>14</a:t>
            </a:fld>
            <a:endParaRPr lang="en-US" dirty="0"/>
          </a:p>
        </p:txBody>
      </p:sp>
    </p:spTree>
    <p:extLst>
      <p:ext uri="{BB962C8B-B14F-4D97-AF65-F5344CB8AC3E}">
        <p14:creationId xmlns:p14="http://schemas.microsoft.com/office/powerpoint/2010/main" val="3727954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9270" y="67470"/>
            <a:ext cx="8012623" cy="787295"/>
          </a:xfrm>
        </p:spPr>
        <p:txBody>
          <a:bodyPr>
            <a:normAutofit/>
          </a:bodyPr>
          <a:lstStyle/>
          <a:p>
            <a:r>
              <a:rPr lang="en-US" sz="3600" dirty="0"/>
              <a:t>Step 6: Correct Data Errors</a:t>
            </a:r>
          </a:p>
        </p:txBody>
      </p:sp>
      <p:sp>
        <p:nvSpPr>
          <p:cNvPr id="6" name="Content Placeholder 2"/>
          <p:cNvSpPr>
            <a:spLocks noGrp="1"/>
          </p:cNvSpPr>
          <p:nvPr>
            <p:ph sz="half" idx="1"/>
          </p:nvPr>
        </p:nvSpPr>
        <p:spPr>
          <a:xfrm>
            <a:off x="245193" y="1463039"/>
            <a:ext cx="8698782" cy="4235797"/>
          </a:xfrm>
        </p:spPr>
        <p:txBody>
          <a:bodyPr>
            <a:normAutofit/>
          </a:bodyPr>
          <a:lstStyle/>
          <a:p>
            <a:r>
              <a:rPr lang="en-US" dirty="0"/>
              <a:t>Method 1: Correcting errors using the Vendor SBD Extract File</a:t>
            </a:r>
          </a:p>
          <a:p>
            <a:pPr lvl="1"/>
            <a:r>
              <a:rPr lang="en-US" dirty="0"/>
              <a:t>Open the vendor file in your chosen program</a:t>
            </a:r>
          </a:p>
          <a:p>
            <a:pPr lvl="1"/>
            <a:r>
              <a:rPr lang="en-US" dirty="0"/>
              <a:t>Update data in records with errors</a:t>
            </a:r>
          </a:p>
          <a:p>
            <a:pPr lvl="2"/>
            <a:r>
              <a:rPr lang="en-US" dirty="0"/>
              <a:t>Start with SASID errors</a:t>
            </a:r>
          </a:p>
          <a:p>
            <a:pPr lvl="2"/>
            <a:r>
              <a:rPr lang="en-US" dirty="0"/>
              <a:t>Use the Data File Layout with field definitions and the Business Rules documents to figure out how to correct the data</a:t>
            </a:r>
          </a:p>
          <a:p>
            <a:pPr lvl="3"/>
            <a:r>
              <a:rPr lang="en-US" dirty="0"/>
              <a:t>Business rules will explain errors. For example, “Date First Enrolled US cannot be blank”.</a:t>
            </a:r>
          </a:p>
          <a:p>
            <a:pPr lvl="1"/>
            <a:r>
              <a:rPr lang="en-US" dirty="0"/>
              <a:t>Upload the file periodically to check your progress</a:t>
            </a:r>
          </a:p>
          <a:p>
            <a:pPr lvl="2"/>
            <a:r>
              <a:rPr lang="en-US" dirty="0"/>
              <a:t>Once you are down to just a few errors, it may be faster to use the Edit Records screen</a:t>
            </a:r>
          </a:p>
          <a:p>
            <a:pPr marL="342900" indent="-342900">
              <a:buFont typeface="Arial" panose="020B0604020202020204" pitchFamily="34" charset="0"/>
              <a:buChar char="•"/>
            </a:pPr>
            <a:endParaRPr lang="en-US" dirty="0"/>
          </a:p>
        </p:txBody>
      </p:sp>
      <p:sp>
        <p:nvSpPr>
          <p:cNvPr id="2" name="Slide Number Placeholder 1"/>
          <p:cNvSpPr>
            <a:spLocks noGrp="1"/>
          </p:cNvSpPr>
          <p:nvPr>
            <p:ph type="sldNum" sz="quarter" idx="12"/>
          </p:nvPr>
        </p:nvSpPr>
        <p:spPr>
          <a:xfrm>
            <a:off x="2941752" y="6431624"/>
            <a:ext cx="2057400" cy="365125"/>
          </a:xfrm>
        </p:spPr>
        <p:txBody>
          <a:bodyPr/>
          <a:lstStyle/>
          <a:p>
            <a:fld id="{C479D5F6-EDCB-402A-AC08-4943A1820E8F}" type="slidenum">
              <a:rPr lang="en-US" smtClean="0"/>
              <a:pPr/>
              <a:t>15</a:t>
            </a:fld>
            <a:endParaRPr lang="en-US" dirty="0"/>
          </a:p>
        </p:txBody>
      </p:sp>
      <p:sp>
        <p:nvSpPr>
          <p:cNvPr id="7" name="Content Placeholder 6">
            <a:extLst>
              <a:ext uri="{FF2B5EF4-FFF2-40B4-BE49-F238E27FC236}">
                <a16:creationId xmlns:a16="http://schemas.microsoft.com/office/drawing/2014/main" id="{BD311488-FAC0-4831-1B02-22F7941A228F}"/>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4253650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2329"/>
            <a:ext cx="9144000" cy="521208"/>
          </a:xfrm>
        </p:spPr>
        <p:txBody>
          <a:bodyPr>
            <a:noAutofit/>
          </a:bodyPr>
          <a:lstStyle/>
          <a:p>
            <a:r>
              <a:rPr lang="en-US" sz="3600" dirty="0"/>
              <a:t>Step 6: Correct Data Errors (Continued)</a:t>
            </a:r>
          </a:p>
        </p:txBody>
      </p:sp>
      <p:sp>
        <p:nvSpPr>
          <p:cNvPr id="5" name="Content Placeholder 2"/>
          <p:cNvSpPr>
            <a:spLocks noGrp="1"/>
          </p:cNvSpPr>
          <p:nvPr>
            <p:ph idx="1"/>
          </p:nvPr>
        </p:nvSpPr>
        <p:spPr>
          <a:xfrm>
            <a:off x="449541" y="1364776"/>
            <a:ext cx="7886700" cy="4957571"/>
          </a:xfrm>
        </p:spPr>
        <p:txBody>
          <a:bodyPr>
            <a:normAutofit fontScale="85000" lnSpcReduction="20000"/>
          </a:bodyPr>
          <a:lstStyle/>
          <a:p>
            <a:r>
              <a:rPr lang="en-US" dirty="0"/>
              <a:t>Method 2: Correcting errors using the Edit Records page</a:t>
            </a:r>
          </a:p>
          <a:p>
            <a:pPr lvl="1"/>
            <a:r>
              <a:rPr lang="en-US" dirty="0"/>
              <a:t>On the Edit Records page, select the appropriate drop downs</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lvl="1"/>
            <a:r>
              <a:rPr lang="en-US" dirty="0"/>
              <a:t>Check the box next to record you would like to edit</a:t>
            </a:r>
          </a:p>
          <a:p>
            <a:pPr lvl="1"/>
            <a:r>
              <a:rPr lang="en-US" dirty="0"/>
              <a:t>Correct the data in the fields highlighted in red</a:t>
            </a:r>
          </a:p>
          <a:p>
            <a:pPr lvl="1"/>
            <a:r>
              <a:rPr lang="en-US" dirty="0"/>
              <a:t>Make sure that the box along the left-hand side is checked, and then click “Save” to save the edits</a:t>
            </a:r>
          </a:p>
          <a:p>
            <a:pPr lvl="1"/>
            <a:endParaRPr lang="en-US" dirty="0"/>
          </a:p>
          <a:p>
            <a:pPr marL="1028700" lvl="1" indent="-342900"/>
            <a:endParaRPr lang="en-US" dirty="0"/>
          </a:p>
        </p:txBody>
      </p:sp>
      <p:sp>
        <p:nvSpPr>
          <p:cNvPr id="4" name="Slide Number Placeholder 3"/>
          <p:cNvSpPr>
            <a:spLocks noGrp="1"/>
          </p:cNvSpPr>
          <p:nvPr>
            <p:ph type="sldNum" sz="quarter" idx="12"/>
          </p:nvPr>
        </p:nvSpPr>
        <p:spPr>
          <a:xfrm>
            <a:off x="2514600" y="6322347"/>
            <a:ext cx="2057400" cy="365125"/>
          </a:xfrm>
        </p:spPr>
        <p:txBody>
          <a:bodyPr/>
          <a:lstStyle/>
          <a:p>
            <a:fld id="{C479D5F6-EDCB-402A-AC08-4943A1820E8F}" type="slidenum">
              <a:rPr lang="en-US" smtClean="0"/>
              <a:pPr/>
              <a:t>16</a:t>
            </a:fld>
            <a:endParaRPr lang="en-US" dirty="0"/>
          </a:p>
        </p:txBody>
      </p:sp>
      <p:pic>
        <p:nvPicPr>
          <p:cNvPr id="6" name="Picture 5" descr="This is a screenshot of the first Edit Record screen in Data Pipeline where you can search for records."/>
          <p:cNvPicPr/>
          <p:nvPr/>
        </p:nvPicPr>
        <p:blipFill rotWithShape="1">
          <a:blip r:embed="rId2"/>
          <a:srcRect l="67564" t="42943" b="29429"/>
          <a:stretch/>
        </p:blipFill>
        <p:spPr bwMode="auto">
          <a:xfrm>
            <a:off x="3633677" y="2067352"/>
            <a:ext cx="4922520" cy="1572632"/>
          </a:xfrm>
          <a:prstGeom prst="rect">
            <a:avLst/>
          </a:prstGeom>
          <a:ln w="3175">
            <a:solidFill>
              <a:schemeClr val="tx1"/>
            </a:solidFill>
          </a:ln>
          <a:extLst>
            <a:ext uri="{53640926-AAD7-44D8-BBD7-CCE9431645EC}">
              <a14:shadowObscured xmlns:a14="http://schemas.microsoft.com/office/drawing/2010/main"/>
            </a:ext>
          </a:extLst>
        </p:spPr>
      </p:pic>
      <p:pic>
        <p:nvPicPr>
          <p:cNvPr id="7" name="Picture 6" descr="This is a screenshot of the Edit Record screen, where records can be edited directly in Data Pipeline."/>
          <p:cNvPicPr/>
          <p:nvPr/>
        </p:nvPicPr>
        <p:blipFill rotWithShape="1">
          <a:blip r:embed="rId3"/>
          <a:srcRect l="67436" t="42042" b="35961"/>
          <a:stretch/>
        </p:blipFill>
        <p:spPr bwMode="auto">
          <a:xfrm>
            <a:off x="572371" y="3830329"/>
            <a:ext cx="4578324" cy="100744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0699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1275"/>
            <a:ext cx="7886700" cy="1092778"/>
          </a:xfrm>
        </p:spPr>
        <p:txBody>
          <a:bodyPr>
            <a:normAutofit/>
          </a:bodyPr>
          <a:lstStyle/>
          <a:p>
            <a:r>
              <a:rPr lang="en-US" sz="3600" dirty="0"/>
              <a:t>Step 7: Data Validation</a:t>
            </a:r>
          </a:p>
        </p:txBody>
      </p:sp>
      <p:sp>
        <p:nvSpPr>
          <p:cNvPr id="7" name="Content Placeholder 2"/>
          <p:cNvSpPr>
            <a:spLocks noGrp="1"/>
          </p:cNvSpPr>
          <p:nvPr>
            <p:ph sz="half" idx="1"/>
          </p:nvPr>
        </p:nvSpPr>
        <p:spPr>
          <a:xfrm>
            <a:off x="244475" y="1284287"/>
            <a:ext cx="8159750" cy="4793239"/>
          </a:xfrm>
        </p:spPr>
        <p:txBody>
          <a:bodyPr>
            <a:normAutofit fontScale="70000" lnSpcReduction="20000"/>
          </a:bodyPr>
          <a:lstStyle/>
          <a:p>
            <a:r>
              <a:rPr lang="en-US" dirty="0"/>
              <a:t>Data Pipeline can only check for certain types of errors</a:t>
            </a:r>
          </a:p>
          <a:p>
            <a:pPr lvl="1"/>
            <a:r>
              <a:rPr lang="en-US" dirty="0"/>
              <a:t>It cannot check that your demographic data is accurate (i.e., a student is actually Hispanic or not)</a:t>
            </a:r>
          </a:p>
          <a:p>
            <a:pPr lvl="1"/>
            <a:r>
              <a:rPr lang="en-US" dirty="0"/>
              <a:t>It cannot validate that students have the correct invalidation</a:t>
            </a:r>
          </a:p>
          <a:p>
            <a:pPr lvl="2"/>
            <a:r>
              <a:rPr lang="en-US" dirty="0"/>
              <a:t>The Data File Layout will have instructions for how to select the appropriate invalidation</a:t>
            </a:r>
          </a:p>
          <a:p>
            <a:endParaRPr lang="en-US" b="1" dirty="0"/>
          </a:p>
          <a:p>
            <a:r>
              <a:rPr lang="en-US" b="1" dirty="0"/>
              <a:t>Do not change/make up data just to clear errors!</a:t>
            </a:r>
          </a:p>
          <a:p>
            <a:pPr lvl="1"/>
            <a:r>
              <a:rPr lang="en-US" dirty="0"/>
              <a:t>If you have a lot of missing data, check a different extract </a:t>
            </a:r>
          </a:p>
          <a:p>
            <a:pPr lvl="2"/>
            <a:r>
              <a:rPr lang="en-US" dirty="0"/>
              <a:t>Maybe the interchange data or vendor data is better</a:t>
            </a:r>
          </a:p>
          <a:p>
            <a:pPr lvl="1"/>
            <a:r>
              <a:rPr lang="en-US" dirty="0"/>
              <a:t>Making up data can cause issues with reporting and accountability</a:t>
            </a:r>
          </a:p>
          <a:p>
            <a:pPr lvl="1"/>
            <a:r>
              <a:rPr lang="en-US" b="1" dirty="0"/>
              <a:t>If you have an error that cannot be cleared but the data is correct, contact SBD Support.</a:t>
            </a:r>
          </a:p>
          <a:p>
            <a:pPr marL="0" indent="0">
              <a:buNone/>
            </a:pPr>
            <a:endParaRPr lang="en-US" dirty="0"/>
          </a:p>
          <a:p>
            <a:r>
              <a:rPr lang="en-US" dirty="0"/>
              <a:t>Warnings</a:t>
            </a:r>
          </a:p>
          <a:p>
            <a:pPr lvl="1"/>
            <a:r>
              <a:rPr lang="en-US" dirty="0"/>
              <a:t>Warnings are used to inform users of situations that may indicate errors but not necessarily (more than 10% Native American)</a:t>
            </a:r>
          </a:p>
          <a:p>
            <a:pPr lvl="1"/>
            <a:r>
              <a:rPr lang="en-US" dirty="0"/>
              <a:t>Warnings do not prevent data submission</a:t>
            </a:r>
          </a:p>
          <a:p>
            <a:endParaRPr lang="en-US" dirty="0"/>
          </a:p>
        </p:txBody>
      </p:sp>
      <p:sp>
        <p:nvSpPr>
          <p:cNvPr id="2" name="Slide Number Placeholder 1"/>
          <p:cNvSpPr>
            <a:spLocks noGrp="1"/>
          </p:cNvSpPr>
          <p:nvPr>
            <p:ph type="sldNum" sz="quarter" idx="12"/>
          </p:nvPr>
        </p:nvSpPr>
        <p:spPr>
          <a:xfrm>
            <a:off x="2706082" y="6310311"/>
            <a:ext cx="2057400" cy="365125"/>
          </a:xfrm>
        </p:spPr>
        <p:txBody>
          <a:bodyPr/>
          <a:lstStyle/>
          <a:p>
            <a:fld id="{C479D5F6-EDCB-402A-AC08-4943A1820E8F}" type="slidenum">
              <a:rPr lang="en-US" smtClean="0"/>
              <a:pPr/>
              <a:t>17</a:t>
            </a:fld>
            <a:endParaRPr lang="en-US" dirty="0"/>
          </a:p>
        </p:txBody>
      </p:sp>
    </p:spTree>
    <p:extLst>
      <p:ext uri="{BB962C8B-B14F-4D97-AF65-F5344CB8AC3E}">
        <p14:creationId xmlns:p14="http://schemas.microsoft.com/office/powerpoint/2010/main" val="378447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469" y="64228"/>
            <a:ext cx="8920702" cy="1325563"/>
          </a:xfrm>
        </p:spPr>
        <p:txBody>
          <a:bodyPr/>
          <a:lstStyle/>
          <a:p>
            <a:r>
              <a:rPr lang="en-US" dirty="0"/>
              <a:t>Step 7: Data Validation (Continued)</a:t>
            </a:r>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18</a:t>
            </a:fld>
            <a:r>
              <a:rPr lang="en-US" dirty="0"/>
              <a:t> </a:t>
            </a:r>
          </a:p>
        </p:txBody>
      </p:sp>
      <p:sp>
        <p:nvSpPr>
          <p:cNvPr id="5" name="Content Placeholder 2"/>
          <p:cNvSpPr txBox="1">
            <a:spLocks/>
          </p:cNvSpPr>
          <p:nvPr/>
        </p:nvSpPr>
        <p:spPr>
          <a:xfrm>
            <a:off x="397164" y="1463040"/>
            <a:ext cx="8404513" cy="4640674"/>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Download the COGNOS SBD Summary Report</a:t>
            </a:r>
          </a:p>
          <a:p>
            <a:pPr lvl="1"/>
            <a:endParaRPr lang="en-US" dirty="0"/>
          </a:p>
          <a:p>
            <a:pPr lvl="1"/>
            <a:r>
              <a:rPr lang="en-US" sz="2400" dirty="0"/>
              <a:t>Compare your district summary numbers to last year’s final data</a:t>
            </a:r>
          </a:p>
          <a:p>
            <a:pPr lvl="2"/>
            <a:r>
              <a:rPr lang="en-US" sz="2000" dirty="0"/>
              <a:t>Large changes in the number of students in a category could indicate a coding error or incorrect data submitted to the Interchange or vendor system</a:t>
            </a:r>
          </a:p>
          <a:p>
            <a:pPr lvl="1"/>
            <a:endParaRPr lang="en-US" sz="2400" dirty="0"/>
          </a:p>
          <a:p>
            <a:pPr lvl="1"/>
            <a:r>
              <a:rPr lang="en-US" sz="2400" dirty="0"/>
              <a:t>Review Reasons Not Tested and Invalidation codes</a:t>
            </a:r>
          </a:p>
          <a:p>
            <a:pPr lvl="2"/>
            <a:r>
              <a:rPr lang="en-US" sz="2000" dirty="0"/>
              <a:t>Check for students who have not tested or invalidation codes entered but who may have scores</a:t>
            </a:r>
          </a:p>
          <a:p>
            <a:pPr lvl="3"/>
            <a:r>
              <a:rPr lang="en-US" sz="2000" dirty="0"/>
              <a:t>ACCESS has 6 Reason Not Tested codes or 1 invalidation code (INV)</a:t>
            </a:r>
          </a:p>
        </p:txBody>
      </p:sp>
      <p:sp>
        <p:nvSpPr>
          <p:cNvPr id="7" name="Content Placeholder 6">
            <a:extLst>
              <a:ext uri="{FF2B5EF4-FFF2-40B4-BE49-F238E27FC236}">
                <a16:creationId xmlns:a16="http://schemas.microsoft.com/office/drawing/2014/main" id="{E0510074-5736-63C2-1974-273F01C5DB5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54952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r>
              <a:rPr lang="en-US" dirty="0"/>
              <a:t>Step 8: Submit SBD Data</a:t>
            </a:r>
          </a:p>
        </p:txBody>
      </p:sp>
      <p:sp>
        <p:nvSpPr>
          <p:cNvPr id="3" name="Content Placeholder 2"/>
          <p:cNvSpPr>
            <a:spLocks noGrp="1"/>
          </p:cNvSpPr>
          <p:nvPr>
            <p:ph idx="1"/>
          </p:nvPr>
        </p:nvSpPr>
        <p:spPr>
          <a:xfrm>
            <a:off x="628650" y="1643062"/>
            <a:ext cx="7886700" cy="4668838"/>
          </a:xfrm>
        </p:spPr>
        <p:txBody>
          <a:bodyPr>
            <a:normAutofit fontScale="85000" lnSpcReduction="20000"/>
          </a:bodyPr>
          <a:lstStyle/>
          <a:p>
            <a:r>
              <a:rPr lang="en-US" dirty="0"/>
              <a:t>Download your final SBD extract for your records through the File Extract Download option</a:t>
            </a:r>
          </a:p>
          <a:p>
            <a:pPr lvl="1"/>
            <a:r>
              <a:rPr lang="en-US" dirty="0"/>
              <a:t>This is </a:t>
            </a:r>
            <a:r>
              <a:rPr lang="en-US" u="sng" dirty="0"/>
              <a:t>especially important</a:t>
            </a:r>
            <a:r>
              <a:rPr lang="en-US" dirty="0"/>
              <a:t> if you use the Edit Records screen</a:t>
            </a:r>
          </a:p>
          <a:p>
            <a:r>
              <a:rPr lang="en-US" dirty="0"/>
              <a:t>Select “Status Dashboard” under the appropriate assessment collection</a:t>
            </a:r>
          </a:p>
          <a:p>
            <a:r>
              <a:rPr lang="en-US" dirty="0"/>
              <a:t>Review the data on the Status Dashboard to make sure you are ready to submit</a:t>
            </a:r>
          </a:p>
          <a:p>
            <a:pPr lvl="1"/>
            <a:r>
              <a:rPr lang="en-US" dirty="0"/>
              <a:t>Validation Errors and RITS Errors must be zero unless SBD Support has ignored errors</a:t>
            </a:r>
          </a:p>
          <a:p>
            <a:pPr lvl="1"/>
            <a:r>
              <a:rPr lang="en-US" dirty="0"/>
              <a:t>If errors are ignored, you must submit without making any additional changes or uploading a new file or it will reset the ignore errors status</a:t>
            </a:r>
          </a:p>
          <a:p>
            <a:r>
              <a:rPr lang="en-US" dirty="0"/>
              <a:t>Click “Submit to CDE” and “Yes” in the pop-up window</a:t>
            </a:r>
          </a:p>
          <a:p>
            <a:r>
              <a:rPr lang="en-US" dirty="0"/>
              <a:t>If you need to make additional changes after submission, SBD Support can unlock your data until the end of the window</a:t>
            </a:r>
          </a:p>
        </p:txBody>
      </p:sp>
      <p:sp>
        <p:nvSpPr>
          <p:cNvPr id="4" name="Slide Number Placeholder 3"/>
          <p:cNvSpPr>
            <a:spLocks noGrp="1"/>
          </p:cNvSpPr>
          <p:nvPr>
            <p:ph type="sldNum" sz="quarter" idx="12"/>
          </p:nvPr>
        </p:nvSpPr>
        <p:spPr>
          <a:xfrm>
            <a:off x="2828630" y="6311900"/>
            <a:ext cx="2057400" cy="365125"/>
          </a:xfrm>
        </p:spPr>
        <p:txBody>
          <a:bodyPr/>
          <a:lstStyle/>
          <a:p>
            <a:fld id="{C479D5F6-EDCB-402A-AC08-4943A1820E8F}" type="slidenum">
              <a:rPr lang="en-US" smtClean="0"/>
              <a:pPr/>
              <a:t>19</a:t>
            </a:fld>
            <a:endParaRPr lang="en-US" dirty="0"/>
          </a:p>
        </p:txBody>
      </p:sp>
    </p:spTree>
    <p:extLst>
      <p:ext uri="{BB962C8B-B14F-4D97-AF65-F5344CB8AC3E}">
        <p14:creationId xmlns:p14="http://schemas.microsoft.com/office/powerpoint/2010/main" val="363825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EC47-969F-E701-1AA8-F9433C2AE3DA}"/>
              </a:ext>
            </a:extLst>
          </p:cNvPr>
          <p:cNvSpPr>
            <a:spLocks noGrp="1"/>
          </p:cNvSpPr>
          <p:nvPr>
            <p:ph type="title"/>
          </p:nvPr>
        </p:nvSpPr>
        <p:spPr/>
        <p:txBody>
          <a:bodyPr>
            <a:normAutofit/>
          </a:bodyPr>
          <a:lstStyle/>
          <a:p>
            <a:r>
              <a:rPr lang="en-US" sz="3600" dirty="0"/>
              <a:t>Welcome!</a:t>
            </a:r>
          </a:p>
        </p:txBody>
      </p:sp>
      <p:sp>
        <p:nvSpPr>
          <p:cNvPr id="3" name="Content Placeholder 2">
            <a:extLst>
              <a:ext uri="{FF2B5EF4-FFF2-40B4-BE49-F238E27FC236}">
                <a16:creationId xmlns:a16="http://schemas.microsoft.com/office/drawing/2014/main" id="{28176C12-3972-54D1-2B5C-34E71EB56C8A}"/>
              </a:ext>
            </a:extLst>
          </p:cNvPr>
          <p:cNvSpPr>
            <a:spLocks noGrp="1"/>
          </p:cNvSpPr>
          <p:nvPr>
            <p:ph idx="1"/>
          </p:nvPr>
        </p:nvSpPr>
        <p:spPr/>
        <p:txBody>
          <a:bodyPr/>
          <a:lstStyle/>
          <a:p>
            <a:r>
              <a:rPr lang="en-US" sz="2800" dirty="0"/>
              <a:t>As we are getting started: </a:t>
            </a:r>
          </a:p>
          <a:p>
            <a:pPr marL="0" indent="0">
              <a:buNone/>
            </a:pPr>
            <a:endParaRPr lang="en-US" sz="2800" dirty="0"/>
          </a:p>
          <a:p>
            <a:pPr lvl="1"/>
            <a:r>
              <a:rPr lang="en-US" sz="2400" dirty="0"/>
              <a:t>Please mute your microphones. </a:t>
            </a:r>
          </a:p>
          <a:p>
            <a:pPr lvl="1"/>
            <a:endParaRPr lang="en-US" sz="2400" dirty="0"/>
          </a:p>
          <a:p>
            <a:pPr lvl="1"/>
            <a:r>
              <a:rPr lang="en-US" sz="2400" dirty="0"/>
              <a:t>Cameras have been turned off for participants for privacy reasons.</a:t>
            </a:r>
          </a:p>
          <a:p>
            <a:pPr lvl="1"/>
            <a:endParaRPr lang="en-US" sz="2400" dirty="0"/>
          </a:p>
          <a:p>
            <a:pPr lvl="1"/>
            <a:r>
              <a:rPr lang="en-US" sz="2400" dirty="0"/>
              <a:t>This session will be recorded and posted to the SBD collection webpage as soon as possible after the session ends.</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8A3DEBB3-6586-9368-0B50-D2270C5F0279}"/>
              </a:ext>
            </a:extLst>
          </p:cNvPr>
          <p:cNvSpPr>
            <a:spLocks noGrp="1"/>
          </p:cNvSpPr>
          <p:nvPr>
            <p:ph type="sldNum" sz="quarter" idx="12"/>
          </p:nvPr>
        </p:nvSpPr>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359012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31" y="136524"/>
            <a:ext cx="7886700" cy="1325563"/>
          </a:xfrm>
        </p:spPr>
        <p:txBody>
          <a:bodyPr/>
          <a:lstStyle/>
          <a:p>
            <a:r>
              <a:rPr lang="en-US" dirty="0"/>
              <a:t>Troubleshooting</a:t>
            </a:r>
          </a:p>
        </p:txBody>
      </p:sp>
      <p:sp>
        <p:nvSpPr>
          <p:cNvPr id="3" name="Content Placeholder 2"/>
          <p:cNvSpPr>
            <a:spLocks noGrp="1"/>
          </p:cNvSpPr>
          <p:nvPr>
            <p:ph idx="1"/>
          </p:nvPr>
        </p:nvSpPr>
        <p:spPr/>
        <p:txBody>
          <a:bodyPr>
            <a:normAutofit fontScale="92500" lnSpcReduction="20000"/>
          </a:bodyPr>
          <a:lstStyle/>
          <a:p>
            <a:r>
              <a:rPr lang="en-US" dirty="0"/>
              <a:t>See the </a:t>
            </a:r>
            <a:r>
              <a:rPr lang="en-US" dirty="0">
                <a:hlinkClick r:id="rId2"/>
              </a:rPr>
              <a:t>SBD Manual</a:t>
            </a:r>
            <a:r>
              <a:rPr lang="en-US" dirty="0"/>
              <a:t> for common issues and trouble shooting techniques</a:t>
            </a:r>
          </a:p>
          <a:p>
            <a:r>
              <a:rPr lang="en-US" dirty="0"/>
              <a:t>Users generally have issues at three different points in the SBD process:</a:t>
            </a:r>
          </a:p>
          <a:p>
            <a:pPr lvl="1"/>
            <a:r>
              <a:rPr lang="en-US" dirty="0"/>
              <a:t>Logging in to Data Pipeline</a:t>
            </a:r>
          </a:p>
          <a:p>
            <a:pPr lvl="2"/>
            <a:r>
              <a:rPr lang="en-US" dirty="0"/>
              <a:t>Generally these issues must be resolved by the district LAM.</a:t>
            </a:r>
          </a:p>
          <a:p>
            <a:pPr lvl="2"/>
            <a:r>
              <a:rPr lang="en-US" dirty="0"/>
              <a:t>CDE cannot change or grant user permissions.</a:t>
            </a:r>
          </a:p>
          <a:p>
            <a:pPr lvl="1"/>
            <a:r>
              <a:rPr lang="en-US" dirty="0"/>
              <a:t>Uploading a Data file</a:t>
            </a:r>
          </a:p>
          <a:p>
            <a:pPr lvl="2"/>
            <a:r>
              <a:rPr lang="en-US" dirty="0"/>
              <a:t>This is usually an issue with the file format. See the manual for common issues and how to identify them.</a:t>
            </a:r>
          </a:p>
          <a:p>
            <a:pPr lvl="1"/>
            <a:r>
              <a:rPr lang="en-US" dirty="0"/>
              <a:t>Clearing Errors</a:t>
            </a:r>
          </a:p>
          <a:p>
            <a:pPr lvl="2"/>
            <a:r>
              <a:rPr lang="en-US" dirty="0"/>
              <a:t>Usually the Data File Layout and Definitions and Business Rules documents are enough to identify why an error is occurring.</a:t>
            </a:r>
          </a:p>
          <a:p>
            <a:pPr lvl="2"/>
            <a:r>
              <a:rPr lang="en-US" dirty="0"/>
              <a:t>If you think an error is triggering incorrectly, contact SBD Support.</a:t>
            </a:r>
          </a:p>
          <a:p>
            <a:endParaRPr lang="en-US" dirty="0"/>
          </a:p>
          <a:p>
            <a:endParaRPr lang="en-US" dirty="0"/>
          </a:p>
        </p:txBody>
      </p:sp>
      <p:sp>
        <p:nvSpPr>
          <p:cNvPr id="4" name="Slide Number Placeholder 3"/>
          <p:cNvSpPr>
            <a:spLocks noGrp="1"/>
          </p:cNvSpPr>
          <p:nvPr>
            <p:ph type="sldNum" sz="quarter" idx="12"/>
          </p:nvPr>
        </p:nvSpPr>
        <p:spPr>
          <a:xfrm>
            <a:off x="2592960" y="6176963"/>
            <a:ext cx="2057400" cy="365125"/>
          </a:xfrm>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337354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Deeper Dive into ACCESS SBD:</a:t>
            </a:r>
            <a:br>
              <a:rPr lang="en-US" dirty="0"/>
            </a:br>
            <a:r>
              <a:rPr lang="en-US" dirty="0"/>
              <a:t>Background Information</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21</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180365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sz="2700" dirty="0"/>
              <a:t>Deeper Dive into ACCESS:</a:t>
            </a:r>
            <a:br>
              <a:rPr lang="en-US" sz="2700" dirty="0"/>
            </a:br>
            <a:r>
              <a:rPr lang="en-US" sz="2700" dirty="0"/>
              <a:t>Background Information</a:t>
            </a:r>
            <a:br>
              <a:rPr lang="en-US" dirty="0"/>
            </a:br>
            <a:r>
              <a:rPr lang="en-US" dirty="0"/>
              <a:t> </a:t>
            </a:r>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22</a:t>
            </a:fld>
            <a:r>
              <a:rPr lang="en-US" dirty="0"/>
              <a:t>  </a:t>
            </a:r>
          </a:p>
        </p:txBody>
      </p:sp>
      <p:sp>
        <p:nvSpPr>
          <p:cNvPr id="7" name="Content Placeholder 2"/>
          <p:cNvSpPr>
            <a:spLocks noGrp="1"/>
          </p:cNvSpPr>
          <p:nvPr>
            <p:ph idx="1"/>
          </p:nvPr>
        </p:nvSpPr>
        <p:spPr>
          <a:xfrm>
            <a:off x="545523" y="1472276"/>
            <a:ext cx="7886700" cy="4640674"/>
          </a:xfrm>
        </p:spPr>
        <p:txBody>
          <a:bodyPr/>
          <a:lstStyle/>
          <a:p>
            <a:pPr marL="342900" indent="-342900">
              <a:buFont typeface="Arial" panose="020B0604020202020204" pitchFamily="34" charset="0"/>
              <a:buChar char="•"/>
            </a:pPr>
            <a:r>
              <a:rPr lang="en-US" dirty="0"/>
              <a:t>WIDA ACCESS for ELLs is the English Language Proficiency assessment.</a:t>
            </a:r>
          </a:p>
          <a:p>
            <a:pPr marL="342900" indent="-342900">
              <a:buFont typeface="Arial" panose="020B0604020202020204" pitchFamily="34" charset="0"/>
              <a:buChar char="•"/>
            </a:pPr>
            <a:r>
              <a:rPr lang="en-US" dirty="0"/>
              <a:t>Students classified as Non-English Proficient (NEP) or Limited English Proficient (LEP) are required to take WIDA ACCESS.  No other students take this assessment.</a:t>
            </a:r>
          </a:p>
          <a:p>
            <a:pPr marL="342900" indent="-342900">
              <a:buFont typeface="Arial" panose="020B0604020202020204" pitchFamily="34" charset="0"/>
              <a:buChar char="•"/>
            </a:pPr>
            <a:r>
              <a:rPr lang="en-US" dirty="0"/>
              <a:t>The assessment is offered in all grades, K-12.</a:t>
            </a:r>
          </a:p>
          <a:p>
            <a:pPr marL="342900" indent="-342900">
              <a:buFont typeface="Arial" panose="020B0604020202020204" pitchFamily="34" charset="0"/>
              <a:buChar char="•"/>
            </a:pPr>
            <a:r>
              <a:rPr lang="en-US" dirty="0"/>
              <a:t>There is an alternate version (Alt-ACCESS) used for students with significant cognitive disabilities.</a:t>
            </a:r>
          </a:p>
          <a:p>
            <a:pPr marL="342900" indent="-342900">
              <a:buFont typeface="Arial" panose="020B0604020202020204" pitchFamily="34" charset="0"/>
              <a:buChar char="•"/>
            </a:pPr>
            <a:r>
              <a:rPr lang="en-US" dirty="0"/>
              <a:t>The testing window starts in January, so the data clean up is earlier than other state assessments.</a:t>
            </a:r>
          </a:p>
        </p:txBody>
      </p:sp>
    </p:spTree>
    <p:extLst>
      <p:ext uri="{BB962C8B-B14F-4D97-AF65-F5344CB8AC3E}">
        <p14:creationId xmlns:p14="http://schemas.microsoft.com/office/powerpoint/2010/main" val="364154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sz="2700" dirty="0"/>
              <a:t>Deeper Dive into ACCESS:</a:t>
            </a:r>
            <a:br>
              <a:rPr lang="en-US" sz="2700" dirty="0"/>
            </a:br>
            <a:r>
              <a:rPr lang="en-US" sz="2700" dirty="0"/>
              <a:t>Collection Documentation (Slide 1 of 2)</a:t>
            </a:r>
            <a:br>
              <a:rPr lang="en-US" dirty="0"/>
            </a:br>
            <a:r>
              <a:rPr lang="en-US" dirty="0"/>
              <a:t> </a:t>
            </a:r>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23</a:t>
            </a:fld>
            <a:r>
              <a:rPr lang="en-US" dirty="0"/>
              <a:t>  </a:t>
            </a:r>
          </a:p>
        </p:txBody>
      </p:sp>
      <p:sp>
        <p:nvSpPr>
          <p:cNvPr id="7" name="Content Placeholder 2"/>
          <p:cNvSpPr>
            <a:spLocks noGrp="1"/>
          </p:cNvSpPr>
          <p:nvPr>
            <p:ph idx="1"/>
          </p:nvPr>
        </p:nvSpPr>
        <p:spPr>
          <a:xfrm>
            <a:off x="545522" y="1472276"/>
            <a:ext cx="8099713" cy="5090268"/>
          </a:xfrm>
        </p:spPr>
        <p:txBody>
          <a:bodyPr>
            <a:normAutofit/>
          </a:bodyPr>
          <a:lstStyle/>
          <a:p>
            <a:pPr marL="342900" indent="-342900"/>
            <a:r>
              <a:rPr lang="en-US" dirty="0"/>
              <a:t>All documentation can be found on the ACCESS SBD webpage: </a:t>
            </a:r>
            <a:r>
              <a:rPr lang="en-US" sz="2000" dirty="0">
                <a:hlinkClick r:id="rId3"/>
              </a:rPr>
              <a:t>http://www.cde.state.co.us/datapipeline/per_access-ell</a:t>
            </a:r>
            <a:endParaRPr lang="en-US" dirty="0"/>
          </a:p>
          <a:p>
            <a:r>
              <a:rPr lang="en-US" dirty="0"/>
              <a:t>Available Documentation:</a:t>
            </a:r>
          </a:p>
          <a:p>
            <a:pPr marL="800100" lvl="1" indent="-342900"/>
            <a:r>
              <a:rPr lang="en-US" dirty="0"/>
              <a:t>File Layout and Definitions Section: </a:t>
            </a:r>
          </a:p>
          <a:p>
            <a:pPr marL="1257300" lvl="2" indent="-342900"/>
            <a:r>
              <a:rPr lang="en-US" dirty="0"/>
              <a:t>The 2023-24 file layout is updated and posted for this collection year. There were three main changes to the file layout from the 22-23 collection year.</a:t>
            </a:r>
          </a:p>
          <a:p>
            <a:pPr marL="1257300" lvl="2" indent="-342900"/>
            <a:r>
              <a:rPr lang="en-US" dirty="0"/>
              <a:t>This document provides all fields, as well as their position, length, and valid values, for the collection.</a:t>
            </a:r>
          </a:p>
          <a:p>
            <a:pPr marL="1257300" lvl="2" indent="-342900"/>
            <a:r>
              <a:rPr lang="en-US" dirty="0"/>
              <a:t>This document also provides whether the field is updateable.</a:t>
            </a:r>
          </a:p>
          <a:p>
            <a:pPr marL="800100" lvl="1" indent="-342900"/>
            <a:r>
              <a:rPr lang="en-US" dirty="0"/>
              <a:t>Business Rules Section: </a:t>
            </a:r>
          </a:p>
          <a:p>
            <a:pPr marL="1257300" lvl="2" indent="-342900"/>
            <a:r>
              <a:rPr lang="en-US" dirty="0"/>
              <a:t>There was the addition of 6 new business rule for the 2023-24 collection year. </a:t>
            </a:r>
          </a:p>
          <a:p>
            <a:pPr marL="800100" lvl="1" indent="-342900"/>
            <a:r>
              <a:rPr lang="en-US" dirty="0"/>
              <a:t>Link to the SBD Manual:</a:t>
            </a:r>
          </a:p>
          <a:p>
            <a:pPr marL="1257300" lvl="2" indent="-342900"/>
            <a:r>
              <a:rPr lang="en-US" dirty="0"/>
              <a:t>This links to the manual that is applicable for all SBDs and lays out the SBD process step-by-step.</a:t>
            </a:r>
          </a:p>
        </p:txBody>
      </p:sp>
    </p:spTree>
    <p:extLst>
      <p:ext uri="{BB962C8B-B14F-4D97-AF65-F5344CB8AC3E}">
        <p14:creationId xmlns:p14="http://schemas.microsoft.com/office/powerpoint/2010/main" val="745409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749" y="295456"/>
            <a:ext cx="6081865" cy="537056"/>
          </a:xfrm>
        </p:spPr>
        <p:txBody>
          <a:bodyPr>
            <a:normAutofit fontScale="90000"/>
          </a:bodyPr>
          <a:lstStyle/>
          <a:p>
            <a:r>
              <a:rPr lang="en-US" sz="2700" dirty="0"/>
              <a:t>Deeper Dive into ACCESS:</a:t>
            </a:r>
            <a:br>
              <a:rPr lang="en-US" sz="2700" dirty="0"/>
            </a:br>
            <a:r>
              <a:rPr lang="en-US" sz="2700" dirty="0"/>
              <a:t>Collection Documentation (Slide</a:t>
            </a:r>
            <a:r>
              <a:rPr lang="en-US" sz="2700" baseline="0" dirty="0"/>
              <a:t> 2 of 2</a:t>
            </a:r>
            <a:r>
              <a:rPr lang="en-US" sz="2700" dirty="0"/>
              <a:t>)</a:t>
            </a:r>
            <a:br>
              <a:rPr lang="en-US" dirty="0"/>
            </a:br>
            <a:r>
              <a:rPr lang="en-US" dirty="0"/>
              <a:t> </a:t>
            </a:r>
          </a:p>
        </p:txBody>
      </p:sp>
      <p:sp>
        <p:nvSpPr>
          <p:cNvPr id="4" name="Slide Number Placeholder 3"/>
          <p:cNvSpPr>
            <a:spLocks noGrp="1"/>
          </p:cNvSpPr>
          <p:nvPr>
            <p:ph type="sldNum" sz="quarter" idx="12"/>
          </p:nvPr>
        </p:nvSpPr>
        <p:spPr>
          <a:xfrm>
            <a:off x="223071" y="6427018"/>
            <a:ext cx="4081074" cy="365125"/>
          </a:xfrm>
        </p:spPr>
        <p:txBody>
          <a:bodyPr/>
          <a:lstStyle/>
          <a:p>
            <a:fld id="{C479D5F6-EDCB-402A-AC08-4943A1820E8F}" type="slidenum">
              <a:rPr lang="en-US" smtClean="0"/>
              <a:pPr/>
              <a:t>24</a:t>
            </a:fld>
            <a:r>
              <a:rPr lang="en-US" dirty="0"/>
              <a:t>  </a:t>
            </a:r>
          </a:p>
        </p:txBody>
      </p:sp>
      <p:sp>
        <p:nvSpPr>
          <p:cNvPr id="7" name="Content Placeholder 2"/>
          <p:cNvSpPr>
            <a:spLocks noGrp="1"/>
          </p:cNvSpPr>
          <p:nvPr>
            <p:ph idx="1"/>
          </p:nvPr>
        </p:nvSpPr>
        <p:spPr>
          <a:xfrm>
            <a:off x="223071" y="1336749"/>
            <a:ext cx="8697858" cy="5455394"/>
          </a:xfrm>
        </p:spPr>
        <p:txBody>
          <a:bodyPr>
            <a:normAutofit fontScale="92500" lnSpcReduction="10000"/>
          </a:bodyPr>
          <a:lstStyle/>
          <a:p>
            <a:pPr marL="342900" indent="-342900"/>
            <a:r>
              <a:rPr lang="en-US" dirty="0"/>
              <a:t>All documentation can be found on the ACCESS SBD webpage: </a:t>
            </a:r>
            <a:r>
              <a:rPr lang="en-US" sz="2000" dirty="0">
                <a:hlinkClick r:id="rId3"/>
              </a:rPr>
              <a:t>http://www.cde.state.co.us/datapipeline/per_access-ell</a:t>
            </a:r>
            <a:endParaRPr lang="en-US" dirty="0"/>
          </a:p>
          <a:p>
            <a:r>
              <a:rPr lang="en-US" dirty="0"/>
              <a:t>Available Documentation:</a:t>
            </a:r>
          </a:p>
          <a:p>
            <a:pPr lvl="1"/>
            <a:r>
              <a:rPr lang="en-US" dirty="0"/>
              <a:t>Failsafe Templates:</a:t>
            </a:r>
          </a:p>
          <a:p>
            <a:pPr marL="1028700" lvl="1" indent="-342900"/>
            <a:r>
              <a:rPr lang="en-US" b="1" dirty="0"/>
              <a:t>The District Transfers Failsafe Form:</a:t>
            </a:r>
            <a:r>
              <a:rPr lang="en-US" dirty="0"/>
              <a:t> This is the document used to move students between districts. There was no change from the 22-23 collection year.</a:t>
            </a:r>
          </a:p>
          <a:p>
            <a:pPr marL="1028700" lvl="1" indent="-342900"/>
            <a:r>
              <a:rPr lang="en-US" dirty="0"/>
              <a:t>This should only be used for students who are in your district’s SBD file but moved out of your district before or during the testing window and DID NOT TEST in your district. </a:t>
            </a:r>
          </a:p>
          <a:p>
            <a:pPr marL="1028700" lvl="1" indent="-342900"/>
            <a:r>
              <a:rPr lang="en-US" dirty="0"/>
              <a:t>Do not use the Failsafe form to report any students who tested in your district and moved afterward.  If they moved after testing, the student data should remain in the district where the student tested.</a:t>
            </a:r>
          </a:p>
          <a:p>
            <a:pPr marL="1028700" lvl="1" indent="-342900"/>
            <a:r>
              <a:rPr lang="en-US" b="1" dirty="0"/>
              <a:t>The Add a Newly Arrived to the U.S. Student Failsafe Form:</a:t>
            </a:r>
            <a:r>
              <a:rPr lang="en-US" dirty="0"/>
              <a:t> Please use this form to submit students to CDE who: 1. were not included in the Colorado October 1 Count collection, 2. recently arrived to the United States and, 3. enrolled in your district as their first enrollment in the US. </a:t>
            </a:r>
          </a:p>
          <a:p>
            <a:pPr marL="800100" lvl="1" indent="-342900"/>
            <a:r>
              <a:rPr lang="en-US" dirty="0"/>
              <a:t>Training information and documentation.</a:t>
            </a:r>
          </a:p>
          <a:p>
            <a:pPr marL="1257300" lvl="2" indent="-342900"/>
            <a:r>
              <a:rPr lang="en-US" dirty="0"/>
              <a:t>This </a:t>
            </a:r>
            <a:r>
              <a:rPr lang="en-US" dirty="0" err="1"/>
              <a:t>powerpoint</a:t>
            </a:r>
            <a:r>
              <a:rPr lang="en-US" dirty="0"/>
              <a:t>, as well as the recording, will be posted to the website as soon as it is available.</a:t>
            </a:r>
          </a:p>
        </p:txBody>
      </p:sp>
    </p:spTree>
    <p:extLst>
      <p:ext uri="{BB962C8B-B14F-4D97-AF65-F5344CB8AC3E}">
        <p14:creationId xmlns:p14="http://schemas.microsoft.com/office/powerpoint/2010/main" val="2507484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8F556-B136-8FF2-E78E-8EEB05F55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4943E-70FF-0801-1B81-AC793880E6BA}"/>
              </a:ext>
            </a:extLst>
          </p:cNvPr>
          <p:cNvSpPr>
            <a:spLocks noGrp="1"/>
          </p:cNvSpPr>
          <p:nvPr>
            <p:ph type="ctrTitle"/>
          </p:nvPr>
        </p:nvSpPr>
        <p:spPr/>
        <p:txBody>
          <a:bodyPr>
            <a:normAutofit/>
          </a:bodyPr>
          <a:lstStyle/>
          <a:p>
            <a:r>
              <a:rPr lang="en-US" dirty="0"/>
              <a:t>Deeper Dive into ACCESS SBD:</a:t>
            </a:r>
            <a:br>
              <a:rPr lang="en-US" dirty="0"/>
            </a:br>
            <a:r>
              <a:rPr lang="en-US" dirty="0"/>
              <a:t>Changes for 2023-24</a:t>
            </a:r>
            <a:br>
              <a:rPr lang="en-US" dirty="0"/>
            </a:br>
            <a:endParaRPr lang="en-US" dirty="0"/>
          </a:p>
        </p:txBody>
      </p:sp>
      <p:sp>
        <p:nvSpPr>
          <p:cNvPr id="4" name="Content Placeholder 3">
            <a:extLst>
              <a:ext uri="{FF2B5EF4-FFF2-40B4-BE49-F238E27FC236}">
                <a16:creationId xmlns:a16="http://schemas.microsoft.com/office/drawing/2014/main" id="{95FDB79B-8ECF-FA36-AB00-4B6A8E8B54FF}"/>
              </a:ext>
            </a:extLst>
          </p:cNvPr>
          <p:cNvSpPr>
            <a:spLocks noGrp="1"/>
          </p:cNvSpPr>
          <p:nvPr>
            <p:ph idx="4294967295"/>
          </p:nvPr>
        </p:nvSpPr>
        <p:spPr>
          <a:xfrm>
            <a:off x="116114" y="570139"/>
            <a:ext cx="7886700" cy="2079625"/>
          </a:xfrm>
        </p:spPr>
        <p:txBody>
          <a:bodyPr>
            <a:normAutofit/>
          </a:bodyPr>
          <a:lstStyle/>
          <a:p>
            <a:pPr marL="0" indent="0">
              <a:buNone/>
            </a:pPr>
            <a:r>
              <a:rPr lang="en-US" dirty="0"/>
              <a:t> </a:t>
            </a:r>
          </a:p>
        </p:txBody>
      </p:sp>
      <p:sp>
        <p:nvSpPr>
          <p:cNvPr id="3" name="Slide Number Placeholder 2">
            <a:extLst>
              <a:ext uri="{FF2B5EF4-FFF2-40B4-BE49-F238E27FC236}">
                <a16:creationId xmlns:a16="http://schemas.microsoft.com/office/drawing/2014/main" id="{327A7076-D66B-D819-0594-8A9C768E6942}"/>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2953925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C651-0396-F104-661F-2B1836B7FBE5}"/>
              </a:ext>
            </a:extLst>
          </p:cNvPr>
          <p:cNvSpPr>
            <a:spLocks noGrp="1"/>
          </p:cNvSpPr>
          <p:nvPr>
            <p:ph type="title"/>
          </p:nvPr>
        </p:nvSpPr>
        <p:spPr/>
        <p:txBody>
          <a:bodyPr/>
          <a:lstStyle/>
          <a:p>
            <a:r>
              <a:rPr lang="en-US" dirty="0"/>
              <a:t>Deeper Dive into ACCESS SBD:</a:t>
            </a:r>
            <a:br>
              <a:rPr lang="en-US" dirty="0"/>
            </a:br>
            <a:r>
              <a:rPr lang="en-US" dirty="0"/>
              <a:t>Changes for 2023-24</a:t>
            </a:r>
          </a:p>
        </p:txBody>
      </p:sp>
      <p:sp>
        <p:nvSpPr>
          <p:cNvPr id="3" name="Content Placeholder 2">
            <a:extLst>
              <a:ext uri="{FF2B5EF4-FFF2-40B4-BE49-F238E27FC236}">
                <a16:creationId xmlns:a16="http://schemas.microsoft.com/office/drawing/2014/main" id="{F6342D24-B96A-4C9E-3026-563E5D7A18E9}"/>
              </a:ext>
            </a:extLst>
          </p:cNvPr>
          <p:cNvSpPr>
            <a:spLocks noGrp="1"/>
          </p:cNvSpPr>
          <p:nvPr>
            <p:ph idx="1"/>
          </p:nvPr>
        </p:nvSpPr>
        <p:spPr>
          <a:xfrm>
            <a:off x="245193" y="1454727"/>
            <a:ext cx="8455462" cy="4585855"/>
          </a:xfrm>
        </p:spPr>
        <p:txBody>
          <a:bodyPr>
            <a:normAutofit fontScale="92500" lnSpcReduction="20000"/>
          </a:bodyPr>
          <a:lstStyle/>
          <a:p>
            <a:r>
              <a:rPr lang="en-US" dirty="0"/>
              <a:t>Changes for 2023-24 Collection Year:</a:t>
            </a:r>
          </a:p>
          <a:p>
            <a:r>
              <a:rPr lang="en-US" dirty="0"/>
              <a:t>The first change is the addition of a nonbinary category (code ’03’) for the gender field. </a:t>
            </a:r>
          </a:p>
          <a:p>
            <a:r>
              <a:rPr lang="en-US" dirty="0"/>
              <a:t>The second change is the addition of a Not Tested Reason field to the file layout.</a:t>
            </a:r>
          </a:p>
          <a:p>
            <a:pPr lvl="1"/>
            <a:r>
              <a:rPr lang="en-US" dirty="0"/>
              <a:t>This field provides the reason as to why students did not test. This field is updateable during SBD and blanks are allowed. </a:t>
            </a:r>
          </a:p>
          <a:p>
            <a:pPr lvl="2"/>
            <a:r>
              <a:rPr lang="en-US" dirty="0"/>
              <a:t>Valid values are: </a:t>
            </a:r>
          </a:p>
          <a:p>
            <a:pPr lvl="3"/>
            <a:r>
              <a:rPr lang="en-US" dirty="0"/>
              <a:t>00 – Absent</a:t>
            </a:r>
          </a:p>
          <a:p>
            <a:pPr lvl="3"/>
            <a:r>
              <a:rPr lang="en-US" dirty="0"/>
              <a:t>03 – Withdrew Before Testing</a:t>
            </a:r>
          </a:p>
          <a:p>
            <a:pPr lvl="3"/>
            <a:r>
              <a:rPr lang="en-US" dirty="0"/>
              <a:t>04 – Student Refusal</a:t>
            </a:r>
          </a:p>
          <a:p>
            <a:pPr lvl="3"/>
            <a:r>
              <a:rPr lang="en-US" dirty="0"/>
              <a:t>07 – Medical Exemption</a:t>
            </a:r>
          </a:p>
          <a:p>
            <a:pPr lvl="3"/>
            <a:r>
              <a:rPr lang="en-US" dirty="0"/>
              <a:t>10 – Did Not Attend</a:t>
            </a:r>
          </a:p>
          <a:p>
            <a:pPr lvl="3"/>
            <a:r>
              <a:rPr lang="en-US" dirty="0"/>
              <a:t>11 – Data Error</a:t>
            </a:r>
          </a:p>
          <a:p>
            <a:pPr marL="1371600" lvl="3" indent="0">
              <a:buNone/>
            </a:pPr>
            <a:r>
              <a:rPr lang="en-US" dirty="0"/>
              <a:t> </a:t>
            </a:r>
          </a:p>
          <a:p>
            <a:pPr lvl="1"/>
            <a:r>
              <a:rPr lang="en-US" dirty="0"/>
              <a:t>The addition of this field also affected the Do Not Score (DNS) fields. The DNS fields are now not updateable, as any INV cases should have been reported to CDE during administration.</a:t>
            </a:r>
          </a:p>
          <a:p>
            <a:endParaRPr lang="en-US" dirty="0"/>
          </a:p>
        </p:txBody>
      </p:sp>
      <p:sp>
        <p:nvSpPr>
          <p:cNvPr id="4" name="Slide Number Placeholder 3">
            <a:extLst>
              <a:ext uri="{FF2B5EF4-FFF2-40B4-BE49-F238E27FC236}">
                <a16:creationId xmlns:a16="http://schemas.microsoft.com/office/drawing/2014/main" id="{4A08BE1D-3BEF-BA12-1F7C-131BFF537E56}"/>
              </a:ext>
            </a:extLst>
          </p:cNvPr>
          <p:cNvSpPr>
            <a:spLocks noGrp="1"/>
          </p:cNvSpPr>
          <p:nvPr>
            <p:ph type="sldNum" sz="quarter" idx="12"/>
          </p:nvPr>
        </p:nvSpPr>
        <p:spPr/>
        <p:txBody>
          <a:bodyPr/>
          <a:lstStyle/>
          <a:p>
            <a:fld id="{C479D5F6-EDCB-402A-AC08-4943A1820E8F}" type="slidenum">
              <a:rPr lang="en-US" smtClean="0"/>
              <a:pPr/>
              <a:t>26</a:t>
            </a:fld>
            <a:endParaRPr lang="en-US" dirty="0"/>
          </a:p>
        </p:txBody>
      </p:sp>
    </p:spTree>
    <p:extLst>
      <p:ext uri="{BB962C8B-B14F-4D97-AF65-F5344CB8AC3E}">
        <p14:creationId xmlns:p14="http://schemas.microsoft.com/office/powerpoint/2010/main" val="323796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89601-A2B4-3882-5147-1F4F1CF18510}"/>
              </a:ext>
            </a:extLst>
          </p:cNvPr>
          <p:cNvSpPr>
            <a:spLocks noGrp="1"/>
          </p:cNvSpPr>
          <p:nvPr>
            <p:ph type="title"/>
          </p:nvPr>
        </p:nvSpPr>
        <p:spPr/>
        <p:txBody>
          <a:bodyPr/>
          <a:lstStyle/>
          <a:p>
            <a:r>
              <a:rPr lang="en-US" dirty="0"/>
              <a:t>Deeper Dive into ACCESS SBD:</a:t>
            </a:r>
            <a:br>
              <a:rPr lang="en-US" dirty="0"/>
            </a:br>
            <a:r>
              <a:rPr lang="en-US" dirty="0"/>
              <a:t>Changes for 2023-24</a:t>
            </a:r>
          </a:p>
        </p:txBody>
      </p:sp>
      <p:sp>
        <p:nvSpPr>
          <p:cNvPr id="3" name="Content Placeholder 2">
            <a:extLst>
              <a:ext uri="{FF2B5EF4-FFF2-40B4-BE49-F238E27FC236}">
                <a16:creationId xmlns:a16="http://schemas.microsoft.com/office/drawing/2014/main" id="{57A7D109-3F18-482A-1AFB-21DE17E8EAD4}"/>
              </a:ext>
            </a:extLst>
          </p:cNvPr>
          <p:cNvSpPr>
            <a:spLocks noGrp="1"/>
          </p:cNvSpPr>
          <p:nvPr>
            <p:ph idx="1"/>
          </p:nvPr>
        </p:nvSpPr>
        <p:spPr>
          <a:xfrm>
            <a:off x="628649" y="1463040"/>
            <a:ext cx="8071213" cy="5140446"/>
          </a:xfrm>
        </p:spPr>
        <p:txBody>
          <a:bodyPr>
            <a:normAutofit fontScale="92500"/>
          </a:bodyPr>
          <a:lstStyle/>
          <a:p>
            <a:r>
              <a:rPr lang="en-US" dirty="0"/>
              <a:t>The third change is the addition of a new failsafe form. </a:t>
            </a:r>
          </a:p>
          <a:p>
            <a:pPr lvl="1"/>
            <a:r>
              <a:rPr lang="en-US" dirty="0"/>
              <a:t>This failsafe form can be used to submit students to CDE who have newly arrived in the U.S. as recently as February 9.</a:t>
            </a:r>
          </a:p>
          <a:p>
            <a:pPr lvl="1"/>
            <a:r>
              <a:rPr lang="en-US" dirty="0"/>
              <a:t> If you did not already add recently arrived to the U.S. NEP/LEP students through WIDA AMS in February, you can use the Add a Newly Arrived to the U.S. Student Failsafe Form to add these students during SBD.</a:t>
            </a:r>
          </a:p>
          <a:p>
            <a:pPr lvl="2"/>
            <a:r>
              <a:rPr lang="en-US" dirty="0"/>
              <a:t>This is for students who are identified as NEP/LEP and:</a:t>
            </a:r>
          </a:p>
          <a:p>
            <a:pPr lvl="3"/>
            <a:r>
              <a:rPr lang="en-US" dirty="0"/>
              <a:t>Were not included in the Colorado October 1 Count collection,</a:t>
            </a:r>
          </a:p>
          <a:p>
            <a:pPr lvl="3"/>
            <a:r>
              <a:rPr lang="en-US" dirty="0"/>
              <a:t>Recently arrived to the United States, and</a:t>
            </a:r>
          </a:p>
          <a:p>
            <a:pPr lvl="3"/>
            <a:r>
              <a:rPr lang="en-US" dirty="0"/>
              <a:t>Enrolled in your district as their first enrollment in the U.S.</a:t>
            </a:r>
          </a:p>
          <a:p>
            <a:pPr lvl="1"/>
            <a:r>
              <a:rPr lang="en-US" dirty="0"/>
              <a:t>This follows the standard procedure for failsafe forms:</a:t>
            </a:r>
          </a:p>
          <a:p>
            <a:pPr lvl="2"/>
            <a:r>
              <a:rPr lang="en-US" dirty="0"/>
              <a:t>Submit the failsafe form to CDE using Syncplicity</a:t>
            </a:r>
          </a:p>
          <a:p>
            <a:pPr lvl="2"/>
            <a:r>
              <a:rPr lang="en-US" dirty="0"/>
              <a:t>Send an email to SBD Support at </a:t>
            </a:r>
            <a:r>
              <a:rPr lang="en-US" dirty="0">
                <a:hlinkClick r:id="rId2"/>
              </a:rPr>
              <a:t>sbdsupport@cde.state.co.us</a:t>
            </a:r>
            <a:r>
              <a:rPr lang="en-US" dirty="0"/>
              <a:t> letting us know that you have uploaded a file. If you do not email us, we will not retrieve it.</a:t>
            </a:r>
          </a:p>
          <a:p>
            <a:endParaRPr lang="en-US" dirty="0"/>
          </a:p>
          <a:p>
            <a:r>
              <a:rPr lang="en-US" dirty="0"/>
              <a:t>Changes are highlighted in yellow on the file layout. </a:t>
            </a:r>
          </a:p>
          <a:p>
            <a:endParaRPr lang="en-US" dirty="0"/>
          </a:p>
        </p:txBody>
      </p:sp>
      <p:sp>
        <p:nvSpPr>
          <p:cNvPr id="4" name="Slide Number Placeholder 3">
            <a:extLst>
              <a:ext uri="{FF2B5EF4-FFF2-40B4-BE49-F238E27FC236}">
                <a16:creationId xmlns:a16="http://schemas.microsoft.com/office/drawing/2014/main" id="{E21C68B4-D310-DDE9-30FD-B9E5C3392AE8}"/>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951719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AFAD-74F3-D94B-FDA9-754A20D05C53}"/>
              </a:ext>
            </a:extLst>
          </p:cNvPr>
          <p:cNvSpPr>
            <a:spLocks noGrp="1"/>
          </p:cNvSpPr>
          <p:nvPr>
            <p:ph type="title"/>
          </p:nvPr>
        </p:nvSpPr>
        <p:spPr/>
        <p:txBody>
          <a:bodyPr/>
          <a:lstStyle/>
          <a:p>
            <a:r>
              <a:rPr lang="en-US" dirty="0"/>
              <a:t>Legislative Considerations</a:t>
            </a:r>
          </a:p>
        </p:txBody>
      </p:sp>
      <p:sp>
        <p:nvSpPr>
          <p:cNvPr id="3" name="Content Placeholder 2">
            <a:extLst>
              <a:ext uri="{FF2B5EF4-FFF2-40B4-BE49-F238E27FC236}">
                <a16:creationId xmlns:a16="http://schemas.microsoft.com/office/drawing/2014/main" id="{E4F1A842-A2E1-529F-BF33-91891A90289E}"/>
              </a:ext>
            </a:extLst>
          </p:cNvPr>
          <p:cNvSpPr>
            <a:spLocks noGrp="1"/>
          </p:cNvSpPr>
          <p:nvPr>
            <p:ph idx="1"/>
          </p:nvPr>
        </p:nvSpPr>
        <p:spPr/>
        <p:txBody>
          <a:bodyPr>
            <a:normAutofit fontScale="77500" lnSpcReduction="20000"/>
          </a:bodyPr>
          <a:lstStyle/>
          <a:p>
            <a:pPr rtl="0"/>
            <a:r>
              <a:rPr lang="en-US" dirty="0">
                <a:effectLst/>
              </a:rPr>
              <a:t>The legislature is considering possible mechanisms for providing additional funding to districts that have experienced an acute increase in enrollment of newcomer students -- and one of the mechanisms that has been considered is ACCESS data. For example, on Friday, March 1, a bill titled </a:t>
            </a:r>
            <a:r>
              <a:rPr lang="en-US" i="1" dirty="0">
                <a:effectLst/>
              </a:rPr>
              <a:t>School Funding for New Arrival Students</a:t>
            </a:r>
            <a:r>
              <a:rPr lang="en-US" dirty="0">
                <a:effectLst/>
              </a:rPr>
              <a:t> was included in the Joint Budget Committee's </a:t>
            </a:r>
            <a:r>
              <a:rPr lang="en-US" i="1" dirty="0">
                <a:effectLst/>
              </a:rPr>
              <a:t>Potential Legislation Packet 7 (</a:t>
            </a:r>
            <a:r>
              <a:rPr lang="en-US" dirty="0">
                <a:effectLst/>
                <a:hlinkClick r:id="rId2" tooltip="https://leg.colorado.gov/sites/default/files/pleg7-02-28-24.pdf"/>
              </a:rPr>
              <a:t>pleg7-02-28-24.pdf (colorado.gov)</a:t>
            </a:r>
            <a:r>
              <a:rPr lang="en-US" dirty="0">
                <a:effectLst/>
              </a:rPr>
              <a:t>). Although not officially introduced, if passed, this bill would provide additional funding for some newly arrived NEP/LEP students enrolled after the Student October Count collection and enrolled for the first time in a US School by February 9. The </a:t>
            </a:r>
            <a:r>
              <a:rPr lang="en-US" i="1" dirty="0">
                <a:effectLst/>
              </a:rPr>
              <a:t>ACCESS for ELLs</a:t>
            </a:r>
            <a:r>
              <a:rPr lang="en-US" dirty="0">
                <a:effectLst/>
              </a:rPr>
              <a:t> file would be used to identify the number of these students in each district.</a:t>
            </a:r>
          </a:p>
          <a:p>
            <a:pPr rtl="0"/>
            <a:endParaRPr lang="en-US" dirty="0">
              <a:effectLst/>
            </a:endParaRPr>
          </a:p>
          <a:p>
            <a:pPr rtl="0"/>
            <a:r>
              <a:rPr lang="en-US" dirty="0">
                <a:effectLst/>
              </a:rPr>
              <a:t>Including all of your students identified as NEP/LEP who: 1) were not included in the CO October 1 Count collection, 2) recently arrived to the United States and 3) enrolled in your district as their first enrollment in the US by February 9 may have financial implications this year.</a:t>
            </a:r>
          </a:p>
          <a:p>
            <a:pPr rtl="0"/>
            <a:endParaRPr lang="en-US" dirty="0">
              <a:effectLst/>
            </a:endParaRPr>
          </a:p>
          <a:p>
            <a:pPr rtl="0"/>
            <a:r>
              <a:rPr lang="en-US" dirty="0">
                <a:effectLst/>
              </a:rPr>
              <a:t>Please be sure to work closely with your enrollment staff and district assessment coordinator to get these students added, regardless of whether or not they took </a:t>
            </a:r>
            <a:r>
              <a:rPr lang="en-US" i="1" dirty="0">
                <a:effectLst/>
              </a:rPr>
              <a:t>ACCESS for ELLs</a:t>
            </a:r>
            <a:r>
              <a:rPr lang="en-US" dirty="0">
                <a:effectLst/>
              </a:rPr>
              <a:t> this year.</a:t>
            </a:r>
          </a:p>
          <a:p>
            <a:pPr marL="0" indent="0">
              <a:buNone/>
            </a:pPr>
            <a:endParaRPr lang="en-US" dirty="0"/>
          </a:p>
        </p:txBody>
      </p:sp>
      <p:sp>
        <p:nvSpPr>
          <p:cNvPr id="4" name="Slide Number Placeholder 3">
            <a:extLst>
              <a:ext uri="{FF2B5EF4-FFF2-40B4-BE49-F238E27FC236}">
                <a16:creationId xmlns:a16="http://schemas.microsoft.com/office/drawing/2014/main" id="{1C6F3576-EE3E-49FF-234E-7907654EB25F}"/>
              </a:ext>
            </a:extLst>
          </p:cNvPr>
          <p:cNvSpPr>
            <a:spLocks noGrp="1"/>
          </p:cNvSpPr>
          <p:nvPr>
            <p:ph type="sldNum" sz="quarter" idx="12"/>
          </p:nvPr>
        </p:nvSpPr>
        <p:spPr/>
        <p:txBody>
          <a:bodyPr/>
          <a:lstStyle/>
          <a:p>
            <a:fld id="{C479D5F6-EDCB-402A-AC08-4943A1820E8F}" type="slidenum">
              <a:rPr lang="en-US" smtClean="0"/>
              <a:pPr/>
              <a:t>28</a:t>
            </a:fld>
            <a:endParaRPr lang="en-US" dirty="0"/>
          </a:p>
        </p:txBody>
      </p:sp>
    </p:spTree>
    <p:extLst>
      <p:ext uri="{BB962C8B-B14F-4D97-AF65-F5344CB8AC3E}">
        <p14:creationId xmlns:p14="http://schemas.microsoft.com/office/powerpoint/2010/main" val="726550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Deeper Dive into ACCESS SBD:</a:t>
            </a:r>
            <a:br>
              <a:rPr lang="en-US" dirty="0"/>
            </a:br>
            <a:r>
              <a:rPr lang="en-US" dirty="0"/>
              <a:t>Specific Fields and Rules</a:t>
            </a:r>
            <a:br>
              <a:rPr lang="en-US" dirty="0"/>
            </a:br>
            <a:endParaRPr lang="en-US" dirty="0"/>
          </a:p>
        </p:txBody>
      </p:sp>
      <p:sp>
        <p:nvSpPr>
          <p:cNvPr id="4" name="Content Placeholder 3"/>
          <p:cNvSpPr>
            <a:spLocks noGrp="1"/>
          </p:cNvSpPr>
          <p:nvPr>
            <p:ph idx="4294967295"/>
          </p:nvPr>
        </p:nvSpPr>
        <p:spPr>
          <a:xfrm>
            <a:off x="116114" y="570139"/>
            <a:ext cx="7886700" cy="2079625"/>
          </a:xfrm>
        </p:spPr>
        <p:txBody>
          <a:bodyPr>
            <a:normAutofit/>
          </a:bodyPr>
          <a:lstStyle/>
          <a:p>
            <a:pPr marL="0" indent="0">
              <a:buNone/>
            </a:pPr>
            <a:r>
              <a:rPr lang="en-US" dirty="0"/>
              <a:t> </a:t>
            </a:r>
          </a:p>
        </p:txBody>
      </p:sp>
      <p:sp>
        <p:nvSpPr>
          <p:cNvPr id="3" name="Slide Number Placeholder 2"/>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585011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48C0-DAEC-CCCA-9DBE-A61D3E252DCA}"/>
              </a:ext>
            </a:extLst>
          </p:cNvPr>
          <p:cNvSpPr>
            <a:spLocks noGrp="1"/>
          </p:cNvSpPr>
          <p:nvPr>
            <p:ph type="title"/>
          </p:nvPr>
        </p:nvSpPr>
        <p:spPr/>
        <p:txBody>
          <a:bodyPr>
            <a:normAutofit/>
          </a:bodyPr>
          <a:lstStyle/>
          <a:p>
            <a:r>
              <a:rPr lang="en-US" sz="2800" dirty="0"/>
              <a:t>Training Webinar Roadmap</a:t>
            </a:r>
          </a:p>
        </p:txBody>
      </p:sp>
      <p:sp>
        <p:nvSpPr>
          <p:cNvPr id="3" name="Content Placeholder 2">
            <a:extLst>
              <a:ext uri="{FF2B5EF4-FFF2-40B4-BE49-F238E27FC236}">
                <a16:creationId xmlns:a16="http://schemas.microsoft.com/office/drawing/2014/main" id="{08091497-1DB4-3F21-1206-47BEE156B487}"/>
              </a:ext>
            </a:extLst>
          </p:cNvPr>
          <p:cNvSpPr>
            <a:spLocks noGrp="1"/>
          </p:cNvSpPr>
          <p:nvPr>
            <p:ph idx="1"/>
          </p:nvPr>
        </p:nvSpPr>
        <p:spPr/>
        <p:txBody>
          <a:bodyPr>
            <a:normAutofit lnSpcReduction="10000"/>
          </a:bodyPr>
          <a:lstStyle/>
          <a:p>
            <a:pPr marL="0" indent="0">
              <a:buNone/>
            </a:pPr>
            <a:r>
              <a:rPr lang="en-US" sz="2800" u="sng" dirty="0"/>
              <a:t>Presentation Outline:</a:t>
            </a:r>
            <a:r>
              <a:rPr lang="en-US" sz="2800" dirty="0"/>
              <a:t> </a:t>
            </a:r>
          </a:p>
          <a:p>
            <a:r>
              <a:rPr lang="en-US" sz="2800" dirty="0"/>
              <a:t>General Information</a:t>
            </a:r>
            <a:endParaRPr lang="en-US" dirty="0"/>
          </a:p>
          <a:p>
            <a:pPr lvl="1"/>
            <a:r>
              <a:rPr lang="en-US" sz="2400" dirty="0"/>
              <a:t>Purpose</a:t>
            </a:r>
          </a:p>
          <a:p>
            <a:pPr lvl="1"/>
            <a:r>
              <a:rPr lang="en-US" sz="2400" dirty="0"/>
              <a:t>Collection Timeline</a:t>
            </a:r>
          </a:p>
          <a:p>
            <a:pPr lvl="1"/>
            <a:r>
              <a:rPr lang="en-US" sz="2400" dirty="0"/>
              <a:t>Role Assignments in Identity Management (</a:t>
            </a:r>
            <a:r>
              <a:rPr lang="en-US" sz="2400" dirty="0" err="1"/>
              <a:t>IdM</a:t>
            </a:r>
            <a:r>
              <a:rPr lang="en-US" sz="2400" dirty="0"/>
              <a:t>)</a:t>
            </a:r>
          </a:p>
          <a:p>
            <a:r>
              <a:rPr lang="en-US" sz="2800" dirty="0"/>
              <a:t>SBD Step-by-Step Guide</a:t>
            </a:r>
          </a:p>
          <a:p>
            <a:r>
              <a:rPr lang="en-US" sz="2800" dirty="0"/>
              <a:t>Deeper Dive into ACCESS SBD: </a:t>
            </a:r>
          </a:p>
          <a:p>
            <a:pPr lvl="1"/>
            <a:r>
              <a:rPr lang="en-US" sz="2400" dirty="0"/>
              <a:t>Background Information </a:t>
            </a:r>
          </a:p>
          <a:p>
            <a:pPr lvl="1"/>
            <a:r>
              <a:rPr lang="en-US" sz="2400" dirty="0"/>
              <a:t>Changes for 2023-24</a:t>
            </a:r>
          </a:p>
          <a:p>
            <a:pPr lvl="1"/>
            <a:r>
              <a:rPr lang="en-US" sz="2400" dirty="0"/>
              <a:t>Specific Fields</a:t>
            </a:r>
          </a:p>
          <a:p>
            <a:r>
              <a:rPr lang="en-US" sz="2800" dirty="0"/>
              <a:t>Time for Questions</a:t>
            </a:r>
          </a:p>
        </p:txBody>
      </p:sp>
      <p:sp>
        <p:nvSpPr>
          <p:cNvPr id="4" name="Slide Number Placeholder 3">
            <a:extLst>
              <a:ext uri="{FF2B5EF4-FFF2-40B4-BE49-F238E27FC236}">
                <a16:creationId xmlns:a16="http://schemas.microsoft.com/office/drawing/2014/main" id="{66E0D361-6077-641B-3E67-F60CFB24F344}"/>
              </a:ext>
            </a:extLst>
          </p:cNvPr>
          <p:cNvSpPr>
            <a:spLocks noGrp="1"/>
          </p:cNvSpPr>
          <p:nvPr>
            <p:ph type="sldNum" sz="quarter" idx="12"/>
          </p:nvPr>
        </p:nvSpPr>
        <p:spPr/>
        <p:txBody>
          <a:bodyPr/>
          <a:lstStyle/>
          <a:p>
            <a:fld id="{C479D5F6-EDCB-402A-AC08-4943A1820E8F}" type="slidenum">
              <a:rPr lang="en-US" smtClean="0"/>
              <a:pPr/>
              <a:t>3</a:t>
            </a:fld>
            <a:endParaRPr lang="en-US" dirty="0"/>
          </a:p>
        </p:txBody>
      </p:sp>
    </p:spTree>
    <p:extLst>
      <p:ext uri="{BB962C8B-B14F-4D97-AF65-F5344CB8AC3E}">
        <p14:creationId xmlns:p14="http://schemas.microsoft.com/office/powerpoint/2010/main" val="630967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useo Slab 500"/>
                <a:cs typeface="Museo Slab 500"/>
              </a:rPr>
              <a:t>Deeper Dive into ACCESS SBD:</a:t>
            </a:r>
            <a:br>
              <a:rPr lang="en-US" dirty="0">
                <a:latin typeface="Museo Slab 500"/>
                <a:cs typeface="Museo Slab 500"/>
              </a:rPr>
            </a:br>
            <a:r>
              <a:rPr lang="en-US" dirty="0">
                <a:latin typeface="Museo Slab 500"/>
                <a:cs typeface="Museo Slab 500"/>
              </a:rPr>
              <a:t>Vendor Variables</a:t>
            </a:r>
            <a:endParaRPr lang="en-US" dirty="0"/>
          </a:p>
        </p:txBody>
      </p:sp>
      <p:sp>
        <p:nvSpPr>
          <p:cNvPr id="4" name="Slide Number Placeholder 3"/>
          <p:cNvSpPr>
            <a:spLocks noGrp="1"/>
          </p:cNvSpPr>
          <p:nvPr>
            <p:ph type="sldNum" sz="quarter" idx="12"/>
          </p:nvPr>
        </p:nvSpPr>
        <p:spPr>
          <a:xfrm>
            <a:off x="223071" y="6427018"/>
            <a:ext cx="4173438" cy="365125"/>
          </a:xfrm>
        </p:spPr>
        <p:txBody>
          <a:bodyPr/>
          <a:lstStyle/>
          <a:p>
            <a:fld id="{C479D5F6-EDCB-402A-AC08-4943A1820E8F}" type="slidenum">
              <a:rPr lang="en-US" smtClean="0"/>
              <a:pPr/>
              <a:t>30</a:t>
            </a:fld>
            <a:r>
              <a:rPr lang="en-US" dirty="0"/>
              <a:t> </a:t>
            </a:r>
          </a:p>
        </p:txBody>
      </p:sp>
      <p:sp>
        <p:nvSpPr>
          <p:cNvPr id="5" name="Content Placeholder 2"/>
          <p:cNvSpPr>
            <a:spLocks noGrp="1"/>
          </p:cNvSpPr>
          <p:nvPr>
            <p:ph idx="1"/>
          </p:nvPr>
        </p:nvSpPr>
        <p:spPr>
          <a:xfrm>
            <a:off x="573231" y="1730894"/>
            <a:ext cx="8123093" cy="3801687"/>
          </a:xfrm>
        </p:spPr>
        <p:txBody>
          <a:bodyPr/>
          <a:lstStyle/>
          <a:p>
            <a:r>
              <a:rPr lang="en-US" dirty="0"/>
              <a:t>DRC Student ID</a:t>
            </a:r>
          </a:p>
          <a:p>
            <a:pPr lvl="1"/>
            <a:r>
              <a:rPr lang="en-US" dirty="0"/>
              <a:t>This is an ID created by DRC for their internal system.</a:t>
            </a:r>
          </a:p>
          <a:p>
            <a:pPr lvl="1"/>
            <a:r>
              <a:rPr lang="en-US" dirty="0"/>
              <a:t>It is included because it helps SBD Support find records in the vendor file to answer questions or complete Failsafe requests.</a:t>
            </a:r>
          </a:p>
          <a:p>
            <a:r>
              <a:rPr lang="en-US" dirty="0"/>
              <a:t>Assessment Type</a:t>
            </a:r>
          </a:p>
          <a:p>
            <a:pPr lvl="1"/>
            <a:r>
              <a:rPr lang="en-US" dirty="0"/>
              <a:t>This field indicates whether a student took the General or Alternate version of the WIDA ACCESS for ELLs.</a:t>
            </a:r>
          </a:p>
          <a:p>
            <a:r>
              <a:rPr lang="en-US" dirty="0"/>
              <a:t>Reported Record</a:t>
            </a:r>
          </a:p>
          <a:p>
            <a:pPr lvl="1"/>
            <a:r>
              <a:rPr lang="en-US" dirty="0"/>
              <a:t>This field indicates if a record is being considered a duplicate or primary by DRC and can help resolve duplicates or missing domain issues.</a:t>
            </a:r>
          </a:p>
        </p:txBody>
      </p:sp>
    </p:spTree>
    <p:extLst>
      <p:ext uri="{BB962C8B-B14F-4D97-AF65-F5344CB8AC3E}">
        <p14:creationId xmlns:p14="http://schemas.microsoft.com/office/powerpoint/2010/main" val="235305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a:t>
            </a:r>
            <a:br>
              <a:rPr lang="en-US" dirty="0"/>
            </a:br>
            <a:r>
              <a:rPr lang="en-US" dirty="0"/>
              <a:t>Language Fields</a:t>
            </a:r>
          </a:p>
        </p:txBody>
      </p:sp>
      <p:sp>
        <p:nvSpPr>
          <p:cNvPr id="4" name="Slide Number Placeholder 3"/>
          <p:cNvSpPr>
            <a:spLocks noGrp="1"/>
          </p:cNvSpPr>
          <p:nvPr>
            <p:ph type="sldNum" sz="quarter" idx="12"/>
          </p:nvPr>
        </p:nvSpPr>
        <p:spPr/>
        <p:txBody>
          <a:bodyPr/>
          <a:lstStyle/>
          <a:p>
            <a:fld id="{C479D5F6-EDCB-402A-AC08-4943A1820E8F}" type="slidenum">
              <a:rPr lang="en-US" smtClean="0"/>
              <a:pPr/>
              <a:t>31</a:t>
            </a:fld>
            <a:endParaRPr lang="en-US" dirty="0"/>
          </a:p>
        </p:txBody>
      </p:sp>
      <p:sp>
        <p:nvSpPr>
          <p:cNvPr id="11" name="Content Placeholder 2"/>
          <p:cNvSpPr>
            <a:spLocks noGrp="1"/>
          </p:cNvSpPr>
          <p:nvPr>
            <p:ph idx="1"/>
          </p:nvPr>
        </p:nvSpPr>
        <p:spPr>
          <a:xfrm>
            <a:off x="628650" y="1463040"/>
            <a:ext cx="7886700" cy="4826924"/>
          </a:xfrm>
        </p:spPr>
        <p:txBody>
          <a:bodyPr>
            <a:normAutofit lnSpcReduction="10000"/>
          </a:bodyPr>
          <a:lstStyle/>
          <a:p>
            <a:r>
              <a:rPr lang="en-US" dirty="0"/>
              <a:t>WIDA ACCESS for ELLs is intended for multilingual learners only.  The values for the “Language” fields must be correct or the record will be invalidated.</a:t>
            </a:r>
          </a:p>
          <a:p>
            <a:pPr marL="342900" indent="-342900">
              <a:buFont typeface="Arial" panose="020B0604020202020204" pitchFamily="34" charset="0"/>
              <a:buChar char="•"/>
            </a:pPr>
            <a:r>
              <a:rPr lang="en-US" dirty="0"/>
              <a:t>Language Proficiency</a:t>
            </a:r>
          </a:p>
          <a:p>
            <a:pPr marL="1028700" lvl="1" indent="-342900"/>
            <a:r>
              <a:rPr lang="en-US" dirty="0"/>
              <a:t>Only 1 (NEP) or 2 (LEP) are valid values.</a:t>
            </a:r>
          </a:p>
          <a:p>
            <a:pPr marL="342900" indent="-342900">
              <a:buFont typeface="Arial" panose="020B0604020202020204" pitchFamily="34" charset="0"/>
              <a:buChar char="•"/>
            </a:pPr>
            <a:r>
              <a:rPr lang="en-US" dirty="0"/>
              <a:t>Language Background</a:t>
            </a:r>
          </a:p>
          <a:p>
            <a:pPr marL="1028700" lvl="1" indent="-342900"/>
            <a:r>
              <a:rPr lang="en-US" dirty="0"/>
              <a:t>This field cannot be ENG (English).</a:t>
            </a:r>
          </a:p>
          <a:p>
            <a:pPr marL="1028700" lvl="1" indent="-342900"/>
            <a:r>
              <a:rPr lang="en-US" dirty="0"/>
              <a:t>Use only 3-character alpha codes that are used in the Student Interchange:</a:t>
            </a:r>
          </a:p>
          <a:p>
            <a:pPr marL="1485900" lvl="2" indent="-342900"/>
            <a:r>
              <a:rPr lang="en-US" u="sng" dirty="0">
                <a:solidFill>
                  <a:srgbClr val="488BC9"/>
                </a:solidFill>
              </a:rPr>
              <a:t>https://www.cde.state.co.us/datapipeline/org_orgcodesLanguage Instruction Program </a:t>
            </a:r>
          </a:p>
          <a:p>
            <a:pPr marL="1028700" lvl="1" indent="-342900"/>
            <a:r>
              <a:rPr lang="en-US" dirty="0"/>
              <a:t>Students must be in a program if they are NEP or LEP.</a:t>
            </a:r>
          </a:p>
          <a:p>
            <a:pPr marL="1028700" lvl="1" indent="-342900"/>
            <a:r>
              <a:rPr lang="en-US" dirty="0"/>
              <a:t>If a student is a multilingual learner but has been opted out of a Language Instruction Program by a parent, use ’98’.</a:t>
            </a:r>
          </a:p>
          <a:p>
            <a:pPr marL="1028700" lvl="1" indent="-342900"/>
            <a:r>
              <a:rPr lang="en-US" dirty="0"/>
              <a:t>Using the code of 00 or blank will trigger an error.</a:t>
            </a:r>
          </a:p>
        </p:txBody>
      </p:sp>
    </p:spTree>
    <p:extLst>
      <p:ext uri="{BB962C8B-B14F-4D97-AF65-F5344CB8AC3E}">
        <p14:creationId xmlns:p14="http://schemas.microsoft.com/office/powerpoint/2010/main" val="433335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a:t>
            </a:r>
            <a:br>
              <a:rPr lang="en-US" dirty="0"/>
            </a:br>
            <a:r>
              <a:rPr lang="en-US" dirty="0"/>
              <a:t>Test Cluster</a:t>
            </a:r>
          </a:p>
        </p:txBody>
      </p:sp>
      <p:sp>
        <p:nvSpPr>
          <p:cNvPr id="4" name="Slide Number Placeholder 3"/>
          <p:cNvSpPr>
            <a:spLocks noGrp="1"/>
          </p:cNvSpPr>
          <p:nvPr>
            <p:ph type="sldNum" sz="quarter" idx="12"/>
          </p:nvPr>
        </p:nvSpPr>
        <p:spPr>
          <a:xfrm>
            <a:off x="223071" y="6427018"/>
            <a:ext cx="4626020" cy="365125"/>
          </a:xfrm>
        </p:spPr>
        <p:txBody>
          <a:bodyPr/>
          <a:lstStyle/>
          <a:p>
            <a:fld id="{C479D5F6-EDCB-402A-AC08-4943A1820E8F}" type="slidenum">
              <a:rPr lang="en-US" smtClean="0"/>
              <a:pPr/>
              <a:t>32</a:t>
            </a:fld>
            <a:endParaRPr lang="en-US" dirty="0"/>
          </a:p>
        </p:txBody>
      </p:sp>
      <p:sp>
        <p:nvSpPr>
          <p:cNvPr id="6" name="Content Placeholder 2"/>
          <p:cNvSpPr>
            <a:spLocks noGrp="1"/>
          </p:cNvSpPr>
          <p:nvPr>
            <p:ph idx="1"/>
          </p:nvPr>
        </p:nvSpPr>
        <p:spPr>
          <a:xfrm>
            <a:off x="245193" y="1333500"/>
            <a:ext cx="8794032" cy="4913313"/>
          </a:xfrm>
        </p:spPr>
        <p:txBody>
          <a:bodyPr>
            <a:normAutofit fontScale="92500" lnSpcReduction="20000"/>
          </a:bodyPr>
          <a:lstStyle/>
          <a:p>
            <a:r>
              <a:rPr lang="en-US" dirty="0"/>
              <a:t>WIDA ACCESS for ELLs tests are based on grade clusters rather than specific grade levels.</a:t>
            </a:r>
          </a:p>
          <a:p>
            <a:pPr marL="342900" indent="-342900">
              <a:buFont typeface="Arial" panose="020B0604020202020204" pitchFamily="34" charset="0"/>
              <a:buChar char="•"/>
            </a:pPr>
            <a:r>
              <a:rPr lang="en-US" dirty="0"/>
              <a:t>Each test domain (Reading, Speaking, Writing, Listening) has a grade cluster field, which indicates the grade cluster the student took for that domain.</a:t>
            </a:r>
          </a:p>
          <a:p>
            <a:pPr marL="342900" indent="-342900">
              <a:buFont typeface="Arial" panose="020B0604020202020204" pitchFamily="34" charset="0"/>
              <a:buChar char="•"/>
            </a:pPr>
            <a:r>
              <a:rPr lang="en-US" dirty="0"/>
              <a:t>The values for grade cluster are provided by WIDA based on the </a:t>
            </a:r>
            <a:r>
              <a:rPr lang="en-US" i="1" u="sng" dirty="0"/>
              <a:t>actual</a:t>
            </a:r>
            <a:r>
              <a:rPr lang="en-US" dirty="0"/>
              <a:t> test taken by the student for that domain.  The cluster CANNOT be changed during the SBD review process. If a student took any domain of the test in the incorrect grade cluster, that domain must be invalidated.</a:t>
            </a:r>
          </a:p>
          <a:p>
            <a:pPr marL="342900" indent="-342900">
              <a:buFont typeface="Arial" panose="020B0604020202020204" pitchFamily="34" charset="0"/>
              <a:buChar char="•"/>
            </a:pPr>
            <a:r>
              <a:rPr lang="en-US" dirty="0"/>
              <a:t>If one of the cluster fields is blank, it may mean that the student did not complete that domain, or the student’s information has been split across multiple records.</a:t>
            </a:r>
          </a:p>
          <a:p>
            <a:pPr marL="1028700" lvl="1" indent="-342900"/>
            <a:r>
              <a:rPr lang="en-US" dirty="0"/>
              <a:t>If the student did not complete one or more domains, he/she will not receive an overall score.</a:t>
            </a:r>
          </a:p>
          <a:p>
            <a:pPr marL="1028700" lvl="1" indent="-342900"/>
            <a:endParaRPr lang="en-US" dirty="0"/>
          </a:p>
          <a:p>
            <a:pPr marL="1028700" lvl="1" indent="-342900"/>
            <a:r>
              <a:rPr lang="en-US" dirty="0"/>
              <a:t>In some cases, domains may be split across multiple records for the student.  Instructions for how multiple records for a student can be merged are provided later in this presentation.</a:t>
            </a:r>
          </a:p>
        </p:txBody>
      </p:sp>
    </p:spTree>
    <p:extLst>
      <p:ext uri="{BB962C8B-B14F-4D97-AF65-F5344CB8AC3E}">
        <p14:creationId xmlns:p14="http://schemas.microsoft.com/office/powerpoint/2010/main" val="198887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Deeper Dive into ACCESS SBD:</a:t>
            </a:r>
            <a:br>
              <a:rPr lang="en-US" dirty="0"/>
            </a:br>
            <a:r>
              <a:rPr lang="en-US" dirty="0"/>
              <a:t>Test Clusters by Grade</a:t>
            </a:r>
          </a:p>
        </p:txBody>
      </p:sp>
      <p:sp>
        <p:nvSpPr>
          <p:cNvPr id="4" name="Slide Number Placeholder 3"/>
          <p:cNvSpPr>
            <a:spLocks noGrp="1"/>
          </p:cNvSpPr>
          <p:nvPr>
            <p:ph type="sldNum" sz="quarter" idx="12"/>
          </p:nvPr>
        </p:nvSpPr>
        <p:spPr/>
        <p:txBody>
          <a:bodyPr/>
          <a:lstStyle/>
          <a:p>
            <a:fld id="{C479D5F6-EDCB-402A-AC08-4943A1820E8F}" type="slidenum">
              <a:rPr lang="en-US" smtClean="0"/>
              <a:pPr/>
              <a:t>33</a:t>
            </a:fld>
            <a:endParaRPr lang="en-US" dirty="0"/>
          </a:p>
        </p:txBody>
      </p:sp>
      <p:graphicFrame>
        <p:nvGraphicFramePr>
          <p:cNvPr id="10" name="Content Placeholder 9">
            <a:extLst>
              <a:ext uri="{FF2B5EF4-FFF2-40B4-BE49-F238E27FC236}">
                <a16:creationId xmlns:a16="http://schemas.microsoft.com/office/drawing/2014/main" id="{279E06D0-F8AF-C13E-C9B5-ED24C9D3B9CA}"/>
              </a:ext>
            </a:extLst>
          </p:cNvPr>
          <p:cNvGraphicFramePr>
            <a:graphicFrameLocks noGrp="1"/>
          </p:cNvGraphicFramePr>
          <p:nvPr>
            <p:ph idx="1"/>
            <p:extLst>
              <p:ext uri="{D42A27DB-BD31-4B8C-83A1-F6EECF244321}">
                <p14:modId xmlns:p14="http://schemas.microsoft.com/office/powerpoint/2010/main" val="1461387467"/>
              </p:ext>
            </p:extLst>
          </p:nvPr>
        </p:nvGraphicFramePr>
        <p:xfrm>
          <a:off x="245192" y="1476103"/>
          <a:ext cx="8742052" cy="5185058"/>
        </p:xfrm>
        <a:graphic>
          <a:graphicData uri="http://schemas.openxmlformats.org/drawingml/2006/table">
            <a:tbl>
              <a:tblPr firstRow="1" bandRow="1">
                <a:tableStyleId>{68D230F3-CF80-4859-8CE7-A43EE81993B5}</a:tableStyleId>
              </a:tblPr>
              <a:tblGrid>
                <a:gridCol w="1714237">
                  <a:extLst>
                    <a:ext uri="{9D8B030D-6E8A-4147-A177-3AD203B41FA5}">
                      <a16:colId xmlns:a16="http://schemas.microsoft.com/office/drawing/2014/main" val="1025028545"/>
                    </a:ext>
                  </a:extLst>
                </a:gridCol>
                <a:gridCol w="2155371">
                  <a:extLst>
                    <a:ext uri="{9D8B030D-6E8A-4147-A177-3AD203B41FA5}">
                      <a16:colId xmlns:a16="http://schemas.microsoft.com/office/drawing/2014/main" val="2614069385"/>
                    </a:ext>
                  </a:extLst>
                </a:gridCol>
                <a:gridCol w="2299063">
                  <a:extLst>
                    <a:ext uri="{9D8B030D-6E8A-4147-A177-3AD203B41FA5}">
                      <a16:colId xmlns:a16="http://schemas.microsoft.com/office/drawing/2014/main" val="4245516574"/>
                    </a:ext>
                  </a:extLst>
                </a:gridCol>
                <a:gridCol w="2573381">
                  <a:extLst>
                    <a:ext uri="{9D8B030D-6E8A-4147-A177-3AD203B41FA5}">
                      <a16:colId xmlns:a16="http://schemas.microsoft.com/office/drawing/2014/main" val="1472826877"/>
                    </a:ext>
                  </a:extLst>
                </a:gridCol>
              </a:tblGrid>
              <a:tr h="503144">
                <a:tc>
                  <a:txBody>
                    <a:bodyPr/>
                    <a:lstStyle/>
                    <a:p>
                      <a:endParaRPr lang="en-US" dirty="0"/>
                    </a:p>
                  </a:txBody>
                  <a:tcPr/>
                </a:tc>
                <a:tc>
                  <a:txBody>
                    <a:bodyPr/>
                    <a:lstStyle/>
                    <a:p>
                      <a:r>
                        <a:rPr lang="en-US" dirty="0"/>
                        <a:t>General Assessment</a:t>
                      </a:r>
                    </a:p>
                  </a:txBody>
                  <a:tcPr/>
                </a:tc>
                <a:tc>
                  <a:txBody>
                    <a:bodyPr/>
                    <a:lstStyle/>
                    <a:p>
                      <a:r>
                        <a:rPr lang="en-US" dirty="0"/>
                        <a:t>General Assessment</a:t>
                      </a:r>
                    </a:p>
                  </a:txBody>
                  <a:tcPr/>
                </a:tc>
                <a:tc>
                  <a:txBody>
                    <a:bodyPr/>
                    <a:lstStyle/>
                    <a:p>
                      <a:r>
                        <a:rPr lang="en-US" dirty="0"/>
                        <a:t>Alternate Assessment</a:t>
                      </a:r>
                    </a:p>
                  </a:txBody>
                  <a:tcPr/>
                </a:tc>
                <a:extLst>
                  <a:ext uri="{0D108BD9-81ED-4DB2-BD59-A6C34878D82A}">
                    <a16:rowId xmlns:a16="http://schemas.microsoft.com/office/drawing/2014/main" val="3483210064"/>
                  </a:ext>
                </a:extLst>
              </a:tr>
              <a:tr h="1097334">
                <a:tc>
                  <a:txBody>
                    <a:bodyPr/>
                    <a:lstStyle/>
                    <a:p>
                      <a:pPr algn="ctr"/>
                      <a:r>
                        <a:rPr lang="en-US" dirty="0"/>
                        <a:t>Student’s Grade</a:t>
                      </a:r>
                    </a:p>
                  </a:txBody>
                  <a:tcPr anchor="ctr"/>
                </a:tc>
                <a:tc>
                  <a:txBody>
                    <a:bodyPr/>
                    <a:lstStyle/>
                    <a:p>
                      <a:pPr algn="ctr"/>
                      <a:r>
                        <a:rPr lang="en-US" dirty="0"/>
                        <a:t>Paper – Valid Cluster</a:t>
                      </a:r>
                    </a:p>
                  </a:txBody>
                  <a:tcPr anchor="ctr"/>
                </a:tc>
                <a:tc>
                  <a:txBody>
                    <a:bodyPr/>
                    <a:lstStyle/>
                    <a:p>
                      <a:pPr algn="ctr"/>
                      <a:r>
                        <a:rPr lang="en-US" dirty="0"/>
                        <a:t>Online – Valid Cluster</a:t>
                      </a:r>
                    </a:p>
                  </a:txBody>
                  <a:tcPr anchor="ctr"/>
                </a:tc>
                <a:tc>
                  <a:txBody>
                    <a:bodyPr/>
                    <a:lstStyle/>
                    <a:p>
                      <a:pPr algn="ctr"/>
                      <a:r>
                        <a:rPr lang="en-US" dirty="0"/>
                        <a:t>Paper (Online Not Available) – Valid Cluster</a:t>
                      </a:r>
                    </a:p>
                  </a:txBody>
                  <a:tcPr anchor="ctr"/>
                </a:tc>
                <a:extLst>
                  <a:ext uri="{0D108BD9-81ED-4DB2-BD59-A6C34878D82A}">
                    <a16:rowId xmlns:a16="http://schemas.microsoft.com/office/drawing/2014/main" val="4194159702"/>
                  </a:ext>
                </a:extLst>
              </a:tr>
              <a:tr h="445030">
                <a:tc>
                  <a:txBody>
                    <a:bodyPr/>
                    <a:lstStyle/>
                    <a:p>
                      <a:r>
                        <a:rPr lang="en-US" dirty="0"/>
                        <a:t>Kindergarten</a:t>
                      </a:r>
                    </a:p>
                  </a:txBody>
                  <a:tcPr/>
                </a:tc>
                <a:tc>
                  <a:txBody>
                    <a:bodyPr/>
                    <a:lstStyle/>
                    <a:p>
                      <a:pPr algn="ctr"/>
                      <a:r>
                        <a:rPr lang="en-US" dirty="0"/>
                        <a:t>0</a:t>
                      </a:r>
                    </a:p>
                  </a:txBody>
                  <a:tcPr/>
                </a:tc>
                <a:tc>
                  <a:txBody>
                    <a:bodyPr/>
                    <a:lstStyle/>
                    <a:p>
                      <a:pPr algn="ctr"/>
                      <a:r>
                        <a:rPr lang="en-US" dirty="0"/>
                        <a:t>N/A (Online not available for Kindergarten)</a:t>
                      </a:r>
                    </a:p>
                  </a:txBody>
                  <a:tcPr/>
                </a:tc>
                <a:tc>
                  <a:txBody>
                    <a:bodyPr/>
                    <a:lstStyle/>
                    <a:p>
                      <a:pPr algn="ctr"/>
                      <a:r>
                        <a:rPr lang="en-US" dirty="0"/>
                        <a:t>0</a:t>
                      </a:r>
                    </a:p>
                  </a:txBody>
                  <a:tcPr/>
                </a:tc>
                <a:extLst>
                  <a:ext uri="{0D108BD9-81ED-4DB2-BD59-A6C34878D82A}">
                    <a16:rowId xmlns:a16="http://schemas.microsoft.com/office/drawing/2014/main" val="87490360"/>
                  </a:ext>
                </a:extLst>
              </a:tr>
              <a:tr h="445030">
                <a:tc>
                  <a:txBody>
                    <a:bodyPr/>
                    <a:lstStyle/>
                    <a:p>
                      <a:r>
                        <a:rPr lang="en-US" dirty="0"/>
                        <a:t>Grade 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a16="http://schemas.microsoft.com/office/drawing/2014/main" val="1112028712"/>
                  </a:ext>
                </a:extLst>
              </a:tr>
              <a:tr h="445030">
                <a:tc>
                  <a:txBody>
                    <a:bodyPr/>
                    <a:lstStyle/>
                    <a:p>
                      <a:r>
                        <a:rPr lang="en-US" dirty="0"/>
                        <a:t>Grade 2</a:t>
                      </a:r>
                    </a:p>
                  </a:txBody>
                  <a:tcPr/>
                </a:tc>
                <a:tc>
                  <a:txBody>
                    <a:bodyPr/>
                    <a:lstStyle/>
                    <a:p>
                      <a:pPr algn="ctr"/>
                      <a:r>
                        <a:rPr lang="en-US" dirty="0"/>
                        <a:t>2</a:t>
                      </a:r>
                    </a:p>
                  </a:txBody>
                  <a:tcPr/>
                </a:tc>
                <a:tc>
                  <a:txBody>
                    <a:bodyPr/>
                    <a:lstStyle/>
                    <a:p>
                      <a:pPr algn="ctr"/>
                      <a:r>
                        <a:rPr lang="en-US" dirty="0"/>
                        <a:t>2</a:t>
                      </a:r>
                    </a:p>
                  </a:txBody>
                  <a:tcPr/>
                </a:tc>
                <a:tc>
                  <a:txBody>
                    <a:bodyPr/>
                    <a:lstStyle/>
                    <a:p>
                      <a:pPr algn="ctr"/>
                      <a:r>
                        <a:rPr lang="en-US" dirty="0"/>
                        <a:t>0</a:t>
                      </a:r>
                    </a:p>
                  </a:txBody>
                  <a:tcPr/>
                </a:tc>
                <a:extLst>
                  <a:ext uri="{0D108BD9-81ED-4DB2-BD59-A6C34878D82A}">
                    <a16:rowId xmlns:a16="http://schemas.microsoft.com/office/drawing/2014/main" val="53941577"/>
                  </a:ext>
                </a:extLst>
              </a:tr>
              <a:tr h="445030">
                <a:tc>
                  <a:txBody>
                    <a:bodyPr/>
                    <a:lstStyle/>
                    <a:p>
                      <a:r>
                        <a:rPr lang="en-US" dirty="0"/>
                        <a:t>Grade 3</a:t>
                      </a:r>
                    </a:p>
                  </a:txBody>
                  <a:tcPr/>
                </a:tc>
                <a:tc>
                  <a:txBody>
                    <a:bodyPr/>
                    <a:lstStyle/>
                    <a:p>
                      <a:pPr algn="ctr"/>
                      <a:r>
                        <a:rPr lang="en-US" dirty="0"/>
                        <a:t>3</a:t>
                      </a:r>
                    </a:p>
                  </a:txBody>
                  <a:tcPr/>
                </a:tc>
                <a:tc>
                  <a:txBody>
                    <a:bodyPr/>
                    <a:lstStyle/>
                    <a:p>
                      <a:pPr algn="ctr"/>
                      <a:r>
                        <a:rPr lang="en-US" dirty="0"/>
                        <a:t>2</a:t>
                      </a:r>
                    </a:p>
                  </a:txBody>
                  <a:tcPr/>
                </a:tc>
                <a:tc>
                  <a:txBody>
                    <a:bodyPr/>
                    <a:lstStyle/>
                    <a:p>
                      <a:pPr algn="ctr"/>
                      <a:r>
                        <a:rPr lang="en-US" dirty="0"/>
                        <a:t>3</a:t>
                      </a:r>
                    </a:p>
                  </a:txBody>
                  <a:tcPr/>
                </a:tc>
                <a:extLst>
                  <a:ext uri="{0D108BD9-81ED-4DB2-BD59-A6C34878D82A}">
                    <a16:rowId xmlns:a16="http://schemas.microsoft.com/office/drawing/2014/main" val="3430812123"/>
                  </a:ext>
                </a:extLst>
              </a:tr>
              <a:tr h="445030">
                <a:tc>
                  <a:txBody>
                    <a:bodyPr/>
                    <a:lstStyle/>
                    <a:p>
                      <a:r>
                        <a:rPr lang="en-US" dirty="0"/>
                        <a:t>Grades 4-5</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3</a:t>
                      </a:r>
                    </a:p>
                  </a:txBody>
                  <a:tcPr/>
                </a:tc>
                <a:extLst>
                  <a:ext uri="{0D108BD9-81ED-4DB2-BD59-A6C34878D82A}">
                    <a16:rowId xmlns:a16="http://schemas.microsoft.com/office/drawing/2014/main" val="3598804092"/>
                  </a:ext>
                </a:extLst>
              </a:tr>
              <a:tr h="445030">
                <a:tc>
                  <a:txBody>
                    <a:bodyPr/>
                    <a:lstStyle/>
                    <a:p>
                      <a:r>
                        <a:rPr lang="en-US" dirty="0"/>
                        <a:t>Grades 6-8</a:t>
                      </a:r>
                    </a:p>
                  </a:txBody>
                  <a:tcPr/>
                </a:tc>
                <a:tc>
                  <a:txBody>
                    <a:bodyPr/>
                    <a:lstStyle/>
                    <a:p>
                      <a:pPr algn="ctr"/>
                      <a:r>
                        <a:rPr lang="en-US" dirty="0"/>
                        <a:t>6</a:t>
                      </a:r>
                    </a:p>
                  </a:txBody>
                  <a:tcPr/>
                </a:tc>
                <a:tc>
                  <a:txBody>
                    <a:bodyPr/>
                    <a:lstStyle/>
                    <a:p>
                      <a:pPr algn="ctr"/>
                      <a:r>
                        <a:rPr lang="en-US" dirty="0"/>
                        <a:t>6</a:t>
                      </a:r>
                    </a:p>
                  </a:txBody>
                  <a:tcPr/>
                </a:tc>
                <a:tc>
                  <a:txBody>
                    <a:bodyPr/>
                    <a:lstStyle/>
                    <a:p>
                      <a:pPr algn="ctr"/>
                      <a:r>
                        <a:rPr lang="en-US" dirty="0"/>
                        <a:t>6</a:t>
                      </a:r>
                    </a:p>
                  </a:txBody>
                  <a:tcPr/>
                </a:tc>
                <a:extLst>
                  <a:ext uri="{0D108BD9-81ED-4DB2-BD59-A6C34878D82A}">
                    <a16:rowId xmlns:a16="http://schemas.microsoft.com/office/drawing/2014/main" val="255684273"/>
                  </a:ext>
                </a:extLst>
              </a:tr>
              <a:tr h="445030">
                <a:tc>
                  <a:txBody>
                    <a:bodyPr/>
                    <a:lstStyle/>
                    <a:p>
                      <a:r>
                        <a:rPr lang="en-US" dirty="0"/>
                        <a:t>Grades 9-12</a:t>
                      </a:r>
                    </a:p>
                  </a:txBody>
                  <a:tcPr/>
                </a:tc>
                <a:tc>
                  <a:txBody>
                    <a:bodyPr/>
                    <a:lstStyle/>
                    <a:p>
                      <a:pPr algn="ctr"/>
                      <a:r>
                        <a:rPr lang="en-US" dirty="0"/>
                        <a:t>9</a:t>
                      </a:r>
                    </a:p>
                  </a:txBody>
                  <a:tcPr/>
                </a:tc>
                <a:tc>
                  <a:txBody>
                    <a:bodyPr/>
                    <a:lstStyle/>
                    <a:p>
                      <a:pPr algn="ctr"/>
                      <a:r>
                        <a:rPr lang="en-US" dirty="0"/>
                        <a:t>9</a:t>
                      </a:r>
                    </a:p>
                  </a:txBody>
                  <a:tcPr/>
                </a:tc>
                <a:tc>
                  <a:txBody>
                    <a:bodyPr/>
                    <a:lstStyle/>
                    <a:p>
                      <a:pPr algn="ctr"/>
                      <a:r>
                        <a:rPr lang="en-US" dirty="0"/>
                        <a:t>9</a:t>
                      </a:r>
                    </a:p>
                  </a:txBody>
                  <a:tcPr/>
                </a:tc>
                <a:extLst>
                  <a:ext uri="{0D108BD9-81ED-4DB2-BD59-A6C34878D82A}">
                    <a16:rowId xmlns:a16="http://schemas.microsoft.com/office/drawing/2014/main" val="2258280903"/>
                  </a:ext>
                </a:extLst>
              </a:tr>
            </a:tbl>
          </a:graphicData>
        </a:graphic>
      </p:graphicFrame>
    </p:spTree>
    <p:extLst>
      <p:ext uri="{BB962C8B-B14F-4D97-AF65-F5344CB8AC3E}">
        <p14:creationId xmlns:p14="http://schemas.microsoft.com/office/powerpoint/2010/main" val="3182872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Deeper Dive into ACCESS SBD:</a:t>
            </a:r>
            <a:br>
              <a:rPr lang="en-US" dirty="0"/>
            </a:br>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2" name="Slide Number Placeholder 1"/>
          <p:cNvSpPr>
            <a:spLocks noGrp="1"/>
          </p:cNvSpPr>
          <p:nvPr>
            <p:ph type="sldNum" sz="quarter" idx="12"/>
          </p:nvPr>
        </p:nvSpPr>
        <p:spPr/>
        <p:txBody>
          <a:bodyPr/>
          <a:lstStyle/>
          <a:p>
            <a:fld id="{C479D5F6-EDCB-402A-AC08-4943A1820E8F}" type="slidenum">
              <a:rPr lang="en-US" smtClean="0"/>
              <a:pPr/>
              <a:t>34</a:t>
            </a:fld>
            <a:endParaRPr lang="en-US" dirty="0"/>
          </a:p>
        </p:txBody>
      </p:sp>
      <p:sp>
        <p:nvSpPr>
          <p:cNvPr id="6" name="Content Placeholder 2"/>
          <p:cNvSpPr>
            <a:spLocks noGrp="1"/>
          </p:cNvSpPr>
          <p:nvPr>
            <p:ph idx="1"/>
          </p:nvPr>
        </p:nvSpPr>
        <p:spPr>
          <a:xfrm>
            <a:off x="245193" y="1463039"/>
            <a:ext cx="8698782" cy="5140447"/>
          </a:xfrm>
        </p:spPr>
        <p:txBody>
          <a:bodyPr>
            <a:normAutofit fontScale="92500" lnSpcReduction="20000"/>
          </a:bodyPr>
          <a:lstStyle/>
          <a:p>
            <a:pPr marL="342900" indent="-342900"/>
            <a:r>
              <a:rPr lang="en-US" dirty="0"/>
              <a:t>Some of the historical Do Not Score codes are now more appropriately captured in the Not Tested Reason codes field, such as “Absent”. </a:t>
            </a:r>
          </a:p>
          <a:p>
            <a:pPr marL="342900" indent="-342900"/>
            <a:endParaRPr lang="en-US" dirty="0"/>
          </a:p>
          <a:p>
            <a:pPr marL="342900" indent="-342900"/>
            <a:r>
              <a:rPr lang="en-US" dirty="0"/>
              <a:t>Students who do not test are not included in the WIDA data files unless a Do Not Score code was applied by the district or school during the testing window.</a:t>
            </a:r>
          </a:p>
          <a:p>
            <a:pPr marL="342900" indent="-342900"/>
            <a:endParaRPr lang="en-US" dirty="0"/>
          </a:p>
          <a:p>
            <a:pPr marL="342900" indent="-342900"/>
            <a:r>
              <a:rPr lang="en-US" dirty="0"/>
              <a:t>WIDA ACCESS for ELLs does not have a state accountability participation component; none of the Do Not Score or Not Tested Reason codes are classified as “exempt” or “not exempt.” Parent opt-out is not legally allowed for WIDA ACCESS.</a:t>
            </a:r>
          </a:p>
          <a:p>
            <a:pPr marL="342900" indent="-342900"/>
            <a:endParaRPr lang="en-US" dirty="0"/>
          </a:p>
          <a:p>
            <a:pPr marL="342900" indent="-342900"/>
            <a:r>
              <a:rPr lang="en-US" dirty="0"/>
              <a:t>Do Not Score codes are used to prevent DRC from creating a score for the student for that domain. Instances where the Do Not Score code may have been applicable should have been reported to CDE during assessment administration.</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700250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024" y="192024"/>
            <a:ext cx="8951976" cy="833212"/>
          </a:xfrm>
        </p:spPr>
        <p:txBody>
          <a:bodyPr>
            <a:normAutofit/>
          </a:bodyPr>
          <a:lstStyle/>
          <a:p>
            <a:r>
              <a:rPr lang="en-US" dirty="0"/>
              <a:t>Deeper Dive into ACCESS SBD:</a:t>
            </a:r>
            <a:br>
              <a:rPr lang="en-US" altLang="en-US" dirty="0"/>
            </a:br>
            <a:r>
              <a:rPr lang="en-US" altLang="en-US" dirty="0"/>
              <a:t>Do</a:t>
            </a:r>
            <a:r>
              <a:rPr lang="en-US" altLang="en-US" dirty="0">
                <a:solidFill>
                  <a:schemeClr val="tx1"/>
                </a:solidFill>
              </a:rPr>
              <a:t> </a:t>
            </a:r>
            <a:r>
              <a:rPr lang="en-US" altLang="en-US" dirty="0"/>
              <a:t>Not Score and Not Tested Reason Codes</a:t>
            </a:r>
            <a:endParaRPr lang="en-US" dirty="0"/>
          </a:p>
        </p:txBody>
      </p:sp>
      <p:sp>
        <p:nvSpPr>
          <p:cNvPr id="4" name="Slide Number Placeholder 3"/>
          <p:cNvSpPr>
            <a:spLocks noGrp="1"/>
          </p:cNvSpPr>
          <p:nvPr>
            <p:ph type="sldNum" sz="quarter" idx="12"/>
          </p:nvPr>
        </p:nvSpPr>
        <p:spPr/>
        <p:txBody>
          <a:bodyPr/>
          <a:lstStyle/>
          <a:p>
            <a:fld id="{C479D5F6-EDCB-402A-AC08-4943A1820E8F}" type="slidenum">
              <a:rPr lang="en-US" smtClean="0"/>
              <a:pPr/>
              <a:t>35</a:t>
            </a:fld>
            <a:endParaRPr lang="en-US" dirty="0"/>
          </a:p>
        </p:txBody>
      </p:sp>
      <p:sp>
        <p:nvSpPr>
          <p:cNvPr id="5" name="Content Placeholder 2"/>
          <p:cNvSpPr>
            <a:spLocks noGrp="1"/>
          </p:cNvSpPr>
          <p:nvPr>
            <p:ph idx="1"/>
          </p:nvPr>
        </p:nvSpPr>
        <p:spPr/>
        <p:txBody>
          <a:bodyPr>
            <a:normAutofit fontScale="70000" lnSpcReduction="20000"/>
          </a:bodyPr>
          <a:lstStyle/>
          <a:p>
            <a:r>
              <a:rPr lang="en-US" sz="2900" u="sng" dirty="0"/>
              <a:t>Not Tested Reason Codes:</a:t>
            </a:r>
            <a:r>
              <a:rPr lang="en-US" sz="2900" dirty="0"/>
              <a:t> </a:t>
            </a:r>
            <a:endParaRPr lang="en-US" sz="2600" dirty="0"/>
          </a:p>
          <a:p>
            <a:pPr marL="800100" lvl="1" indent="-342900"/>
            <a:r>
              <a:rPr lang="en-US" sz="2500" b="1" dirty="0"/>
              <a:t>00 – Absent</a:t>
            </a:r>
            <a:r>
              <a:rPr lang="en-US" sz="2500" dirty="0"/>
              <a:t>: </a:t>
            </a:r>
            <a:r>
              <a:rPr lang="en-US" sz="2400" dirty="0"/>
              <a:t>Used only for students who were absent for the entire testing    window but did not withdraw from the school</a:t>
            </a:r>
            <a:endParaRPr lang="en-US" sz="2500" dirty="0"/>
          </a:p>
          <a:p>
            <a:pPr marL="800100" lvl="1" indent="-342900"/>
            <a:r>
              <a:rPr lang="en-US" sz="2500" b="1" dirty="0"/>
              <a:t>03 – Withdrew Before Testing</a:t>
            </a:r>
            <a:r>
              <a:rPr lang="en-US" sz="2500" dirty="0"/>
              <a:t>: The student left the district before they started testing.</a:t>
            </a:r>
          </a:p>
          <a:p>
            <a:pPr marL="800100" lvl="1" indent="-342900"/>
            <a:r>
              <a:rPr lang="en-US" sz="2500" b="1" dirty="0"/>
              <a:t>04 – Student Refusal</a:t>
            </a:r>
            <a:r>
              <a:rPr lang="en-US" sz="2500" dirty="0"/>
              <a:t>: The student refused to begin testing all domains when the opportunity was provided.</a:t>
            </a:r>
          </a:p>
          <a:p>
            <a:pPr marL="800100" lvl="1" indent="-342900"/>
            <a:r>
              <a:rPr lang="en-US" sz="2500" b="1" dirty="0"/>
              <a:t>07 – Medical Exemption</a:t>
            </a:r>
          </a:p>
          <a:p>
            <a:pPr marL="800100" lvl="1" indent="-342900"/>
            <a:r>
              <a:rPr lang="en-US" sz="2500" b="1" dirty="0"/>
              <a:t>10 – Did Not Attend</a:t>
            </a:r>
            <a:r>
              <a:rPr lang="en-US" sz="2500" dirty="0"/>
              <a:t>: The was not absent but did not attend a scheduled/rescheduled test session for any domain</a:t>
            </a:r>
          </a:p>
          <a:p>
            <a:pPr marL="800100" lvl="1" indent="-342900"/>
            <a:r>
              <a:rPr lang="en-US" sz="2500" b="1" dirty="0"/>
              <a:t>11 – Data Error</a:t>
            </a:r>
            <a:r>
              <a:rPr lang="en-US" sz="2500" dirty="0"/>
              <a:t>: There was an error in the data submitted at October Count and the student is not NEP or LEP.</a:t>
            </a:r>
          </a:p>
          <a:p>
            <a:pPr marL="342900" indent="-342900"/>
            <a:endParaRPr lang="en-US" sz="2900" dirty="0"/>
          </a:p>
          <a:p>
            <a:pPr marL="342900" indent="-342900"/>
            <a:r>
              <a:rPr lang="en-US" sz="2900" u="sng" dirty="0"/>
              <a:t>Do Not Score Code:</a:t>
            </a:r>
          </a:p>
          <a:p>
            <a:pPr marL="800100" lvl="1" indent="-342900"/>
            <a:r>
              <a:rPr lang="en-US" sz="2500" b="1" dirty="0"/>
              <a:t>Invalidation (INV)</a:t>
            </a:r>
            <a:endParaRPr lang="en-US" sz="2600" b="1" dirty="0"/>
          </a:p>
          <a:p>
            <a:pPr marL="1028700" lvl="1" indent="-342900"/>
            <a:r>
              <a:rPr lang="en-US" sz="2000" dirty="0"/>
              <a:t>Used if the student completed some of the test but the test session was not valid and should not be scored</a:t>
            </a:r>
            <a:endParaRPr lang="en-US" dirty="0"/>
          </a:p>
          <a:p>
            <a:pPr marL="1028700" lvl="1" indent="-342900"/>
            <a:r>
              <a:rPr lang="en-US" dirty="0"/>
              <a:t>This will be applied by CDE prior to loading the vendor file to Pipeline.</a:t>
            </a:r>
          </a:p>
          <a:p>
            <a:pPr marL="1028700" lvl="1" indent="-342900"/>
            <a:r>
              <a:rPr lang="en-US" dirty="0"/>
              <a:t>These fields have now been made non-updateable and are there for your reference.</a:t>
            </a:r>
          </a:p>
        </p:txBody>
      </p:sp>
    </p:spTree>
    <p:extLst>
      <p:ext uri="{BB962C8B-B14F-4D97-AF65-F5344CB8AC3E}">
        <p14:creationId xmlns:p14="http://schemas.microsoft.com/office/powerpoint/2010/main" val="2138661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829" y="232631"/>
            <a:ext cx="6081865" cy="764464"/>
          </a:xfrm>
        </p:spPr>
        <p:txBody>
          <a:bodyPr>
            <a:normAutofit/>
          </a:bodyPr>
          <a:lstStyle/>
          <a:p>
            <a:r>
              <a:rPr lang="en-US" altLang="en-US" dirty="0"/>
              <a:t>Troubleshooting:</a:t>
            </a:r>
            <a:br>
              <a:rPr lang="en-US" altLang="en-US" dirty="0"/>
            </a:br>
            <a:r>
              <a:rPr lang="en-US" altLang="en-US" dirty="0"/>
              <a:t>More than One Record for a Student</a:t>
            </a:r>
            <a:endParaRPr lang="en-US" dirty="0"/>
          </a:p>
        </p:txBody>
      </p:sp>
      <p:sp>
        <p:nvSpPr>
          <p:cNvPr id="6" name="Slide Number Placeholder 5"/>
          <p:cNvSpPr>
            <a:spLocks noGrp="1"/>
          </p:cNvSpPr>
          <p:nvPr>
            <p:ph type="sldNum" sz="quarter" idx="12"/>
          </p:nvPr>
        </p:nvSpPr>
        <p:spPr/>
        <p:txBody>
          <a:bodyPr/>
          <a:lstStyle/>
          <a:p>
            <a:fld id="{C479D5F6-EDCB-402A-AC08-4943A1820E8F}" type="slidenum">
              <a:rPr lang="en-US" smtClean="0"/>
              <a:pPr/>
              <a:t>36</a:t>
            </a:fld>
            <a:endParaRPr lang="en-US" dirty="0"/>
          </a:p>
        </p:txBody>
      </p:sp>
      <p:sp>
        <p:nvSpPr>
          <p:cNvPr id="9" name="Content Placeholder 2"/>
          <p:cNvSpPr>
            <a:spLocks noGrp="1"/>
          </p:cNvSpPr>
          <p:nvPr>
            <p:ph idx="1"/>
          </p:nvPr>
        </p:nvSpPr>
        <p:spPr>
          <a:xfrm>
            <a:off x="322840" y="1362220"/>
            <a:ext cx="8363960" cy="5064798"/>
          </a:xfrm>
        </p:spPr>
        <p:txBody>
          <a:bodyPr>
            <a:normAutofit/>
          </a:bodyPr>
          <a:lstStyle/>
          <a:p>
            <a:pPr marL="342900" indent="-342900">
              <a:buFont typeface="Arial" panose="020B0604020202020204" pitchFamily="34" charset="0"/>
              <a:buChar char="•"/>
            </a:pPr>
            <a:r>
              <a:rPr lang="en-US" dirty="0"/>
              <a:t>Sometimes there will be more than one record for the same student.</a:t>
            </a:r>
          </a:p>
          <a:p>
            <a:pPr marL="800100" lvl="1" indent="-342900"/>
            <a:r>
              <a:rPr lang="en-US" dirty="0"/>
              <a:t>This situation is often caused by information incorrectly bubbled on paper tests. In grades 1-3, all writing test responses are on paper even if the other domains are administered online, so the majority of split records occur for students in these grades.</a:t>
            </a:r>
          </a:p>
          <a:p>
            <a:pPr marL="800100" lvl="1" indent="-342900"/>
            <a:endParaRPr lang="en-US" dirty="0"/>
          </a:p>
          <a:p>
            <a:pPr marL="800100" lvl="1" indent="-342900"/>
            <a:r>
              <a:rPr lang="en-US" dirty="0"/>
              <a:t>Multiple records for a single student are often created when identifying fields bubbled on the paper materials do not match an existing student record in WIDA AMS.  In this situation, WIDA will create a new record from the information provided on the paper test.</a:t>
            </a:r>
          </a:p>
          <a:p>
            <a:pPr marL="800100" lvl="1" indent="-342900"/>
            <a:endParaRPr lang="en-US" dirty="0"/>
          </a:p>
          <a:p>
            <a:pPr marL="800100" lvl="1" indent="-342900"/>
            <a:r>
              <a:rPr lang="en-US" dirty="0"/>
              <a:t>Do not try to merge multiple records yourself – this must be done by DRC after the SBD review process ends. Errors will trigger if the records do not match on the necessary fields. </a:t>
            </a:r>
          </a:p>
        </p:txBody>
      </p:sp>
    </p:spTree>
    <p:extLst>
      <p:ext uri="{BB962C8B-B14F-4D97-AF65-F5344CB8AC3E}">
        <p14:creationId xmlns:p14="http://schemas.microsoft.com/office/powerpoint/2010/main" val="4199773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2F45-714E-A41A-00C5-8F3FE403AA15}"/>
              </a:ext>
            </a:extLst>
          </p:cNvPr>
          <p:cNvSpPr>
            <a:spLocks noGrp="1"/>
          </p:cNvSpPr>
          <p:nvPr>
            <p:ph type="title"/>
          </p:nvPr>
        </p:nvSpPr>
        <p:spPr/>
        <p:txBody>
          <a:bodyPr/>
          <a:lstStyle/>
          <a:p>
            <a:r>
              <a:rPr lang="en-US" dirty="0"/>
              <a:t>Time for Questions</a:t>
            </a:r>
          </a:p>
        </p:txBody>
      </p:sp>
      <p:sp>
        <p:nvSpPr>
          <p:cNvPr id="3" name="Content Placeholder 2">
            <a:extLst>
              <a:ext uri="{FF2B5EF4-FFF2-40B4-BE49-F238E27FC236}">
                <a16:creationId xmlns:a16="http://schemas.microsoft.com/office/drawing/2014/main" id="{C4055E74-37A4-48A7-5DE3-C59C1DBFD9A9}"/>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000" dirty="0"/>
              <a:t>Questions?</a:t>
            </a:r>
          </a:p>
          <a:p>
            <a:pPr marL="0" indent="0" algn="ctr">
              <a:buNone/>
            </a:pPr>
            <a:endParaRPr lang="en-US" dirty="0"/>
          </a:p>
          <a:p>
            <a:pPr marL="0" indent="0" algn="ctr">
              <a:buNone/>
            </a:pPr>
            <a:r>
              <a:rPr lang="en-US" dirty="0"/>
              <a:t>Please feel free to unmute or use the chat box.</a:t>
            </a:r>
          </a:p>
        </p:txBody>
      </p:sp>
      <p:sp>
        <p:nvSpPr>
          <p:cNvPr id="4" name="Slide Number Placeholder 3">
            <a:extLst>
              <a:ext uri="{FF2B5EF4-FFF2-40B4-BE49-F238E27FC236}">
                <a16:creationId xmlns:a16="http://schemas.microsoft.com/office/drawing/2014/main" id="{4F8B6125-FA35-2598-D452-F88CB7240600}"/>
              </a:ext>
            </a:extLst>
          </p:cNvPr>
          <p:cNvSpPr>
            <a:spLocks noGrp="1"/>
          </p:cNvSpPr>
          <p:nvPr>
            <p:ph type="sldNum" sz="quarter" idx="12"/>
          </p:nvPr>
        </p:nvSpPr>
        <p:spPr/>
        <p:txBody>
          <a:bodyPr/>
          <a:lstStyle/>
          <a:p>
            <a:fld id="{C479D5F6-EDCB-402A-AC08-4943A1820E8F}" type="slidenum">
              <a:rPr lang="en-US" smtClean="0"/>
              <a:pPr/>
              <a:t>37</a:t>
            </a:fld>
            <a:endParaRPr lang="en-US" dirty="0"/>
          </a:p>
        </p:txBody>
      </p:sp>
    </p:spTree>
    <p:extLst>
      <p:ext uri="{BB962C8B-B14F-4D97-AF65-F5344CB8AC3E}">
        <p14:creationId xmlns:p14="http://schemas.microsoft.com/office/powerpoint/2010/main" val="1799575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Contact Information</a:t>
            </a:r>
          </a:p>
        </p:txBody>
      </p:sp>
      <p:sp>
        <p:nvSpPr>
          <p:cNvPr id="4" name="Slide Number Placeholder 3"/>
          <p:cNvSpPr>
            <a:spLocks noGrp="1"/>
          </p:cNvSpPr>
          <p:nvPr>
            <p:ph type="sldNum" sz="quarter" idx="12"/>
          </p:nvPr>
        </p:nvSpPr>
        <p:spPr>
          <a:xfrm>
            <a:off x="223071" y="6427018"/>
            <a:ext cx="4219620" cy="365125"/>
          </a:xfrm>
        </p:spPr>
        <p:txBody>
          <a:bodyPr/>
          <a:lstStyle/>
          <a:p>
            <a:fld id="{C479D5F6-EDCB-402A-AC08-4943A1820E8F}" type="slidenum">
              <a:rPr lang="en-US" smtClean="0"/>
              <a:pPr/>
              <a:t>38</a:t>
            </a:fld>
            <a:r>
              <a:rPr lang="en-US" dirty="0"/>
              <a:t> </a:t>
            </a:r>
          </a:p>
        </p:txBody>
      </p:sp>
      <p:sp>
        <p:nvSpPr>
          <p:cNvPr id="5" name="Content Placeholder 2"/>
          <p:cNvSpPr txBox="1">
            <a:spLocks/>
          </p:cNvSpPr>
          <p:nvPr/>
        </p:nvSpPr>
        <p:spPr>
          <a:xfrm>
            <a:off x="407773" y="1581664"/>
            <a:ext cx="8393904" cy="4040659"/>
          </a:xfrm>
          <a:prstGeom prst="rect">
            <a:avLst/>
          </a:prstGeom>
        </p:spPr>
        <p:txBody>
          <a:bodyPr vert="horz" lIns="0" tIns="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Please contact SBD Support with any questions: </a:t>
            </a:r>
          </a:p>
          <a:p>
            <a:endParaRPr lang="en-US" dirty="0"/>
          </a:p>
          <a:p>
            <a:pPr marL="0" indent="0" algn="ctr">
              <a:buNone/>
            </a:pPr>
            <a:r>
              <a:rPr lang="en-US" dirty="0"/>
              <a:t>Email: </a:t>
            </a:r>
            <a:r>
              <a:rPr lang="en-US" dirty="0">
                <a:hlinkClick r:id="rId2"/>
              </a:rPr>
              <a:t>sbdsupport@cde.state.co.us</a:t>
            </a:r>
            <a:endParaRPr lang="en-US" dirty="0"/>
          </a:p>
          <a:p>
            <a:pPr marL="0" indent="0" algn="ctr">
              <a:buNone/>
            </a:pPr>
            <a:r>
              <a:rPr lang="en-US" dirty="0"/>
              <a:t>Phone: </a:t>
            </a:r>
            <a:r>
              <a:rPr lang="en-US" b="0" i="0" dirty="0">
                <a:solidFill>
                  <a:srgbClr val="333333"/>
                </a:solidFill>
                <a:effectLst/>
                <a:latin typeface="SourceSansProRegular"/>
              </a:rPr>
              <a:t>720.696.0185</a:t>
            </a:r>
          </a:p>
          <a:p>
            <a:pPr marL="0" indent="0" algn="ctr">
              <a:buNone/>
            </a:pPr>
            <a:endParaRPr lang="en-US" dirty="0">
              <a:solidFill>
                <a:srgbClr val="333333"/>
              </a:solidFill>
              <a:latin typeface="SourceSansProRegular"/>
            </a:endParaRPr>
          </a:p>
          <a:p>
            <a:pPr marL="0" indent="0" algn="ctr">
              <a:buNone/>
            </a:pPr>
            <a:r>
              <a:rPr lang="en-US" dirty="0">
                <a:solidFill>
                  <a:srgbClr val="333333"/>
                </a:solidFill>
                <a:latin typeface="SourceSansProRegular"/>
              </a:rPr>
              <a:t>Website: </a:t>
            </a:r>
          </a:p>
          <a:p>
            <a:pPr marL="0" indent="0" algn="ctr">
              <a:buNone/>
            </a:pPr>
            <a:r>
              <a:rPr lang="en-US" dirty="0">
                <a:hlinkClick r:id="rId3"/>
              </a:rPr>
              <a:t>https://www.cde.state.co.us/datapipeline/per_access-ell</a:t>
            </a:r>
            <a:r>
              <a:rPr lang="en-US" dirty="0">
                <a:solidFill>
                  <a:srgbClr val="333333"/>
                </a:solidFill>
                <a:latin typeface="SourceSansProRegular"/>
              </a:rPr>
              <a:t> </a:t>
            </a:r>
            <a:endParaRPr lang="en-US" dirty="0"/>
          </a:p>
        </p:txBody>
      </p:sp>
      <p:sp>
        <p:nvSpPr>
          <p:cNvPr id="7" name="Content Placeholder 6">
            <a:extLst>
              <a:ext uri="{FF2B5EF4-FFF2-40B4-BE49-F238E27FC236}">
                <a16:creationId xmlns:a16="http://schemas.microsoft.com/office/drawing/2014/main" id="{BDF578EB-940D-B5E6-7C34-8625A76C6C8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527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125" y="65857"/>
            <a:ext cx="7886700" cy="1325563"/>
          </a:xfrm>
        </p:spPr>
        <p:txBody>
          <a:bodyPr>
            <a:normAutofit/>
          </a:bodyPr>
          <a:lstStyle/>
          <a:p>
            <a:r>
              <a:rPr lang="en-US" sz="4000" dirty="0">
                <a:solidFill>
                  <a:schemeClr val="bg1"/>
                </a:solidFill>
              </a:rPr>
              <a:t>SBD: Purpose</a:t>
            </a:r>
          </a:p>
        </p:txBody>
      </p:sp>
      <p:sp>
        <p:nvSpPr>
          <p:cNvPr id="4" name="Slide Number Placeholder 3"/>
          <p:cNvSpPr>
            <a:spLocks noGrp="1"/>
          </p:cNvSpPr>
          <p:nvPr>
            <p:ph type="sldNum" sz="quarter" idx="12"/>
          </p:nvPr>
        </p:nvSpPr>
        <p:spPr>
          <a:xfrm>
            <a:off x="186125" y="6427018"/>
            <a:ext cx="4053365" cy="365125"/>
          </a:xfrm>
        </p:spPr>
        <p:txBody>
          <a:bodyPr/>
          <a:lstStyle/>
          <a:p>
            <a:fld id="{C479D5F6-EDCB-402A-AC08-4943A1820E8F}" type="slidenum">
              <a:rPr lang="en-US" smtClean="0"/>
              <a:pPr/>
              <a:t>4</a:t>
            </a:fld>
            <a:r>
              <a:rPr lang="en-US" dirty="0"/>
              <a:t> </a:t>
            </a:r>
          </a:p>
          <a:p>
            <a:endParaRPr lang="en-US" dirty="0"/>
          </a:p>
        </p:txBody>
      </p:sp>
      <p:sp>
        <p:nvSpPr>
          <p:cNvPr id="5" name="TextBox 4">
            <a:extLst>
              <a:ext uri="{FF2B5EF4-FFF2-40B4-BE49-F238E27FC236}">
                <a16:creationId xmlns:a16="http://schemas.microsoft.com/office/drawing/2014/main" id="{DCDCE9CF-0265-4216-A911-4AD360ECAEA9}"/>
              </a:ext>
            </a:extLst>
          </p:cNvPr>
          <p:cNvSpPr txBox="1"/>
          <p:nvPr/>
        </p:nvSpPr>
        <p:spPr>
          <a:xfrm>
            <a:off x="296140" y="1537801"/>
            <a:ext cx="8406796"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Student Biographical Data (SBD) Review Process provides districts with an opportunity to verify the accuracy of student data after testing but prior to reporting and accountability calculations.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process is completed for the following four assessments:</a:t>
            </a:r>
          </a:p>
          <a:p>
            <a:pPr marL="914400" lvl="1" indent="-457200">
              <a:buFont typeface="+mj-lt"/>
              <a:buAutoNum type="arabicPeriod"/>
            </a:pPr>
            <a:r>
              <a:rPr lang="en-US" sz="2400" dirty="0"/>
              <a:t>WIDA ACCESS for ELLs Assessment</a:t>
            </a:r>
          </a:p>
          <a:p>
            <a:pPr marL="914400" lvl="1" indent="-457200">
              <a:buFont typeface="+mj-lt"/>
              <a:buAutoNum type="arabicPeriod"/>
            </a:pPr>
            <a:r>
              <a:rPr lang="en-US" sz="2400" dirty="0"/>
              <a:t>CMAS Assessments</a:t>
            </a:r>
          </a:p>
          <a:p>
            <a:pPr lvl="2"/>
            <a:r>
              <a:rPr lang="en-US" sz="2400" baseline="0" dirty="0"/>
              <a:t>	-ELA/Math (including CSLA) and </a:t>
            </a:r>
            <a:r>
              <a:rPr lang="en-US" sz="2400" dirty="0"/>
              <a:t>Science</a:t>
            </a:r>
            <a:endParaRPr lang="en-US" sz="2400" baseline="0" dirty="0"/>
          </a:p>
          <a:p>
            <a:pPr lvl="2"/>
            <a:r>
              <a:rPr lang="en-US" sz="2400" baseline="0" dirty="0"/>
              <a:t>	-</a:t>
            </a:r>
            <a:r>
              <a:rPr lang="en-US" sz="2400" baseline="0" dirty="0" err="1"/>
              <a:t>CoAlt</a:t>
            </a:r>
            <a:r>
              <a:rPr lang="en-US" sz="2400" baseline="0" dirty="0"/>
              <a:t> Science</a:t>
            </a:r>
          </a:p>
          <a:p>
            <a:pPr marL="914400" lvl="1" indent="-457200">
              <a:buFont typeface="+mj-lt"/>
              <a:buAutoNum type="arabicPeriod"/>
            </a:pPr>
            <a:r>
              <a:rPr lang="en-US" sz="2400" dirty="0"/>
              <a:t>CO PSAT/SAT</a:t>
            </a:r>
          </a:p>
          <a:p>
            <a:pPr marL="914400" lvl="1" indent="-457200">
              <a:buFont typeface="+mj-lt"/>
              <a:buAutoNum type="arabicPeriod"/>
            </a:pPr>
            <a:r>
              <a:rPr lang="en-US" sz="2400" dirty="0" err="1"/>
              <a:t>CoAlt</a:t>
            </a:r>
            <a:r>
              <a:rPr lang="en-US" sz="2400" dirty="0"/>
              <a:t> Dynamic Learning Maps (DLM)</a:t>
            </a:r>
          </a:p>
          <a:p>
            <a:pPr marL="12001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3225991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05592"/>
            <a:ext cx="7171078" cy="518242"/>
          </a:xfrm>
        </p:spPr>
        <p:txBody>
          <a:bodyPr>
            <a:normAutofit fontScale="90000"/>
          </a:bodyPr>
          <a:lstStyle/>
          <a:p>
            <a:r>
              <a:rPr lang="en-US" dirty="0">
                <a:solidFill>
                  <a:schemeClr val="bg1"/>
                </a:solidFill>
              </a:rPr>
              <a:t>SBD: General Process </a:t>
            </a:r>
            <a:br>
              <a:rPr lang="en-US" dirty="0">
                <a:solidFill>
                  <a:schemeClr val="bg1"/>
                </a:solidFill>
              </a:rPr>
            </a:br>
            <a:endParaRPr lang="en-US" dirty="0">
              <a:solidFill>
                <a:schemeClr val="bg1"/>
              </a:solidFill>
            </a:endParaRPr>
          </a:p>
        </p:txBody>
      </p:sp>
      <p:sp>
        <p:nvSpPr>
          <p:cNvPr id="5" name="Content Placeholder 2"/>
          <p:cNvSpPr>
            <a:spLocks noGrp="1"/>
          </p:cNvSpPr>
          <p:nvPr>
            <p:ph idx="1"/>
          </p:nvPr>
        </p:nvSpPr>
        <p:spPr>
          <a:xfrm>
            <a:off x="304800" y="1323834"/>
            <a:ext cx="8650288" cy="5254388"/>
          </a:xfrm>
        </p:spPr>
        <p:txBody>
          <a:bodyPr>
            <a:normAutofit/>
          </a:bodyPr>
          <a:lstStyle/>
          <a:p>
            <a:pPr marL="0" indent="0">
              <a:buNone/>
            </a:pPr>
            <a:r>
              <a:rPr lang="en-US" dirty="0"/>
              <a:t>For each collection:</a:t>
            </a:r>
          </a:p>
          <a:p>
            <a:pPr marL="285750" indent="-285750"/>
            <a:r>
              <a:rPr lang="en-US" dirty="0"/>
              <a:t>Vendors provide portals for districts to use to validate data </a:t>
            </a:r>
            <a:r>
              <a:rPr lang="en-US" b="1" i="1" u="sng" dirty="0"/>
              <a:t>prior</a:t>
            </a:r>
            <a:r>
              <a:rPr lang="en-US" dirty="0"/>
              <a:t> to testing.  </a:t>
            </a:r>
          </a:p>
          <a:p>
            <a:pPr marL="285750" indent="-285750"/>
            <a:r>
              <a:rPr lang="en-US" dirty="0"/>
              <a:t>Data used in the SBD review process comes from the vendor system </a:t>
            </a:r>
            <a:r>
              <a:rPr lang="en-US" b="1" i="1" u="sng" dirty="0"/>
              <a:t>after</a:t>
            </a:r>
            <a:r>
              <a:rPr lang="en-US" dirty="0"/>
              <a:t> testing. </a:t>
            </a:r>
          </a:p>
          <a:p>
            <a:pPr marL="285750" indent="-285750"/>
            <a:r>
              <a:rPr lang="en-US" dirty="0"/>
              <a:t>The SBD review process can be used to validate/update student information that is not in the vendor portal. One example is SASID validation.</a:t>
            </a:r>
          </a:p>
          <a:p>
            <a:pPr marL="285750" indent="-285750"/>
            <a:r>
              <a:rPr lang="en-US" dirty="0"/>
              <a:t>The SBD review process is not required BUT is highly recommended because inaccurate data can impact accountability.</a:t>
            </a:r>
          </a:p>
          <a:p>
            <a:pPr marL="0" indent="0">
              <a:buNone/>
            </a:pPr>
            <a:endParaRPr lang="en-US" dirty="0"/>
          </a:p>
          <a:p>
            <a:pPr marL="285750" indent="-285750"/>
            <a:endParaRPr lang="en-US" dirty="0"/>
          </a:p>
          <a:p>
            <a:pPr marL="1028700" lvl="1" indent="-342900"/>
            <a:endParaRPr lang="en-US" dirty="0"/>
          </a:p>
        </p:txBody>
      </p:sp>
      <p:sp>
        <p:nvSpPr>
          <p:cNvPr id="4" name="Slide Number Placeholder 3"/>
          <p:cNvSpPr>
            <a:spLocks noGrp="1"/>
          </p:cNvSpPr>
          <p:nvPr>
            <p:ph type="sldNum" sz="quarter" idx="12"/>
          </p:nvPr>
        </p:nvSpPr>
        <p:spPr>
          <a:xfrm>
            <a:off x="223071" y="6427018"/>
            <a:ext cx="4062602" cy="365125"/>
          </a:xfrm>
        </p:spPr>
        <p:txBody>
          <a:bodyPr/>
          <a:lstStyle/>
          <a:p>
            <a:fld id="{C479D5F6-EDCB-402A-AC08-4943A1820E8F}" type="slidenum">
              <a:rPr lang="en-US" smtClean="0"/>
              <a:pPr/>
              <a:t>5</a:t>
            </a:fld>
            <a:endParaRPr lang="en-US" dirty="0"/>
          </a:p>
        </p:txBody>
      </p:sp>
    </p:spTree>
    <p:extLst>
      <p:ext uri="{BB962C8B-B14F-4D97-AF65-F5344CB8AC3E}">
        <p14:creationId xmlns:p14="http://schemas.microsoft.com/office/powerpoint/2010/main" val="272145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867ED-1D59-DF97-304A-8400F303C1D3}"/>
              </a:ext>
            </a:extLst>
          </p:cNvPr>
          <p:cNvSpPr>
            <a:spLocks noGrp="1"/>
          </p:cNvSpPr>
          <p:nvPr>
            <p:ph type="title"/>
          </p:nvPr>
        </p:nvSpPr>
        <p:spPr/>
        <p:txBody>
          <a:bodyPr/>
          <a:lstStyle/>
          <a:p>
            <a:r>
              <a:rPr lang="en-US" dirty="0"/>
              <a:t>SBD: Collection Timeline</a:t>
            </a:r>
          </a:p>
        </p:txBody>
      </p:sp>
      <p:graphicFrame>
        <p:nvGraphicFramePr>
          <p:cNvPr id="5" name="Content Placeholder 4">
            <a:extLst>
              <a:ext uri="{FF2B5EF4-FFF2-40B4-BE49-F238E27FC236}">
                <a16:creationId xmlns:a16="http://schemas.microsoft.com/office/drawing/2014/main" id="{E169D3C7-8539-C0CC-45A1-5F1517CA8735}"/>
              </a:ext>
            </a:extLst>
          </p:cNvPr>
          <p:cNvGraphicFramePr>
            <a:graphicFrameLocks noGrp="1"/>
          </p:cNvGraphicFramePr>
          <p:nvPr>
            <p:ph idx="1"/>
            <p:extLst>
              <p:ext uri="{D42A27DB-BD31-4B8C-83A1-F6EECF244321}">
                <p14:modId xmlns:p14="http://schemas.microsoft.com/office/powerpoint/2010/main" val="3222910860"/>
              </p:ext>
            </p:extLst>
          </p:nvPr>
        </p:nvGraphicFramePr>
        <p:xfrm>
          <a:off x="628650" y="1463675"/>
          <a:ext cx="7926414" cy="4565165"/>
        </p:xfrm>
        <a:graphic>
          <a:graphicData uri="http://schemas.openxmlformats.org/drawingml/2006/table">
            <a:tbl>
              <a:tblPr firstRow="1" bandRow="1">
                <a:tableStyleId>{68D230F3-CF80-4859-8CE7-A43EE81993B5}</a:tableStyleId>
              </a:tblPr>
              <a:tblGrid>
                <a:gridCol w="396223">
                  <a:extLst>
                    <a:ext uri="{9D8B030D-6E8A-4147-A177-3AD203B41FA5}">
                      <a16:colId xmlns:a16="http://schemas.microsoft.com/office/drawing/2014/main" val="302537768"/>
                    </a:ext>
                  </a:extLst>
                </a:gridCol>
                <a:gridCol w="3239881">
                  <a:extLst>
                    <a:ext uri="{9D8B030D-6E8A-4147-A177-3AD203B41FA5}">
                      <a16:colId xmlns:a16="http://schemas.microsoft.com/office/drawing/2014/main" val="4060275980"/>
                    </a:ext>
                  </a:extLst>
                </a:gridCol>
                <a:gridCol w="2616826">
                  <a:extLst>
                    <a:ext uri="{9D8B030D-6E8A-4147-A177-3AD203B41FA5}">
                      <a16:colId xmlns:a16="http://schemas.microsoft.com/office/drawing/2014/main" val="416842439"/>
                    </a:ext>
                  </a:extLst>
                </a:gridCol>
                <a:gridCol w="1673484">
                  <a:extLst>
                    <a:ext uri="{9D8B030D-6E8A-4147-A177-3AD203B41FA5}">
                      <a16:colId xmlns:a16="http://schemas.microsoft.com/office/drawing/2014/main" val="3123363226"/>
                    </a:ext>
                  </a:extLst>
                </a:gridCol>
              </a:tblGrid>
              <a:tr h="692096">
                <a:tc>
                  <a:txBody>
                    <a:bodyPr/>
                    <a:lstStyle/>
                    <a:p>
                      <a:endParaRPr lang="en-US"/>
                    </a:p>
                  </a:txBody>
                  <a:tcPr/>
                </a:tc>
                <a:tc>
                  <a:txBody>
                    <a:bodyPr/>
                    <a:lstStyle/>
                    <a:p>
                      <a:pPr algn="ctr"/>
                      <a:r>
                        <a:rPr lang="en-US" dirty="0"/>
                        <a:t>Assessment</a:t>
                      </a:r>
                    </a:p>
                  </a:txBody>
                  <a:tcPr/>
                </a:tc>
                <a:tc>
                  <a:txBody>
                    <a:bodyPr/>
                    <a:lstStyle/>
                    <a:p>
                      <a:pPr algn="ctr"/>
                      <a:r>
                        <a:rPr lang="en-US" dirty="0"/>
                        <a:t>Dates</a:t>
                      </a:r>
                    </a:p>
                  </a:txBody>
                  <a:tcPr/>
                </a:tc>
                <a:tc>
                  <a:txBody>
                    <a:bodyPr/>
                    <a:lstStyle/>
                    <a:p>
                      <a:pPr algn="ctr"/>
                      <a:r>
                        <a:rPr lang="en-US" dirty="0"/>
                        <a:t>Data Pipeline Group</a:t>
                      </a:r>
                      <a:r>
                        <a:rPr lang="en-US" baseline="0" dirty="0"/>
                        <a:t> Name</a:t>
                      </a:r>
                      <a:endParaRPr lang="en-US" dirty="0"/>
                    </a:p>
                  </a:txBody>
                  <a:tcPr/>
                </a:tc>
                <a:extLst>
                  <a:ext uri="{0D108BD9-81ED-4DB2-BD59-A6C34878D82A}">
                    <a16:rowId xmlns:a16="http://schemas.microsoft.com/office/drawing/2014/main" val="3866678637"/>
                  </a:ext>
                </a:extLst>
              </a:tr>
              <a:tr h="557661">
                <a:tc>
                  <a:txBody>
                    <a:bodyPr/>
                    <a:lstStyle/>
                    <a:p>
                      <a:r>
                        <a:rPr lang="en-US" dirty="0"/>
                        <a:t>1</a:t>
                      </a:r>
                    </a:p>
                  </a:txBody>
                  <a:tcPr/>
                </a:tc>
                <a:tc>
                  <a:txBody>
                    <a:bodyPr/>
                    <a:lstStyle/>
                    <a:p>
                      <a:r>
                        <a:rPr lang="en-US" dirty="0"/>
                        <a:t>ACCESS for ELLs (ACCESS SBD)</a:t>
                      </a:r>
                    </a:p>
                  </a:txBody>
                  <a:tcPr/>
                </a:tc>
                <a:tc>
                  <a:txBody>
                    <a:bodyPr/>
                    <a:lstStyle/>
                    <a:p>
                      <a:pPr algn="ctr"/>
                      <a:r>
                        <a:rPr lang="en-US" dirty="0"/>
                        <a:t>3/11/2024-3/20/2024</a:t>
                      </a:r>
                    </a:p>
                  </a:txBody>
                  <a:tcPr/>
                </a:tc>
                <a:tc>
                  <a:txBody>
                    <a:bodyPr/>
                    <a:lstStyle/>
                    <a:p>
                      <a:pPr algn="ctr"/>
                      <a:r>
                        <a:rPr lang="en-US" dirty="0"/>
                        <a:t>ACC</a:t>
                      </a:r>
                    </a:p>
                  </a:txBody>
                  <a:tcPr/>
                </a:tc>
                <a:extLst>
                  <a:ext uri="{0D108BD9-81ED-4DB2-BD59-A6C34878D82A}">
                    <a16:rowId xmlns:a16="http://schemas.microsoft.com/office/drawing/2014/main" val="2804784482"/>
                  </a:ext>
                </a:extLst>
              </a:tr>
              <a:tr h="2200086">
                <a:tc>
                  <a:txBody>
                    <a:bodyPr/>
                    <a:lstStyle/>
                    <a:p>
                      <a:r>
                        <a:rPr lang="en-US" dirty="0"/>
                        <a:t>2</a:t>
                      </a:r>
                    </a:p>
                  </a:txBody>
                  <a:tcPr/>
                </a:tc>
                <a:tc>
                  <a:txBody>
                    <a:bodyPr/>
                    <a:lstStyle/>
                    <a:p>
                      <a:r>
                        <a:rPr lang="en-US" dirty="0"/>
                        <a:t>CMAS  (CMAS SBD)</a:t>
                      </a:r>
                    </a:p>
                    <a:p>
                      <a:pPr marL="285750" indent="-285750">
                        <a:buFont typeface="Arial" panose="020B0604020202020204" pitchFamily="34" charset="0"/>
                        <a:buChar char="•"/>
                      </a:pPr>
                      <a:r>
                        <a:rPr lang="en-US" baseline="0" dirty="0"/>
                        <a:t>ELA (including CSLA)</a:t>
                      </a:r>
                    </a:p>
                    <a:p>
                      <a:pPr marL="285750" indent="-285750">
                        <a:buFont typeface="Arial" panose="020B0604020202020204" pitchFamily="34" charset="0"/>
                        <a:buChar char="•"/>
                      </a:pPr>
                      <a:r>
                        <a:rPr lang="en-US" baseline="0" dirty="0"/>
                        <a:t>Math</a:t>
                      </a:r>
                    </a:p>
                    <a:p>
                      <a:pPr marL="285750" indent="-285750">
                        <a:buFont typeface="Arial" panose="020B0604020202020204" pitchFamily="34" charset="0"/>
                        <a:buChar char="•"/>
                      </a:pPr>
                      <a:r>
                        <a:rPr lang="en-US" dirty="0"/>
                        <a:t>Science</a:t>
                      </a:r>
                      <a:endParaRPr lang="en-US" baseline="0" dirty="0"/>
                    </a:p>
                    <a:p>
                      <a:pPr marL="285750" indent="-285750">
                        <a:buFont typeface="Arial" panose="020B0604020202020204" pitchFamily="34" charset="0"/>
                        <a:buChar char="•"/>
                      </a:pPr>
                      <a:r>
                        <a:rPr lang="en-US" baseline="0" dirty="0" err="1"/>
                        <a:t>CoAlt</a:t>
                      </a:r>
                      <a:r>
                        <a:rPr lang="en-US" baseline="0" dirty="0"/>
                        <a:t> Science</a:t>
                      </a:r>
                      <a:endParaRPr lang="en-US" b="0" dirty="0"/>
                    </a:p>
                  </a:txBody>
                  <a:tcPr/>
                </a:tc>
                <a:tc>
                  <a:txBody>
                    <a:bodyPr/>
                    <a:lstStyle/>
                    <a:p>
                      <a:pPr algn="ctr"/>
                      <a:r>
                        <a:rPr lang="en-US" dirty="0"/>
                        <a:t>5/16/2024-5/29/2024</a:t>
                      </a:r>
                    </a:p>
                  </a:txBody>
                  <a:tcPr/>
                </a:tc>
                <a:tc>
                  <a:txBody>
                    <a:bodyPr/>
                    <a:lstStyle/>
                    <a:p>
                      <a:pPr algn="ctr"/>
                      <a:r>
                        <a:rPr lang="en-US" dirty="0"/>
                        <a:t>CMS</a:t>
                      </a:r>
                    </a:p>
                  </a:txBody>
                  <a:tcPr/>
                </a:tc>
                <a:extLst>
                  <a:ext uri="{0D108BD9-81ED-4DB2-BD59-A6C34878D82A}">
                    <a16:rowId xmlns:a16="http://schemas.microsoft.com/office/drawing/2014/main" val="4159459302"/>
                  </a:ext>
                </a:extLst>
              </a:tr>
              <a:tr h="557661">
                <a:tc>
                  <a:txBody>
                    <a:bodyPr/>
                    <a:lstStyle/>
                    <a:p>
                      <a:r>
                        <a:rPr lang="en-US" dirty="0"/>
                        <a:t>3</a:t>
                      </a:r>
                    </a:p>
                  </a:txBody>
                  <a:tcPr/>
                </a:tc>
                <a:tc>
                  <a:txBody>
                    <a:bodyPr/>
                    <a:lstStyle/>
                    <a:p>
                      <a:r>
                        <a:rPr lang="en-US" dirty="0"/>
                        <a:t>CO PSAT/SAT (SAT SBD)</a:t>
                      </a:r>
                    </a:p>
                  </a:txBody>
                  <a:tcPr/>
                </a:tc>
                <a:tc>
                  <a:txBody>
                    <a:bodyPr/>
                    <a:lstStyle/>
                    <a:p>
                      <a:pPr algn="ctr"/>
                      <a:r>
                        <a:rPr lang="en-US" dirty="0"/>
                        <a:t>5/15/2024-5/22/2024</a:t>
                      </a:r>
                    </a:p>
                  </a:txBody>
                  <a:tcPr/>
                </a:tc>
                <a:tc>
                  <a:txBody>
                    <a:bodyPr/>
                    <a:lstStyle/>
                    <a:p>
                      <a:pPr algn="ctr"/>
                      <a:r>
                        <a:rPr lang="en-US" dirty="0"/>
                        <a:t>SAT</a:t>
                      </a:r>
                    </a:p>
                  </a:txBody>
                  <a:tcPr/>
                </a:tc>
                <a:extLst>
                  <a:ext uri="{0D108BD9-81ED-4DB2-BD59-A6C34878D82A}">
                    <a16:rowId xmlns:a16="http://schemas.microsoft.com/office/drawing/2014/main" val="1803384470"/>
                  </a:ext>
                </a:extLst>
              </a:tr>
              <a:tr h="557661">
                <a:tc>
                  <a:txBody>
                    <a:bodyPr/>
                    <a:lstStyle/>
                    <a:p>
                      <a:r>
                        <a:rPr lang="en-US" dirty="0"/>
                        <a:t>4</a:t>
                      </a:r>
                    </a:p>
                  </a:txBody>
                  <a:tcPr/>
                </a:tc>
                <a:tc>
                  <a:txBody>
                    <a:bodyPr/>
                    <a:lstStyle/>
                    <a:p>
                      <a:r>
                        <a:rPr lang="en-US" dirty="0" err="1"/>
                        <a:t>CoAlt</a:t>
                      </a:r>
                      <a:r>
                        <a:rPr lang="en-US" dirty="0"/>
                        <a:t> ELA/Math</a:t>
                      </a:r>
                      <a:r>
                        <a:rPr lang="en-US" baseline="0" dirty="0"/>
                        <a:t> (DLM SBD)</a:t>
                      </a:r>
                      <a:endParaRPr lang="en-US" dirty="0"/>
                    </a:p>
                  </a:txBody>
                  <a:tcPr/>
                </a:tc>
                <a:tc>
                  <a:txBody>
                    <a:bodyPr/>
                    <a:lstStyle/>
                    <a:p>
                      <a:pPr algn="ctr"/>
                      <a:r>
                        <a:rPr lang="en-US" dirty="0"/>
                        <a:t>5/29/2024-6/5/2024</a:t>
                      </a:r>
                    </a:p>
                  </a:txBody>
                  <a:tcPr/>
                </a:tc>
                <a:tc>
                  <a:txBody>
                    <a:bodyPr/>
                    <a:lstStyle/>
                    <a:p>
                      <a:pPr algn="ctr"/>
                      <a:r>
                        <a:rPr lang="en-US" dirty="0"/>
                        <a:t>DLM</a:t>
                      </a:r>
                    </a:p>
                  </a:txBody>
                  <a:tcPr/>
                </a:tc>
                <a:extLst>
                  <a:ext uri="{0D108BD9-81ED-4DB2-BD59-A6C34878D82A}">
                    <a16:rowId xmlns:a16="http://schemas.microsoft.com/office/drawing/2014/main" val="1904309638"/>
                  </a:ext>
                </a:extLst>
              </a:tr>
            </a:tbl>
          </a:graphicData>
        </a:graphic>
      </p:graphicFrame>
      <p:sp>
        <p:nvSpPr>
          <p:cNvPr id="4" name="Slide Number Placeholder 3">
            <a:extLst>
              <a:ext uri="{FF2B5EF4-FFF2-40B4-BE49-F238E27FC236}">
                <a16:creationId xmlns:a16="http://schemas.microsoft.com/office/drawing/2014/main" id="{D3F10CBE-A793-6FC9-3572-A8D6181FB8A4}"/>
              </a:ext>
            </a:extLst>
          </p:cNvPr>
          <p:cNvSpPr>
            <a:spLocks noGrp="1"/>
          </p:cNvSpPr>
          <p:nvPr>
            <p:ph type="sldNum" sz="quarter" idx="12"/>
          </p:nvPr>
        </p:nvSpPr>
        <p:spPr/>
        <p:txBody>
          <a:bodyPr/>
          <a:lstStyle/>
          <a:p>
            <a:fld id="{C479D5F6-EDCB-402A-AC08-4943A1820E8F}" type="slidenum">
              <a:rPr lang="en-US" smtClean="0"/>
              <a:pPr/>
              <a:t>6</a:t>
            </a:fld>
            <a:endParaRPr lang="en-US" dirty="0"/>
          </a:p>
        </p:txBody>
      </p:sp>
    </p:spTree>
    <p:extLst>
      <p:ext uri="{BB962C8B-B14F-4D97-AF65-F5344CB8AC3E}">
        <p14:creationId xmlns:p14="http://schemas.microsoft.com/office/powerpoint/2010/main" val="63725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C480-1CC1-4A8B-A9A7-B336DD3103F1}"/>
              </a:ext>
            </a:extLst>
          </p:cNvPr>
          <p:cNvSpPr>
            <a:spLocks noGrp="1"/>
          </p:cNvSpPr>
          <p:nvPr>
            <p:ph type="title"/>
          </p:nvPr>
        </p:nvSpPr>
        <p:spPr>
          <a:xfrm>
            <a:off x="155314" y="29544"/>
            <a:ext cx="7886700" cy="1325563"/>
          </a:xfrm>
        </p:spPr>
        <p:txBody>
          <a:bodyPr>
            <a:normAutofit/>
          </a:bodyPr>
          <a:lstStyle/>
          <a:p>
            <a:r>
              <a:rPr lang="en-US" sz="4000" dirty="0">
                <a:solidFill>
                  <a:schemeClr val="bg1"/>
                </a:solidFill>
              </a:rPr>
              <a:t>SBD: Group Role Assignments</a:t>
            </a:r>
          </a:p>
        </p:txBody>
      </p:sp>
      <p:sp>
        <p:nvSpPr>
          <p:cNvPr id="3" name="Content Placeholder 2">
            <a:extLst>
              <a:ext uri="{FF2B5EF4-FFF2-40B4-BE49-F238E27FC236}">
                <a16:creationId xmlns:a16="http://schemas.microsoft.com/office/drawing/2014/main" id="{8755419A-C5A1-45C8-9833-9EE48CCC6749}"/>
              </a:ext>
            </a:extLst>
          </p:cNvPr>
          <p:cNvSpPr>
            <a:spLocks noGrp="1"/>
          </p:cNvSpPr>
          <p:nvPr>
            <p:ph idx="1"/>
          </p:nvPr>
        </p:nvSpPr>
        <p:spPr>
          <a:xfrm>
            <a:off x="155314" y="1459865"/>
            <a:ext cx="6195003" cy="4725782"/>
          </a:xfrm>
        </p:spPr>
        <p:txBody>
          <a:bodyPr>
            <a:normAutofit/>
          </a:bodyPr>
          <a:lstStyle/>
          <a:p>
            <a:r>
              <a:rPr lang="en-US" sz="2000" dirty="0"/>
              <a:t>You can learn whether you have access to the collections by logging into Data Pipeline and reviewing the gray boxes on the left-hand side. </a:t>
            </a:r>
          </a:p>
          <a:p>
            <a:r>
              <a:rPr lang="en-US" sz="2000" dirty="0"/>
              <a:t>If you do not have access to the collections, please reach out to your district’s local access manager (LAM). Please ensure that the APPROVER role is assigned.</a:t>
            </a:r>
          </a:p>
          <a:p>
            <a:pPr marL="285750" indent="-285750"/>
            <a:r>
              <a:rPr lang="en-US" sz="2000" dirty="0"/>
              <a:t>CDE cannot provide access for district users.</a:t>
            </a:r>
          </a:p>
          <a:p>
            <a:endParaRPr lang="en-US" dirty="0"/>
          </a:p>
        </p:txBody>
      </p:sp>
      <p:graphicFrame>
        <p:nvGraphicFramePr>
          <p:cNvPr id="7" name="Table 7" descr="The table shows the group code for each SBD collection.">
            <a:extLst>
              <a:ext uri="{FF2B5EF4-FFF2-40B4-BE49-F238E27FC236}">
                <a16:creationId xmlns:a16="http://schemas.microsoft.com/office/drawing/2014/main" id="{322C3701-0C37-472D-957C-0E046219D2D9}"/>
              </a:ext>
            </a:extLst>
          </p:cNvPr>
          <p:cNvGraphicFramePr>
            <a:graphicFrameLocks noGrp="1"/>
          </p:cNvGraphicFramePr>
          <p:nvPr>
            <p:ph sz="half" idx="4294967295"/>
            <p:extLst>
              <p:ext uri="{D42A27DB-BD31-4B8C-83A1-F6EECF244321}">
                <p14:modId xmlns:p14="http://schemas.microsoft.com/office/powerpoint/2010/main" val="3177288939"/>
              </p:ext>
            </p:extLst>
          </p:nvPr>
        </p:nvGraphicFramePr>
        <p:xfrm>
          <a:off x="246698" y="3926541"/>
          <a:ext cx="4552220" cy="2787474"/>
        </p:xfrm>
        <a:graphic>
          <a:graphicData uri="http://schemas.openxmlformats.org/drawingml/2006/table">
            <a:tbl>
              <a:tblPr firstRow="1" bandRow="1">
                <a:tableStyleId>{5C22544A-7EE6-4342-B048-85BDC9FD1C3A}</a:tableStyleId>
              </a:tblPr>
              <a:tblGrid>
                <a:gridCol w="2786583">
                  <a:extLst>
                    <a:ext uri="{9D8B030D-6E8A-4147-A177-3AD203B41FA5}">
                      <a16:colId xmlns:a16="http://schemas.microsoft.com/office/drawing/2014/main" val="2699674427"/>
                    </a:ext>
                  </a:extLst>
                </a:gridCol>
                <a:gridCol w="1765637">
                  <a:extLst>
                    <a:ext uri="{9D8B030D-6E8A-4147-A177-3AD203B41FA5}">
                      <a16:colId xmlns:a16="http://schemas.microsoft.com/office/drawing/2014/main" val="43102822"/>
                    </a:ext>
                  </a:extLst>
                </a:gridCol>
              </a:tblGrid>
              <a:tr h="601807">
                <a:tc>
                  <a:txBody>
                    <a:bodyPr/>
                    <a:lstStyle/>
                    <a:p>
                      <a:pPr algn="ctr"/>
                      <a:r>
                        <a:rPr lang="en-US" dirty="0"/>
                        <a:t>Collection</a:t>
                      </a:r>
                    </a:p>
                  </a:txBody>
                  <a:tcPr/>
                </a:tc>
                <a:tc>
                  <a:txBody>
                    <a:bodyPr/>
                    <a:lstStyle/>
                    <a:p>
                      <a:pPr algn="ctr"/>
                      <a:r>
                        <a:rPr lang="en-US" dirty="0"/>
                        <a:t>Data Pipeline Group</a:t>
                      </a:r>
                    </a:p>
                  </a:txBody>
                  <a:tcPr/>
                </a:tc>
                <a:extLst>
                  <a:ext uri="{0D108BD9-81ED-4DB2-BD59-A6C34878D82A}">
                    <a16:rowId xmlns:a16="http://schemas.microsoft.com/office/drawing/2014/main" val="2500565346"/>
                  </a:ext>
                </a:extLst>
              </a:tr>
              <a:tr h="502438">
                <a:tc>
                  <a:txBody>
                    <a:bodyPr/>
                    <a:lstStyle/>
                    <a:p>
                      <a:pPr algn="ctr"/>
                      <a:r>
                        <a:rPr lang="en-US" dirty="0"/>
                        <a:t>WIDA ACCESS for ELLs</a:t>
                      </a:r>
                    </a:p>
                  </a:txBody>
                  <a:tcPr/>
                </a:tc>
                <a:tc>
                  <a:txBody>
                    <a:bodyPr/>
                    <a:lstStyle/>
                    <a:p>
                      <a:pPr algn="ctr"/>
                      <a:r>
                        <a:rPr lang="en-US" dirty="0"/>
                        <a:t>ACC</a:t>
                      </a:r>
                    </a:p>
                  </a:txBody>
                  <a:tcPr/>
                </a:tc>
                <a:extLst>
                  <a:ext uri="{0D108BD9-81ED-4DB2-BD59-A6C34878D82A}">
                    <a16:rowId xmlns:a16="http://schemas.microsoft.com/office/drawing/2014/main" val="315764363"/>
                  </a:ext>
                </a:extLst>
              </a:tr>
              <a:tr h="502438">
                <a:tc>
                  <a:txBody>
                    <a:bodyPr/>
                    <a:lstStyle/>
                    <a:p>
                      <a:pPr algn="ctr"/>
                      <a:r>
                        <a:rPr lang="en-US" dirty="0"/>
                        <a:t>CO PSAT/SAT</a:t>
                      </a:r>
                    </a:p>
                  </a:txBody>
                  <a:tcPr/>
                </a:tc>
                <a:tc>
                  <a:txBody>
                    <a:bodyPr/>
                    <a:lstStyle/>
                    <a:p>
                      <a:pPr algn="ctr"/>
                      <a:r>
                        <a:rPr lang="en-US" dirty="0"/>
                        <a:t>SAT</a:t>
                      </a:r>
                    </a:p>
                  </a:txBody>
                  <a:tcPr/>
                </a:tc>
                <a:extLst>
                  <a:ext uri="{0D108BD9-81ED-4DB2-BD59-A6C34878D82A}">
                    <a16:rowId xmlns:a16="http://schemas.microsoft.com/office/drawing/2014/main" val="3377162623"/>
                  </a:ext>
                </a:extLst>
              </a:tr>
              <a:tr h="601807">
                <a:tc>
                  <a:txBody>
                    <a:bodyPr/>
                    <a:lstStyle/>
                    <a:p>
                      <a:pPr algn="ctr"/>
                      <a:r>
                        <a:rPr lang="en-US" dirty="0"/>
                        <a:t>CMAS: ELA/Math</a:t>
                      </a:r>
                    </a:p>
                    <a:p>
                      <a:pPr algn="ctr"/>
                      <a:r>
                        <a:rPr lang="en-US" dirty="0" err="1"/>
                        <a:t>CoAlt</a:t>
                      </a:r>
                      <a:r>
                        <a:rPr lang="en-US" dirty="0"/>
                        <a:t>: Science</a:t>
                      </a:r>
                    </a:p>
                  </a:txBody>
                  <a:tcPr/>
                </a:tc>
                <a:tc>
                  <a:txBody>
                    <a:bodyPr/>
                    <a:lstStyle/>
                    <a:p>
                      <a:pPr algn="ctr"/>
                      <a:r>
                        <a:rPr lang="en-US" dirty="0"/>
                        <a:t>CMS</a:t>
                      </a:r>
                    </a:p>
                  </a:txBody>
                  <a:tcPr/>
                </a:tc>
                <a:extLst>
                  <a:ext uri="{0D108BD9-81ED-4DB2-BD59-A6C34878D82A}">
                    <a16:rowId xmlns:a16="http://schemas.microsoft.com/office/drawing/2014/main" val="4183701624"/>
                  </a:ext>
                </a:extLst>
              </a:tr>
              <a:tr h="502438">
                <a:tc>
                  <a:txBody>
                    <a:bodyPr/>
                    <a:lstStyle/>
                    <a:p>
                      <a:pPr algn="ctr"/>
                      <a:r>
                        <a:rPr lang="en-US" dirty="0" err="1"/>
                        <a:t>CoAlt</a:t>
                      </a:r>
                      <a:r>
                        <a:rPr lang="en-US" dirty="0"/>
                        <a:t> DLM</a:t>
                      </a:r>
                    </a:p>
                  </a:txBody>
                  <a:tcPr/>
                </a:tc>
                <a:tc>
                  <a:txBody>
                    <a:bodyPr/>
                    <a:lstStyle/>
                    <a:p>
                      <a:pPr algn="ctr"/>
                      <a:r>
                        <a:rPr lang="en-US" dirty="0"/>
                        <a:t>DLM</a:t>
                      </a:r>
                    </a:p>
                  </a:txBody>
                  <a:tcPr/>
                </a:tc>
                <a:extLst>
                  <a:ext uri="{0D108BD9-81ED-4DB2-BD59-A6C34878D82A}">
                    <a16:rowId xmlns:a16="http://schemas.microsoft.com/office/drawing/2014/main" val="520443281"/>
                  </a:ext>
                </a:extLst>
              </a:tr>
            </a:tbl>
          </a:graphicData>
        </a:graphic>
      </p:graphicFrame>
      <p:sp>
        <p:nvSpPr>
          <p:cNvPr id="11" name="TextBox 10">
            <a:extLst>
              <a:ext uri="{FF2B5EF4-FFF2-40B4-BE49-F238E27FC236}">
                <a16:creationId xmlns:a16="http://schemas.microsoft.com/office/drawing/2014/main" id="{27F15B71-4CE6-41DE-ABA7-D1F1CE6FB866}"/>
              </a:ext>
            </a:extLst>
          </p:cNvPr>
          <p:cNvSpPr txBox="1"/>
          <p:nvPr/>
        </p:nvSpPr>
        <p:spPr>
          <a:xfrm>
            <a:off x="4798918" y="4636546"/>
            <a:ext cx="4098384" cy="1292662"/>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table to the left shows the group code for each SBD collection (also provided on Slide 6).</a:t>
            </a:r>
          </a:p>
          <a:p>
            <a:endParaRPr lang="en-US" dirty="0"/>
          </a:p>
        </p:txBody>
      </p:sp>
      <p:grpSp>
        <p:nvGrpSpPr>
          <p:cNvPr id="8" name="Group 7">
            <a:extLst>
              <a:ext uri="{FF2B5EF4-FFF2-40B4-BE49-F238E27FC236}">
                <a16:creationId xmlns:a16="http://schemas.microsoft.com/office/drawing/2014/main" id="{AC8216B1-59CE-4D06-85A4-4E96017D379D}"/>
              </a:ext>
              <a:ext uri="{C183D7F6-B498-43B3-948B-1728B52AA6E4}">
                <adec:decorative xmlns:adec="http://schemas.microsoft.com/office/drawing/2017/decorative" val="1"/>
              </a:ext>
            </a:extLst>
          </p:cNvPr>
          <p:cNvGrpSpPr/>
          <p:nvPr/>
        </p:nvGrpSpPr>
        <p:grpSpPr>
          <a:xfrm>
            <a:off x="6075997" y="1498656"/>
            <a:ext cx="2821305" cy="2324100"/>
            <a:chOff x="0" y="0"/>
            <a:chExt cx="2821305" cy="2324100"/>
          </a:xfrm>
        </p:grpSpPr>
        <p:pic>
          <p:nvPicPr>
            <p:cNvPr id="9" name="Picture 8" descr="Graphical user interface, text, application&#10;&#10;Description automatically generated">
              <a:extLst>
                <a:ext uri="{FF2B5EF4-FFF2-40B4-BE49-F238E27FC236}">
                  <a16:creationId xmlns:a16="http://schemas.microsoft.com/office/drawing/2014/main" id="{AA39DA19-EE47-4293-9CD7-CCE97F65F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0"/>
              <a:ext cx="2333625" cy="2324100"/>
            </a:xfrm>
            <a:prstGeom prst="rect">
              <a:avLst/>
            </a:prstGeom>
          </p:spPr>
        </p:pic>
        <p:sp>
          <p:nvSpPr>
            <p:cNvPr id="10" name="Oval 9">
              <a:extLst>
                <a:ext uri="{FF2B5EF4-FFF2-40B4-BE49-F238E27FC236}">
                  <a16:creationId xmlns:a16="http://schemas.microsoft.com/office/drawing/2014/main" id="{EEFB5F03-6951-490B-9190-B02A0C66AA89}"/>
                </a:ext>
              </a:extLst>
            </p:cNvPr>
            <p:cNvSpPr/>
            <p:nvPr/>
          </p:nvSpPr>
          <p:spPr>
            <a:xfrm>
              <a:off x="0" y="739140"/>
              <a:ext cx="2607945" cy="1341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5" name="Slide Number Placeholder 4">
            <a:extLst>
              <a:ext uri="{FF2B5EF4-FFF2-40B4-BE49-F238E27FC236}">
                <a16:creationId xmlns:a16="http://schemas.microsoft.com/office/drawing/2014/main" id="{868F90A1-B200-45DA-B9BC-AFC05B115464}"/>
              </a:ext>
            </a:extLst>
          </p:cNvPr>
          <p:cNvSpPr>
            <a:spLocks noGrp="1"/>
          </p:cNvSpPr>
          <p:nvPr>
            <p:ph type="sldNum" sz="quarter" idx="12"/>
          </p:nvPr>
        </p:nvSpPr>
        <p:spPr>
          <a:xfrm>
            <a:off x="5534977" y="6329196"/>
            <a:ext cx="2057400" cy="365125"/>
          </a:xfrm>
        </p:spPr>
        <p:txBody>
          <a:bodyPr/>
          <a:lstStyle/>
          <a:p>
            <a:fld id="{C479D5F6-EDCB-402A-AC08-4943A1820E8F}" type="slidenum">
              <a:rPr lang="en-US" smtClean="0"/>
              <a:pPr/>
              <a:t>7</a:t>
            </a:fld>
            <a:endParaRPr lang="en-US" dirty="0"/>
          </a:p>
        </p:txBody>
      </p:sp>
    </p:spTree>
    <p:extLst>
      <p:ext uri="{BB962C8B-B14F-4D97-AF65-F5344CB8AC3E}">
        <p14:creationId xmlns:p14="http://schemas.microsoft.com/office/powerpoint/2010/main" val="336257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49" y="0"/>
            <a:ext cx="7886700" cy="1325563"/>
          </a:xfrm>
        </p:spPr>
        <p:txBody>
          <a:bodyPr>
            <a:normAutofit/>
          </a:bodyPr>
          <a:lstStyle/>
          <a:p>
            <a:r>
              <a:rPr lang="en-US" sz="4000" dirty="0">
                <a:solidFill>
                  <a:schemeClr val="bg1"/>
                </a:solidFill>
              </a:rPr>
              <a:t>SBD: Support Email/Phone</a:t>
            </a:r>
          </a:p>
        </p:txBody>
      </p:sp>
      <p:sp>
        <p:nvSpPr>
          <p:cNvPr id="6" name="Content Placeholder 2"/>
          <p:cNvSpPr>
            <a:spLocks noGrp="1"/>
          </p:cNvSpPr>
          <p:nvPr>
            <p:ph idx="1"/>
          </p:nvPr>
        </p:nvSpPr>
        <p:spPr>
          <a:xfrm>
            <a:off x="223070" y="1628055"/>
            <a:ext cx="8569180" cy="4227800"/>
          </a:xfrm>
        </p:spPr>
        <p:txBody>
          <a:bodyPr>
            <a:normAutofit fontScale="92500" lnSpcReduction="20000"/>
          </a:bodyPr>
          <a:lstStyle/>
          <a:p>
            <a:r>
              <a:rPr lang="en-US" dirty="0"/>
              <a:t>SBD support is available by phone or email</a:t>
            </a:r>
          </a:p>
          <a:p>
            <a:pPr lvl="1"/>
            <a:r>
              <a:rPr lang="en-US" dirty="0"/>
              <a:t>CDE has a team that responds to emails and to phone calls.  Please use the SBD Support phone number and email address.  Do not contact a specific person at CDE or the general CDE Helpdesk.</a:t>
            </a:r>
          </a:p>
          <a:p>
            <a:pPr lvl="1"/>
            <a:r>
              <a:rPr lang="en-US" dirty="0"/>
              <a:t>This provides a single point of contact for all collections.</a:t>
            </a:r>
          </a:p>
          <a:p>
            <a:pPr lvl="1"/>
            <a:r>
              <a:rPr lang="en-US" dirty="0"/>
              <a:t>Emails create support tickets that can be tracked to ensure that questions are answered quickly – </a:t>
            </a:r>
            <a:r>
              <a:rPr lang="en-US" b="1" dirty="0"/>
              <a:t>Remember not to send student PII by email!</a:t>
            </a:r>
          </a:p>
          <a:p>
            <a:pPr lvl="1"/>
            <a:r>
              <a:rPr lang="en-US" dirty="0"/>
              <a:t>Members of multiple CDE units are available to answer different questions (Assessment, Accountability, and Information Management Systems).</a:t>
            </a:r>
          </a:p>
          <a:p>
            <a:pPr lvl="1"/>
            <a:endParaRPr lang="en-US" dirty="0"/>
          </a:p>
          <a:p>
            <a:r>
              <a:rPr lang="en-US" dirty="0"/>
              <a:t>Phone Number: 720-696-0185</a:t>
            </a:r>
          </a:p>
          <a:p>
            <a:r>
              <a:rPr lang="en-US" dirty="0"/>
              <a:t>Email address: sbdsupport@cde.state.co.us</a:t>
            </a:r>
          </a:p>
        </p:txBody>
      </p:sp>
      <p:sp>
        <p:nvSpPr>
          <p:cNvPr id="4" name="Slide Number Placeholder 3"/>
          <p:cNvSpPr>
            <a:spLocks noGrp="1"/>
          </p:cNvSpPr>
          <p:nvPr>
            <p:ph type="sldNum" sz="quarter" idx="12"/>
          </p:nvPr>
        </p:nvSpPr>
        <p:spPr>
          <a:xfrm>
            <a:off x="223070" y="6427018"/>
            <a:ext cx="3840929" cy="365125"/>
          </a:xfrm>
        </p:spPr>
        <p:txBody>
          <a:bodyPr/>
          <a:lstStyle/>
          <a:p>
            <a:fld id="{C479D5F6-EDCB-402A-AC08-4943A1820E8F}" type="slidenum">
              <a:rPr lang="en-US" smtClean="0"/>
              <a:pPr/>
              <a:t>8</a:t>
            </a:fld>
            <a:r>
              <a:rPr lang="en-US" dirty="0"/>
              <a:t> </a:t>
            </a:r>
          </a:p>
        </p:txBody>
      </p:sp>
    </p:spTree>
    <p:extLst>
      <p:ext uri="{BB962C8B-B14F-4D97-AF65-F5344CB8AC3E}">
        <p14:creationId xmlns:p14="http://schemas.microsoft.com/office/powerpoint/2010/main" val="3148369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SBD Review: Step-by-Step Guide</a:t>
            </a:r>
            <a:br>
              <a:rPr lang="en-US" dirty="0"/>
            </a:br>
            <a:endParaRPr lang="en-US" dirty="0"/>
          </a:p>
        </p:txBody>
      </p:sp>
      <p:sp>
        <p:nvSpPr>
          <p:cNvPr id="3" name="Slide Number Placeholder 2"/>
          <p:cNvSpPr>
            <a:spLocks noGrp="1"/>
          </p:cNvSpPr>
          <p:nvPr>
            <p:ph type="sldNum" sz="quarter" idx="12"/>
          </p:nvPr>
        </p:nvSpPr>
        <p:spPr/>
        <p:txBody>
          <a:bodyPr/>
          <a:lstStyle/>
          <a:p>
            <a:fld id="{C479D5F6-EDCB-402A-AC08-4943A1820E8F}" type="slidenum">
              <a:rPr lang="en-US" smtClean="0"/>
              <a:pPr/>
              <a:t>9</a:t>
            </a:fld>
            <a:endParaRPr lang="en-US" dirty="0"/>
          </a:p>
        </p:txBody>
      </p:sp>
      <p:sp>
        <p:nvSpPr>
          <p:cNvPr id="4" name="Content Placeholder 3"/>
          <p:cNvSpPr>
            <a:spLocks noGrp="1"/>
          </p:cNvSpPr>
          <p:nvPr>
            <p:ph idx="4294967295"/>
          </p:nvPr>
        </p:nvSpPr>
        <p:spPr>
          <a:xfrm>
            <a:off x="0" y="569913"/>
            <a:ext cx="7886700" cy="2079625"/>
          </a:xfrm>
        </p:spPr>
        <p:txBody>
          <a:bodyPr>
            <a:normAutofit/>
          </a:bodyPr>
          <a:lstStyle/>
          <a:p>
            <a:pPr marL="0" indent="0">
              <a:buNone/>
            </a:pPr>
            <a:r>
              <a:rPr lang="en-US" dirty="0"/>
              <a:t> </a:t>
            </a:r>
          </a:p>
        </p:txBody>
      </p:sp>
    </p:spTree>
    <p:extLst>
      <p:ext uri="{BB962C8B-B14F-4D97-AF65-F5344CB8AC3E}">
        <p14:creationId xmlns:p14="http://schemas.microsoft.com/office/powerpoint/2010/main" val="19852432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AC51CBA1589D4F84DFE601021F4370" ma:contentTypeVersion="17" ma:contentTypeDescription="Create a new document." ma:contentTypeScope="" ma:versionID="4c2e7d44e21a4a9ea0f5c212093f6757">
  <xsd:schema xmlns:xsd="http://www.w3.org/2001/XMLSchema" xmlns:xs="http://www.w3.org/2001/XMLSchema" xmlns:p="http://schemas.microsoft.com/office/2006/metadata/properties" xmlns:ns2="658e932f-8c42-4f93-8fc3-67d3de176e61" xmlns:ns3="4c96849b-d583-4314-bdb6-16a0c6e34719" targetNamespace="http://schemas.microsoft.com/office/2006/metadata/properties" ma:root="true" ma:fieldsID="8c29c4ac9eee64b396f0dc72fb4a5852" ns2:_="" ns3:_="">
    <xsd:import namespace="658e932f-8c42-4f93-8fc3-67d3de176e61"/>
    <xsd:import namespace="4c96849b-d583-4314-bdb6-16a0c6e347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8e932f-8c42-4f93-8fc3-67d3de176e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96849b-d583-4314-bdb6-16a0c6e3471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335906d-7a73-4617-9229-c2cb2797336c}" ma:internalName="TaxCatchAll" ma:showField="CatchAllData" ma:web="4c96849b-d583-4314-bdb6-16a0c6e347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8e932f-8c42-4f93-8fc3-67d3de176e61">
      <Terms xmlns="http://schemas.microsoft.com/office/infopath/2007/PartnerControls"/>
    </lcf76f155ced4ddcb4097134ff3c332f>
    <TaxCatchAll xmlns="4c96849b-d583-4314-bdb6-16a0c6e34719" xsi:nil="true"/>
  </documentManagement>
</p:properties>
</file>

<file path=customXml/itemProps1.xml><?xml version="1.0" encoding="utf-8"?>
<ds:datastoreItem xmlns:ds="http://schemas.openxmlformats.org/officeDocument/2006/customXml" ds:itemID="{8263C562-A952-42BF-9346-F848DCFFBE81}"/>
</file>

<file path=customXml/itemProps2.xml><?xml version="1.0" encoding="utf-8"?>
<ds:datastoreItem xmlns:ds="http://schemas.openxmlformats.org/officeDocument/2006/customXml" ds:itemID="{4B077E69-C981-4E44-96CC-8083C2C12DD7}"/>
</file>

<file path=customXml/itemProps3.xml><?xml version="1.0" encoding="utf-8"?>
<ds:datastoreItem xmlns:ds="http://schemas.openxmlformats.org/officeDocument/2006/customXml" ds:itemID="{2C9BAE6D-8501-43AB-A02D-682BAEB7201F}"/>
</file>

<file path=docProps/app.xml><?xml version="1.0" encoding="utf-8"?>
<Properties xmlns="http://schemas.openxmlformats.org/officeDocument/2006/extended-properties" xmlns:vt="http://schemas.openxmlformats.org/officeDocument/2006/docPropsVTypes">
  <Template>Office Theme</Template>
  <TotalTime>11614</TotalTime>
  <Words>3989</Words>
  <Application>Microsoft Office PowerPoint</Application>
  <PresentationFormat>On-screen Show (4:3)</PresentationFormat>
  <Paragraphs>446</Paragraphs>
  <Slides>38</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Museo Slab 500</vt:lpstr>
      <vt:lpstr>SourceSansProRegular</vt:lpstr>
      <vt:lpstr>Trebuchet MS</vt:lpstr>
      <vt:lpstr>Office Theme</vt:lpstr>
      <vt:lpstr>Office Theme</vt:lpstr>
      <vt:lpstr>ACCESS for ELLs  Student Biographical Data (SBD) Collection  Training for 2023-2024 </vt:lpstr>
      <vt:lpstr>Welcome!</vt:lpstr>
      <vt:lpstr>Training Webinar Roadmap</vt:lpstr>
      <vt:lpstr>SBD: Purpose</vt:lpstr>
      <vt:lpstr>SBD: General Process  </vt:lpstr>
      <vt:lpstr>SBD: Collection Timeline</vt:lpstr>
      <vt:lpstr>SBD: Group Role Assignments</vt:lpstr>
      <vt:lpstr>SBD: Support Email/Phone</vt:lpstr>
      <vt:lpstr>SBD Review: Step-by-Step Guide </vt:lpstr>
      <vt:lpstr>Step 1: Download the SBD Manual and Collection Specific Information</vt:lpstr>
      <vt:lpstr>Step 2: Log in to Data Pipeline</vt:lpstr>
      <vt:lpstr>Step 3: Download a Vendor SBD Extract</vt:lpstr>
      <vt:lpstr>Step 4: Upload Vendor SBD Data Extract</vt:lpstr>
      <vt:lpstr>Step 5: Review Errors and Warnings</vt:lpstr>
      <vt:lpstr>Step 6: Correct Data Errors</vt:lpstr>
      <vt:lpstr>Step 6: Correct Data Errors (Continued)</vt:lpstr>
      <vt:lpstr>Step 7: Data Validation</vt:lpstr>
      <vt:lpstr>Step 7: Data Validation (Continued)</vt:lpstr>
      <vt:lpstr>Step 8: Submit SBD Data</vt:lpstr>
      <vt:lpstr>Troubleshooting</vt:lpstr>
      <vt:lpstr>Deeper Dive into ACCESS SBD: Background Information </vt:lpstr>
      <vt:lpstr>Deeper Dive into ACCESS: Background Information  </vt:lpstr>
      <vt:lpstr>Deeper Dive into ACCESS: Collection Documentation (Slide 1 of 2)  </vt:lpstr>
      <vt:lpstr>Deeper Dive into ACCESS: Collection Documentation (Slide 2 of 2)  </vt:lpstr>
      <vt:lpstr>Deeper Dive into ACCESS SBD: Changes for 2023-24 </vt:lpstr>
      <vt:lpstr>Deeper Dive into ACCESS SBD: Changes for 2023-24</vt:lpstr>
      <vt:lpstr>Deeper Dive into ACCESS SBD: Changes for 2023-24</vt:lpstr>
      <vt:lpstr>Legislative Considerations</vt:lpstr>
      <vt:lpstr>Deeper Dive into ACCESS SBD: Specific Fields and Rules </vt:lpstr>
      <vt:lpstr>Deeper Dive into ACCESS SBD: Vendor Variables</vt:lpstr>
      <vt:lpstr>Deeper Dive into ACCESS SBD: Language Fields</vt:lpstr>
      <vt:lpstr>Deeper Dive into ACCESS SBD: Test Cluster</vt:lpstr>
      <vt:lpstr>Deeper Dive into ACCESS SBD: Test Clusters by Grade</vt:lpstr>
      <vt:lpstr>Deeper Dive into ACCESS SBD: Do Not Score and Not Tested Reason Codes</vt:lpstr>
      <vt:lpstr>Deeper Dive into ACCESS SBD: Do Not Score and Not Tested Reason Codes</vt:lpstr>
      <vt:lpstr>Troubleshooting: More than One Record for a Student</vt:lpstr>
      <vt:lpstr>Time for Questions</vt:lpstr>
      <vt:lpstr>Contact Information</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181</cp:revision>
  <dcterms:created xsi:type="dcterms:W3CDTF">2019-06-25T17:30:52Z</dcterms:created>
  <dcterms:modified xsi:type="dcterms:W3CDTF">2024-03-07T20:49:56Z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0x010100DAAC51CBA1589D4F84DFE601021F4370</vt:lpwstr>
  </property>
</Properties>
</file>