
<file path=[Content_Types].xml><?xml version="1.0" encoding="utf-8"?>
<Types xmlns="http://schemas.openxmlformats.org/package/2006/content-types">
  <Default Extension="png" ContentType="image/png"/>
  <Default Extension="wmf" ContentType="image/x-wmf"/>
  <Default Extension="jpeg" ContentType="image/jpeg"/>
  <Default Extension="rels" ContentType="application/vnd.openxmlformats-package.relationships+xml"/>
  <Default Extension="xml" ContentType="application/xml"/>
  <Default Extension="wav" ContentType="audio/x-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3"/>
  </p:notesMasterIdLst>
  <p:sldIdLst>
    <p:sldId id="269" r:id="rId2"/>
    <p:sldId id="270" r:id="rId3"/>
    <p:sldId id="271" r:id="rId4"/>
    <p:sldId id="272" r:id="rId5"/>
    <p:sldId id="273" r:id="rId6"/>
    <p:sldId id="274" r:id="rId7"/>
    <p:sldId id="275" r:id="rId8"/>
    <p:sldId id="276" r:id="rId9"/>
    <p:sldId id="277" r:id="rId10"/>
    <p:sldId id="278" r:id="rId11"/>
    <p:sldId id="279" r:id="rId12"/>
    <p:sldId id="280" r:id="rId13"/>
    <p:sldId id="281" r:id="rId14"/>
    <p:sldId id="282" r:id="rId15"/>
    <p:sldId id="283" r:id="rId16"/>
    <p:sldId id="284" r:id="rId17"/>
    <p:sldId id="285" r:id="rId18"/>
    <p:sldId id="286" r:id="rId19"/>
    <p:sldId id="287" r:id="rId20"/>
    <p:sldId id="288" r:id="rId21"/>
    <p:sldId id="289" r:id="rId22"/>
    <p:sldId id="290" r:id="rId23"/>
    <p:sldId id="291" r:id="rId24"/>
    <p:sldId id="292" r:id="rId25"/>
    <p:sldId id="293" r:id="rId26"/>
    <p:sldId id="294" r:id="rId27"/>
    <p:sldId id="295" r:id="rId28"/>
    <p:sldId id="296" r:id="rId29"/>
    <p:sldId id="297" r:id="rId30"/>
    <p:sldId id="298" r:id="rId31"/>
    <p:sldId id="299" r:id="rId32"/>
    <p:sldId id="300" r:id="rId33"/>
    <p:sldId id="301" r:id="rId34"/>
    <p:sldId id="302" r:id="rId35"/>
    <p:sldId id="303" r:id="rId36"/>
    <p:sldId id="304" r:id="rId37"/>
    <p:sldId id="305" r:id="rId38"/>
    <p:sldId id="306" r:id="rId39"/>
    <p:sldId id="307" r:id="rId40"/>
    <p:sldId id="308" r:id="rId41"/>
    <p:sldId id="309" r:id="rId4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953A"/>
    <a:srgbClr val="488BC9"/>
    <a:srgbClr val="EF752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025" autoAdjust="0"/>
    <p:restoredTop sz="93811" autoAdjust="0"/>
  </p:normalViewPr>
  <p:slideViewPr>
    <p:cSldViewPr snapToGrid="0">
      <p:cViewPr varScale="1">
        <p:scale>
          <a:sx n="83" d="100"/>
          <a:sy n="83" d="100"/>
        </p:scale>
        <p:origin x="1339" y="77"/>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67" d="100"/>
          <a:sy n="67" d="100"/>
        </p:scale>
        <p:origin x="754" y="77"/>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872E894-E0CE-40CF-8CA0-23F05C6E40C6}" type="datetimeFigureOut">
              <a:rPr lang="en-US" smtClean="0"/>
              <a:t>8/19/2019</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8C3E97E-4890-4915-A7C2-F3D207C521C5}" type="slidenum">
              <a:rPr lang="en-US" smtClean="0"/>
              <a:t>‹#›</a:t>
            </a:fld>
            <a:endParaRPr lang="en-US"/>
          </a:p>
        </p:txBody>
      </p:sp>
    </p:spTree>
    <p:extLst>
      <p:ext uri="{BB962C8B-B14F-4D97-AF65-F5344CB8AC3E}">
        <p14:creationId xmlns:p14="http://schemas.microsoft.com/office/powerpoint/2010/main" val="27118858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DF7F1863-8423-8E48-8D02-88636C918AC7}" type="datetime1">
              <a:rPr lang="en-US" smtClean="0"/>
              <a:pPr/>
              <a:t>8/19/2019</a:t>
            </a:fld>
            <a:endParaRPr lang="en-US" dirty="0"/>
          </a:p>
        </p:txBody>
      </p:sp>
      <p:sp>
        <p:nvSpPr>
          <p:cNvPr id="6" name="Footer Placeholder 5"/>
          <p:cNvSpPr>
            <a:spLocks noGrp="1"/>
          </p:cNvSpPr>
          <p:nvPr>
            <p:ph type="ftr" sz="quarter" idx="12"/>
          </p:nvPr>
        </p:nvSpPr>
        <p:spPr/>
        <p:txBody>
          <a:bodyPr/>
          <a:lstStyle/>
          <a:p>
            <a:endParaRPr lang="en-US" dirty="0"/>
          </a:p>
        </p:txBody>
      </p:sp>
      <p:sp>
        <p:nvSpPr>
          <p:cNvPr id="7" name="Slide Number Placeholder 6"/>
          <p:cNvSpPr>
            <a:spLocks noGrp="1"/>
          </p:cNvSpPr>
          <p:nvPr>
            <p:ph type="sldNum" sz="quarter" idx="13"/>
          </p:nvPr>
        </p:nvSpPr>
        <p:spPr/>
        <p:txBody>
          <a:bodyPr/>
          <a:lstStyle/>
          <a:p>
            <a:fld id="{3F7242FB-F25E-544B-B72F-E0B5A499AB48}" type="slidenum">
              <a:rPr lang="en-US" smtClean="0"/>
              <a:pPr/>
              <a:t>1</a:t>
            </a:fld>
            <a:endParaRPr lang="en-US" dirty="0"/>
          </a:p>
        </p:txBody>
      </p:sp>
    </p:spTree>
    <p:extLst>
      <p:ext uri="{BB962C8B-B14F-4D97-AF65-F5344CB8AC3E}">
        <p14:creationId xmlns:p14="http://schemas.microsoft.com/office/powerpoint/2010/main" val="11817109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The cognitive rigor alignment is critical to ensure that an assessment is not measuring content and skills at a level that is more or less complex than intended in the standards. In the next few slides I will give a brief overview of the depth of knowledge levels and how to determine the appropriate DOK level for an assessment that is being reviewed. </a:t>
            </a:r>
          </a:p>
          <a:p>
            <a:endParaRPr lang="en-US" baseline="0" dirty="0" smtClean="0"/>
          </a:p>
          <a:p>
            <a:r>
              <a:rPr lang="en-US" baseline="0" dirty="0" smtClean="0"/>
              <a:t>Embedded in the ART are DOK reference sheets to assist you in determining the appropriate DOK level of your assessment. </a:t>
            </a:r>
          </a:p>
          <a:p>
            <a:endParaRPr lang="en-US" baseline="0" dirty="0" smtClean="0"/>
          </a:p>
          <a:p>
            <a:r>
              <a:rPr lang="en-US" baseline="0" dirty="0" smtClean="0"/>
              <a:t>In all academic content areas expect for math and reading, writing and communicating, the intended depth of knowledge is indicated next to each evidence outcome in the standards. Math and reading, writing and communicating will have depth of knowledge indicators established as part of Colorado’s participation in the PARCC assessment consortium. If you are reviewing a math or RWC assessment, you will need to determine the DOK of the assessment but you will not need to comment on the alignment to the CAS.</a:t>
            </a:r>
          </a:p>
          <a:p>
            <a:endParaRPr lang="en-US" baseline="0" dirty="0" smtClean="0"/>
          </a:p>
          <a:p>
            <a:r>
              <a:rPr lang="en-US" baseline="0" dirty="0" smtClean="0"/>
              <a:t>In order for there to be an alignment of cognitive rigor, the DOK level of the assessment should match the DOK level of the GLE’s and EO’s in the standards. A key scenario to be aware of are situations where the expectation and assessment item appear similar but are at different DOK level, like the example shown here. This doesn’t mean that the assessment item does not have value but it does indicate that the item does not assess the intended depth of the expectation.</a:t>
            </a:r>
          </a:p>
          <a:p>
            <a:endParaRPr lang="en-US" baseline="0" dirty="0" smtClean="0"/>
          </a:p>
          <a:p>
            <a:endParaRPr lang="en-US" baseline="0" dirty="0" smtClean="0"/>
          </a:p>
          <a:p>
            <a:endParaRPr lang="en-US" baseline="0" dirty="0" smtClean="0"/>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D332A473-7BEA-4B65-BF25-161D70378789}" type="slidenum">
              <a:rPr lang="en-US" smtClean="0"/>
              <a:t>10</a:t>
            </a:fld>
            <a:endParaRPr lang="en-US" dirty="0"/>
          </a:p>
        </p:txBody>
      </p:sp>
    </p:spTree>
    <p:extLst>
      <p:ext uri="{BB962C8B-B14F-4D97-AF65-F5344CB8AC3E}">
        <p14:creationId xmlns:p14="http://schemas.microsoft.com/office/powerpoint/2010/main" val="8407350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Norman Webb’s Depth of Knowledge Levels were developed in 1997 and are used for assessment item development, alignment studies, and to develop curriculum materials. Assigning DOK allows us to differentiate between the various levels of complexity that exist in content and HOW students are expected to demonstrate mastery of that content. </a:t>
            </a:r>
          </a:p>
          <a:p>
            <a:endParaRPr lang="en-US" dirty="0"/>
          </a:p>
          <a:p>
            <a:r>
              <a:rPr lang="en-US" dirty="0"/>
              <a:t>DOK Level 1, Recall &amp; Reproduction, only requires students to demonstrate a rote response, use a well-known formula, follow a set procedure (like a recipe), or perform a clearly defined series of steps.</a:t>
            </a:r>
          </a:p>
          <a:p>
            <a:endParaRPr lang="en-US" dirty="0"/>
          </a:p>
          <a:p>
            <a:r>
              <a:rPr lang="en-US" dirty="0"/>
              <a:t>In Level 2, Basic Application of Skills or Concepts, the content knowledge or process involved is more complex than in level 1. For example, to compare data requires first identifying characteristics of the objects or phenomenon and then grouping or ordering the objects.</a:t>
            </a:r>
          </a:p>
          <a:p>
            <a:endParaRPr lang="en-US" dirty="0"/>
          </a:p>
          <a:p>
            <a:r>
              <a:rPr lang="en-US" dirty="0"/>
              <a:t>In Level 3, Strategic Thinking,  the complexity does not result only from the fact that there could be multiple answers, a possibility for both Levels 1 and 2, but because the multi-step task requires, in most instances, students to explain their thinking; only requiring a very simple explanation or a word or two should be at Level 2.</a:t>
            </a:r>
          </a:p>
          <a:p>
            <a:endParaRPr lang="en-US" dirty="0"/>
          </a:p>
          <a:p>
            <a:r>
              <a:rPr lang="en-US" dirty="0"/>
              <a:t>Level 4, Extended Thinking - Many on-demand assessment instruments will not include any assessment activities that could be classified as Level 4. However, standards, goals, and objectives can be stated in such a way as to expect students to perform extended thinking. For example, “Develop generalizations of the results obtained and the strategies used and apply them to new problem situations,” is a Grade 8 objective that is a Level 4.  Keep in mind that the extended time period is not necessarily a distinguishing factor if the required work is only repetitive and does not require </a:t>
            </a:r>
            <a:r>
              <a:rPr lang="en-US" u="sng" dirty="0"/>
              <a:t>applying</a:t>
            </a:r>
            <a:r>
              <a:rPr lang="en-US" dirty="0"/>
              <a:t> significant conceptual understanding and higher-order thinking.  </a:t>
            </a:r>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D332A473-7BEA-4B65-BF25-161D70378789}" type="slidenum">
              <a:rPr lang="en-US" smtClean="0"/>
              <a:t>11</a:t>
            </a:fld>
            <a:endParaRPr lang="en-US" dirty="0"/>
          </a:p>
        </p:txBody>
      </p:sp>
    </p:spTree>
    <p:extLst>
      <p:ext uri="{BB962C8B-B14F-4D97-AF65-F5344CB8AC3E}">
        <p14:creationId xmlns:p14="http://schemas.microsoft.com/office/powerpoint/2010/main" val="1458222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The most common error people make when assigning DOK is equating difficulty with complexity. Something can be difficult and still be a DOK 1, such as recalling the capitol of Latvia. If this information isn’t in my recall memory then it will be difficult, but it is still a DOK 1.</a:t>
            </a:r>
          </a:p>
          <a:p>
            <a:endParaRPr lang="en-US" baseline="0" dirty="0" smtClean="0"/>
          </a:p>
          <a:p>
            <a:r>
              <a:rPr lang="en-US" baseline="0" dirty="0" smtClean="0"/>
              <a:t>Also remember that DOK is NOT determined by the verb itself, but the context in which the verb is used and the depth of thinking required. Even if the statement is “Analyze the sentence to decide if the comma has been used correctly,” the student is merely “knowing the rule” which is a DOK 1.</a:t>
            </a:r>
          </a:p>
          <a:p>
            <a:endParaRPr lang="en-US" baseline="0" dirty="0" smtClean="0"/>
          </a:p>
          <a:p>
            <a:pPr defTabSz="912937">
              <a:defRPr/>
            </a:pPr>
            <a:r>
              <a:rPr lang="en-US" dirty="0"/>
              <a:t>If determining DOK is new for you and you would like additional supports or examples, please let me know and I will be more than happy to provide you with information.</a:t>
            </a:r>
          </a:p>
          <a:p>
            <a:endParaRPr lang="en-US" baseline="0" dirty="0" smtClean="0"/>
          </a:p>
          <a:p>
            <a:endParaRPr lang="en-US" baseline="0" dirty="0" smtClean="0"/>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D332A473-7BEA-4B65-BF25-161D70378789}" type="slidenum">
              <a:rPr lang="en-US" smtClean="0"/>
              <a:t>12</a:t>
            </a:fld>
            <a:endParaRPr lang="en-US" dirty="0"/>
          </a:p>
        </p:txBody>
      </p:sp>
    </p:spTree>
    <p:extLst>
      <p:ext uri="{BB962C8B-B14F-4D97-AF65-F5344CB8AC3E}">
        <p14:creationId xmlns:p14="http://schemas.microsoft.com/office/powerpoint/2010/main" val="36806354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Next, you will identify what students are expected to know about academic content. As you look at what the assessment is asking of the student indicate what content knowledge and concepts students have to know in order to engage with the assessment. Often this is where you will find the content alignment with the standards. While you are not required to use the language from the standards, you can if it most appropriately describes the content reflected in the assessment. </a:t>
            </a:r>
          </a:p>
        </p:txBody>
      </p:sp>
      <p:sp>
        <p:nvSpPr>
          <p:cNvPr id="4" name="Slide Number Placeholder 3"/>
          <p:cNvSpPr>
            <a:spLocks noGrp="1"/>
          </p:cNvSpPr>
          <p:nvPr>
            <p:ph type="sldNum" sz="quarter" idx="10"/>
          </p:nvPr>
        </p:nvSpPr>
        <p:spPr/>
        <p:txBody>
          <a:bodyPr/>
          <a:lstStyle/>
          <a:p>
            <a:fld id="{D332A473-7BEA-4B65-BF25-161D70378789}" type="slidenum">
              <a:rPr lang="en-US" smtClean="0"/>
              <a:t>13</a:t>
            </a:fld>
            <a:endParaRPr lang="en-US" dirty="0"/>
          </a:p>
        </p:txBody>
      </p:sp>
    </p:spTree>
    <p:extLst>
      <p:ext uri="{BB962C8B-B14F-4D97-AF65-F5344CB8AC3E}">
        <p14:creationId xmlns:p14="http://schemas.microsoft.com/office/powerpoint/2010/main" val="1768510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Next, you will identify what students are expected to DO on the assessment. This differs from identifying content knowledge by asking what the student has to do in order to demonstrate what they know.</a:t>
            </a:r>
          </a:p>
        </p:txBody>
      </p:sp>
      <p:sp>
        <p:nvSpPr>
          <p:cNvPr id="4" name="Slide Number Placeholder 3"/>
          <p:cNvSpPr>
            <a:spLocks noGrp="1"/>
          </p:cNvSpPr>
          <p:nvPr>
            <p:ph type="sldNum" sz="quarter" idx="10"/>
          </p:nvPr>
        </p:nvSpPr>
        <p:spPr/>
        <p:txBody>
          <a:bodyPr/>
          <a:lstStyle/>
          <a:p>
            <a:fld id="{D332A473-7BEA-4B65-BF25-161D70378789}" type="slidenum">
              <a:rPr lang="en-US" smtClean="0"/>
              <a:t>14</a:t>
            </a:fld>
            <a:endParaRPr lang="en-US" dirty="0"/>
          </a:p>
        </p:txBody>
      </p:sp>
    </p:spTree>
    <p:extLst>
      <p:ext uri="{BB962C8B-B14F-4D97-AF65-F5344CB8AC3E}">
        <p14:creationId xmlns:p14="http://schemas.microsoft.com/office/powerpoint/2010/main" val="29473654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Differentiating between the expected content knowledge and the skills that students must have in order to be successful demonstrating that knowledge is an important aspect of determining whether or not an assessment is appropriate for use. For example, if an assessment asks students to use a graphic organizer but this strategy has never been introduced during classroom instruction then the assessment will not accurately measure what students really know about the content or concepts being assessed.</a:t>
            </a:r>
          </a:p>
        </p:txBody>
      </p:sp>
      <p:sp>
        <p:nvSpPr>
          <p:cNvPr id="4" name="Slide Number Placeholder 3"/>
          <p:cNvSpPr>
            <a:spLocks noGrp="1"/>
          </p:cNvSpPr>
          <p:nvPr>
            <p:ph type="sldNum" sz="quarter" idx="10"/>
          </p:nvPr>
        </p:nvSpPr>
        <p:spPr/>
        <p:txBody>
          <a:bodyPr/>
          <a:lstStyle/>
          <a:p>
            <a:fld id="{D332A473-7BEA-4B65-BF25-161D70378789}" type="slidenum">
              <a:rPr lang="en-US" smtClean="0"/>
              <a:t>15</a:t>
            </a:fld>
            <a:endParaRPr lang="en-US" dirty="0"/>
          </a:p>
        </p:txBody>
      </p:sp>
    </p:spTree>
    <p:extLst>
      <p:ext uri="{BB962C8B-B14F-4D97-AF65-F5344CB8AC3E}">
        <p14:creationId xmlns:p14="http://schemas.microsoft.com/office/powerpoint/2010/main" val="39048519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It’s now time to make a determination about the degree to which the assessment content aligns to the standards. There are five categories from which to choose – full – close- partial – minimal or none. Descriptions of these categories are on the review tool. Once you’ve selected, you will be asked to provide a statement explaining your choice. In the example given here, you can see that the assessment asks the student to only perform a portion of what is asked in the standard. As a result, the match is partial. It is important to remember that just because the match is partial doesn’t mean that the assessment is not good or useable. It may be that an educator only wants to measure a particular portion of the standards at a given time – perhaps as an interim assessment before instruction on the entire standard has yet to be completed.</a:t>
            </a:r>
          </a:p>
        </p:txBody>
      </p:sp>
      <p:sp>
        <p:nvSpPr>
          <p:cNvPr id="4" name="Slide Number Placeholder 3"/>
          <p:cNvSpPr>
            <a:spLocks noGrp="1"/>
          </p:cNvSpPr>
          <p:nvPr>
            <p:ph type="sldNum" sz="quarter" idx="10"/>
          </p:nvPr>
        </p:nvSpPr>
        <p:spPr/>
        <p:txBody>
          <a:bodyPr/>
          <a:lstStyle/>
          <a:p>
            <a:fld id="{D332A473-7BEA-4B65-BF25-161D70378789}" type="slidenum">
              <a:rPr lang="en-US" smtClean="0"/>
              <a:t>16</a:t>
            </a:fld>
            <a:endParaRPr lang="en-US" dirty="0"/>
          </a:p>
        </p:txBody>
      </p:sp>
    </p:spTree>
    <p:extLst>
      <p:ext uri="{BB962C8B-B14F-4D97-AF65-F5344CB8AC3E}">
        <p14:creationId xmlns:p14="http://schemas.microsoft.com/office/powerpoint/2010/main" val="14389028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You will then make a determination about the cognitive match using your DOK analysis. There are three categories from which to choose – more – similar – or, less. Descriptions of these categories are on the review tool. Once you’ve selected, you will be asked to provide a statement explaining your choice. In the example given here, you can see that the assessment is more rigorous than the standard expectation. This is NOT better than a similar match. For an assessment to be fair, it must assess students at the cognitive rigor of the standard expectation. However, this assessment may be very useful for students who are advanced so it is important to note the differences in the levels of rigor so educators can make informed decisions about why they would use an assessment such as this.</a:t>
            </a:r>
          </a:p>
          <a:p>
            <a:endParaRPr lang="en-US" baseline="0" dirty="0" smtClean="0"/>
          </a:p>
          <a:p>
            <a:r>
              <a:rPr lang="en-US" baseline="0" dirty="0" smtClean="0"/>
              <a:t>The last portion of this section asks you to include any additional information regarding the alignment of the assessment to the standards. This is where you can add any information that YOU would want to know if you were considering using this assessment.</a:t>
            </a:r>
          </a:p>
        </p:txBody>
      </p:sp>
      <p:sp>
        <p:nvSpPr>
          <p:cNvPr id="4" name="Slide Number Placeholder 3"/>
          <p:cNvSpPr>
            <a:spLocks noGrp="1"/>
          </p:cNvSpPr>
          <p:nvPr>
            <p:ph type="sldNum" sz="quarter" idx="10"/>
          </p:nvPr>
        </p:nvSpPr>
        <p:spPr/>
        <p:txBody>
          <a:bodyPr/>
          <a:lstStyle/>
          <a:p>
            <a:fld id="{D332A473-7BEA-4B65-BF25-161D70378789}" type="slidenum">
              <a:rPr lang="en-US" smtClean="0"/>
              <a:t>17</a:t>
            </a:fld>
            <a:endParaRPr lang="en-US" dirty="0"/>
          </a:p>
        </p:txBody>
      </p:sp>
    </p:spTree>
    <p:extLst>
      <p:ext uri="{BB962C8B-B14F-4D97-AF65-F5344CB8AC3E}">
        <p14:creationId xmlns:p14="http://schemas.microsoft.com/office/powerpoint/2010/main" val="20574414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Before we move on to</a:t>
            </a:r>
            <a:r>
              <a:rPr lang="en-US" baseline="0" dirty="0" smtClean="0"/>
              <a:t> the second section of the review, pause and write down any questions or reflections you have about the alignment section.</a:t>
            </a:r>
          </a:p>
          <a:p>
            <a:endParaRPr lang="en-US" baseline="0" dirty="0" smtClean="0"/>
          </a:p>
          <a:p>
            <a:r>
              <a:rPr lang="en-US" baseline="0" dirty="0" smtClean="0"/>
              <a:t>Now, click on the Scoring tab on the ART. This section will determine the quality of the scoring guidelines and criteria of your assessment.</a:t>
            </a:r>
            <a:endParaRPr lang="en-US" dirty="0"/>
          </a:p>
        </p:txBody>
      </p:sp>
      <p:sp>
        <p:nvSpPr>
          <p:cNvPr id="4" name="Slide Number Placeholder 3"/>
          <p:cNvSpPr>
            <a:spLocks noGrp="1"/>
          </p:cNvSpPr>
          <p:nvPr>
            <p:ph type="sldNum" sz="quarter" idx="10"/>
          </p:nvPr>
        </p:nvSpPr>
        <p:spPr/>
        <p:txBody>
          <a:bodyPr/>
          <a:lstStyle/>
          <a:p>
            <a:fld id="{D332A473-7BEA-4B65-BF25-161D70378789}" type="slidenum">
              <a:rPr lang="en-US" smtClean="0"/>
              <a:t>18</a:t>
            </a:fld>
            <a:endParaRPr lang="en-US" dirty="0"/>
          </a:p>
        </p:txBody>
      </p:sp>
    </p:spTree>
    <p:extLst>
      <p:ext uri="{BB962C8B-B14F-4D97-AF65-F5344CB8AC3E}">
        <p14:creationId xmlns:p14="http://schemas.microsoft.com/office/powerpoint/2010/main" val="10212375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First, you will need to identify what scoring materials are included with the assessment – there may be several components. Keep in mind that an assessment may include a variety of scoring materials for different parts of the assessment. Having high-quality scoring materials that are aligned to the CAS will represent the assessment as being objective and reliable.</a:t>
            </a:r>
          </a:p>
          <a:p>
            <a:endParaRPr lang="en-US" baseline="0" dirty="0" smtClean="0"/>
          </a:p>
          <a:p>
            <a:r>
              <a:rPr lang="en-US" baseline="0" dirty="0" smtClean="0"/>
              <a:t>For most selected response or multiple choice items, an answer key will be included. Examine the answer key and provide an explanation of how the correct responses and distractors align to the CAS. Note that questions 2b through 2e are not applicable to selected response assessments.</a:t>
            </a:r>
          </a:p>
          <a:p>
            <a:endParaRPr lang="en-US" baseline="0" dirty="0" smtClean="0"/>
          </a:p>
          <a:p>
            <a:r>
              <a:rPr lang="en-US" baseline="0" dirty="0" smtClean="0"/>
              <a:t>For assessments that include a rubric or scoring criteria, provide evidence that the assessment expectations and score categories reflect the CAS. See the example given on this slide which represents an explanation provided in an assessment review conducted by the RWC content collaborative.</a:t>
            </a:r>
          </a:p>
          <a:p>
            <a:endParaRPr lang="en-US" baseline="0" dirty="0" smtClean="0"/>
          </a:p>
          <a:p>
            <a:pPr defTabSz="912937">
              <a:defRPr/>
            </a:pPr>
            <a:r>
              <a:rPr lang="en-US" baseline="0" dirty="0" smtClean="0"/>
              <a:t>Once you have made your determination about to what extent the scoring guides are aligned to the CAS, yes, somewhat, or no, provide an explanation of your rating.</a:t>
            </a:r>
          </a:p>
          <a:p>
            <a:endParaRPr lang="en-US" baseline="0" dirty="0" smtClean="0"/>
          </a:p>
        </p:txBody>
      </p:sp>
      <p:sp>
        <p:nvSpPr>
          <p:cNvPr id="4" name="Slide Number Placeholder 3"/>
          <p:cNvSpPr>
            <a:spLocks noGrp="1"/>
          </p:cNvSpPr>
          <p:nvPr>
            <p:ph type="sldNum" sz="quarter" idx="10"/>
          </p:nvPr>
        </p:nvSpPr>
        <p:spPr/>
        <p:txBody>
          <a:bodyPr/>
          <a:lstStyle/>
          <a:p>
            <a:fld id="{D332A473-7BEA-4B65-BF25-161D70378789}" type="slidenum">
              <a:rPr lang="en-US" smtClean="0"/>
              <a:t>19</a:t>
            </a:fld>
            <a:endParaRPr lang="en-US" dirty="0"/>
          </a:p>
        </p:txBody>
      </p:sp>
    </p:spTree>
    <p:extLst>
      <p:ext uri="{BB962C8B-B14F-4D97-AF65-F5344CB8AC3E}">
        <p14:creationId xmlns:p14="http://schemas.microsoft.com/office/powerpoint/2010/main" val="959120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following is an overview of Colorado’s Assessment Review Tool. This tool was created in partnership</a:t>
            </a:r>
            <a:r>
              <a:rPr lang="en-US" baseline="0" dirty="0" smtClean="0"/>
              <a:t> with the Center for Assessment, modeled after the work of Dr. Karin Hess, and was used extensively and refined by the Colorado Content </a:t>
            </a:r>
            <a:r>
              <a:rPr lang="en-US" baseline="0" dirty="0" err="1" smtClean="0"/>
              <a:t>Collaboratives</a:t>
            </a:r>
            <a:r>
              <a:rPr lang="en-US" baseline="0" dirty="0" smtClean="0"/>
              <a:t> to evaluate existing assessments in all academic content areas and career and technical education cluster areas. The assessment review tool is available in the CDE Resource Bank for all educators and can be used for a variety of purposes, including making determinations regarding the quality and efficacy of local assessments, and aid in making assessment purchase decisions.</a:t>
            </a:r>
          </a:p>
          <a:p>
            <a:endParaRPr lang="en-US" baseline="0" dirty="0" smtClean="0"/>
          </a:p>
          <a:p>
            <a:r>
              <a:rPr lang="en-US" baseline="0" dirty="0" smtClean="0"/>
              <a:t>It may be helpful to have a copy of the assessment review tool in front of you while viewing this presentation. The assessment review tool is an excel document that includes the various review components in tabs across the bottom of the spreadsheet. This document is highly interactive and prompts you with notes and suggestions throughout. Once you have viewed this presentation it might be helpful to look at some of the assessments in the resource bank that have been reviewed previously before engaging in the review process with one of your own assessments. Perhaps the best way to approach to this review process is to provide information that YOU would want to know about an assessment before considering using it in your classroom.</a:t>
            </a:r>
          </a:p>
          <a:p>
            <a:endParaRPr lang="en-US" baseline="0" dirty="0" smtClean="0"/>
          </a:p>
          <a:p>
            <a:r>
              <a:rPr lang="en-US" baseline="0" dirty="0" smtClean="0"/>
              <a:t>Please do not hesitate to contact me if you have difficulty accessing the assessment review tool, or if you have any questions about the review process.</a:t>
            </a:r>
            <a:endParaRPr lang="en-US" dirty="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Date Placeholder 4"/>
          <p:cNvSpPr>
            <a:spLocks noGrp="1"/>
          </p:cNvSpPr>
          <p:nvPr>
            <p:ph type="dt" idx="11"/>
          </p:nvPr>
        </p:nvSpPr>
        <p:spPr/>
        <p:txBody>
          <a:bodyPr/>
          <a:lstStyle/>
          <a:p>
            <a:fld id="{DF7F1863-8423-8E48-8D02-88636C918AC7}" type="datetime1">
              <a:rPr lang="en-US" smtClean="0">
                <a:solidFill>
                  <a:prstClr val="black"/>
                </a:solidFill>
              </a:rPr>
              <a:pPr/>
              <a:t>8/19/2019</a:t>
            </a:fld>
            <a:endParaRPr lang="en-US" dirty="0">
              <a:solidFill>
                <a:prstClr val="black"/>
              </a:solidFill>
            </a:endParaRPr>
          </a:p>
        </p:txBody>
      </p:sp>
      <p:sp>
        <p:nvSpPr>
          <p:cNvPr id="6" name="Footer Placeholder 5"/>
          <p:cNvSpPr>
            <a:spLocks noGrp="1"/>
          </p:cNvSpPr>
          <p:nvPr>
            <p:ph type="ftr" sz="quarter" idx="12"/>
          </p:nvPr>
        </p:nvSpPr>
        <p:spPr/>
        <p:txBody>
          <a:bodyPr/>
          <a:lstStyle/>
          <a:p>
            <a:endParaRPr lang="en-US" dirty="0">
              <a:solidFill>
                <a:prstClr val="black"/>
              </a:solidFill>
            </a:endParaRPr>
          </a:p>
        </p:txBody>
      </p:sp>
      <p:sp>
        <p:nvSpPr>
          <p:cNvPr id="7" name="Slide Number Placeholder 6"/>
          <p:cNvSpPr>
            <a:spLocks noGrp="1"/>
          </p:cNvSpPr>
          <p:nvPr>
            <p:ph type="sldNum" sz="quarter" idx="13"/>
          </p:nvPr>
        </p:nvSpPr>
        <p:spPr/>
        <p:txBody>
          <a:bodyPr/>
          <a:lstStyle/>
          <a:p>
            <a:fld id="{3F7242FB-F25E-544B-B72F-E0B5A499AB48}" type="slidenum">
              <a:rPr lang="en-US" smtClean="0">
                <a:solidFill>
                  <a:prstClr val="black"/>
                </a:solidFill>
              </a:rPr>
              <a:pPr/>
              <a:t>2</a:t>
            </a:fld>
            <a:endParaRPr lang="en-US" dirty="0">
              <a:solidFill>
                <a:prstClr val="black"/>
              </a:solidFill>
            </a:endParaRPr>
          </a:p>
        </p:txBody>
      </p:sp>
    </p:spTree>
    <p:extLst>
      <p:ext uri="{BB962C8B-B14F-4D97-AF65-F5344CB8AC3E}">
        <p14:creationId xmlns:p14="http://schemas.microsoft.com/office/powerpoint/2010/main" val="1692228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For rubrics and scoring criteria, it is important that the score categories are clearly defined in each performance level. You will want to take notice of language that is too subjective versus language that prompts observable features or behaviors.</a:t>
            </a:r>
          </a:p>
          <a:p>
            <a:endParaRPr lang="en-US" baseline="0" dirty="0" smtClean="0"/>
          </a:p>
          <a:p>
            <a:r>
              <a:rPr lang="en-US" baseline="0" dirty="0" smtClean="0"/>
              <a:t>In this example, level 1 is highly subjective giving the evaluator no clear guidance on what is meant by rushed and ineffective. This could be revised by indicating what the color and application of the paint look like.</a:t>
            </a:r>
          </a:p>
          <a:p>
            <a:endParaRPr lang="en-US" baseline="0" dirty="0" smtClean="0"/>
          </a:p>
          <a:p>
            <a:r>
              <a:rPr lang="en-US" baseline="0" dirty="0" smtClean="0"/>
              <a:t>Level 2 could benefit from more specific detail about what good color application and brush work look like.</a:t>
            </a:r>
          </a:p>
          <a:p>
            <a:endParaRPr lang="en-US" baseline="0" dirty="0" smtClean="0"/>
          </a:p>
          <a:p>
            <a:r>
              <a:rPr lang="en-US" baseline="0" dirty="0" smtClean="0"/>
              <a:t>Level 3 provides a clear description of what the demonstrated color looks like but lacks clarity regarding application technique.</a:t>
            </a:r>
          </a:p>
        </p:txBody>
      </p:sp>
      <p:sp>
        <p:nvSpPr>
          <p:cNvPr id="4" name="Slide Number Placeholder 3"/>
          <p:cNvSpPr>
            <a:spLocks noGrp="1"/>
          </p:cNvSpPr>
          <p:nvPr>
            <p:ph type="sldNum" sz="quarter" idx="10"/>
          </p:nvPr>
        </p:nvSpPr>
        <p:spPr/>
        <p:txBody>
          <a:bodyPr/>
          <a:lstStyle/>
          <a:p>
            <a:fld id="{D332A473-7BEA-4B65-BF25-161D70378789}" type="slidenum">
              <a:rPr lang="en-US" smtClean="0"/>
              <a:t>20</a:t>
            </a:fld>
            <a:endParaRPr lang="en-US" dirty="0"/>
          </a:p>
        </p:txBody>
      </p:sp>
    </p:spTree>
    <p:extLst>
      <p:ext uri="{BB962C8B-B14F-4D97-AF65-F5344CB8AC3E}">
        <p14:creationId xmlns:p14="http://schemas.microsoft.com/office/powerpoint/2010/main" val="37139919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In this example, the performance levels are specific to the task, are distinguishable from one to the other, and provide clarity of the expectations.</a:t>
            </a:r>
          </a:p>
          <a:p>
            <a:endParaRPr lang="en-US" baseline="0" dirty="0" smtClean="0"/>
          </a:p>
          <a:p>
            <a:r>
              <a:rPr lang="en-US" baseline="0" dirty="0" smtClean="0"/>
              <a:t>Once you have made your determination about whether the score categories are clearly defined, yes, somewhat, or no, provide an explanation of your rating.</a:t>
            </a:r>
          </a:p>
        </p:txBody>
      </p:sp>
      <p:sp>
        <p:nvSpPr>
          <p:cNvPr id="4" name="Slide Number Placeholder 3"/>
          <p:cNvSpPr>
            <a:spLocks noGrp="1"/>
          </p:cNvSpPr>
          <p:nvPr>
            <p:ph type="sldNum" sz="quarter" idx="10"/>
          </p:nvPr>
        </p:nvSpPr>
        <p:spPr/>
        <p:txBody>
          <a:bodyPr/>
          <a:lstStyle/>
          <a:p>
            <a:fld id="{D332A473-7BEA-4B65-BF25-161D70378789}" type="slidenum">
              <a:rPr lang="en-US" smtClean="0"/>
              <a:t>21</a:t>
            </a:fld>
            <a:endParaRPr lang="en-US" dirty="0"/>
          </a:p>
        </p:txBody>
      </p:sp>
    </p:spTree>
    <p:extLst>
      <p:ext uri="{BB962C8B-B14F-4D97-AF65-F5344CB8AC3E}">
        <p14:creationId xmlns:p14="http://schemas.microsoft.com/office/powerpoint/2010/main" val="46537408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Next, determine the degree to which the rubric or scoring criteria addresses all the demands of the tasks in the assessment. Look back at what you indicated the assessment was asking students to do in the alignment section. Does the scoring criteria or rubric address these elements?</a:t>
            </a:r>
          </a:p>
          <a:p>
            <a:endParaRPr lang="en-US" baseline="0" dirty="0" smtClean="0"/>
          </a:p>
          <a:p>
            <a:r>
              <a:rPr lang="en-US" baseline="0" dirty="0" smtClean="0"/>
              <a:t>In the example provided, there are 3 major components of work indicated for the student. Yet, only one of these components is addressed in the rubric. </a:t>
            </a:r>
          </a:p>
          <a:p>
            <a:endParaRPr lang="en-US" baseline="0" dirty="0" smtClean="0"/>
          </a:p>
          <a:p>
            <a:pPr defTabSz="912937">
              <a:defRPr/>
            </a:pPr>
            <a:r>
              <a:rPr lang="en-US" baseline="0" dirty="0" smtClean="0"/>
              <a:t>Once you have made your determination about whether the rubric or scoring categories address all the demands of the assessment tasks, high, moderate, low-none, provide an explanation of your rating.</a:t>
            </a:r>
          </a:p>
          <a:p>
            <a:endParaRPr lang="en-US" baseline="0" dirty="0" smtClean="0"/>
          </a:p>
        </p:txBody>
      </p:sp>
      <p:sp>
        <p:nvSpPr>
          <p:cNvPr id="4" name="Slide Number Placeholder 3"/>
          <p:cNvSpPr>
            <a:spLocks noGrp="1"/>
          </p:cNvSpPr>
          <p:nvPr>
            <p:ph type="sldNum" sz="quarter" idx="10"/>
          </p:nvPr>
        </p:nvSpPr>
        <p:spPr/>
        <p:txBody>
          <a:bodyPr/>
          <a:lstStyle/>
          <a:p>
            <a:fld id="{D332A473-7BEA-4B65-BF25-161D70378789}" type="slidenum">
              <a:rPr lang="en-US" smtClean="0"/>
              <a:t>22</a:t>
            </a:fld>
            <a:endParaRPr lang="en-US" dirty="0"/>
          </a:p>
        </p:txBody>
      </p:sp>
    </p:spTree>
    <p:extLst>
      <p:ext uri="{BB962C8B-B14F-4D97-AF65-F5344CB8AC3E}">
        <p14:creationId xmlns:p14="http://schemas.microsoft.com/office/powerpoint/2010/main" val="336934468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Next, consider whether or not the rubric or scoring criteria is presented in such a way that different raters would come to the same conclusion. Looking at level 1 from the art rubric in the previous example, how would you determine if the work was “rushed and ineffective”? Would you assume that I would make the same determination? This inter-rater reliability is an important part of making sure that an assessment is fair, valid and reliable.</a:t>
            </a:r>
          </a:p>
          <a:p>
            <a:endParaRPr lang="en-US" baseline="0" dirty="0" smtClean="0"/>
          </a:p>
          <a:p>
            <a:pPr defTabSz="912937">
              <a:defRPr/>
            </a:pPr>
            <a:r>
              <a:rPr lang="en-US" baseline="0" dirty="0" smtClean="0"/>
              <a:t>Once you have made your determination about whether the rubric or scoring criteria would lead different raters to the same score, yes, somewhat, or no, provide an explanation of your rating.</a:t>
            </a:r>
          </a:p>
          <a:p>
            <a:endParaRPr lang="en-US" baseline="0" dirty="0" smtClean="0"/>
          </a:p>
        </p:txBody>
      </p:sp>
      <p:sp>
        <p:nvSpPr>
          <p:cNvPr id="4" name="Slide Number Placeholder 3"/>
          <p:cNvSpPr>
            <a:spLocks noGrp="1"/>
          </p:cNvSpPr>
          <p:nvPr>
            <p:ph type="sldNum" sz="quarter" idx="10"/>
          </p:nvPr>
        </p:nvSpPr>
        <p:spPr/>
        <p:txBody>
          <a:bodyPr/>
          <a:lstStyle/>
          <a:p>
            <a:fld id="{D332A473-7BEA-4B65-BF25-161D70378789}" type="slidenum">
              <a:rPr lang="en-US" smtClean="0"/>
              <a:t>23</a:t>
            </a:fld>
            <a:endParaRPr lang="en-US" dirty="0"/>
          </a:p>
        </p:txBody>
      </p:sp>
    </p:spTree>
    <p:extLst>
      <p:ext uri="{BB962C8B-B14F-4D97-AF65-F5344CB8AC3E}">
        <p14:creationId xmlns:p14="http://schemas.microsoft.com/office/powerpoint/2010/main" val="124336056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Some assessments are accompanied by student work, anchor papers, videos, and other student produced artifacts.</a:t>
            </a:r>
          </a:p>
          <a:p>
            <a:endParaRPr lang="en-US" baseline="0" dirty="0" smtClean="0"/>
          </a:p>
          <a:p>
            <a:r>
              <a:rPr lang="en-US" baseline="0" dirty="0" smtClean="0"/>
              <a:t>If student work is included take a look at the rubric or scoring criteria and compare it to the student work provided. Does the student work provide clarity of scoring levels? </a:t>
            </a:r>
          </a:p>
          <a:p>
            <a:endParaRPr lang="en-US" baseline="0" dirty="0" smtClean="0"/>
          </a:p>
          <a:p>
            <a:r>
              <a:rPr lang="en-US" baseline="0" dirty="0" smtClean="0"/>
              <a:t>If student work is not included, would the rubric or scoring criteria be made more clear if student work examples were present?</a:t>
            </a:r>
          </a:p>
          <a:p>
            <a:endParaRPr lang="en-US" baseline="0" dirty="0" smtClean="0"/>
          </a:p>
          <a:p>
            <a:pPr defTabSz="912937">
              <a:defRPr/>
            </a:pPr>
            <a:r>
              <a:rPr lang="en-US" baseline="0" dirty="0" smtClean="0"/>
              <a:t>Once you have made your determination about whether student work is included and if it is of high quality, yes, somewhat, or no, provide an explanation of your rating.</a:t>
            </a:r>
          </a:p>
          <a:p>
            <a:pPr defTabSz="912937">
              <a:defRPr/>
            </a:pPr>
            <a:endParaRPr lang="en-US" baseline="0" dirty="0" smtClean="0"/>
          </a:p>
          <a:p>
            <a:pPr defTabSz="912937">
              <a:defRPr/>
            </a:pPr>
            <a:r>
              <a:rPr lang="en-US" baseline="0" dirty="0" smtClean="0"/>
              <a:t>The last portion of this section asks you to include any additional information regarding the scoring guides that accompany this assessment. Please add any information that YOU would want to know if you were considering using this assessment.</a:t>
            </a:r>
          </a:p>
          <a:p>
            <a:pPr defTabSz="912937">
              <a:defRPr/>
            </a:pPr>
            <a:endParaRPr lang="en-US" baseline="0" dirty="0" smtClean="0"/>
          </a:p>
          <a:p>
            <a:pPr defTabSz="912937">
              <a:defRPr/>
            </a:pPr>
            <a:endParaRPr lang="en-US" baseline="0" dirty="0" smtClean="0"/>
          </a:p>
          <a:p>
            <a:pPr defTabSz="912937">
              <a:defRPr/>
            </a:pPr>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D332A473-7BEA-4B65-BF25-161D70378789}" type="slidenum">
              <a:rPr lang="en-US" smtClean="0"/>
              <a:t>24</a:t>
            </a:fld>
            <a:endParaRPr lang="en-US" dirty="0"/>
          </a:p>
        </p:txBody>
      </p:sp>
    </p:spTree>
    <p:extLst>
      <p:ext uri="{BB962C8B-B14F-4D97-AF65-F5344CB8AC3E}">
        <p14:creationId xmlns:p14="http://schemas.microsoft.com/office/powerpoint/2010/main" val="97902875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Before we move on to</a:t>
            </a:r>
            <a:r>
              <a:rPr lang="en-US" baseline="0" dirty="0" smtClean="0"/>
              <a:t> section three of the review process, pause and write down any questions or reflections you have about the scoring section.</a:t>
            </a:r>
          </a:p>
          <a:p>
            <a:endParaRPr lang="en-US" baseline="0" dirty="0" smtClean="0"/>
          </a:p>
          <a:p>
            <a:r>
              <a:rPr lang="en-US" baseline="0" dirty="0" smtClean="0"/>
              <a:t>Now, click on the Fair and Unbiased  tab on the ART. This section will determine the degree to which the assessment is fair and unbiased relative to the needs of ELL’s, gifted and talented students, and students with disabilities. Assessments should offer opportunity and access for all students to demonstrate the depth of their understanding.</a:t>
            </a:r>
            <a:endParaRPr lang="en-US" dirty="0"/>
          </a:p>
        </p:txBody>
      </p:sp>
      <p:sp>
        <p:nvSpPr>
          <p:cNvPr id="4" name="Slide Number Placeholder 3"/>
          <p:cNvSpPr>
            <a:spLocks noGrp="1"/>
          </p:cNvSpPr>
          <p:nvPr>
            <p:ph type="sldNum" sz="quarter" idx="10"/>
          </p:nvPr>
        </p:nvSpPr>
        <p:spPr/>
        <p:txBody>
          <a:bodyPr/>
          <a:lstStyle/>
          <a:p>
            <a:fld id="{D332A473-7BEA-4B65-BF25-161D70378789}" type="slidenum">
              <a:rPr lang="en-US" smtClean="0"/>
              <a:t>25</a:t>
            </a:fld>
            <a:endParaRPr lang="en-US" dirty="0"/>
          </a:p>
        </p:txBody>
      </p:sp>
    </p:spTree>
    <p:extLst>
      <p:ext uri="{BB962C8B-B14F-4D97-AF65-F5344CB8AC3E}">
        <p14:creationId xmlns:p14="http://schemas.microsoft.com/office/powerpoint/2010/main" val="53641455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2937">
              <a:defRPr/>
            </a:pPr>
            <a:r>
              <a:rPr lang="en-US" baseline="0" dirty="0" smtClean="0"/>
              <a:t>One way we ensure that opportunity and access is available to all students is through the presentation of the assessment. When reviewing student directions and assessment prompts and items, evaluate the degree to which the assessment is visibly clear and uncluttered by considering the questions on this slide. Keep in mind the age of the students – for example, having lines for written responses may be more important at the primary grades than the secondary grades.</a:t>
            </a:r>
          </a:p>
          <a:p>
            <a:pPr defTabSz="912937">
              <a:defRPr/>
            </a:pPr>
            <a:endParaRPr lang="en-US" baseline="0" dirty="0" smtClean="0"/>
          </a:p>
          <a:p>
            <a:pPr defTabSz="912937">
              <a:defRPr/>
            </a:pPr>
            <a:r>
              <a:rPr lang="en-US" baseline="0" dirty="0" smtClean="0"/>
              <a:t>Once you have made your determination about the visual presentation, high, moderate, or low, provide an explanation of your rating.</a:t>
            </a:r>
          </a:p>
          <a:p>
            <a:endParaRPr lang="en-US" baseline="0" dirty="0" smtClean="0"/>
          </a:p>
        </p:txBody>
      </p:sp>
      <p:sp>
        <p:nvSpPr>
          <p:cNvPr id="4" name="Slide Number Placeholder 3"/>
          <p:cNvSpPr>
            <a:spLocks noGrp="1"/>
          </p:cNvSpPr>
          <p:nvPr>
            <p:ph type="sldNum" sz="quarter" idx="10"/>
          </p:nvPr>
        </p:nvSpPr>
        <p:spPr/>
        <p:txBody>
          <a:bodyPr/>
          <a:lstStyle/>
          <a:p>
            <a:fld id="{D332A473-7BEA-4B65-BF25-161D70378789}" type="slidenum">
              <a:rPr lang="en-US" smtClean="0"/>
              <a:t>26</a:t>
            </a:fld>
            <a:endParaRPr lang="en-US" dirty="0"/>
          </a:p>
        </p:txBody>
      </p:sp>
    </p:spTree>
    <p:extLst>
      <p:ext uri="{BB962C8B-B14F-4D97-AF65-F5344CB8AC3E}">
        <p14:creationId xmlns:p14="http://schemas.microsoft.com/office/powerpoint/2010/main" val="16581108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2937">
              <a:defRPr/>
            </a:pPr>
            <a:r>
              <a:rPr lang="en-US" baseline="0" dirty="0" smtClean="0"/>
              <a:t>Next, evaluate the assessment to determine if it is written in such a way that the students clearly know what it is they are expected to do. Many assessments have a variety of components, such as a background knowledge section, a section setting them up for the task, and the actual question they are supposed to answer. Young children especially can become overwhelmed when too much information is present and they may not be able to figure out exactly what they are supposed to do.</a:t>
            </a:r>
          </a:p>
          <a:p>
            <a:pPr defTabSz="912937">
              <a:defRPr/>
            </a:pPr>
            <a:endParaRPr lang="en-US" baseline="0" dirty="0" smtClean="0"/>
          </a:p>
          <a:p>
            <a:pPr defTabSz="912937">
              <a:defRPr/>
            </a:pPr>
            <a:r>
              <a:rPr lang="en-US" baseline="0" dirty="0" smtClean="0"/>
              <a:t>Determine whether your assessment contains unnecessary or confusing information.</a:t>
            </a:r>
          </a:p>
          <a:p>
            <a:pPr defTabSz="912937">
              <a:defRPr/>
            </a:pPr>
            <a:endParaRPr lang="en-US" baseline="0" dirty="0" smtClean="0"/>
          </a:p>
          <a:p>
            <a:pPr defTabSz="912937">
              <a:defRPr/>
            </a:pPr>
            <a:r>
              <a:rPr lang="en-US" baseline="0" dirty="0" smtClean="0"/>
              <a:t>Once you have made your determination about the written text, high, moderate, or low, provide an explanation of your rating.</a:t>
            </a:r>
          </a:p>
          <a:p>
            <a:endParaRPr lang="en-US" baseline="0" dirty="0" smtClean="0"/>
          </a:p>
        </p:txBody>
      </p:sp>
      <p:sp>
        <p:nvSpPr>
          <p:cNvPr id="4" name="Slide Number Placeholder 3"/>
          <p:cNvSpPr>
            <a:spLocks noGrp="1"/>
          </p:cNvSpPr>
          <p:nvPr>
            <p:ph type="sldNum" sz="quarter" idx="10"/>
          </p:nvPr>
        </p:nvSpPr>
        <p:spPr/>
        <p:txBody>
          <a:bodyPr/>
          <a:lstStyle/>
          <a:p>
            <a:fld id="{D332A473-7BEA-4B65-BF25-161D70378789}" type="slidenum">
              <a:rPr lang="en-US" smtClean="0"/>
              <a:t>27</a:t>
            </a:fld>
            <a:endParaRPr lang="en-US" dirty="0"/>
          </a:p>
        </p:txBody>
      </p:sp>
    </p:spTree>
    <p:extLst>
      <p:ext uri="{BB962C8B-B14F-4D97-AF65-F5344CB8AC3E}">
        <p14:creationId xmlns:p14="http://schemas.microsoft.com/office/powerpoint/2010/main" val="153995495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2937">
              <a:defRPr/>
            </a:pPr>
            <a:r>
              <a:rPr lang="en-US" baseline="0" dirty="0" smtClean="0"/>
              <a:t>Students have background knowledge based on their life experiences and the region in which they live. For example, students living near the ocean will likely have more everyday knowledge of the ocean and sea-life. Whereas, students living in Colorado may have a more limited understanding of these topics. Examine the assessment for references that would assume a student would have certain types of background knowledge. You want to avoid giving assessments that measure something other than the content and skills intended in the standards.</a:t>
            </a:r>
          </a:p>
          <a:p>
            <a:pPr defTabSz="912937">
              <a:defRPr/>
            </a:pPr>
            <a:endParaRPr lang="en-US" baseline="0" dirty="0" smtClean="0"/>
          </a:p>
          <a:p>
            <a:pPr defTabSz="912937">
              <a:defRPr/>
            </a:pPr>
            <a:r>
              <a:rPr lang="en-US" baseline="0" dirty="0" smtClean="0"/>
              <a:t>Also examine the assessment for stereotypes, such “Americans drive big cars.” Or, cultural biases, such as “Linda had chowder and a bun before noon.” A English language learner may have challenges with words like chowder and bun. However, an easy fix for this scenario would be “Linda had chowder and a bun for lunch.” This would indicate to the student that chowder and bun are food. And, of course, examine the assessment for any statements of discrimination.</a:t>
            </a:r>
          </a:p>
          <a:p>
            <a:pPr defTabSz="912937">
              <a:defRPr/>
            </a:pPr>
            <a:endParaRPr lang="en-US" baseline="0" dirty="0" smtClean="0"/>
          </a:p>
          <a:p>
            <a:pPr defTabSz="912937">
              <a:defRPr/>
            </a:pPr>
            <a:r>
              <a:rPr lang="en-US" baseline="0" dirty="0" smtClean="0"/>
              <a:t>Once you have made your determination about vocabulary and context, high, moderate, or low, provide an explanation of your rating.</a:t>
            </a:r>
          </a:p>
          <a:p>
            <a:endParaRPr lang="en-US" baseline="0" dirty="0" smtClean="0"/>
          </a:p>
        </p:txBody>
      </p:sp>
      <p:sp>
        <p:nvSpPr>
          <p:cNvPr id="4" name="Slide Number Placeholder 3"/>
          <p:cNvSpPr>
            <a:spLocks noGrp="1"/>
          </p:cNvSpPr>
          <p:nvPr>
            <p:ph type="sldNum" sz="quarter" idx="10"/>
          </p:nvPr>
        </p:nvSpPr>
        <p:spPr/>
        <p:txBody>
          <a:bodyPr/>
          <a:lstStyle/>
          <a:p>
            <a:fld id="{D332A473-7BEA-4B65-BF25-161D70378789}" type="slidenum">
              <a:rPr lang="en-US" smtClean="0"/>
              <a:t>28</a:t>
            </a:fld>
            <a:endParaRPr lang="en-US" dirty="0"/>
          </a:p>
        </p:txBody>
      </p:sp>
    </p:spTree>
    <p:extLst>
      <p:ext uri="{BB962C8B-B14F-4D97-AF65-F5344CB8AC3E}">
        <p14:creationId xmlns:p14="http://schemas.microsoft.com/office/powerpoint/2010/main" val="144112077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Colorado has adopted the World-class Instructional Design and Assessment system, or WIDA, for use with our ELLs. You will a find link to WIDA in the review tool spreadsheet that will provide you with more information regarding the critical importance of academic language for language learners. One of the guiding principles of the WIDA framework states that a “Students’ development of academic language and academic content knowledge are inter-related processes.” This is true for ALL students, not just ELL students. When reviewing an assessment you must find a balance between academic language that is appropriate for the grade level and advances a student’s content knowledge; and, language that is beyond the grade level and/or not related to the content. </a:t>
            </a:r>
          </a:p>
          <a:p>
            <a:endParaRPr lang="en-US" baseline="0" dirty="0" smtClean="0"/>
          </a:p>
          <a:p>
            <a:r>
              <a:rPr lang="en-US" baseline="0" dirty="0" smtClean="0"/>
              <a:t>Consider the ideas on this slide – technical language, words or phrases that have multiple meanings, etc. Do not assume that all students are familiar with words or phrases that you may consider common knowledge as a native English speaker.</a:t>
            </a:r>
          </a:p>
          <a:p>
            <a:endParaRPr lang="en-US" baseline="0" dirty="0" smtClean="0"/>
          </a:p>
          <a:p>
            <a:pPr defTabSz="912937">
              <a:defRPr/>
            </a:pPr>
            <a:r>
              <a:rPr lang="en-US" baseline="0" dirty="0" smtClean="0"/>
              <a:t>Once you have made your determination about the academic language in the assessment, yes, somewhat or, no, provide an explanation of your rating.</a:t>
            </a:r>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D332A473-7BEA-4B65-BF25-161D70378789}" type="slidenum">
              <a:rPr lang="en-US" smtClean="0"/>
              <a:t>29</a:t>
            </a:fld>
            <a:endParaRPr lang="en-US" dirty="0"/>
          </a:p>
        </p:txBody>
      </p:sp>
    </p:spTree>
    <p:extLst>
      <p:ext uri="{BB962C8B-B14F-4D97-AF65-F5344CB8AC3E}">
        <p14:creationId xmlns:p14="http://schemas.microsoft.com/office/powerpoint/2010/main" val="30292452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key goal of assessment is to capture information about what students have</a:t>
            </a:r>
            <a:r>
              <a:rPr lang="en-US" baseline="0" dirty="0" smtClean="0"/>
              <a:t> learned. Regardless of the ways in which assessment information is ultimately used, the assessment must first and foremost be a high quality tool that is capable of providing evidence of students’ knowledge.</a:t>
            </a:r>
            <a:endParaRPr lang="en-US" dirty="0"/>
          </a:p>
        </p:txBody>
      </p:sp>
      <p:sp>
        <p:nvSpPr>
          <p:cNvPr id="4" name="Slide Number Placeholder 3"/>
          <p:cNvSpPr>
            <a:spLocks noGrp="1"/>
          </p:cNvSpPr>
          <p:nvPr>
            <p:ph type="sldNum" sz="quarter" idx="10"/>
          </p:nvPr>
        </p:nvSpPr>
        <p:spPr/>
        <p:txBody>
          <a:bodyPr/>
          <a:lstStyle/>
          <a:p>
            <a:fld id="{D332A473-7BEA-4B65-BF25-161D70378789}" type="slidenum">
              <a:rPr lang="en-US" smtClean="0"/>
              <a:t>3</a:t>
            </a:fld>
            <a:endParaRPr lang="en-US" dirty="0"/>
          </a:p>
        </p:txBody>
      </p:sp>
    </p:spTree>
    <p:extLst>
      <p:ext uri="{BB962C8B-B14F-4D97-AF65-F5344CB8AC3E}">
        <p14:creationId xmlns:p14="http://schemas.microsoft.com/office/powerpoint/2010/main" val="98760499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Many assessments include accommodations as part of the assessment package. Others do not. If your assessment includes accommodations, identify the accommodation type – presentation, response, setting, etc. – and then list a few, not all as some are quite lengthy, on the review tool.</a:t>
            </a:r>
          </a:p>
          <a:p>
            <a:endParaRPr lang="en-US" baseline="0" dirty="0" smtClean="0"/>
          </a:p>
          <a:p>
            <a:r>
              <a:rPr lang="en-US" baseline="0" dirty="0" smtClean="0"/>
              <a:t>If accommodations are not included, provide a few suggestions that an educator might consider if they were to use this assessment in their classroom.</a:t>
            </a:r>
          </a:p>
          <a:p>
            <a:endParaRPr lang="en-US" baseline="0" dirty="0" smtClean="0"/>
          </a:p>
          <a:p>
            <a:r>
              <a:rPr lang="en-US" baseline="0" dirty="0" smtClean="0"/>
              <a:t>Answer the question regarding whether or not adequate accommodations are provided, and include an explanation.</a:t>
            </a:r>
          </a:p>
          <a:p>
            <a:endParaRPr lang="en-US" baseline="0" dirty="0" smtClean="0"/>
          </a:p>
          <a:p>
            <a:pPr defTabSz="912937"/>
            <a:r>
              <a:rPr lang="en-US" baseline="0" dirty="0" smtClean="0"/>
              <a:t>The last portion of this section asks you to include any additional information regarding the degree to which the assessment is fair and unbiased. Please add any information that YOU would want to know if you were considering using this assessment.</a:t>
            </a:r>
          </a:p>
          <a:p>
            <a:endParaRPr lang="en-US" baseline="0" dirty="0" smtClean="0"/>
          </a:p>
        </p:txBody>
      </p:sp>
      <p:sp>
        <p:nvSpPr>
          <p:cNvPr id="4" name="Slide Number Placeholder 3"/>
          <p:cNvSpPr>
            <a:spLocks noGrp="1"/>
          </p:cNvSpPr>
          <p:nvPr>
            <p:ph type="sldNum" sz="quarter" idx="10"/>
          </p:nvPr>
        </p:nvSpPr>
        <p:spPr/>
        <p:txBody>
          <a:bodyPr/>
          <a:lstStyle/>
          <a:p>
            <a:fld id="{D332A473-7BEA-4B65-BF25-161D70378789}" type="slidenum">
              <a:rPr lang="en-US" smtClean="0"/>
              <a:t>30</a:t>
            </a:fld>
            <a:endParaRPr lang="en-US" dirty="0"/>
          </a:p>
        </p:txBody>
      </p:sp>
    </p:spTree>
    <p:extLst>
      <p:ext uri="{BB962C8B-B14F-4D97-AF65-F5344CB8AC3E}">
        <p14:creationId xmlns:p14="http://schemas.microsoft.com/office/powerpoint/2010/main" val="372417290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Before we move into the final </a:t>
            </a:r>
            <a:r>
              <a:rPr lang="en-US" baseline="0" dirty="0" smtClean="0"/>
              <a:t>section of the review process, pause and write down any questions or reflections you have about the fair and unbiased section.</a:t>
            </a:r>
          </a:p>
          <a:p>
            <a:endParaRPr lang="en-US" baseline="0" dirty="0" smtClean="0"/>
          </a:p>
          <a:p>
            <a:r>
              <a:rPr lang="en-US" baseline="0" dirty="0" smtClean="0"/>
              <a:t>Now, click on the Opportunities to Learn tab on the ART. This section focuses on the capacity the assessment has to allow students to transfer their knowledge, inform parents and students of their progress, and inform teachers of next steps in instruction.</a:t>
            </a:r>
          </a:p>
          <a:p>
            <a:endParaRPr lang="en-US" baseline="0" dirty="0" smtClean="0"/>
          </a:p>
        </p:txBody>
      </p:sp>
      <p:sp>
        <p:nvSpPr>
          <p:cNvPr id="4" name="Slide Number Placeholder 3"/>
          <p:cNvSpPr>
            <a:spLocks noGrp="1"/>
          </p:cNvSpPr>
          <p:nvPr>
            <p:ph type="sldNum" sz="quarter" idx="10"/>
          </p:nvPr>
        </p:nvSpPr>
        <p:spPr/>
        <p:txBody>
          <a:bodyPr/>
          <a:lstStyle/>
          <a:p>
            <a:fld id="{D332A473-7BEA-4B65-BF25-161D70378789}" type="slidenum">
              <a:rPr lang="en-US" smtClean="0"/>
              <a:t>31</a:t>
            </a:fld>
            <a:endParaRPr lang="en-US" dirty="0"/>
          </a:p>
        </p:txBody>
      </p:sp>
    </p:spTree>
    <p:extLst>
      <p:ext uri="{BB962C8B-B14F-4D97-AF65-F5344CB8AC3E}">
        <p14:creationId xmlns:p14="http://schemas.microsoft.com/office/powerpoint/2010/main" val="64144523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One of the key goals of the revised CAS is to encourage students to engage in learning experiences that allow them to transfer their content knowledge and skills to new situations and be able to solve problems or expand their learning.</a:t>
            </a:r>
          </a:p>
          <a:p>
            <a:endParaRPr lang="en-US" baseline="0" dirty="0" smtClean="0"/>
          </a:p>
          <a:p>
            <a:r>
              <a:rPr lang="en-US" baseline="0" dirty="0" smtClean="0"/>
              <a:t>When reviewing your assessment, determine whether or not it includes items or tasks that are presented in a real world situation or in a context that is different from the manner in which the content was learned. While it is possible for selected response and constructed response item types to be included in knowledge transfer-based assessments, it is often not the only item type present.</a:t>
            </a:r>
          </a:p>
          <a:p>
            <a:endParaRPr lang="en-US" baseline="0" dirty="0" smtClean="0"/>
          </a:p>
          <a:p>
            <a:r>
              <a:rPr lang="en-US" baseline="0" dirty="0" smtClean="0"/>
              <a:t>An example of an assessment that includes knowledge transfer could be one where students are asked to research a particular topic, collect information, then write an opinion article for the school newspaper based on the researched information.</a:t>
            </a:r>
          </a:p>
          <a:p>
            <a:endParaRPr lang="en-US" baseline="0" dirty="0" smtClean="0"/>
          </a:p>
          <a:p>
            <a:pPr defTabSz="912937"/>
            <a:r>
              <a:rPr lang="en-US" baseline="0" dirty="0" smtClean="0"/>
              <a:t>Once you have made your determination about the knowledge transfer, high, moderate or, low/none, provide an explanation of your rating using examples from the assessment.</a:t>
            </a:r>
          </a:p>
        </p:txBody>
      </p:sp>
      <p:sp>
        <p:nvSpPr>
          <p:cNvPr id="4" name="Slide Number Placeholder 3"/>
          <p:cNvSpPr>
            <a:spLocks noGrp="1"/>
          </p:cNvSpPr>
          <p:nvPr>
            <p:ph type="sldNum" sz="quarter" idx="10"/>
          </p:nvPr>
        </p:nvSpPr>
        <p:spPr/>
        <p:txBody>
          <a:bodyPr/>
          <a:lstStyle/>
          <a:p>
            <a:fld id="{D332A473-7BEA-4B65-BF25-161D70378789}" type="slidenum">
              <a:rPr lang="en-US" smtClean="0"/>
              <a:t>32</a:t>
            </a:fld>
            <a:endParaRPr lang="en-US" dirty="0"/>
          </a:p>
        </p:txBody>
      </p:sp>
    </p:spTree>
    <p:extLst>
      <p:ext uri="{BB962C8B-B14F-4D97-AF65-F5344CB8AC3E}">
        <p14:creationId xmlns:p14="http://schemas.microsoft.com/office/powerpoint/2010/main" val="375040169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This question is in relation to the knowledge and skills you identified in the alignment section. Remember - Knowledge and skills are what students are expected KNOW about the content and what they are to DO on the assessment.</a:t>
            </a:r>
          </a:p>
          <a:p>
            <a:endParaRPr lang="en-US" baseline="0" dirty="0" smtClean="0"/>
          </a:p>
          <a:p>
            <a:r>
              <a:rPr lang="en-US" baseline="0" dirty="0" smtClean="0"/>
              <a:t>Look at your assessment and determine if what the assessment is asking students to know and do is the best representation of what is being taught in the classroom. Are their better ways to assess this content and these skills? If not, make suggestions of how students might better demonstrate their learning.</a:t>
            </a:r>
          </a:p>
          <a:p>
            <a:endParaRPr lang="en-US" baseline="0" dirty="0" smtClean="0"/>
          </a:p>
        </p:txBody>
      </p:sp>
      <p:sp>
        <p:nvSpPr>
          <p:cNvPr id="4" name="Slide Number Placeholder 3"/>
          <p:cNvSpPr>
            <a:spLocks noGrp="1"/>
          </p:cNvSpPr>
          <p:nvPr>
            <p:ph type="sldNum" sz="quarter" idx="10"/>
          </p:nvPr>
        </p:nvSpPr>
        <p:spPr/>
        <p:txBody>
          <a:bodyPr/>
          <a:lstStyle/>
          <a:p>
            <a:fld id="{D332A473-7BEA-4B65-BF25-161D70378789}" type="slidenum">
              <a:rPr lang="en-US" smtClean="0"/>
              <a:t>33</a:t>
            </a:fld>
            <a:endParaRPr lang="en-US" dirty="0"/>
          </a:p>
        </p:txBody>
      </p:sp>
    </p:spTree>
    <p:extLst>
      <p:ext uri="{BB962C8B-B14F-4D97-AF65-F5344CB8AC3E}">
        <p14:creationId xmlns:p14="http://schemas.microsoft.com/office/powerpoint/2010/main" val="394652914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2937"/>
            <a:r>
              <a:rPr lang="en-US" baseline="0" dirty="0" smtClean="0"/>
              <a:t>An assessment should be able to provide information about what a student has learned and where additional support is needed. Consider what kinds of information can be elicited from the various item types that may exist in your assessment. </a:t>
            </a:r>
          </a:p>
          <a:p>
            <a:endParaRPr lang="en-US" baseline="0" dirty="0" smtClean="0"/>
          </a:p>
          <a:p>
            <a:r>
              <a:rPr lang="en-US" baseline="0" dirty="0" smtClean="0"/>
              <a:t>As you look at your assessment, does the item type or types and its results provide meaningful information that can be shared with students and parents in order to assist the student in moving forward?</a:t>
            </a:r>
          </a:p>
          <a:p>
            <a:endParaRPr lang="en-US" baseline="0" dirty="0" smtClean="0"/>
          </a:p>
          <a:p>
            <a:pPr defTabSz="912937"/>
            <a:r>
              <a:rPr lang="en-US" baseline="0" dirty="0" smtClean="0"/>
              <a:t>Once you have made your determination about the assessment results, high, moderate or, low/none, provide an explanation of your rating.</a:t>
            </a:r>
          </a:p>
        </p:txBody>
      </p:sp>
      <p:sp>
        <p:nvSpPr>
          <p:cNvPr id="4" name="Slide Number Placeholder 3"/>
          <p:cNvSpPr>
            <a:spLocks noGrp="1"/>
          </p:cNvSpPr>
          <p:nvPr>
            <p:ph type="sldNum" sz="quarter" idx="10"/>
          </p:nvPr>
        </p:nvSpPr>
        <p:spPr/>
        <p:txBody>
          <a:bodyPr/>
          <a:lstStyle/>
          <a:p>
            <a:fld id="{D332A473-7BEA-4B65-BF25-161D70378789}" type="slidenum">
              <a:rPr lang="en-US" smtClean="0"/>
              <a:t>34</a:t>
            </a:fld>
            <a:endParaRPr lang="en-US" dirty="0"/>
          </a:p>
        </p:txBody>
      </p:sp>
    </p:spTree>
    <p:extLst>
      <p:ext uri="{BB962C8B-B14F-4D97-AF65-F5344CB8AC3E}">
        <p14:creationId xmlns:p14="http://schemas.microsoft.com/office/powerpoint/2010/main" val="330869205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Academic excellence is fostered and content expertise is developed when students are given the opportunity to transfer their knowledge and skills to new situations. </a:t>
            </a:r>
          </a:p>
          <a:p>
            <a:pPr defTabSz="912937"/>
            <a:endParaRPr lang="en-US" baseline="0" dirty="0" smtClean="0"/>
          </a:p>
          <a:p>
            <a:pPr defTabSz="912937"/>
            <a:r>
              <a:rPr lang="en-US" baseline="0" dirty="0" smtClean="0"/>
              <a:t>As you look at your assessment, do the demands of the assessment communicate to students the need to apply their knowledge to new situations? Do the demands of the assessment lead students toward mastery of the standards and exhibit the traits of academic excellence in the content that you expect students to develop?</a:t>
            </a:r>
          </a:p>
          <a:p>
            <a:pPr defTabSz="912937"/>
            <a:endParaRPr lang="en-US" baseline="0" dirty="0" smtClean="0"/>
          </a:p>
          <a:p>
            <a:pPr defTabSz="912937"/>
            <a:r>
              <a:rPr lang="en-US" baseline="0" dirty="0" smtClean="0"/>
              <a:t>Once you have made your determination about the potential for students to demonstrate academic excellence, high, moderate or, low/none, provide an explanation of your rating.</a:t>
            </a:r>
          </a:p>
        </p:txBody>
      </p:sp>
      <p:sp>
        <p:nvSpPr>
          <p:cNvPr id="4" name="Slide Number Placeholder 3"/>
          <p:cNvSpPr>
            <a:spLocks noGrp="1"/>
          </p:cNvSpPr>
          <p:nvPr>
            <p:ph type="sldNum" sz="quarter" idx="10"/>
          </p:nvPr>
        </p:nvSpPr>
        <p:spPr/>
        <p:txBody>
          <a:bodyPr/>
          <a:lstStyle/>
          <a:p>
            <a:fld id="{D332A473-7BEA-4B65-BF25-161D70378789}" type="slidenum">
              <a:rPr lang="en-US" smtClean="0"/>
              <a:t>35</a:t>
            </a:fld>
            <a:endParaRPr lang="en-US" dirty="0"/>
          </a:p>
        </p:txBody>
      </p:sp>
    </p:spTree>
    <p:extLst>
      <p:ext uri="{BB962C8B-B14F-4D97-AF65-F5344CB8AC3E}">
        <p14:creationId xmlns:p14="http://schemas.microsoft.com/office/powerpoint/2010/main" val="64786403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2937"/>
            <a:r>
              <a:rPr lang="en-US" baseline="0" dirty="0" smtClean="0"/>
              <a:t>Assessment results should provide educators with information about what students know given the instruction that has taken place. As you look at your assessment, does it provide sufficient information to assist a teacher in knowing if students are competent in the standards being assessed? Can the assessment results be used to inform future instruction?</a:t>
            </a:r>
          </a:p>
          <a:p>
            <a:pPr defTabSz="912937"/>
            <a:endParaRPr lang="en-US" baseline="0" dirty="0" smtClean="0"/>
          </a:p>
          <a:p>
            <a:pPr defTabSz="912937"/>
            <a:r>
              <a:rPr lang="en-US" baseline="0" dirty="0" smtClean="0"/>
              <a:t>Once you have made your determination about how assessment results can be used, high, moderate or, low/none, provide an explanation of your rating.</a:t>
            </a:r>
          </a:p>
        </p:txBody>
      </p:sp>
      <p:sp>
        <p:nvSpPr>
          <p:cNvPr id="4" name="Slide Number Placeholder 3"/>
          <p:cNvSpPr>
            <a:spLocks noGrp="1"/>
          </p:cNvSpPr>
          <p:nvPr>
            <p:ph type="sldNum" sz="quarter" idx="10"/>
          </p:nvPr>
        </p:nvSpPr>
        <p:spPr/>
        <p:txBody>
          <a:bodyPr/>
          <a:lstStyle/>
          <a:p>
            <a:fld id="{D332A473-7BEA-4B65-BF25-161D70378789}" type="slidenum">
              <a:rPr lang="en-US" smtClean="0"/>
              <a:t>36</a:t>
            </a:fld>
            <a:endParaRPr lang="en-US" dirty="0"/>
          </a:p>
        </p:txBody>
      </p:sp>
    </p:spTree>
    <p:extLst>
      <p:ext uri="{BB962C8B-B14F-4D97-AF65-F5344CB8AC3E}">
        <p14:creationId xmlns:p14="http://schemas.microsoft.com/office/powerpoint/2010/main" val="331168361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2937"/>
            <a:r>
              <a:rPr lang="en-US" baseline="0" dirty="0" smtClean="0"/>
              <a:t>The final question in the review relates to how an educator can use the assessment as part of his or her instructional process. For example, you may view the assessment as a summative end-of-course or end-of-unit assessment; or, you may view the assessment as an interim assessment that could be used to determine students’ progress towards mastery of the standards. A low rating in  this category would indicate that the purpose and use of the assessment may not be clear to the educator administering it.</a:t>
            </a:r>
          </a:p>
          <a:p>
            <a:pPr defTabSz="912937"/>
            <a:endParaRPr lang="en-US" baseline="0" dirty="0" smtClean="0"/>
          </a:p>
          <a:p>
            <a:pPr defTabSz="912937"/>
            <a:r>
              <a:rPr lang="en-US" baseline="0" dirty="0" smtClean="0"/>
              <a:t>Once you have made your determination about how assessment results can be used in the instructional process, high, moderate or, low/none, provide an explanation of your rating.</a:t>
            </a:r>
          </a:p>
          <a:p>
            <a:pPr defTabSz="912937"/>
            <a:endParaRPr lang="en-US" baseline="0" dirty="0" smtClean="0"/>
          </a:p>
          <a:p>
            <a:pPr defTabSz="912937"/>
            <a:r>
              <a:rPr lang="en-US" baseline="0" dirty="0" smtClean="0"/>
              <a:t>The last portion of this section asks you to include any additional information regarding the opportunities to learn section. Please add any information that YOU would want to know if you were considering using this assessment.</a:t>
            </a:r>
          </a:p>
          <a:p>
            <a:pPr defTabSz="912937"/>
            <a:endParaRPr lang="en-US" baseline="0" dirty="0" smtClean="0"/>
          </a:p>
        </p:txBody>
      </p:sp>
      <p:sp>
        <p:nvSpPr>
          <p:cNvPr id="4" name="Slide Number Placeholder 3"/>
          <p:cNvSpPr>
            <a:spLocks noGrp="1"/>
          </p:cNvSpPr>
          <p:nvPr>
            <p:ph type="sldNum" sz="quarter" idx="10"/>
          </p:nvPr>
        </p:nvSpPr>
        <p:spPr/>
        <p:txBody>
          <a:bodyPr/>
          <a:lstStyle/>
          <a:p>
            <a:fld id="{D332A473-7BEA-4B65-BF25-161D70378789}" type="slidenum">
              <a:rPr lang="en-US" smtClean="0"/>
              <a:t>37</a:t>
            </a:fld>
            <a:endParaRPr lang="en-US" dirty="0"/>
          </a:p>
        </p:txBody>
      </p:sp>
    </p:spTree>
    <p:extLst>
      <p:ext uri="{BB962C8B-B14F-4D97-AF65-F5344CB8AC3E}">
        <p14:creationId xmlns:p14="http://schemas.microsoft.com/office/powerpoint/2010/main" val="226004090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Before we move to determining a final recommendation</a:t>
            </a:r>
            <a:r>
              <a:rPr lang="en-US" baseline="0" dirty="0" smtClean="0"/>
              <a:t>, pause and write down any questions or reflections you have about the opportunities to learn section.</a:t>
            </a:r>
          </a:p>
          <a:p>
            <a:endParaRPr lang="en-US" baseline="0" dirty="0" smtClean="0"/>
          </a:p>
          <a:p>
            <a:r>
              <a:rPr lang="en-US" baseline="0" dirty="0" smtClean="0"/>
              <a:t>Now, click on the Final Recommendation tab on the ART.</a:t>
            </a:r>
          </a:p>
          <a:p>
            <a:endParaRPr lang="en-US" baseline="0" dirty="0" smtClean="0"/>
          </a:p>
          <a:p>
            <a:r>
              <a:rPr lang="en-US" baseline="0" dirty="0" smtClean="0"/>
              <a:t>All the information from your review will migrate to this tab. On lines 4 and 5 you will make you final recommendation – recommended, partially recommended, or not recommended. You will make a final statement as to why you have or have not recommended the assessment, and provide evidence to support your recommendation.</a:t>
            </a:r>
          </a:p>
          <a:p>
            <a:endParaRPr lang="en-US" baseline="0" dirty="0" smtClean="0"/>
          </a:p>
        </p:txBody>
      </p:sp>
      <p:sp>
        <p:nvSpPr>
          <p:cNvPr id="4" name="Slide Number Placeholder 3"/>
          <p:cNvSpPr>
            <a:spLocks noGrp="1"/>
          </p:cNvSpPr>
          <p:nvPr>
            <p:ph type="sldNum" sz="quarter" idx="10"/>
          </p:nvPr>
        </p:nvSpPr>
        <p:spPr/>
        <p:txBody>
          <a:bodyPr/>
          <a:lstStyle/>
          <a:p>
            <a:fld id="{D332A473-7BEA-4B65-BF25-161D70378789}" type="slidenum">
              <a:rPr lang="en-US" smtClean="0"/>
              <a:t>38</a:t>
            </a:fld>
            <a:endParaRPr lang="en-US" dirty="0"/>
          </a:p>
        </p:txBody>
      </p:sp>
    </p:spTree>
    <p:extLst>
      <p:ext uri="{BB962C8B-B14F-4D97-AF65-F5344CB8AC3E}">
        <p14:creationId xmlns:p14="http://schemas.microsoft.com/office/powerpoint/2010/main" val="225726724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Before diving into the review of your assessment,</a:t>
            </a:r>
            <a:r>
              <a:rPr lang="en-US" baseline="0" dirty="0" smtClean="0"/>
              <a:t> go to the CDE resource bank and look at an assessment that has been included. This will give you an idea of how the reviews are performed and the types of information that have been included in each of the 4 sections.</a:t>
            </a:r>
            <a:endParaRPr lang="en-US" dirty="0"/>
          </a:p>
        </p:txBody>
      </p:sp>
      <p:sp>
        <p:nvSpPr>
          <p:cNvPr id="4" name="Slide Number Placeholder 3"/>
          <p:cNvSpPr>
            <a:spLocks noGrp="1"/>
          </p:cNvSpPr>
          <p:nvPr>
            <p:ph type="sldNum" sz="quarter" idx="10"/>
          </p:nvPr>
        </p:nvSpPr>
        <p:spPr/>
        <p:txBody>
          <a:bodyPr/>
          <a:lstStyle/>
          <a:p>
            <a:fld id="{D332A473-7BEA-4B65-BF25-161D70378789}" type="slidenum">
              <a:rPr lang="en-US" smtClean="0"/>
              <a:t>39</a:t>
            </a:fld>
            <a:endParaRPr lang="en-US" dirty="0"/>
          </a:p>
        </p:txBody>
      </p:sp>
    </p:spTree>
    <p:extLst>
      <p:ext uri="{BB962C8B-B14F-4D97-AF65-F5344CB8AC3E}">
        <p14:creationId xmlns:p14="http://schemas.microsoft.com/office/powerpoint/2010/main" val="20374595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By engaging in an assessment</a:t>
            </a:r>
            <a:r>
              <a:rPr lang="en-US" baseline="0" dirty="0" smtClean="0"/>
              <a:t> review process, you will be able to evaluate an assessment to determine the clarity with which the assessment identifies what standards, knowledge and skills students should demonstrate, and how deeply they are expected to know this information; explicitly identify the evidence students are expected to show; and, identify the tasks that produce the evidence.</a:t>
            </a:r>
            <a:endParaRPr lang="en-US" dirty="0"/>
          </a:p>
        </p:txBody>
      </p:sp>
      <p:sp>
        <p:nvSpPr>
          <p:cNvPr id="4" name="Slide Number Placeholder 3"/>
          <p:cNvSpPr>
            <a:spLocks noGrp="1"/>
          </p:cNvSpPr>
          <p:nvPr>
            <p:ph type="sldNum" sz="quarter" idx="10"/>
          </p:nvPr>
        </p:nvSpPr>
        <p:spPr/>
        <p:txBody>
          <a:bodyPr/>
          <a:lstStyle/>
          <a:p>
            <a:fld id="{D332A473-7BEA-4B65-BF25-161D70378789}" type="slidenum">
              <a:rPr lang="en-US" smtClean="0"/>
              <a:t>4</a:t>
            </a:fld>
            <a:endParaRPr lang="en-US" dirty="0"/>
          </a:p>
        </p:txBody>
      </p:sp>
    </p:spTree>
    <p:extLst>
      <p:ext uri="{BB962C8B-B14F-4D97-AF65-F5344CB8AC3E}">
        <p14:creationId xmlns:p14="http://schemas.microsoft.com/office/powerpoint/2010/main" val="117988692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 this time, review your</a:t>
            </a:r>
            <a:r>
              <a:rPr lang="en-US" baseline="0" dirty="0" smtClean="0"/>
              <a:t> notes and questions and think about the ways in which the ART could serve in an assessment literacy role. It is the goal of the content </a:t>
            </a:r>
            <a:r>
              <a:rPr lang="en-US" baseline="0" dirty="0" err="1" smtClean="0"/>
              <a:t>collaboratives</a:t>
            </a:r>
            <a:r>
              <a:rPr lang="en-US" baseline="0" dirty="0" smtClean="0"/>
              <a:t> to make the ART available to all Colorado educators to use to evaluate the assessments being used in their classrooms, schools and districts.</a:t>
            </a:r>
            <a:endParaRPr lang="en-US" dirty="0"/>
          </a:p>
        </p:txBody>
      </p:sp>
      <p:sp>
        <p:nvSpPr>
          <p:cNvPr id="4" name="Slide Number Placeholder 3"/>
          <p:cNvSpPr>
            <a:spLocks noGrp="1"/>
          </p:cNvSpPr>
          <p:nvPr>
            <p:ph type="sldNum" sz="quarter" idx="10"/>
          </p:nvPr>
        </p:nvSpPr>
        <p:spPr/>
        <p:txBody>
          <a:bodyPr/>
          <a:lstStyle/>
          <a:p>
            <a:fld id="{D332A473-7BEA-4B65-BF25-161D70378789}" type="slidenum">
              <a:rPr lang="en-US" smtClean="0"/>
              <a:t>40</a:t>
            </a:fld>
            <a:endParaRPr lang="en-US" dirty="0"/>
          </a:p>
        </p:txBody>
      </p:sp>
    </p:spTree>
    <p:extLst>
      <p:ext uri="{BB962C8B-B14F-4D97-AF65-F5344CB8AC3E}">
        <p14:creationId xmlns:p14="http://schemas.microsoft.com/office/powerpoint/2010/main" val="180323971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The review process is thorough, and gives you great information about the assessments that are being used in Colorado classrooms. </a:t>
            </a:r>
          </a:p>
          <a:p>
            <a:endParaRPr lang="en-US" baseline="0" dirty="0" smtClean="0"/>
          </a:p>
          <a:p>
            <a:r>
              <a:rPr lang="en-US" dirty="0" smtClean="0"/>
              <a:t>Please contact</a:t>
            </a:r>
            <a:r>
              <a:rPr lang="en-US" baseline="0" dirty="0" smtClean="0"/>
              <a:t> me with any questions or comments.</a:t>
            </a:r>
          </a:p>
          <a:p>
            <a:endParaRPr lang="en-US" baseline="0" dirty="0" smtClean="0"/>
          </a:p>
          <a:p>
            <a:r>
              <a:rPr lang="en-US" baseline="0" dirty="0" smtClean="0"/>
              <a:t>Thank you for participating in Colorado’s assessment review process – developed by educators, for educators.</a:t>
            </a:r>
            <a:endParaRPr lang="en-US" dirty="0"/>
          </a:p>
        </p:txBody>
      </p:sp>
      <p:sp>
        <p:nvSpPr>
          <p:cNvPr id="4" name="Slide Number Placeholder 3"/>
          <p:cNvSpPr>
            <a:spLocks noGrp="1"/>
          </p:cNvSpPr>
          <p:nvPr>
            <p:ph type="sldNum" sz="quarter" idx="10"/>
          </p:nvPr>
        </p:nvSpPr>
        <p:spPr/>
        <p:txBody>
          <a:bodyPr/>
          <a:lstStyle/>
          <a:p>
            <a:fld id="{D332A473-7BEA-4B65-BF25-161D70378789}" type="slidenum">
              <a:rPr lang="en-US" smtClean="0"/>
              <a:t>41</a:t>
            </a:fld>
            <a:endParaRPr lang="en-US" dirty="0"/>
          </a:p>
        </p:txBody>
      </p:sp>
    </p:spTree>
    <p:extLst>
      <p:ext uri="{BB962C8B-B14F-4D97-AF65-F5344CB8AC3E}">
        <p14:creationId xmlns:p14="http://schemas.microsoft.com/office/powerpoint/2010/main" val="40985916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baseline="0" dirty="0" smtClean="0"/>
              <a:t>To begin, click on the “profile” tab. </a:t>
            </a:r>
          </a:p>
          <a:p>
            <a:endParaRPr lang="en-US" b="0" baseline="0" dirty="0" smtClean="0"/>
          </a:p>
          <a:p>
            <a:r>
              <a:rPr lang="en-US" b="0" baseline="0" dirty="0" smtClean="0"/>
              <a:t>Using the dropdown menu, select the content area your assessment measures.</a:t>
            </a:r>
          </a:p>
          <a:p>
            <a:endParaRPr lang="en-US" b="0" baseline="0" dirty="0" smtClean="0"/>
          </a:p>
          <a:p>
            <a:r>
              <a:rPr lang="en-US" b="0" baseline="0" dirty="0" smtClean="0"/>
              <a:t>Type in the name of your assessment</a:t>
            </a:r>
          </a:p>
          <a:p>
            <a:endParaRPr lang="en-US" b="0" baseline="0" dirty="0" smtClean="0"/>
          </a:p>
          <a:p>
            <a:r>
              <a:rPr lang="en-US" b="0" baseline="0" dirty="0" smtClean="0"/>
              <a:t>Indicate who has developed the assessment. For example, name of the publisher, author, or district.</a:t>
            </a:r>
          </a:p>
          <a:p>
            <a:endParaRPr lang="en-US" b="0" baseline="0" dirty="0" smtClean="0"/>
          </a:p>
          <a:p>
            <a:r>
              <a:rPr lang="en-US" b="0" baseline="0" dirty="0" smtClean="0"/>
              <a:t>Indicate the cost category</a:t>
            </a:r>
          </a:p>
          <a:p>
            <a:endParaRPr lang="en-US" b="0" baseline="0" dirty="0" smtClean="0"/>
          </a:p>
          <a:p>
            <a:r>
              <a:rPr lang="en-US" b="0" baseline="0" dirty="0" smtClean="0"/>
              <a:t>Put the names of those reviewing the assessment in “Reviewer” box. </a:t>
            </a:r>
          </a:p>
          <a:p>
            <a:endParaRPr lang="en-US" b="0" baseline="0" dirty="0" smtClean="0"/>
          </a:p>
          <a:p>
            <a:r>
              <a:rPr lang="en-US" b="0" baseline="0" dirty="0" smtClean="0"/>
              <a:t>We encourage assessment reviews to be done in collaborative teams. Collaborative reviews provide the greatest opportunity for assessments to be reviewed thoroughly and with fidelity.</a:t>
            </a:r>
          </a:p>
          <a:p>
            <a:endParaRPr lang="en-US" b="0" baseline="0" dirty="0" smtClean="0"/>
          </a:p>
          <a:p>
            <a:r>
              <a:rPr lang="en-US" b="0" baseline="0" dirty="0" smtClean="0"/>
              <a:t>Indicate if the review is collaborative and indicate districts or professional organizations that are involved, if applicable.</a:t>
            </a:r>
          </a:p>
          <a:p>
            <a:endParaRPr lang="en-US" b="0" baseline="0" dirty="0" smtClean="0"/>
          </a:p>
          <a:p>
            <a:r>
              <a:rPr lang="en-US" b="0" baseline="0" dirty="0" smtClean="0"/>
              <a:t>Type in the date the review was performed.</a:t>
            </a:r>
          </a:p>
          <a:p>
            <a:endParaRPr lang="en-US" b="0" baseline="0" dirty="0" smtClean="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Date Placeholder 4"/>
          <p:cNvSpPr>
            <a:spLocks noGrp="1"/>
          </p:cNvSpPr>
          <p:nvPr>
            <p:ph type="dt" idx="11"/>
          </p:nvPr>
        </p:nvSpPr>
        <p:spPr/>
        <p:txBody>
          <a:bodyPr/>
          <a:lstStyle/>
          <a:p>
            <a:fld id="{DF7F1863-8423-8E48-8D02-88636C918AC7}" type="datetime1">
              <a:rPr lang="en-US" smtClean="0">
                <a:solidFill>
                  <a:prstClr val="black"/>
                </a:solidFill>
              </a:rPr>
              <a:pPr/>
              <a:t>8/19/2019</a:t>
            </a:fld>
            <a:endParaRPr lang="en-US" dirty="0">
              <a:solidFill>
                <a:prstClr val="black"/>
              </a:solidFill>
            </a:endParaRPr>
          </a:p>
        </p:txBody>
      </p:sp>
      <p:sp>
        <p:nvSpPr>
          <p:cNvPr id="6" name="Footer Placeholder 5"/>
          <p:cNvSpPr>
            <a:spLocks noGrp="1"/>
          </p:cNvSpPr>
          <p:nvPr>
            <p:ph type="ftr" sz="quarter" idx="12"/>
          </p:nvPr>
        </p:nvSpPr>
        <p:spPr/>
        <p:txBody>
          <a:bodyPr/>
          <a:lstStyle/>
          <a:p>
            <a:endParaRPr lang="en-US" dirty="0">
              <a:solidFill>
                <a:prstClr val="black"/>
              </a:solidFill>
            </a:endParaRPr>
          </a:p>
        </p:txBody>
      </p:sp>
      <p:sp>
        <p:nvSpPr>
          <p:cNvPr id="7" name="Slide Number Placeholder 6"/>
          <p:cNvSpPr>
            <a:spLocks noGrp="1"/>
          </p:cNvSpPr>
          <p:nvPr>
            <p:ph type="sldNum" sz="quarter" idx="13"/>
          </p:nvPr>
        </p:nvSpPr>
        <p:spPr/>
        <p:txBody>
          <a:bodyPr/>
          <a:lstStyle/>
          <a:p>
            <a:fld id="{3F7242FB-F25E-544B-B72F-E0B5A499AB48}" type="slidenum">
              <a:rPr lang="en-US" smtClean="0">
                <a:solidFill>
                  <a:prstClr val="black"/>
                </a:solidFill>
              </a:rPr>
              <a:pPr/>
              <a:t>5</a:t>
            </a:fld>
            <a:endParaRPr lang="en-US" dirty="0">
              <a:solidFill>
                <a:prstClr val="black"/>
              </a:solidFill>
            </a:endParaRPr>
          </a:p>
        </p:txBody>
      </p:sp>
    </p:spTree>
    <p:extLst>
      <p:ext uri="{BB962C8B-B14F-4D97-AF65-F5344CB8AC3E}">
        <p14:creationId xmlns:p14="http://schemas.microsoft.com/office/powerpoint/2010/main" val="36356959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baseline="0" dirty="0" smtClean="0"/>
              <a:t>Next, select the item types that best describe the assessment – there may be more than one. The ART provides definitions for each of these item types.</a:t>
            </a:r>
          </a:p>
          <a:p>
            <a:endParaRPr lang="en-US" b="0" baseline="0" dirty="0" smtClean="0"/>
          </a:p>
          <a:p>
            <a:r>
              <a:rPr lang="en-US" b="0" baseline="0" dirty="0" smtClean="0"/>
              <a:t>Also, indicate what components are included with the assessment.</a:t>
            </a:r>
          </a:p>
          <a:p>
            <a:endParaRPr lang="en-US" b="0" baseline="0" dirty="0" smtClean="0"/>
          </a:p>
          <a:p>
            <a:r>
              <a:rPr lang="en-US" b="0" baseline="0" dirty="0" smtClean="0"/>
              <a:t>Both of these categories provide opportunities for you to comment on aspects, both positive and negative, of the assessment that you believe are relevant and worthy of mentioning.</a:t>
            </a:r>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Date Placeholder 4"/>
          <p:cNvSpPr>
            <a:spLocks noGrp="1"/>
          </p:cNvSpPr>
          <p:nvPr>
            <p:ph type="dt" idx="11"/>
          </p:nvPr>
        </p:nvSpPr>
        <p:spPr/>
        <p:txBody>
          <a:bodyPr/>
          <a:lstStyle/>
          <a:p>
            <a:fld id="{DF7F1863-8423-8E48-8D02-88636C918AC7}" type="datetime1">
              <a:rPr lang="en-US" smtClean="0">
                <a:solidFill>
                  <a:prstClr val="black"/>
                </a:solidFill>
              </a:rPr>
              <a:pPr/>
              <a:t>8/19/2019</a:t>
            </a:fld>
            <a:endParaRPr lang="en-US" dirty="0">
              <a:solidFill>
                <a:prstClr val="black"/>
              </a:solidFill>
            </a:endParaRPr>
          </a:p>
        </p:txBody>
      </p:sp>
      <p:sp>
        <p:nvSpPr>
          <p:cNvPr id="6" name="Footer Placeholder 5"/>
          <p:cNvSpPr>
            <a:spLocks noGrp="1"/>
          </p:cNvSpPr>
          <p:nvPr>
            <p:ph type="ftr" sz="quarter" idx="12"/>
          </p:nvPr>
        </p:nvSpPr>
        <p:spPr/>
        <p:txBody>
          <a:bodyPr/>
          <a:lstStyle/>
          <a:p>
            <a:endParaRPr lang="en-US" dirty="0">
              <a:solidFill>
                <a:prstClr val="black"/>
              </a:solidFill>
            </a:endParaRPr>
          </a:p>
        </p:txBody>
      </p:sp>
      <p:sp>
        <p:nvSpPr>
          <p:cNvPr id="7" name="Slide Number Placeholder 6"/>
          <p:cNvSpPr>
            <a:spLocks noGrp="1"/>
          </p:cNvSpPr>
          <p:nvPr>
            <p:ph type="sldNum" sz="quarter" idx="13"/>
          </p:nvPr>
        </p:nvSpPr>
        <p:spPr/>
        <p:txBody>
          <a:bodyPr/>
          <a:lstStyle/>
          <a:p>
            <a:fld id="{3F7242FB-F25E-544B-B72F-E0B5A499AB48}" type="slidenum">
              <a:rPr lang="en-US" smtClean="0">
                <a:solidFill>
                  <a:prstClr val="black"/>
                </a:solidFill>
              </a:rPr>
              <a:pPr/>
              <a:t>6</a:t>
            </a:fld>
            <a:endParaRPr lang="en-US" dirty="0">
              <a:solidFill>
                <a:prstClr val="black"/>
              </a:solidFill>
            </a:endParaRPr>
          </a:p>
        </p:txBody>
      </p:sp>
    </p:spTree>
    <p:extLst>
      <p:ext uri="{BB962C8B-B14F-4D97-AF65-F5344CB8AC3E}">
        <p14:creationId xmlns:p14="http://schemas.microsoft.com/office/powerpoint/2010/main" val="9789607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smtClean="0"/>
              <a:t>The next four tabs represent the </a:t>
            </a:r>
            <a:r>
              <a:rPr lang="en-US" b="0" baseline="0" dirty="0" smtClean="0"/>
              <a:t>four critical areas the</a:t>
            </a:r>
            <a:r>
              <a:rPr lang="en-US" b="0" dirty="0" smtClean="0"/>
              <a:t> ART</a:t>
            </a:r>
            <a:r>
              <a:rPr lang="en-US" b="0" baseline="0" dirty="0" smtClean="0"/>
              <a:t>  requires that you evaluate in order to gauge the overall quality of an assessment:</a:t>
            </a:r>
          </a:p>
          <a:p>
            <a:endParaRPr lang="en-US" b="0" baseline="0" dirty="0" smtClean="0"/>
          </a:p>
          <a:p>
            <a:r>
              <a:rPr lang="en-US" b="0" dirty="0" smtClean="0"/>
              <a:t>Alignment – In the process of evaluating assessments to measure student achievement, we want to ensure</a:t>
            </a:r>
            <a:r>
              <a:rPr lang="en-US" b="0" baseline="0" dirty="0" smtClean="0"/>
              <a:t> the assessments support the CAS and GLEs, including the DOK of the corresponding standards.</a:t>
            </a:r>
          </a:p>
          <a:p>
            <a:endParaRPr lang="en-US" b="0" baseline="0" dirty="0" smtClean="0"/>
          </a:p>
          <a:p>
            <a:r>
              <a:rPr lang="en-US" b="0" baseline="0" dirty="0" smtClean="0"/>
              <a:t>Scoring Guide – When measuring student learning there should be a fair and objective tool.  Although scoring of constructed responses can be subjective, the clearer the scoring criteria are, the more reliable the scores will be.  In addition, the inclusion of exemplars assists in reliable scoring of student work.</a:t>
            </a:r>
          </a:p>
          <a:p>
            <a:endParaRPr lang="en-US" b="0" baseline="0" dirty="0" smtClean="0"/>
          </a:p>
          <a:p>
            <a:r>
              <a:rPr lang="en-US" b="0" baseline="0" dirty="0" smtClean="0"/>
              <a:t>Fair and Unbiased – Measures of student learning should provide access and opportunity for all students, including students with disabilities, ELL, and GT students. By ensuring appropriate formatting, vocabulary and language, and accommodations all students are able to demonstrate their understanding of the concepts and skills.</a:t>
            </a:r>
          </a:p>
          <a:p>
            <a:endParaRPr lang="en-US" b="0" baseline="0" dirty="0" smtClean="0"/>
          </a:p>
          <a:p>
            <a:r>
              <a:rPr lang="en-US" b="0" baseline="0" dirty="0" smtClean="0"/>
              <a:t>Opportunities to Learn – Because we want assessments that will demonstrate student understanding, assessments should engage students in authentic situations that can be generalized to other content areas and other contexts.  The information gained from the student work should allow teachers and parents to have a clear sense of students’ understanding of the learning expectations.  In addition, assessments should clearly allow the teacher to know how to use the results to plan for the future instruction.</a:t>
            </a:r>
          </a:p>
          <a:p>
            <a:endParaRPr lang="en-US" b="0" baseline="0" dirty="0" smtClean="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Date Placeholder 4"/>
          <p:cNvSpPr>
            <a:spLocks noGrp="1"/>
          </p:cNvSpPr>
          <p:nvPr>
            <p:ph type="dt" idx="11"/>
          </p:nvPr>
        </p:nvSpPr>
        <p:spPr/>
        <p:txBody>
          <a:bodyPr/>
          <a:lstStyle/>
          <a:p>
            <a:fld id="{DF7F1863-8423-8E48-8D02-88636C918AC7}" type="datetime1">
              <a:rPr lang="en-US" smtClean="0">
                <a:solidFill>
                  <a:prstClr val="black"/>
                </a:solidFill>
              </a:rPr>
              <a:pPr/>
              <a:t>8/19/2019</a:t>
            </a:fld>
            <a:endParaRPr lang="en-US" dirty="0">
              <a:solidFill>
                <a:prstClr val="black"/>
              </a:solidFill>
            </a:endParaRPr>
          </a:p>
        </p:txBody>
      </p:sp>
      <p:sp>
        <p:nvSpPr>
          <p:cNvPr id="6" name="Footer Placeholder 5"/>
          <p:cNvSpPr>
            <a:spLocks noGrp="1"/>
          </p:cNvSpPr>
          <p:nvPr>
            <p:ph type="ftr" sz="quarter" idx="12"/>
          </p:nvPr>
        </p:nvSpPr>
        <p:spPr/>
        <p:txBody>
          <a:bodyPr/>
          <a:lstStyle/>
          <a:p>
            <a:endParaRPr lang="en-US" dirty="0">
              <a:solidFill>
                <a:prstClr val="black"/>
              </a:solidFill>
            </a:endParaRPr>
          </a:p>
        </p:txBody>
      </p:sp>
      <p:sp>
        <p:nvSpPr>
          <p:cNvPr id="7" name="Slide Number Placeholder 6"/>
          <p:cNvSpPr>
            <a:spLocks noGrp="1"/>
          </p:cNvSpPr>
          <p:nvPr>
            <p:ph type="sldNum" sz="quarter" idx="13"/>
          </p:nvPr>
        </p:nvSpPr>
        <p:spPr/>
        <p:txBody>
          <a:bodyPr/>
          <a:lstStyle/>
          <a:p>
            <a:fld id="{3F7242FB-F25E-544B-B72F-E0B5A499AB48}" type="slidenum">
              <a:rPr lang="en-US" smtClean="0">
                <a:solidFill>
                  <a:prstClr val="black"/>
                </a:solidFill>
              </a:rPr>
              <a:pPr/>
              <a:t>7</a:t>
            </a:fld>
            <a:endParaRPr lang="en-US" dirty="0">
              <a:solidFill>
                <a:prstClr val="black"/>
              </a:solidFill>
            </a:endParaRPr>
          </a:p>
        </p:txBody>
      </p:sp>
    </p:spTree>
    <p:extLst>
      <p:ext uri="{BB962C8B-B14F-4D97-AF65-F5344CB8AC3E}">
        <p14:creationId xmlns:p14="http://schemas.microsoft.com/office/powerpoint/2010/main" val="21422307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first section of the review</a:t>
            </a:r>
            <a:r>
              <a:rPr lang="en-US" baseline="0" dirty="0" smtClean="0"/>
              <a:t> focuses on the degree to which the assessment is aligned to both the content and rigor of the standards.</a:t>
            </a:r>
            <a:endParaRPr lang="en-US" dirty="0"/>
          </a:p>
        </p:txBody>
      </p:sp>
      <p:sp>
        <p:nvSpPr>
          <p:cNvPr id="4" name="Slide Number Placeholder 3"/>
          <p:cNvSpPr>
            <a:spLocks noGrp="1"/>
          </p:cNvSpPr>
          <p:nvPr>
            <p:ph type="sldNum" sz="quarter" idx="10"/>
          </p:nvPr>
        </p:nvSpPr>
        <p:spPr/>
        <p:txBody>
          <a:bodyPr/>
          <a:lstStyle/>
          <a:p>
            <a:fld id="{D332A473-7BEA-4B65-BF25-161D70378789}" type="slidenum">
              <a:rPr lang="en-US" smtClean="0"/>
              <a:t>8</a:t>
            </a:fld>
            <a:endParaRPr lang="en-US" dirty="0"/>
          </a:p>
        </p:txBody>
      </p:sp>
    </p:spTree>
    <p:extLst>
      <p:ext uri="{BB962C8B-B14F-4D97-AF65-F5344CB8AC3E}">
        <p14:creationId xmlns:p14="http://schemas.microsoft.com/office/powerpoint/2010/main" val="781854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a:t>
            </a:r>
            <a:r>
              <a:rPr lang="en-US" baseline="0" dirty="0" smtClean="0"/>
              <a:t> click on the Alignment tab. This section asks you to determine both the content alignment and the rigor alignment.</a:t>
            </a:r>
          </a:p>
          <a:p>
            <a:endParaRPr lang="en-US" baseline="0" dirty="0" smtClean="0"/>
          </a:p>
          <a:p>
            <a:pPr defTabSz="912937">
              <a:defRPr/>
            </a:pPr>
            <a:r>
              <a:rPr lang="en-US" baseline="0" dirty="0" smtClean="0"/>
              <a:t>You will need to determine what CAS the items and/or tasks on the assessment measure. Keep in mind that if you are reviewing an assessment from another state, for example, that their standards may be different than Colorado's and may indicate the assessment is appropriate for a different grade level than what the assessment aligns to in Colorado. There may also be items on the assessment that measure expectations that are not included in Colorado standards. Also, be aware that many assessments claim to be aligned to specific CAS – you will need to verify this information as part of your review by analyzing the alignment yourself.</a:t>
            </a:r>
          </a:p>
        </p:txBody>
      </p:sp>
      <p:sp>
        <p:nvSpPr>
          <p:cNvPr id="4" name="Slide Number Placeholder 3"/>
          <p:cNvSpPr>
            <a:spLocks noGrp="1"/>
          </p:cNvSpPr>
          <p:nvPr>
            <p:ph type="sldNum" sz="quarter" idx="10"/>
          </p:nvPr>
        </p:nvSpPr>
        <p:spPr/>
        <p:txBody>
          <a:bodyPr/>
          <a:lstStyle/>
          <a:p>
            <a:fld id="{D332A473-7BEA-4B65-BF25-161D70378789}" type="slidenum">
              <a:rPr lang="en-US" smtClean="0"/>
              <a:t>9</a:t>
            </a:fld>
            <a:endParaRPr lang="en-US" dirty="0"/>
          </a:p>
        </p:txBody>
      </p:sp>
    </p:spTree>
    <p:extLst>
      <p:ext uri="{BB962C8B-B14F-4D97-AF65-F5344CB8AC3E}">
        <p14:creationId xmlns:p14="http://schemas.microsoft.com/office/powerpoint/2010/main" val="382073886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2" name="Rectangle 11"/>
          <p:cNvSpPr/>
          <p:nvPr userDrawn="1"/>
        </p:nvSpPr>
        <p:spPr>
          <a:xfrm>
            <a:off x="0" y="4675238"/>
            <a:ext cx="9144000" cy="2182761"/>
          </a:xfrm>
          <a:prstGeom prst="rect">
            <a:avLst/>
          </a:prstGeom>
          <a:gradFill>
            <a:gsLst>
              <a:gs pos="0">
                <a:schemeClr val="bg1"/>
              </a:gs>
              <a:gs pos="100000">
                <a:srgbClr val="00953A">
                  <a:alpha val="50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685800" y="3236239"/>
            <a:ext cx="7772400" cy="1216589"/>
          </a:xfrm>
        </p:spPr>
        <p:txBody>
          <a:bodyPr anchor="t" anchorCtr="0">
            <a:normAutofit/>
          </a:bodyPr>
          <a:lstStyle>
            <a:lvl1pPr algn="ctr">
              <a:defRPr sz="3600">
                <a:latin typeface="Museo Slab 500" panose="02000000000000000000" pitchFamily="50"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685800" y="5073444"/>
            <a:ext cx="7772400" cy="1065925"/>
          </a:xfrm>
        </p:spPr>
        <p:txBody>
          <a:bodyPr>
            <a:normAutofit/>
          </a:bodyPr>
          <a:lstStyle>
            <a:lvl1pPr marL="0" indent="0" algn="ct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US" dirty="0"/>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165737" y="632706"/>
            <a:ext cx="2821173" cy="1762730"/>
          </a:xfrm>
          <a:prstGeom prst="rect">
            <a:avLst/>
          </a:prstGeom>
        </p:spPr>
      </p:pic>
      <p:cxnSp>
        <p:nvCxnSpPr>
          <p:cNvPr id="10" name="Straight Connector 9"/>
          <p:cNvCxnSpPr/>
          <p:nvPr userDrawn="1"/>
        </p:nvCxnSpPr>
        <p:spPr>
          <a:xfrm>
            <a:off x="685800" y="2772696"/>
            <a:ext cx="7801897" cy="0"/>
          </a:xfrm>
          <a:prstGeom prst="line">
            <a:avLst/>
          </a:prstGeom>
          <a:ln w="19050">
            <a:solidFill>
              <a:srgbClr val="00953A"/>
            </a:solidFill>
          </a:ln>
        </p:spPr>
        <p:style>
          <a:lnRef idx="1">
            <a:schemeClr val="accent1"/>
          </a:lnRef>
          <a:fillRef idx="0">
            <a:schemeClr val="accent1"/>
          </a:fillRef>
          <a:effectRef idx="0">
            <a:schemeClr val="accent1"/>
          </a:effectRef>
          <a:fontRef idx="minor">
            <a:schemeClr val="tx1"/>
          </a:fontRef>
        </p:style>
      </p:cxnSp>
      <p:sp>
        <p:nvSpPr>
          <p:cNvPr id="13" name="Slide Number Placeholder 5"/>
          <p:cNvSpPr>
            <a:spLocks noGrp="1"/>
          </p:cNvSpPr>
          <p:nvPr>
            <p:ph type="sldNum" sz="quarter" idx="12"/>
          </p:nvPr>
        </p:nvSpPr>
        <p:spPr>
          <a:xfrm>
            <a:off x="223071" y="6427018"/>
            <a:ext cx="2057400" cy="365125"/>
          </a:xfrm>
          <a:prstGeom prst="rect">
            <a:avLst/>
          </a:prstGeom>
        </p:spPr>
        <p:txBody>
          <a:bodyPr/>
          <a:lstStyle>
            <a:lvl1pPr algn="l">
              <a:defRPr sz="1600">
                <a:solidFill>
                  <a:schemeClr val="bg1"/>
                </a:solidFill>
              </a:defRPr>
            </a:lvl1pPr>
          </a:lstStyle>
          <a:p>
            <a:fld id="{C479D5F6-EDCB-402A-AC08-4943A1820E8F}" type="slidenum">
              <a:rPr lang="en-US" smtClean="0"/>
              <a:pPr/>
              <a:t>‹#›</a:t>
            </a:fld>
            <a:endParaRPr lang="en-US" dirty="0"/>
          </a:p>
        </p:txBody>
      </p:sp>
    </p:spTree>
    <p:extLst>
      <p:ext uri="{BB962C8B-B14F-4D97-AF65-F5344CB8AC3E}">
        <p14:creationId xmlns:p14="http://schemas.microsoft.com/office/powerpoint/2010/main" val="18805756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a:xfrm>
            <a:off x="223071" y="6427018"/>
            <a:ext cx="2057400" cy="365125"/>
          </a:xfrm>
          <a:prstGeom prst="rect">
            <a:avLst/>
          </a:prstGeom>
        </p:spPr>
        <p:txBody>
          <a:bodyPr/>
          <a:lstStyle>
            <a:lvl1pPr algn="l">
              <a:defRPr sz="1600">
                <a:solidFill>
                  <a:schemeClr val="bg1">
                    <a:lumMod val="50000"/>
                  </a:schemeClr>
                </a:solidFill>
              </a:defRPr>
            </a:lvl1pPr>
          </a:lstStyle>
          <a:p>
            <a:fld id="{C479D5F6-EDCB-402A-AC08-4943A1820E8F}" type="slidenum">
              <a:rPr lang="en-US" smtClean="0"/>
              <a:pPr/>
              <a:t>‹#›</a:t>
            </a:fld>
            <a:endParaRPr lang="en-US" dirty="0"/>
          </a:p>
        </p:txBody>
      </p:sp>
      <p:sp>
        <p:nvSpPr>
          <p:cNvPr id="3" name="Title 1"/>
          <p:cNvSpPr>
            <a:spLocks noGrp="1"/>
          </p:cNvSpPr>
          <p:nvPr>
            <p:ph type="title"/>
          </p:nvPr>
        </p:nvSpPr>
        <p:spPr>
          <a:xfrm>
            <a:off x="245193" y="254514"/>
            <a:ext cx="6081865" cy="756418"/>
          </a:xfrm>
        </p:spPr>
        <p:txBody>
          <a:bodyPr lIns="0" tIns="0" rIns="0" bIns="0" anchor="t" anchorCtr="0">
            <a:normAutofit/>
          </a:bodyPr>
          <a:lstStyle>
            <a:lvl1pPr>
              <a:defRPr sz="2400">
                <a:solidFill>
                  <a:schemeClr val="tx1"/>
                </a:solidFill>
                <a:latin typeface="Museo Slab 500" panose="02000000000000000000" pitchFamily="50"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16847188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Title 1"/>
          <p:cNvSpPr>
            <a:spLocks noGrp="1"/>
          </p:cNvSpPr>
          <p:nvPr>
            <p:ph type="title"/>
          </p:nvPr>
        </p:nvSpPr>
        <p:spPr>
          <a:xfrm>
            <a:off x="245193" y="254514"/>
            <a:ext cx="6081865" cy="756418"/>
          </a:xfrm>
        </p:spPr>
        <p:txBody>
          <a:bodyPr lIns="0" tIns="0" rIns="0" bIns="0" anchor="t" anchorCtr="0">
            <a:normAutofit/>
          </a:bodyPr>
          <a:lstStyle>
            <a:lvl1pPr>
              <a:defRPr sz="2400">
                <a:solidFill>
                  <a:schemeClr val="tx1"/>
                </a:solidFill>
                <a:latin typeface="Museo Slab 500" panose="02000000000000000000" pitchFamily="50"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41803890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sp>
        <p:nvSpPr>
          <p:cNvPr id="3" name="Title 1"/>
          <p:cNvSpPr>
            <a:spLocks noGrp="1"/>
          </p:cNvSpPr>
          <p:nvPr>
            <p:ph type="ctrTitle"/>
          </p:nvPr>
        </p:nvSpPr>
        <p:spPr>
          <a:xfrm>
            <a:off x="685800" y="2595716"/>
            <a:ext cx="7772400" cy="2337620"/>
          </a:xfrm>
        </p:spPr>
        <p:txBody>
          <a:bodyPr anchor="t" anchorCtr="0">
            <a:normAutofit/>
          </a:bodyPr>
          <a:lstStyle>
            <a:lvl1pPr algn="ctr">
              <a:defRPr sz="4000">
                <a:solidFill>
                  <a:schemeClr val="bg1"/>
                </a:solidFill>
                <a:latin typeface="Museo Slab 500" panose="02000000000000000000" pitchFamily="50" charset="0"/>
              </a:defRPr>
            </a:lvl1pPr>
          </a:lstStyle>
          <a:p>
            <a:r>
              <a:rPr lang="en-US" dirty="0" smtClean="0"/>
              <a:t>Click to edit Master title style</a:t>
            </a:r>
            <a:endParaRPr lang="en-US" dirty="0"/>
          </a:p>
        </p:txBody>
      </p:sp>
      <p:sp>
        <p:nvSpPr>
          <p:cNvPr id="4" name="Slide Number Placeholder 5"/>
          <p:cNvSpPr>
            <a:spLocks noGrp="1"/>
          </p:cNvSpPr>
          <p:nvPr>
            <p:ph type="sldNum" sz="quarter" idx="12"/>
          </p:nvPr>
        </p:nvSpPr>
        <p:spPr>
          <a:xfrm>
            <a:off x="215697" y="6427018"/>
            <a:ext cx="2057400" cy="365125"/>
          </a:xfrm>
          <a:prstGeom prst="rect">
            <a:avLst/>
          </a:prstGeom>
        </p:spPr>
        <p:txBody>
          <a:bodyPr/>
          <a:lstStyle>
            <a:lvl1pPr algn="l">
              <a:defRPr sz="1600">
                <a:solidFill>
                  <a:schemeClr val="bg1"/>
                </a:solidFill>
              </a:defRPr>
            </a:lvl1pPr>
          </a:lstStyle>
          <a:p>
            <a:fld id="{C479D5F6-EDCB-402A-AC08-4943A1820E8F}" type="slidenum">
              <a:rPr lang="en-US" smtClean="0"/>
              <a:pPr/>
              <a:t>‹#›</a:t>
            </a:fld>
            <a:endParaRPr lang="en-US" dirty="0"/>
          </a:p>
        </p:txBody>
      </p:sp>
    </p:spTree>
    <p:extLst>
      <p:ext uri="{BB962C8B-B14F-4D97-AF65-F5344CB8AC3E}">
        <p14:creationId xmlns:p14="http://schemas.microsoft.com/office/powerpoint/2010/main" val="1090883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3999" cy="6857999"/>
          </a:xfrm>
          <a:prstGeom prst="rect">
            <a:avLst/>
          </a:prstGeom>
        </p:spPr>
      </p:pic>
      <p:sp>
        <p:nvSpPr>
          <p:cNvPr id="3" name="Title 1"/>
          <p:cNvSpPr>
            <a:spLocks noGrp="1"/>
          </p:cNvSpPr>
          <p:nvPr>
            <p:ph type="ctrTitle"/>
          </p:nvPr>
        </p:nvSpPr>
        <p:spPr>
          <a:xfrm>
            <a:off x="685800" y="2595716"/>
            <a:ext cx="7772400" cy="2337620"/>
          </a:xfrm>
        </p:spPr>
        <p:txBody>
          <a:bodyPr anchor="t" anchorCtr="0">
            <a:normAutofit/>
          </a:bodyPr>
          <a:lstStyle>
            <a:lvl1pPr algn="ctr">
              <a:defRPr sz="4000">
                <a:solidFill>
                  <a:schemeClr val="bg1"/>
                </a:solidFill>
                <a:latin typeface="Museo Slab 500" panose="02000000000000000000" pitchFamily="50" charset="0"/>
              </a:defRPr>
            </a:lvl1pPr>
          </a:lstStyle>
          <a:p>
            <a:r>
              <a:rPr lang="en-US" dirty="0" smtClean="0"/>
              <a:t>Click to edit Master title style</a:t>
            </a:r>
            <a:endParaRPr lang="en-US" dirty="0"/>
          </a:p>
        </p:txBody>
      </p:sp>
      <p:sp>
        <p:nvSpPr>
          <p:cNvPr id="4" name="Slide Number Placeholder 5"/>
          <p:cNvSpPr>
            <a:spLocks noGrp="1"/>
          </p:cNvSpPr>
          <p:nvPr>
            <p:ph type="sldNum" sz="quarter" idx="12"/>
          </p:nvPr>
        </p:nvSpPr>
        <p:spPr>
          <a:xfrm>
            <a:off x="223071" y="6427018"/>
            <a:ext cx="2057400" cy="365125"/>
          </a:xfrm>
          <a:prstGeom prst="rect">
            <a:avLst/>
          </a:prstGeom>
        </p:spPr>
        <p:txBody>
          <a:bodyPr/>
          <a:lstStyle>
            <a:lvl1pPr algn="l">
              <a:defRPr sz="1600">
                <a:solidFill>
                  <a:schemeClr val="bg1"/>
                </a:solidFill>
              </a:defRPr>
            </a:lvl1pPr>
          </a:lstStyle>
          <a:p>
            <a:fld id="{C479D5F6-EDCB-402A-AC08-4943A1820E8F}" type="slidenum">
              <a:rPr lang="en-US" smtClean="0"/>
              <a:pPr/>
              <a:t>‹#›</a:t>
            </a:fld>
            <a:endParaRPr lang="en-US" dirty="0"/>
          </a:p>
        </p:txBody>
      </p:sp>
    </p:spTree>
    <p:extLst>
      <p:ext uri="{BB962C8B-B14F-4D97-AF65-F5344CB8AC3E}">
        <p14:creationId xmlns:p14="http://schemas.microsoft.com/office/powerpoint/2010/main" val="17222193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cSld name="Comparison">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91159" y="1722438"/>
            <a:ext cx="4040188" cy="639762"/>
          </a:xfrm>
        </p:spPr>
        <p:txBody>
          <a:bodyPr anchor="b"/>
          <a:lstStyle>
            <a:lvl1pPr marL="0" indent="0" algn="l">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391159" y="2438399"/>
            <a:ext cx="4040188" cy="36877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720485" y="1722438"/>
            <a:ext cx="4041775" cy="639762"/>
          </a:xfrm>
        </p:spPr>
        <p:txBody>
          <a:bodyPr anchor="b"/>
          <a:lstStyle>
            <a:lvl1pPr marL="0" indent="0" algn="l">
              <a:buNone/>
              <a:defRPr sz="2400" b="1">
                <a:solidFill>
                  <a:srgbClr val="785F55"/>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720485" y="2438399"/>
            <a:ext cx="4041775" cy="36877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Title 9"/>
          <p:cNvSpPr>
            <a:spLocks noGrp="1"/>
          </p:cNvSpPr>
          <p:nvPr>
            <p:ph type="title"/>
          </p:nvPr>
        </p:nvSpPr>
        <p:spPr/>
        <p:txBody>
          <a:bodyPr/>
          <a:lstStyle/>
          <a:p>
            <a:r>
              <a:rPr lang="en-US" smtClean="0"/>
              <a:t>Click to edit Master title style</a:t>
            </a:r>
            <a:endParaRPr lang="en-US"/>
          </a:p>
        </p:txBody>
      </p:sp>
      <p:sp>
        <p:nvSpPr>
          <p:cNvPr id="11" name="Footer Placeholder 4"/>
          <p:cNvSpPr>
            <a:spLocks noGrp="1"/>
          </p:cNvSpPr>
          <p:nvPr>
            <p:ph type="ftr" sz="quarter" idx="10"/>
          </p:nvPr>
        </p:nvSpPr>
        <p:spPr>
          <a:xfrm>
            <a:off x="380999" y="6356350"/>
            <a:ext cx="3352800" cy="274320"/>
          </a:xfrm>
          <a:prstGeom prst="rect">
            <a:avLst/>
          </a:prstGeom>
        </p:spPr>
        <p:txBody>
          <a:bodyPr vert="horz" lIns="91440" tIns="45720" rIns="91440" bIns="45720" rtlCol="0" anchor="ctr"/>
          <a:lstStyle>
            <a:lvl1pPr algn="l">
              <a:defRPr sz="1100">
                <a:solidFill>
                  <a:schemeClr val="tx2"/>
                </a:solidFill>
              </a:defRPr>
            </a:lvl1pPr>
          </a:lstStyle>
          <a:p>
            <a:endParaRPr lang="en-US" dirty="0" smtClean="0">
              <a:solidFill>
                <a:srgbClr val="785F55"/>
              </a:solidFill>
            </a:endParaRPr>
          </a:p>
        </p:txBody>
      </p:sp>
    </p:spTree>
    <p:extLst>
      <p:ext uri="{BB962C8B-B14F-4D97-AF65-F5344CB8AC3E}">
        <p14:creationId xmlns:p14="http://schemas.microsoft.com/office/powerpoint/2010/main" val="6569001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9143997" cy="1219200"/>
          </a:xfrm>
          <a:prstGeom prst="rect">
            <a:avLst/>
          </a:prstGeom>
        </p:spPr>
      </p:pic>
      <p:sp>
        <p:nvSpPr>
          <p:cNvPr id="2" name="Title 1"/>
          <p:cNvSpPr>
            <a:spLocks noGrp="1"/>
          </p:cNvSpPr>
          <p:nvPr>
            <p:ph type="title"/>
          </p:nvPr>
        </p:nvSpPr>
        <p:spPr>
          <a:xfrm>
            <a:off x="245193" y="254514"/>
            <a:ext cx="6081865" cy="756418"/>
          </a:xfrm>
        </p:spPr>
        <p:txBody>
          <a:bodyPr lIns="0" tIns="0" rIns="0" bIns="0" anchor="t" anchorCtr="0">
            <a:normAutofit/>
          </a:bodyPr>
          <a:lstStyle>
            <a:lvl1pPr>
              <a:defRPr sz="2400">
                <a:solidFill>
                  <a:schemeClr val="bg1"/>
                </a:solidFill>
                <a:latin typeface="Museo Slab 500" panose="02000000000000000000" pitchFamily="50"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628650" y="1463040"/>
            <a:ext cx="7886700" cy="4640674"/>
          </a:xfrm>
        </p:spPr>
        <p:txBody>
          <a:bodyPr lIns="0" tIns="0" rIns="0"/>
          <a:lstStyle>
            <a:lvl1pPr>
              <a:defRPr sz="2400"/>
            </a:lvl1pPr>
            <a:lvl2pPr>
              <a:defRPr sz="2000"/>
            </a:lvl2pPr>
            <a:lvl3pPr>
              <a:defRPr sz="1800"/>
            </a:lvl3pPr>
          </a:lstStyle>
          <a:p>
            <a:pPr lvl="0"/>
            <a:r>
              <a:rPr lang="en-US" dirty="0" smtClean="0"/>
              <a:t>Click to edit Master text styles</a:t>
            </a:r>
          </a:p>
          <a:p>
            <a:pPr lvl="1"/>
            <a:r>
              <a:rPr lang="en-US" dirty="0" smtClean="0"/>
              <a:t>Second level</a:t>
            </a:r>
          </a:p>
          <a:p>
            <a:pPr lvl="2"/>
            <a:r>
              <a:rPr lang="en-US" dirty="0" smtClean="0"/>
              <a:t>Third level</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72400" y="6172200"/>
            <a:ext cx="1143000" cy="485919"/>
          </a:xfrm>
          <a:prstGeom prst="rect">
            <a:avLst/>
          </a:prstGeom>
        </p:spPr>
      </p:pic>
      <p:sp>
        <p:nvSpPr>
          <p:cNvPr id="9" name="Slide Number Placeholder 5"/>
          <p:cNvSpPr>
            <a:spLocks noGrp="1"/>
          </p:cNvSpPr>
          <p:nvPr>
            <p:ph type="sldNum" sz="quarter" idx="12"/>
          </p:nvPr>
        </p:nvSpPr>
        <p:spPr>
          <a:xfrm>
            <a:off x="223071" y="6427018"/>
            <a:ext cx="2057400" cy="365125"/>
          </a:xfrm>
          <a:prstGeom prst="rect">
            <a:avLst/>
          </a:prstGeom>
        </p:spPr>
        <p:txBody>
          <a:bodyPr/>
          <a:lstStyle>
            <a:lvl1pPr algn="l">
              <a:defRPr sz="1600">
                <a:solidFill>
                  <a:schemeClr val="bg1">
                    <a:lumMod val="50000"/>
                  </a:schemeClr>
                </a:solidFill>
              </a:defRPr>
            </a:lvl1pPr>
          </a:lstStyle>
          <a:p>
            <a:fld id="{C479D5F6-EDCB-402A-AC08-4943A1820E8F}" type="slidenum">
              <a:rPr lang="en-US" smtClean="0"/>
              <a:pPr/>
              <a:t>‹#›</a:t>
            </a:fld>
            <a:endParaRPr lang="en-US" dirty="0"/>
          </a:p>
        </p:txBody>
      </p:sp>
    </p:spTree>
    <p:extLst>
      <p:ext uri="{BB962C8B-B14F-4D97-AF65-F5344CB8AC3E}">
        <p14:creationId xmlns:p14="http://schemas.microsoft.com/office/powerpoint/2010/main" val="4549432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9143997" cy="1219200"/>
          </a:xfrm>
          <a:prstGeom prst="rect">
            <a:avLst/>
          </a:prstGeom>
        </p:spPr>
      </p:pic>
      <p:sp>
        <p:nvSpPr>
          <p:cNvPr id="2" name="Title 1"/>
          <p:cNvSpPr>
            <a:spLocks noGrp="1"/>
          </p:cNvSpPr>
          <p:nvPr>
            <p:ph type="title"/>
          </p:nvPr>
        </p:nvSpPr>
        <p:spPr>
          <a:xfrm>
            <a:off x="1168811" y="420328"/>
            <a:ext cx="5158247" cy="590603"/>
          </a:xfrm>
        </p:spPr>
        <p:txBody>
          <a:bodyPr lIns="0" tIns="0" rIns="0" bIns="0" anchor="t" anchorCtr="0">
            <a:normAutofit/>
          </a:bodyPr>
          <a:lstStyle>
            <a:lvl1pPr>
              <a:defRPr sz="2400">
                <a:solidFill>
                  <a:schemeClr val="bg1"/>
                </a:solidFill>
                <a:latin typeface="Museo Slab 500" panose="02000000000000000000" pitchFamily="50"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628650" y="1463040"/>
            <a:ext cx="7886700" cy="4640674"/>
          </a:xfrm>
        </p:spPr>
        <p:txBody>
          <a:bodyPr lIns="0" tIns="0" rIns="0"/>
          <a:lstStyle>
            <a:lvl1pPr>
              <a:defRPr sz="2400"/>
            </a:lvl1pPr>
            <a:lvl2pPr>
              <a:defRPr sz="2000"/>
            </a:lvl2pPr>
            <a:lvl3pPr>
              <a:defRPr sz="1800"/>
            </a:lvl3pPr>
          </a:lstStyle>
          <a:p>
            <a:pPr lvl="0"/>
            <a:r>
              <a:rPr lang="en-US" dirty="0" smtClean="0"/>
              <a:t>Click to edit Master text styles</a:t>
            </a:r>
          </a:p>
          <a:p>
            <a:pPr lvl="1"/>
            <a:r>
              <a:rPr lang="en-US" dirty="0" smtClean="0"/>
              <a:t>Second level</a:t>
            </a:r>
          </a:p>
          <a:p>
            <a:pPr lvl="2"/>
            <a:r>
              <a:rPr lang="en-US" dirty="0" smtClean="0"/>
              <a:t>Third level</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72400" y="6172200"/>
            <a:ext cx="1143000" cy="485919"/>
          </a:xfrm>
          <a:prstGeom prst="rect">
            <a:avLst/>
          </a:prstGeom>
        </p:spPr>
      </p:pic>
      <p:sp>
        <p:nvSpPr>
          <p:cNvPr id="9" name="Slide Number Placeholder 5"/>
          <p:cNvSpPr>
            <a:spLocks noGrp="1"/>
          </p:cNvSpPr>
          <p:nvPr>
            <p:ph type="sldNum" sz="quarter" idx="12"/>
          </p:nvPr>
        </p:nvSpPr>
        <p:spPr>
          <a:xfrm>
            <a:off x="223071" y="6427018"/>
            <a:ext cx="2057400" cy="365125"/>
          </a:xfrm>
          <a:prstGeom prst="rect">
            <a:avLst/>
          </a:prstGeom>
        </p:spPr>
        <p:txBody>
          <a:bodyPr/>
          <a:lstStyle>
            <a:lvl1pPr algn="l">
              <a:defRPr sz="1600">
                <a:solidFill>
                  <a:schemeClr val="bg1">
                    <a:lumMod val="50000"/>
                  </a:schemeClr>
                </a:solidFill>
              </a:defRPr>
            </a:lvl1pPr>
          </a:lstStyle>
          <a:p>
            <a:fld id="{C479D5F6-EDCB-402A-AC08-4943A1820E8F}" type="slidenum">
              <a:rPr lang="en-US" smtClean="0"/>
              <a:pPr/>
              <a:t>‹#›</a:t>
            </a:fld>
            <a:endParaRPr lang="en-US" dirty="0"/>
          </a:p>
        </p:txBody>
      </p:sp>
      <p:pic>
        <p:nvPicPr>
          <p:cNvPr id="4" name="Picture 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7219" y="41458"/>
            <a:ext cx="934373" cy="1068472"/>
          </a:xfrm>
          <a:prstGeom prst="rect">
            <a:avLst/>
          </a:prstGeom>
        </p:spPr>
      </p:pic>
    </p:spTree>
    <p:extLst>
      <p:ext uri="{BB962C8B-B14F-4D97-AF65-F5344CB8AC3E}">
        <p14:creationId xmlns:p14="http://schemas.microsoft.com/office/powerpoint/2010/main" val="33061785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9143997" cy="1219199"/>
          </a:xfrm>
          <a:prstGeom prst="rect">
            <a:avLst/>
          </a:prstGeom>
        </p:spPr>
      </p:pic>
      <p:sp>
        <p:nvSpPr>
          <p:cNvPr id="2" name="Title 1"/>
          <p:cNvSpPr>
            <a:spLocks noGrp="1"/>
          </p:cNvSpPr>
          <p:nvPr>
            <p:ph type="title"/>
          </p:nvPr>
        </p:nvSpPr>
        <p:spPr>
          <a:xfrm>
            <a:off x="1168811" y="420328"/>
            <a:ext cx="5158247" cy="590603"/>
          </a:xfrm>
        </p:spPr>
        <p:txBody>
          <a:bodyPr lIns="0" tIns="0" rIns="0" bIns="0" anchor="t" anchorCtr="0">
            <a:normAutofit/>
          </a:bodyPr>
          <a:lstStyle>
            <a:lvl1pPr>
              <a:defRPr sz="2400">
                <a:solidFill>
                  <a:schemeClr val="bg1"/>
                </a:solidFill>
                <a:latin typeface="Museo Slab 500" panose="02000000000000000000" pitchFamily="50"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628650" y="1463040"/>
            <a:ext cx="7886700" cy="4640674"/>
          </a:xfrm>
        </p:spPr>
        <p:txBody>
          <a:bodyPr lIns="0" tIns="0" rIns="0"/>
          <a:lstStyle>
            <a:lvl1pPr>
              <a:defRPr sz="2400"/>
            </a:lvl1pPr>
            <a:lvl2pPr>
              <a:defRPr sz="2000"/>
            </a:lvl2pPr>
            <a:lvl3pPr>
              <a:defRPr sz="1800"/>
            </a:lvl3pPr>
          </a:lstStyle>
          <a:p>
            <a:pPr lvl="0"/>
            <a:r>
              <a:rPr lang="en-US" dirty="0" smtClean="0"/>
              <a:t>Click to edit Master text styles</a:t>
            </a:r>
          </a:p>
          <a:p>
            <a:pPr lvl="1"/>
            <a:r>
              <a:rPr lang="en-US" dirty="0" smtClean="0"/>
              <a:t>Second level</a:t>
            </a:r>
          </a:p>
          <a:p>
            <a:pPr lvl="2"/>
            <a:r>
              <a:rPr lang="en-US" dirty="0" smtClean="0"/>
              <a:t>Third level</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72400" y="6172200"/>
            <a:ext cx="1143000" cy="485919"/>
          </a:xfrm>
          <a:prstGeom prst="rect">
            <a:avLst/>
          </a:prstGeom>
        </p:spPr>
      </p:pic>
      <p:sp>
        <p:nvSpPr>
          <p:cNvPr id="9" name="Slide Number Placeholder 5"/>
          <p:cNvSpPr>
            <a:spLocks noGrp="1"/>
          </p:cNvSpPr>
          <p:nvPr>
            <p:ph type="sldNum" sz="quarter" idx="12"/>
          </p:nvPr>
        </p:nvSpPr>
        <p:spPr>
          <a:xfrm>
            <a:off x="223071" y="6427018"/>
            <a:ext cx="2057400" cy="365125"/>
          </a:xfrm>
          <a:prstGeom prst="rect">
            <a:avLst/>
          </a:prstGeom>
        </p:spPr>
        <p:txBody>
          <a:bodyPr/>
          <a:lstStyle>
            <a:lvl1pPr algn="l">
              <a:defRPr sz="1600">
                <a:solidFill>
                  <a:schemeClr val="bg1">
                    <a:lumMod val="50000"/>
                  </a:schemeClr>
                </a:solidFill>
              </a:defRPr>
            </a:lvl1pPr>
          </a:lstStyle>
          <a:p>
            <a:fld id="{C479D5F6-EDCB-402A-AC08-4943A1820E8F}" type="slidenum">
              <a:rPr lang="en-US" smtClean="0"/>
              <a:pPr/>
              <a:t>‹#›</a:t>
            </a:fld>
            <a:endParaRPr lang="en-US" dirty="0"/>
          </a:p>
        </p:txBody>
      </p:sp>
      <p:pic>
        <p:nvPicPr>
          <p:cNvPr id="4" name="Picture 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7219" y="41458"/>
            <a:ext cx="934373" cy="1068472"/>
          </a:xfrm>
          <a:prstGeom prst="rect">
            <a:avLst/>
          </a:prstGeom>
        </p:spPr>
      </p:pic>
    </p:spTree>
    <p:extLst>
      <p:ext uri="{BB962C8B-B14F-4D97-AF65-F5344CB8AC3E}">
        <p14:creationId xmlns:p14="http://schemas.microsoft.com/office/powerpoint/2010/main" val="3507693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9143997" cy="1219199"/>
          </a:xfrm>
          <a:prstGeom prst="rect">
            <a:avLst/>
          </a:prstGeom>
        </p:spPr>
      </p:pic>
      <p:sp>
        <p:nvSpPr>
          <p:cNvPr id="2" name="Title 1"/>
          <p:cNvSpPr>
            <a:spLocks noGrp="1"/>
          </p:cNvSpPr>
          <p:nvPr>
            <p:ph type="title"/>
          </p:nvPr>
        </p:nvSpPr>
        <p:spPr>
          <a:xfrm>
            <a:off x="1168811" y="420328"/>
            <a:ext cx="5158247" cy="590603"/>
          </a:xfrm>
        </p:spPr>
        <p:txBody>
          <a:bodyPr lIns="0" tIns="0" rIns="0" bIns="0" anchor="t" anchorCtr="0">
            <a:normAutofit/>
          </a:bodyPr>
          <a:lstStyle>
            <a:lvl1pPr>
              <a:defRPr sz="2400">
                <a:solidFill>
                  <a:schemeClr val="bg1"/>
                </a:solidFill>
                <a:latin typeface="Museo Slab 500" panose="02000000000000000000" pitchFamily="50"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628650" y="1463040"/>
            <a:ext cx="7886700" cy="4640674"/>
          </a:xfrm>
        </p:spPr>
        <p:txBody>
          <a:bodyPr lIns="0" tIns="0" rIns="0"/>
          <a:lstStyle>
            <a:lvl1pPr>
              <a:defRPr sz="2400"/>
            </a:lvl1pPr>
            <a:lvl2pPr>
              <a:defRPr sz="2000"/>
            </a:lvl2pPr>
            <a:lvl3pPr>
              <a:defRPr sz="1800"/>
            </a:lvl3pPr>
          </a:lstStyle>
          <a:p>
            <a:pPr lvl="0"/>
            <a:r>
              <a:rPr lang="en-US" dirty="0" smtClean="0"/>
              <a:t>Click to edit Master text styles</a:t>
            </a:r>
          </a:p>
          <a:p>
            <a:pPr lvl="1"/>
            <a:r>
              <a:rPr lang="en-US" dirty="0" smtClean="0"/>
              <a:t>Second level</a:t>
            </a:r>
          </a:p>
          <a:p>
            <a:pPr lvl="2"/>
            <a:r>
              <a:rPr lang="en-US" dirty="0" smtClean="0"/>
              <a:t>Third level</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72400" y="6172200"/>
            <a:ext cx="1143000" cy="485919"/>
          </a:xfrm>
          <a:prstGeom prst="rect">
            <a:avLst/>
          </a:prstGeom>
        </p:spPr>
      </p:pic>
      <p:sp>
        <p:nvSpPr>
          <p:cNvPr id="9" name="Slide Number Placeholder 5"/>
          <p:cNvSpPr>
            <a:spLocks noGrp="1"/>
          </p:cNvSpPr>
          <p:nvPr>
            <p:ph type="sldNum" sz="quarter" idx="12"/>
          </p:nvPr>
        </p:nvSpPr>
        <p:spPr>
          <a:xfrm>
            <a:off x="223071" y="6427018"/>
            <a:ext cx="2057400" cy="365125"/>
          </a:xfrm>
          <a:prstGeom prst="rect">
            <a:avLst/>
          </a:prstGeom>
        </p:spPr>
        <p:txBody>
          <a:bodyPr/>
          <a:lstStyle>
            <a:lvl1pPr algn="l">
              <a:defRPr sz="1600">
                <a:solidFill>
                  <a:schemeClr val="bg1">
                    <a:lumMod val="50000"/>
                  </a:schemeClr>
                </a:solidFill>
              </a:defRPr>
            </a:lvl1pPr>
          </a:lstStyle>
          <a:p>
            <a:fld id="{C479D5F6-EDCB-402A-AC08-4943A1820E8F}" type="slidenum">
              <a:rPr lang="en-US" smtClean="0"/>
              <a:pPr/>
              <a:t>‹#›</a:t>
            </a:fld>
            <a:endParaRPr lang="en-US" dirty="0"/>
          </a:p>
        </p:txBody>
      </p:sp>
      <p:pic>
        <p:nvPicPr>
          <p:cNvPr id="4" name="Picture 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7219" y="41458"/>
            <a:ext cx="934373" cy="1068472"/>
          </a:xfrm>
          <a:prstGeom prst="rect">
            <a:avLst/>
          </a:prstGeom>
        </p:spPr>
      </p:pic>
    </p:spTree>
    <p:extLst>
      <p:ext uri="{BB962C8B-B14F-4D97-AF65-F5344CB8AC3E}">
        <p14:creationId xmlns:p14="http://schemas.microsoft.com/office/powerpoint/2010/main" val="19029392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9143997" cy="1219199"/>
          </a:xfrm>
          <a:prstGeom prst="rect">
            <a:avLst/>
          </a:prstGeom>
        </p:spPr>
      </p:pic>
      <p:sp>
        <p:nvSpPr>
          <p:cNvPr id="2" name="Title 1"/>
          <p:cNvSpPr>
            <a:spLocks noGrp="1"/>
          </p:cNvSpPr>
          <p:nvPr>
            <p:ph type="title"/>
          </p:nvPr>
        </p:nvSpPr>
        <p:spPr>
          <a:xfrm>
            <a:off x="1168811" y="420328"/>
            <a:ext cx="5158247" cy="590603"/>
          </a:xfrm>
        </p:spPr>
        <p:txBody>
          <a:bodyPr lIns="0" tIns="0" rIns="0" bIns="0" anchor="t" anchorCtr="0">
            <a:normAutofit/>
          </a:bodyPr>
          <a:lstStyle>
            <a:lvl1pPr>
              <a:defRPr sz="2400">
                <a:solidFill>
                  <a:schemeClr val="bg1"/>
                </a:solidFill>
                <a:latin typeface="Museo Slab 500" panose="02000000000000000000" pitchFamily="50"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628650" y="1463040"/>
            <a:ext cx="7886700" cy="4640674"/>
          </a:xfrm>
        </p:spPr>
        <p:txBody>
          <a:bodyPr lIns="0" tIns="0" rIns="0"/>
          <a:lstStyle>
            <a:lvl1pPr>
              <a:defRPr sz="2400"/>
            </a:lvl1pPr>
            <a:lvl2pPr>
              <a:defRPr sz="2000"/>
            </a:lvl2pPr>
            <a:lvl3pPr>
              <a:defRPr sz="1800"/>
            </a:lvl3pPr>
          </a:lstStyle>
          <a:p>
            <a:pPr lvl="0"/>
            <a:r>
              <a:rPr lang="en-US" dirty="0" smtClean="0"/>
              <a:t>Click to edit Master text styles</a:t>
            </a:r>
          </a:p>
          <a:p>
            <a:pPr lvl="1"/>
            <a:r>
              <a:rPr lang="en-US" dirty="0" smtClean="0"/>
              <a:t>Second level</a:t>
            </a:r>
          </a:p>
          <a:p>
            <a:pPr lvl="2"/>
            <a:r>
              <a:rPr lang="en-US" dirty="0" smtClean="0"/>
              <a:t>Third level</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72400" y="6172200"/>
            <a:ext cx="1143000" cy="485919"/>
          </a:xfrm>
          <a:prstGeom prst="rect">
            <a:avLst/>
          </a:prstGeom>
        </p:spPr>
      </p:pic>
      <p:sp>
        <p:nvSpPr>
          <p:cNvPr id="9" name="Slide Number Placeholder 5"/>
          <p:cNvSpPr>
            <a:spLocks noGrp="1"/>
          </p:cNvSpPr>
          <p:nvPr>
            <p:ph type="sldNum" sz="quarter" idx="12"/>
          </p:nvPr>
        </p:nvSpPr>
        <p:spPr>
          <a:xfrm>
            <a:off x="223071" y="6427018"/>
            <a:ext cx="2057400" cy="365125"/>
          </a:xfrm>
          <a:prstGeom prst="rect">
            <a:avLst/>
          </a:prstGeom>
        </p:spPr>
        <p:txBody>
          <a:bodyPr/>
          <a:lstStyle>
            <a:lvl1pPr algn="l">
              <a:defRPr sz="1600">
                <a:solidFill>
                  <a:schemeClr val="bg1">
                    <a:lumMod val="50000"/>
                  </a:schemeClr>
                </a:solidFill>
              </a:defRPr>
            </a:lvl1pPr>
          </a:lstStyle>
          <a:p>
            <a:fld id="{C479D5F6-EDCB-402A-AC08-4943A1820E8F}" type="slidenum">
              <a:rPr lang="en-US" smtClean="0"/>
              <a:pPr/>
              <a:t>‹#›</a:t>
            </a:fld>
            <a:endParaRPr lang="en-US" dirty="0"/>
          </a:p>
        </p:txBody>
      </p:sp>
      <p:pic>
        <p:nvPicPr>
          <p:cNvPr id="4" name="Picture 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7219" y="41458"/>
            <a:ext cx="934373" cy="1068472"/>
          </a:xfrm>
          <a:prstGeom prst="rect">
            <a:avLst/>
          </a:prstGeom>
        </p:spPr>
      </p:pic>
    </p:spTree>
    <p:extLst>
      <p:ext uri="{BB962C8B-B14F-4D97-AF65-F5344CB8AC3E}">
        <p14:creationId xmlns:p14="http://schemas.microsoft.com/office/powerpoint/2010/main" val="30168863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9143997" cy="1219199"/>
          </a:xfrm>
          <a:prstGeom prst="rect">
            <a:avLst/>
          </a:prstGeom>
        </p:spPr>
      </p:pic>
      <p:sp>
        <p:nvSpPr>
          <p:cNvPr id="2" name="Title 1"/>
          <p:cNvSpPr>
            <a:spLocks noGrp="1"/>
          </p:cNvSpPr>
          <p:nvPr>
            <p:ph type="title"/>
          </p:nvPr>
        </p:nvSpPr>
        <p:spPr>
          <a:xfrm>
            <a:off x="1168811" y="420328"/>
            <a:ext cx="5158247" cy="590603"/>
          </a:xfrm>
        </p:spPr>
        <p:txBody>
          <a:bodyPr lIns="0" tIns="0" rIns="0" bIns="0" anchor="t" anchorCtr="0">
            <a:normAutofit/>
          </a:bodyPr>
          <a:lstStyle>
            <a:lvl1pPr>
              <a:defRPr sz="2400">
                <a:solidFill>
                  <a:schemeClr val="bg1"/>
                </a:solidFill>
                <a:latin typeface="Museo Slab 500" panose="02000000000000000000" pitchFamily="50"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628650" y="1463040"/>
            <a:ext cx="7886700" cy="4640674"/>
          </a:xfrm>
        </p:spPr>
        <p:txBody>
          <a:bodyPr lIns="0" tIns="0" rIns="0"/>
          <a:lstStyle>
            <a:lvl1pPr>
              <a:defRPr sz="2400"/>
            </a:lvl1pPr>
            <a:lvl2pPr>
              <a:defRPr sz="2000"/>
            </a:lvl2pPr>
            <a:lvl3pPr>
              <a:defRPr sz="1800"/>
            </a:lvl3pPr>
          </a:lstStyle>
          <a:p>
            <a:pPr lvl="0"/>
            <a:r>
              <a:rPr lang="en-US" dirty="0" smtClean="0"/>
              <a:t>Click to edit Master text styles</a:t>
            </a:r>
          </a:p>
          <a:p>
            <a:pPr lvl="1"/>
            <a:r>
              <a:rPr lang="en-US" dirty="0" smtClean="0"/>
              <a:t>Second level</a:t>
            </a:r>
          </a:p>
          <a:p>
            <a:pPr lvl="2"/>
            <a:r>
              <a:rPr lang="en-US" dirty="0" smtClean="0"/>
              <a:t>Third level</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72400" y="6172200"/>
            <a:ext cx="1143000" cy="485919"/>
          </a:xfrm>
          <a:prstGeom prst="rect">
            <a:avLst/>
          </a:prstGeom>
        </p:spPr>
      </p:pic>
      <p:sp>
        <p:nvSpPr>
          <p:cNvPr id="9" name="Slide Number Placeholder 5"/>
          <p:cNvSpPr>
            <a:spLocks noGrp="1"/>
          </p:cNvSpPr>
          <p:nvPr>
            <p:ph type="sldNum" sz="quarter" idx="12"/>
          </p:nvPr>
        </p:nvSpPr>
        <p:spPr>
          <a:xfrm>
            <a:off x="223071" y="6427018"/>
            <a:ext cx="2057400" cy="365125"/>
          </a:xfrm>
          <a:prstGeom prst="rect">
            <a:avLst/>
          </a:prstGeom>
        </p:spPr>
        <p:txBody>
          <a:bodyPr/>
          <a:lstStyle>
            <a:lvl1pPr algn="l">
              <a:defRPr sz="1600">
                <a:solidFill>
                  <a:schemeClr val="bg1">
                    <a:lumMod val="50000"/>
                  </a:schemeClr>
                </a:solidFill>
              </a:defRPr>
            </a:lvl1pPr>
          </a:lstStyle>
          <a:p>
            <a:fld id="{C479D5F6-EDCB-402A-AC08-4943A1820E8F}" type="slidenum">
              <a:rPr lang="en-US" smtClean="0"/>
              <a:pPr/>
              <a:t>‹#›</a:t>
            </a:fld>
            <a:endParaRPr lang="en-US" dirty="0"/>
          </a:p>
        </p:txBody>
      </p:sp>
      <p:pic>
        <p:nvPicPr>
          <p:cNvPr id="4" name="Picture 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7219" y="41458"/>
            <a:ext cx="934373" cy="1068472"/>
          </a:xfrm>
          <a:prstGeom prst="rect">
            <a:avLst/>
          </a:prstGeom>
        </p:spPr>
      </p:pic>
    </p:spTree>
    <p:extLst>
      <p:ext uri="{BB962C8B-B14F-4D97-AF65-F5344CB8AC3E}">
        <p14:creationId xmlns:p14="http://schemas.microsoft.com/office/powerpoint/2010/main" val="30979459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9143997" cy="1219199"/>
          </a:xfrm>
          <a:prstGeom prst="rect">
            <a:avLst/>
          </a:prstGeom>
        </p:spPr>
      </p:pic>
      <p:sp>
        <p:nvSpPr>
          <p:cNvPr id="2" name="Title 1"/>
          <p:cNvSpPr>
            <a:spLocks noGrp="1"/>
          </p:cNvSpPr>
          <p:nvPr>
            <p:ph type="title"/>
          </p:nvPr>
        </p:nvSpPr>
        <p:spPr>
          <a:xfrm>
            <a:off x="1168811" y="420328"/>
            <a:ext cx="5158247" cy="590603"/>
          </a:xfrm>
        </p:spPr>
        <p:txBody>
          <a:bodyPr lIns="0" tIns="0" rIns="0" bIns="0" anchor="t" anchorCtr="0">
            <a:normAutofit/>
          </a:bodyPr>
          <a:lstStyle>
            <a:lvl1pPr>
              <a:defRPr sz="2400">
                <a:solidFill>
                  <a:schemeClr val="bg1"/>
                </a:solidFill>
                <a:latin typeface="Museo Slab 500" panose="02000000000000000000" pitchFamily="50"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628650" y="1463040"/>
            <a:ext cx="7886700" cy="4640674"/>
          </a:xfrm>
        </p:spPr>
        <p:txBody>
          <a:bodyPr lIns="0" tIns="0" rIns="0"/>
          <a:lstStyle>
            <a:lvl1pPr>
              <a:defRPr sz="2400"/>
            </a:lvl1pPr>
            <a:lvl2pPr>
              <a:defRPr sz="2000"/>
            </a:lvl2pPr>
            <a:lvl3pPr>
              <a:defRPr sz="1800"/>
            </a:lvl3pPr>
          </a:lstStyle>
          <a:p>
            <a:pPr lvl="0"/>
            <a:r>
              <a:rPr lang="en-US" dirty="0" smtClean="0"/>
              <a:t>Click to edit Master text styles</a:t>
            </a:r>
          </a:p>
          <a:p>
            <a:pPr lvl="1"/>
            <a:r>
              <a:rPr lang="en-US" dirty="0" smtClean="0"/>
              <a:t>Second level</a:t>
            </a:r>
          </a:p>
          <a:p>
            <a:pPr lvl="2"/>
            <a:r>
              <a:rPr lang="en-US" dirty="0" smtClean="0"/>
              <a:t>Third level</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72400" y="6172200"/>
            <a:ext cx="1143000" cy="485919"/>
          </a:xfrm>
          <a:prstGeom prst="rect">
            <a:avLst/>
          </a:prstGeom>
        </p:spPr>
      </p:pic>
      <p:sp>
        <p:nvSpPr>
          <p:cNvPr id="9" name="Slide Number Placeholder 5"/>
          <p:cNvSpPr>
            <a:spLocks noGrp="1"/>
          </p:cNvSpPr>
          <p:nvPr>
            <p:ph type="sldNum" sz="quarter" idx="12"/>
          </p:nvPr>
        </p:nvSpPr>
        <p:spPr>
          <a:xfrm>
            <a:off x="223071" y="6427018"/>
            <a:ext cx="2057400" cy="365125"/>
          </a:xfrm>
          <a:prstGeom prst="rect">
            <a:avLst/>
          </a:prstGeom>
        </p:spPr>
        <p:txBody>
          <a:bodyPr/>
          <a:lstStyle>
            <a:lvl1pPr algn="l">
              <a:defRPr sz="1600">
                <a:solidFill>
                  <a:schemeClr val="bg1">
                    <a:lumMod val="50000"/>
                  </a:schemeClr>
                </a:solidFill>
              </a:defRPr>
            </a:lvl1pPr>
          </a:lstStyle>
          <a:p>
            <a:fld id="{C479D5F6-EDCB-402A-AC08-4943A1820E8F}" type="slidenum">
              <a:rPr lang="en-US" smtClean="0"/>
              <a:pPr/>
              <a:t>‹#›</a:t>
            </a:fld>
            <a:endParaRPr lang="en-US" dirty="0"/>
          </a:p>
        </p:txBody>
      </p:sp>
      <p:pic>
        <p:nvPicPr>
          <p:cNvPr id="4" name="Picture 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7219" y="41458"/>
            <a:ext cx="934373" cy="1068472"/>
          </a:xfrm>
          <a:prstGeom prst="rect">
            <a:avLst/>
          </a:prstGeom>
        </p:spPr>
      </p:pic>
    </p:spTree>
    <p:extLst>
      <p:ext uri="{BB962C8B-B14F-4D97-AF65-F5344CB8AC3E}">
        <p14:creationId xmlns:p14="http://schemas.microsoft.com/office/powerpoint/2010/main" val="18116285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28650" y="1463040"/>
            <a:ext cx="3886200" cy="4583799"/>
          </a:xfrm>
        </p:spPr>
        <p:txBody>
          <a:bodyPr/>
          <a:lstStyle>
            <a:lvl1pPr>
              <a:defRPr sz="2400"/>
            </a:lvl1pPr>
            <a:lvl2pPr>
              <a:defRPr sz="2000"/>
            </a:lvl2pPr>
            <a:lvl3pPr>
              <a:defRPr sz="1800"/>
            </a:lvl3pPr>
          </a:lstStyle>
          <a:p>
            <a:pPr lvl="0"/>
            <a:r>
              <a:rPr lang="en-US" dirty="0" smtClean="0"/>
              <a:t>Click to edit Master text styles</a:t>
            </a:r>
          </a:p>
          <a:p>
            <a:pPr lvl="1"/>
            <a:r>
              <a:rPr lang="en-US" dirty="0" smtClean="0"/>
              <a:t>Second level</a:t>
            </a:r>
          </a:p>
          <a:p>
            <a:pPr lvl="2"/>
            <a:r>
              <a:rPr lang="en-US" dirty="0" smtClean="0"/>
              <a:t>Third level</a:t>
            </a:r>
          </a:p>
        </p:txBody>
      </p:sp>
      <p:sp>
        <p:nvSpPr>
          <p:cNvPr id="4" name="Content Placeholder 3"/>
          <p:cNvSpPr>
            <a:spLocks noGrp="1"/>
          </p:cNvSpPr>
          <p:nvPr>
            <p:ph sz="half" idx="2"/>
          </p:nvPr>
        </p:nvSpPr>
        <p:spPr>
          <a:xfrm>
            <a:off x="4629150" y="1463040"/>
            <a:ext cx="3886200" cy="4583799"/>
          </a:xfrm>
        </p:spPr>
        <p:txBody>
          <a:bodyPr/>
          <a:lstStyle>
            <a:lvl1pPr>
              <a:defRPr sz="2400"/>
            </a:lvl1pPr>
            <a:lvl2pPr>
              <a:defRPr sz="2000"/>
            </a:lvl2pPr>
            <a:lvl3pPr>
              <a:defRPr sz="1800"/>
            </a:lvl3pPr>
          </a:lstStyle>
          <a:p>
            <a:pPr lvl="0"/>
            <a:r>
              <a:rPr lang="en-US" dirty="0" smtClean="0"/>
              <a:t>Click to edit Master text styles</a:t>
            </a:r>
          </a:p>
          <a:p>
            <a:pPr lvl="1"/>
            <a:r>
              <a:rPr lang="en-US" dirty="0" smtClean="0"/>
              <a:t>Second level</a:t>
            </a:r>
          </a:p>
          <a:p>
            <a:pPr lvl="2"/>
            <a:r>
              <a:rPr lang="en-US" dirty="0" smtClean="0"/>
              <a:t>Third level</a:t>
            </a: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9143997" cy="1219200"/>
          </a:xfrm>
          <a:prstGeom prst="rect">
            <a:avLst/>
          </a:prstGeom>
        </p:spPr>
      </p:pic>
      <p:sp>
        <p:nvSpPr>
          <p:cNvPr id="9" name="Title 1"/>
          <p:cNvSpPr>
            <a:spLocks noGrp="1"/>
          </p:cNvSpPr>
          <p:nvPr>
            <p:ph type="title"/>
          </p:nvPr>
        </p:nvSpPr>
        <p:spPr>
          <a:xfrm>
            <a:off x="245193" y="254514"/>
            <a:ext cx="6081865" cy="756418"/>
          </a:xfrm>
        </p:spPr>
        <p:txBody>
          <a:bodyPr lIns="0" tIns="0" rIns="0" bIns="0" anchor="t" anchorCtr="0">
            <a:normAutofit/>
          </a:bodyPr>
          <a:lstStyle>
            <a:lvl1pPr>
              <a:defRPr sz="2400">
                <a:solidFill>
                  <a:schemeClr val="bg1"/>
                </a:solidFill>
                <a:latin typeface="Museo Slab 500" panose="02000000000000000000" pitchFamily="50" charset="0"/>
              </a:defRPr>
            </a:lvl1pPr>
          </a:lstStyle>
          <a:p>
            <a:r>
              <a:rPr lang="en-US" dirty="0" smtClean="0"/>
              <a:t>Click to edit Master title style</a:t>
            </a:r>
            <a:endParaRPr lang="en-US" dirty="0"/>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72400" y="6172200"/>
            <a:ext cx="1143000" cy="485919"/>
          </a:xfrm>
          <a:prstGeom prst="rect">
            <a:avLst/>
          </a:prstGeom>
        </p:spPr>
      </p:pic>
      <p:sp>
        <p:nvSpPr>
          <p:cNvPr id="12" name="Slide Number Placeholder 5"/>
          <p:cNvSpPr>
            <a:spLocks noGrp="1"/>
          </p:cNvSpPr>
          <p:nvPr>
            <p:ph type="sldNum" sz="quarter" idx="12"/>
          </p:nvPr>
        </p:nvSpPr>
        <p:spPr>
          <a:xfrm>
            <a:off x="223071" y="6427018"/>
            <a:ext cx="2057400" cy="365125"/>
          </a:xfrm>
          <a:prstGeom prst="rect">
            <a:avLst/>
          </a:prstGeom>
        </p:spPr>
        <p:txBody>
          <a:bodyPr/>
          <a:lstStyle>
            <a:lvl1pPr algn="l">
              <a:defRPr sz="1600">
                <a:solidFill>
                  <a:schemeClr val="bg1">
                    <a:lumMod val="50000"/>
                  </a:schemeClr>
                </a:solidFill>
              </a:defRPr>
            </a:lvl1pPr>
          </a:lstStyle>
          <a:p>
            <a:fld id="{C479D5F6-EDCB-402A-AC08-4943A1820E8F}" type="slidenum">
              <a:rPr lang="en-US" smtClean="0"/>
              <a:pPr/>
              <a:t>‹#›</a:t>
            </a:fld>
            <a:endParaRPr lang="en-US" dirty="0"/>
          </a:p>
        </p:txBody>
      </p:sp>
    </p:spTree>
    <p:extLst>
      <p:ext uri="{BB962C8B-B14F-4D97-AF65-F5344CB8AC3E}">
        <p14:creationId xmlns:p14="http://schemas.microsoft.com/office/powerpoint/2010/main" val="31332068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Slide Number Placeholder 5"/>
          <p:cNvSpPr>
            <a:spLocks noGrp="1"/>
          </p:cNvSpPr>
          <p:nvPr>
            <p:ph type="sldNum" sz="quarter" idx="4"/>
          </p:nvPr>
        </p:nvSpPr>
        <p:spPr>
          <a:xfrm>
            <a:off x="245193" y="6360652"/>
            <a:ext cx="2057400" cy="365125"/>
          </a:xfrm>
          <a:prstGeom prst="rect">
            <a:avLst/>
          </a:prstGeom>
        </p:spPr>
        <p:txBody>
          <a:bodyPr/>
          <a:lstStyle>
            <a:lvl1pPr algn="l">
              <a:defRPr/>
            </a:lvl1pPr>
          </a:lstStyle>
          <a:p>
            <a:fld id="{C479D5F6-EDCB-402A-AC08-4943A1820E8F}" type="slidenum">
              <a:rPr lang="en-US" smtClean="0"/>
              <a:pPr/>
              <a:t>‹#›</a:t>
            </a:fld>
            <a:endParaRPr lang="en-US" dirty="0"/>
          </a:p>
        </p:txBody>
      </p:sp>
    </p:spTree>
    <p:extLst>
      <p:ext uri="{BB962C8B-B14F-4D97-AF65-F5344CB8AC3E}">
        <p14:creationId xmlns:p14="http://schemas.microsoft.com/office/powerpoint/2010/main" val="37237990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70" r:id="rId3"/>
    <p:sldLayoutId id="2147483671" r:id="rId4"/>
    <p:sldLayoutId id="2147483672" r:id="rId5"/>
    <p:sldLayoutId id="2147483673" r:id="rId6"/>
    <p:sldLayoutId id="2147483674" r:id="rId7"/>
    <p:sldLayoutId id="2147483675" r:id="rId8"/>
    <p:sldLayoutId id="2147483664" r:id="rId9"/>
    <p:sldLayoutId id="2147483666" r:id="rId10"/>
    <p:sldLayoutId id="2147483667" r:id="rId11"/>
    <p:sldLayoutId id="2147483668" r:id="rId12"/>
    <p:sldLayoutId id="2147483669" r:id="rId13"/>
    <p:sldLayoutId id="2147483676" r:id="rId14"/>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wav"/><Relationship Id="rId1" Type="http://schemas.microsoft.com/office/2007/relationships/media" Target="../media/media9.wav"/><Relationship Id="rId5" Type="http://schemas.openxmlformats.org/officeDocument/2006/relationships/image" Target="../media/image13.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wav"/><Relationship Id="rId1" Type="http://schemas.microsoft.com/office/2007/relationships/media" Target="../media/media10.wav"/><Relationship Id="rId5" Type="http://schemas.openxmlformats.org/officeDocument/2006/relationships/image" Target="../media/image13.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wav"/><Relationship Id="rId1" Type="http://schemas.microsoft.com/office/2007/relationships/media" Target="../media/media11.wav"/><Relationship Id="rId5" Type="http://schemas.openxmlformats.org/officeDocument/2006/relationships/image" Target="../media/image13.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wav"/><Relationship Id="rId1" Type="http://schemas.microsoft.com/office/2007/relationships/media" Target="../media/media12.wav"/><Relationship Id="rId5" Type="http://schemas.openxmlformats.org/officeDocument/2006/relationships/image" Target="../media/image13.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wav"/><Relationship Id="rId1" Type="http://schemas.microsoft.com/office/2007/relationships/media" Target="../media/media13.wav"/><Relationship Id="rId5" Type="http://schemas.openxmlformats.org/officeDocument/2006/relationships/image" Target="../media/image13.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wav"/><Relationship Id="rId1" Type="http://schemas.microsoft.com/office/2007/relationships/media" Target="../media/media14.wav"/><Relationship Id="rId5" Type="http://schemas.openxmlformats.org/officeDocument/2006/relationships/image" Target="../media/image13.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wav"/><Relationship Id="rId1" Type="http://schemas.microsoft.com/office/2007/relationships/media" Target="../media/media15.wav"/><Relationship Id="rId5" Type="http://schemas.openxmlformats.org/officeDocument/2006/relationships/image" Target="../media/image13.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wav"/><Relationship Id="rId1" Type="http://schemas.microsoft.com/office/2007/relationships/media" Target="../media/media16.wav"/><Relationship Id="rId5" Type="http://schemas.openxmlformats.org/officeDocument/2006/relationships/image" Target="../media/image13.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wav"/><Relationship Id="rId1" Type="http://schemas.microsoft.com/office/2007/relationships/media" Target="../media/media17.wav"/><Relationship Id="rId5" Type="http://schemas.openxmlformats.org/officeDocument/2006/relationships/image" Target="../media/image13.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wav"/><Relationship Id="rId1" Type="http://schemas.microsoft.com/office/2007/relationships/media" Target="../media/media18.wav"/><Relationship Id="rId5" Type="http://schemas.openxmlformats.org/officeDocument/2006/relationships/image" Target="../media/image13.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av"/><Relationship Id="rId1" Type="http://schemas.microsoft.com/office/2007/relationships/media" Target="../media/media1.wav"/><Relationship Id="rId5" Type="http://schemas.openxmlformats.org/officeDocument/2006/relationships/image" Target="../media/image13.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wav"/><Relationship Id="rId1" Type="http://schemas.microsoft.com/office/2007/relationships/media" Target="../media/media19.wav"/><Relationship Id="rId5" Type="http://schemas.openxmlformats.org/officeDocument/2006/relationships/image" Target="../media/image13.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wav"/><Relationship Id="rId1" Type="http://schemas.microsoft.com/office/2007/relationships/media" Target="../media/media20.wav"/><Relationship Id="rId5" Type="http://schemas.openxmlformats.org/officeDocument/2006/relationships/image" Target="../media/image13.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wav"/><Relationship Id="rId1" Type="http://schemas.microsoft.com/office/2007/relationships/media" Target="../media/media21.wav"/><Relationship Id="rId5" Type="http://schemas.openxmlformats.org/officeDocument/2006/relationships/image" Target="../media/image13.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wav"/><Relationship Id="rId1" Type="http://schemas.microsoft.com/office/2007/relationships/media" Target="../media/media22.wav"/><Relationship Id="rId5" Type="http://schemas.openxmlformats.org/officeDocument/2006/relationships/image" Target="../media/image13.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wav"/><Relationship Id="rId1" Type="http://schemas.microsoft.com/office/2007/relationships/media" Target="../media/media23.wav"/><Relationship Id="rId5" Type="http://schemas.openxmlformats.org/officeDocument/2006/relationships/image" Target="../media/image13.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wav"/><Relationship Id="rId1" Type="http://schemas.microsoft.com/office/2007/relationships/media" Target="../media/media24.wav"/><Relationship Id="rId5" Type="http://schemas.openxmlformats.org/officeDocument/2006/relationships/image" Target="../media/image13.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wav"/><Relationship Id="rId1" Type="http://schemas.microsoft.com/office/2007/relationships/media" Target="../media/media25.wav"/><Relationship Id="rId5" Type="http://schemas.openxmlformats.org/officeDocument/2006/relationships/image" Target="../media/image13.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wav"/><Relationship Id="rId1" Type="http://schemas.microsoft.com/office/2007/relationships/media" Target="../media/media26.wav"/><Relationship Id="rId5" Type="http://schemas.openxmlformats.org/officeDocument/2006/relationships/image" Target="../media/image13.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wav"/><Relationship Id="rId1" Type="http://schemas.microsoft.com/office/2007/relationships/media" Target="../media/media27.wav"/><Relationship Id="rId5" Type="http://schemas.openxmlformats.org/officeDocument/2006/relationships/image" Target="../media/image13.pn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wav"/><Relationship Id="rId1" Type="http://schemas.microsoft.com/office/2007/relationships/media" Target="../media/media28.wav"/><Relationship Id="rId5" Type="http://schemas.openxmlformats.org/officeDocument/2006/relationships/image" Target="../media/image13.pn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2.wav"/><Relationship Id="rId1" Type="http://schemas.microsoft.com/office/2007/relationships/media" Target="../media/media2.wav"/><Relationship Id="rId5" Type="http://schemas.openxmlformats.org/officeDocument/2006/relationships/image" Target="../media/image13.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wav"/><Relationship Id="rId1" Type="http://schemas.microsoft.com/office/2007/relationships/media" Target="../media/media29.wav"/><Relationship Id="rId5" Type="http://schemas.openxmlformats.org/officeDocument/2006/relationships/image" Target="../media/image13.pn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0.wav"/><Relationship Id="rId1" Type="http://schemas.microsoft.com/office/2007/relationships/media" Target="../media/media30.wav"/><Relationship Id="rId5" Type="http://schemas.openxmlformats.org/officeDocument/2006/relationships/image" Target="../media/image13.pn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wav"/><Relationship Id="rId1" Type="http://schemas.microsoft.com/office/2007/relationships/media" Target="../media/media31.wav"/><Relationship Id="rId5" Type="http://schemas.openxmlformats.org/officeDocument/2006/relationships/image" Target="../media/image13.pn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2.wav"/><Relationship Id="rId1" Type="http://schemas.microsoft.com/office/2007/relationships/media" Target="../media/media32.wav"/><Relationship Id="rId5" Type="http://schemas.openxmlformats.org/officeDocument/2006/relationships/image" Target="../media/image13.png"/><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3.wav"/><Relationship Id="rId1" Type="http://schemas.microsoft.com/office/2007/relationships/media" Target="../media/media33.wav"/><Relationship Id="rId5" Type="http://schemas.openxmlformats.org/officeDocument/2006/relationships/image" Target="../media/image13.png"/><Relationship Id="rId4"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4.wav"/><Relationship Id="rId1" Type="http://schemas.microsoft.com/office/2007/relationships/media" Target="../media/media34.wav"/><Relationship Id="rId5" Type="http://schemas.openxmlformats.org/officeDocument/2006/relationships/image" Target="../media/image13.png"/><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5.wav"/><Relationship Id="rId1" Type="http://schemas.microsoft.com/office/2007/relationships/media" Target="../media/media35.wav"/><Relationship Id="rId5" Type="http://schemas.openxmlformats.org/officeDocument/2006/relationships/image" Target="../media/image13.png"/><Relationship Id="rId4"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6.wav"/><Relationship Id="rId1" Type="http://schemas.microsoft.com/office/2007/relationships/media" Target="../media/media36.wav"/><Relationship Id="rId5" Type="http://schemas.openxmlformats.org/officeDocument/2006/relationships/image" Target="../media/image13.png"/><Relationship Id="rId4"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7.wav"/><Relationship Id="rId1" Type="http://schemas.microsoft.com/office/2007/relationships/media" Target="../media/media37.wav"/><Relationship Id="rId5" Type="http://schemas.openxmlformats.org/officeDocument/2006/relationships/image" Target="../media/image13.png"/><Relationship Id="rId4"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8.wav"/><Relationship Id="rId1" Type="http://schemas.microsoft.com/office/2007/relationships/media" Target="../media/media38.wav"/><Relationship Id="rId6" Type="http://schemas.openxmlformats.org/officeDocument/2006/relationships/image" Target="../media/image13.png"/><Relationship Id="rId5" Type="http://schemas.openxmlformats.org/officeDocument/2006/relationships/hyperlink" Target="https://www.cde.state.co.us/assessment/resourcebank-assessments" TargetMode="External"/><Relationship Id="rId4"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wav"/><Relationship Id="rId1" Type="http://schemas.microsoft.com/office/2007/relationships/media" Target="../media/media3.wav"/><Relationship Id="rId5" Type="http://schemas.openxmlformats.org/officeDocument/2006/relationships/image" Target="../media/image13.png"/><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9.wav"/><Relationship Id="rId1" Type="http://schemas.microsoft.com/office/2007/relationships/media" Target="../media/media39.wav"/><Relationship Id="rId6" Type="http://schemas.openxmlformats.org/officeDocument/2006/relationships/image" Target="../media/image13.png"/><Relationship Id="rId5" Type="http://schemas.openxmlformats.org/officeDocument/2006/relationships/image" Target="../media/image15.wmf"/><Relationship Id="rId4"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0.wav"/><Relationship Id="rId1" Type="http://schemas.microsoft.com/office/2007/relationships/media" Target="../media/media40.wav"/><Relationship Id="rId6" Type="http://schemas.openxmlformats.org/officeDocument/2006/relationships/image" Target="../media/image13.png"/><Relationship Id="rId5" Type="http://schemas.openxmlformats.org/officeDocument/2006/relationships/hyperlink" Target="mailto:Landrum_A@cde.state.co.us" TargetMode="External"/><Relationship Id="rId4" Type="http://schemas.openxmlformats.org/officeDocument/2006/relationships/notesSlide" Target="../notesSlides/notesSlide4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wav"/><Relationship Id="rId1" Type="http://schemas.microsoft.com/office/2007/relationships/media" Target="../media/media4.wav"/><Relationship Id="rId5" Type="http://schemas.openxmlformats.org/officeDocument/2006/relationships/image" Target="../media/image13.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5.wav"/><Relationship Id="rId1" Type="http://schemas.microsoft.com/office/2007/relationships/media" Target="../media/media5.wav"/><Relationship Id="rId5" Type="http://schemas.openxmlformats.org/officeDocument/2006/relationships/image" Target="../media/image13.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wav"/><Relationship Id="rId1" Type="http://schemas.microsoft.com/office/2007/relationships/media" Target="../media/media6.wav"/><Relationship Id="rId6" Type="http://schemas.openxmlformats.org/officeDocument/2006/relationships/image" Target="../media/image13.png"/><Relationship Id="rId5" Type="http://schemas.openxmlformats.org/officeDocument/2006/relationships/image" Target="../media/image14.wmf"/><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wav"/><Relationship Id="rId1" Type="http://schemas.microsoft.com/office/2007/relationships/media" Target="../media/media7.wav"/><Relationship Id="rId5" Type="http://schemas.openxmlformats.org/officeDocument/2006/relationships/image" Target="../media/image13.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wav"/><Relationship Id="rId1" Type="http://schemas.microsoft.com/office/2007/relationships/media" Target="../media/media8.wav"/><Relationship Id="rId5" Type="http://schemas.openxmlformats.org/officeDocument/2006/relationships/image" Target="../media/image13.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r>
              <a:rPr lang="en-US" dirty="0" smtClean="0"/>
              <a:t>This presentation includes audio narration. Please turn on your computer speakers, or use a headset to hear the narration. Make sure the presentation is in Slide Show mode and move to the next slide to begin.</a:t>
            </a:r>
          </a:p>
        </p:txBody>
      </p:sp>
      <p:sp>
        <p:nvSpPr>
          <p:cNvPr id="3" name="Title 2"/>
          <p:cNvSpPr>
            <a:spLocks noGrp="1"/>
          </p:cNvSpPr>
          <p:nvPr>
            <p:ph type="title"/>
          </p:nvPr>
        </p:nvSpPr>
        <p:spPr/>
        <p:txBody>
          <a:bodyPr/>
          <a:lstStyle/>
          <a:p>
            <a:r>
              <a:rPr lang="en-US" dirty="0" smtClean="0"/>
              <a:t>Assessment Review Tool</a:t>
            </a:r>
            <a:endParaRPr lang="en-US" dirty="0"/>
          </a:p>
        </p:txBody>
      </p:sp>
    </p:spTree>
    <p:extLst>
      <p:ext uri="{BB962C8B-B14F-4D97-AF65-F5344CB8AC3E}">
        <p14:creationId xmlns:p14="http://schemas.microsoft.com/office/powerpoint/2010/main" val="1504130843"/>
      </p:ext>
    </p:extLst>
  </p:cSld>
  <p:clrMapOvr>
    <a:masterClrMapping/>
  </p:clrMapOvr>
  <mc:AlternateContent xmlns:mc="http://schemas.openxmlformats.org/markup-compatibility/2006" xmlns:p14="http://schemas.microsoft.com/office/powerpoint/2010/main">
    <mc:Choice Requires="p14">
      <p:transition spd="slow" p14:dur="2000" advTm="32829"/>
    </mc:Choice>
    <mc:Fallback xmlns="">
      <p:transition spd="slow" advTm="32829"/>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Identify intended Depth-of-Knowledge (DOK) of the Grade Level Expectation using the Evidence Outcomes.</a:t>
            </a:r>
          </a:p>
          <a:p>
            <a:r>
              <a:rPr lang="en-US" dirty="0"/>
              <a:t>Identify the DOK of the assessment question(s) using the DOK matrices and reference sheets.</a:t>
            </a:r>
          </a:p>
          <a:p>
            <a:r>
              <a:rPr lang="en-US" dirty="0"/>
              <a:t>There should be a match between the Grade Level Expectations DOK and the assessment question(s) DOK.</a:t>
            </a:r>
          </a:p>
          <a:p>
            <a:r>
              <a:rPr lang="en-US" dirty="0"/>
              <a:t>Take note of similar content, but different levels of questions.  For example:</a:t>
            </a:r>
          </a:p>
          <a:p>
            <a:pPr lvl="1"/>
            <a:r>
              <a:rPr lang="en-US" dirty="0"/>
              <a:t>Expectation: Read a text, analyze the development of the setting, events, and/or characters within a </a:t>
            </a:r>
            <a:r>
              <a:rPr lang="en-US" dirty="0" smtClean="0"/>
              <a:t>historical </a:t>
            </a:r>
            <a:r>
              <a:rPr lang="en-US" dirty="0"/>
              <a:t>context, supporting assertions with </a:t>
            </a:r>
            <a:r>
              <a:rPr lang="en-US" dirty="0" smtClean="0"/>
              <a:t>textual </a:t>
            </a:r>
            <a:r>
              <a:rPr lang="en-US" dirty="0"/>
              <a:t>evidence.  </a:t>
            </a:r>
            <a:r>
              <a:rPr lang="en-US" dirty="0" smtClean="0"/>
              <a:t>(DOK </a:t>
            </a:r>
            <a:r>
              <a:rPr lang="en-US" dirty="0"/>
              <a:t>Level </a:t>
            </a:r>
            <a:r>
              <a:rPr lang="en-US" dirty="0" smtClean="0"/>
              <a:t>3)</a:t>
            </a:r>
            <a:endParaRPr lang="en-US" dirty="0"/>
          </a:p>
          <a:p>
            <a:pPr lvl="1"/>
            <a:r>
              <a:rPr lang="en-US" dirty="0"/>
              <a:t>Assessment:  Read </a:t>
            </a:r>
            <a:r>
              <a:rPr lang="en-US" dirty="0" smtClean="0"/>
              <a:t>a text</a:t>
            </a:r>
            <a:r>
              <a:rPr lang="en-US" dirty="0"/>
              <a:t>, identify and summarize the connections between the characters, events, and setting. </a:t>
            </a:r>
            <a:r>
              <a:rPr lang="en-US" dirty="0" smtClean="0"/>
              <a:t>(DOK 2)</a:t>
            </a:r>
            <a:endParaRPr lang="en-US" dirty="0"/>
          </a:p>
          <a:p>
            <a:endParaRPr lang="en-US" sz="1800" dirty="0"/>
          </a:p>
        </p:txBody>
      </p:sp>
      <p:sp>
        <p:nvSpPr>
          <p:cNvPr id="3" name="Title 2"/>
          <p:cNvSpPr>
            <a:spLocks noGrp="1"/>
          </p:cNvSpPr>
          <p:nvPr>
            <p:ph type="title"/>
          </p:nvPr>
        </p:nvSpPr>
        <p:spPr/>
        <p:txBody>
          <a:bodyPr/>
          <a:lstStyle/>
          <a:p>
            <a:r>
              <a:rPr lang="en-US" sz="4400" dirty="0" smtClean="0">
                <a:latin typeface="+mn-lt"/>
              </a:rPr>
              <a:t>Cognitive Rigor </a:t>
            </a:r>
            <a:r>
              <a:rPr lang="en-US" sz="4400" dirty="0">
                <a:latin typeface="+mn-lt"/>
              </a:rPr>
              <a:t>Alignment</a:t>
            </a:r>
          </a:p>
        </p:txBody>
      </p:sp>
      <p:sp>
        <p:nvSpPr>
          <p:cNvPr id="4" name="Footer Placeholder 3"/>
          <p:cNvSpPr>
            <a:spLocks noGrp="1"/>
          </p:cNvSpPr>
          <p:nvPr>
            <p:ph type="ftr" sz="quarter" idx="4294967295"/>
          </p:nvPr>
        </p:nvSpPr>
        <p:spPr>
          <a:xfrm>
            <a:off x="380999" y="6265545"/>
            <a:ext cx="2895600" cy="365125"/>
          </a:xfrm>
          <a:prstGeom prst="rect">
            <a:avLst/>
          </a:prstGeom>
        </p:spPr>
        <p:txBody>
          <a:bodyPr/>
          <a:lstStyle/>
          <a:p>
            <a:endParaRPr lang="en-US" dirty="0" smtClean="0">
              <a:solidFill>
                <a:srgbClr val="000000">
                  <a:tint val="75000"/>
                </a:srgbClr>
              </a:solidFill>
            </a:endParaRPr>
          </a:p>
        </p:txBody>
      </p:sp>
      <p:pic>
        <p:nvPicPr>
          <p:cNvPr id="6" name="Audio 5" descr="The cognitive rigor alignment is critical to ensure that an assessment is not measuring content and skills at a level that is more or less complex than intended in the standards. In the next few slides I will give a brief overview of the depth of knowledge levels and how to determine the appropriate DOK level for an assessment that is being reviewed. &#10;&#10;Embedded in the ART are DOK reference sheets to assist you in determining the appropriate DOK level of your assessment. &#10;&#10;In all academic content areas expect for math and reading, writing and communicating, the intended depth of knowledge is indicated next to each evidence outcome in the standards. Math and reading, writing and communicating will have depth of knowledge indicators established as part of Colorado’s participation in the PARCC assessment consortium. If you are reviewing a math or RWC assessment, you will need to determine the DOK of the assessment but you will not need to comment on the alignment to the CAS.&#10;&#10;In order for there to be an alignment of cognitive rigor, the DOK level of the assessment should match the DOK level of the GLE’s and EO’s in the standards. A key scenario to be aware of are situations where the expectation and assessment item appear similar but are at different DOK level, like the example shown here. This doesn’t mean that the assessment item does not have value but it does indicate that the item does not assess the intended depth of the expectati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79766735"/>
      </p:ext>
    </p:extLst>
  </p:cSld>
  <p:clrMapOvr>
    <a:masterClrMapping/>
  </p:clrMapOvr>
  <mc:AlternateContent xmlns:mc="http://schemas.openxmlformats.org/markup-compatibility/2006" xmlns:p14="http://schemas.microsoft.com/office/powerpoint/2010/main">
    <mc:Choice Requires="p14">
      <p:transition spd="slow" p14:dur="2000" advTm="92875"/>
    </mc:Choice>
    <mc:Fallback xmlns="">
      <p:transition spd="slow" advTm="928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lnSpcReduction="10000"/>
          </a:bodyPr>
          <a:lstStyle/>
          <a:p>
            <a:r>
              <a:rPr lang="en-US" sz="2000" dirty="0" smtClean="0"/>
              <a:t>Colorado utilizes Norman Webb’s Depth of Knowledge Levels</a:t>
            </a:r>
          </a:p>
          <a:p>
            <a:pPr lvl="1"/>
            <a:r>
              <a:rPr lang="en-US" sz="1800" dirty="0" smtClean="0"/>
              <a:t>How </a:t>
            </a:r>
            <a:r>
              <a:rPr lang="en-US" sz="1800" dirty="0"/>
              <a:t>deeply do you have to understand the content to successfully interact with </a:t>
            </a:r>
            <a:r>
              <a:rPr lang="en-US" sz="1800" dirty="0" smtClean="0"/>
              <a:t>it?</a:t>
            </a:r>
          </a:p>
          <a:p>
            <a:pPr lvl="1"/>
            <a:r>
              <a:rPr lang="en-US" sz="1800" dirty="0" smtClean="0"/>
              <a:t>How </a:t>
            </a:r>
            <a:r>
              <a:rPr lang="en-US" sz="1800" dirty="0"/>
              <a:t>complex is the content</a:t>
            </a:r>
            <a:r>
              <a:rPr lang="en-US" sz="1800" dirty="0" smtClean="0"/>
              <a:t>?</a:t>
            </a:r>
          </a:p>
          <a:p>
            <a:pPr marL="365760" lvl="1" indent="0">
              <a:buNone/>
            </a:pPr>
            <a:endParaRPr lang="en-US" sz="1800" dirty="0" smtClean="0"/>
          </a:p>
          <a:p>
            <a:pPr>
              <a:lnSpc>
                <a:spcPct val="80000"/>
              </a:lnSpc>
            </a:pPr>
            <a:r>
              <a:rPr lang="en-US" altLang="en-US" sz="2000" dirty="0" smtClean="0"/>
              <a:t>Depth of Knowledge Levels</a:t>
            </a:r>
          </a:p>
          <a:p>
            <a:pPr lvl="1">
              <a:lnSpc>
                <a:spcPct val="80000"/>
              </a:lnSpc>
            </a:pPr>
            <a:r>
              <a:rPr lang="en-US" altLang="en-US" sz="1800" dirty="0" smtClean="0"/>
              <a:t>DOK-1 </a:t>
            </a:r>
            <a:r>
              <a:rPr lang="en-US" altLang="en-US" sz="1800" dirty="0"/>
              <a:t>– Recall &amp; Reproduction - Recall of a fact, term, principle, concept, or perform a routine procedure</a:t>
            </a:r>
          </a:p>
          <a:p>
            <a:pPr lvl="1">
              <a:lnSpc>
                <a:spcPct val="80000"/>
              </a:lnSpc>
            </a:pPr>
            <a:r>
              <a:rPr lang="en-US" altLang="en-US" sz="1800" dirty="0"/>
              <a:t>DOK-2 - Basic Application of Skills/Concepts - Use of information, conceptual knowledge, select appropriate procedures for a task, two or more steps with decision points along the way, routine problems, organize/display data, interpret/use simple graphs</a:t>
            </a:r>
          </a:p>
          <a:p>
            <a:pPr lvl="1">
              <a:lnSpc>
                <a:spcPct val="80000"/>
              </a:lnSpc>
            </a:pPr>
            <a:r>
              <a:rPr lang="en-US" altLang="en-US" sz="1800" dirty="0"/>
              <a:t>DOK-3 - Strategic Thinking - Requires reasoning, developing a plan or sequence of steps to approach problem; requires some decision making and justification; abstract, complex, or non-routine; often more than one possible answer</a:t>
            </a:r>
          </a:p>
          <a:p>
            <a:pPr lvl="1">
              <a:lnSpc>
                <a:spcPct val="80000"/>
              </a:lnSpc>
            </a:pPr>
            <a:r>
              <a:rPr lang="en-US" altLang="en-US" sz="1800" dirty="0"/>
              <a:t>DOK-4 - Extended Thinking - An investigation or application to real world; requires time to research, problem solve, and process multiple conditions of the problem or task; non-routine manipulations, across disciplines/content areas/multiple sources </a:t>
            </a:r>
          </a:p>
          <a:p>
            <a:pPr marL="365760" lvl="1" indent="0">
              <a:buNone/>
            </a:pPr>
            <a:endParaRPr lang="en-US" sz="1600" dirty="0"/>
          </a:p>
          <a:p>
            <a:endParaRPr lang="en-US" sz="1600" dirty="0"/>
          </a:p>
        </p:txBody>
      </p:sp>
      <p:sp>
        <p:nvSpPr>
          <p:cNvPr id="3" name="Title 2"/>
          <p:cNvSpPr>
            <a:spLocks noGrp="1"/>
          </p:cNvSpPr>
          <p:nvPr>
            <p:ph type="title"/>
          </p:nvPr>
        </p:nvSpPr>
        <p:spPr/>
        <p:txBody>
          <a:bodyPr/>
          <a:lstStyle/>
          <a:p>
            <a:r>
              <a:rPr lang="en-US" sz="4400" dirty="0">
                <a:latin typeface="+mn-lt"/>
              </a:rPr>
              <a:t>Cognitive Rigor Alignment</a:t>
            </a:r>
          </a:p>
        </p:txBody>
      </p:sp>
      <p:sp>
        <p:nvSpPr>
          <p:cNvPr id="4" name="Footer Placeholder 3"/>
          <p:cNvSpPr>
            <a:spLocks noGrp="1"/>
          </p:cNvSpPr>
          <p:nvPr>
            <p:ph type="ftr" sz="quarter" idx="4294967295"/>
          </p:nvPr>
        </p:nvSpPr>
        <p:spPr>
          <a:xfrm>
            <a:off x="380999" y="6265545"/>
            <a:ext cx="2895600" cy="365125"/>
          </a:xfrm>
          <a:prstGeom prst="rect">
            <a:avLst/>
          </a:prstGeom>
        </p:spPr>
        <p:txBody>
          <a:bodyPr/>
          <a:lstStyle/>
          <a:p>
            <a:endParaRPr lang="en-US" dirty="0" smtClean="0">
              <a:solidFill>
                <a:srgbClr val="000000">
                  <a:tint val="75000"/>
                </a:srgbClr>
              </a:solidFill>
            </a:endParaRPr>
          </a:p>
        </p:txBody>
      </p:sp>
      <p:pic>
        <p:nvPicPr>
          <p:cNvPr id="7" name="Audio 6" descr="Norman Webb’s Depth of Knowledge Levels were developed in 1997 and are used for assessment item development, alignment studies, and to develop curriculum materials. Assigning DOK allows us to differentiate between the various levels of complexity that exist in content and HOW students are expected to demonstrate mastery of that content. &#10;&#10;DOK Level 1, Recall &amp; Reproduction, only requires students to demonstrate a rote response, use a well-known formula, follow a set procedure (like a recipe), or perform a clearly defined series of steps.&#10;&#10;In Level 2, Basic Application of Skills or Concepts, the content knowledge or process involved is more complex than in level 1. For example, to compare data requires first identifying characteristics of the objects or phenomenon and then grouping or ordering the objects.&#10;&#10;In Level 3, Strategic Thinking,  the complexity does not result only from the fact that there could be multiple answers, a possibility for both Levels 1 and 2, but because the multi-step task requires, in most instances, students to explain their thinking; only requiring a very simple explanation or a word or two should be at Level 2.&#10;&#10;Level 4, Extended Thinking - Many on-demand assessment instruments will not include any assessment activities that could be classified as Level 4. However, standards, goals, and objectives can be stated in such a way as to expect students to perform extended thinking. For example, “Develop generalizations of the results obtained and the strategies used and apply them to new problem situations,” is a Grade 8 objective that is a Level 4.  Keep in mind that the extended time period is not necessarily a distinguishing factor if the required work is only repetitive and does not require applying significant conceptual understanding and higher-order thinking. ">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585157256"/>
      </p:ext>
    </p:extLst>
  </p:cSld>
  <p:clrMapOvr>
    <a:masterClrMapping/>
  </p:clrMapOvr>
  <mc:AlternateContent xmlns:mc="http://schemas.openxmlformats.org/markup-compatibility/2006" xmlns:p14="http://schemas.microsoft.com/office/powerpoint/2010/main">
    <mc:Choice Requires="p14">
      <p:transition spd="slow" p14:dur="2000" advTm="117976"/>
    </mc:Choice>
    <mc:Fallback xmlns="">
      <p:transition spd="slow" advTm="1179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45720" indent="0" algn="ctr">
              <a:buNone/>
            </a:pPr>
            <a:r>
              <a:rPr lang="en-US" altLang="en-US" sz="2800" b="1" dirty="0"/>
              <a:t>DOK is about complexity—not </a:t>
            </a:r>
            <a:r>
              <a:rPr lang="en-US" altLang="en-US" sz="2800" b="1" dirty="0" smtClean="0"/>
              <a:t>difficulty!</a:t>
            </a:r>
          </a:p>
          <a:p>
            <a:pPr marL="45720" indent="0" algn="ctr">
              <a:buNone/>
            </a:pPr>
            <a:endParaRPr lang="en-US" altLang="en-US" sz="1200" b="1" dirty="0"/>
          </a:p>
          <a:p>
            <a:r>
              <a:rPr lang="en-US" altLang="en-US" sz="2400" dirty="0"/>
              <a:t>The intended student learning outcome determines the DOK level. </a:t>
            </a:r>
            <a:r>
              <a:rPr lang="en-US" altLang="en-US" sz="2400" dirty="0" smtClean="0"/>
              <a:t>Ask yourself, “What </a:t>
            </a:r>
            <a:r>
              <a:rPr lang="en-US" altLang="en-US" sz="2400" dirty="0"/>
              <a:t>mental processing must occur</a:t>
            </a:r>
            <a:r>
              <a:rPr lang="en-US" altLang="en-US" sz="2400" dirty="0" smtClean="0"/>
              <a:t>?”</a:t>
            </a:r>
            <a:endParaRPr lang="en-US" altLang="en-US" sz="2400" dirty="0"/>
          </a:p>
          <a:p>
            <a:r>
              <a:rPr lang="en-US" altLang="en-US" sz="2400" dirty="0"/>
              <a:t>While verbs may appear to point to a DOK level, it is what comes after the verb that is the best indicator of the rigor/DOK level.</a:t>
            </a:r>
          </a:p>
          <a:p>
            <a:pPr lvl="1"/>
            <a:r>
              <a:rPr lang="en-US" altLang="en-US" sz="2000" dirty="0"/>
              <a:t>Describe the process of photosynthesis.</a:t>
            </a:r>
          </a:p>
          <a:p>
            <a:pPr lvl="1"/>
            <a:r>
              <a:rPr lang="en-US" altLang="en-US" sz="2000" dirty="0"/>
              <a:t>Describe how the two political parties are alike and different.</a:t>
            </a:r>
          </a:p>
          <a:p>
            <a:pPr lvl="1"/>
            <a:r>
              <a:rPr lang="en-US" altLang="en-US" sz="2000" dirty="0"/>
              <a:t>Describe the most significant effect of WWII on the nations of Europe.  Use evidence to support your opinion.</a:t>
            </a:r>
          </a:p>
          <a:p>
            <a:endParaRPr lang="en-US" altLang="en-US" sz="1600" dirty="0" smtClean="0"/>
          </a:p>
          <a:p>
            <a:endParaRPr lang="en-US" sz="1600" dirty="0"/>
          </a:p>
          <a:p>
            <a:endParaRPr lang="en-US" sz="1600" dirty="0"/>
          </a:p>
        </p:txBody>
      </p:sp>
      <p:sp>
        <p:nvSpPr>
          <p:cNvPr id="3" name="Title 2"/>
          <p:cNvSpPr>
            <a:spLocks noGrp="1"/>
          </p:cNvSpPr>
          <p:nvPr>
            <p:ph type="title"/>
          </p:nvPr>
        </p:nvSpPr>
        <p:spPr/>
        <p:txBody>
          <a:bodyPr/>
          <a:lstStyle/>
          <a:p>
            <a:r>
              <a:rPr lang="en-US" sz="4400" dirty="0">
                <a:latin typeface="+mn-lt"/>
              </a:rPr>
              <a:t>Cognitive Rigor Alignment</a:t>
            </a:r>
          </a:p>
        </p:txBody>
      </p:sp>
      <p:sp>
        <p:nvSpPr>
          <p:cNvPr id="4" name="Footer Placeholder 3"/>
          <p:cNvSpPr>
            <a:spLocks noGrp="1"/>
          </p:cNvSpPr>
          <p:nvPr>
            <p:ph type="ftr" sz="quarter" idx="4294967295"/>
          </p:nvPr>
        </p:nvSpPr>
        <p:spPr>
          <a:xfrm>
            <a:off x="380999" y="6265545"/>
            <a:ext cx="2895600" cy="365125"/>
          </a:xfrm>
          <a:prstGeom prst="rect">
            <a:avLst/>
          </a:prstGeom>
        </p:spPr>
        <p:txBody>
          <a:bodyPr/>
          <a:lstStyle/>
          <a:p>
            <a:endParaRPr lang="en-US" dirty="0" smtClean="0">
              <a:solidFill>
                <a:srgbClr val="000000">
                  <a:tint val="75000"/>
                </a:srgbClr>
              </a:solidFill>
            </a:endParaRPr>
          </a:p>
        </p:txBody>
      </p:sp>
      <p:pic>
        <p:nvPicPr>
          <p:cNvPr id="9" name="Audio 8" descr="The most common error people make when assigning DOK is equating difficulty with complexity. Something can be difficult and still be a DOK 1, such as recalling the capitol of Latvia. If this information isn’t in my recall memory then it will be difficult, but it is still a DOK 1.&#10;&#10;Also remember that DOK is NOT determined by the verb itself, but the context in which the verb is used and the depth of thinking required. Even if the statement is “Analyze the sentence to decide if the comma has been used correctly,” the student is merely “knowing the rule” which is a DOK 1.&#10;&#10;If determining DOK is new for you and you would like additional supports or examples, please let me know and I will be more than happy to provide you with informati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550207956"/>
      </p:ext>
    </p:extLst>
  </p:cSld>
  <p:clrMapOvr>
    <a:masterClrMapping/>
  </p:clrMapOvr>
  <mc:AlternateContent xmlns:mc="http://schemas.openxmlformats.org/markup-compatibility/2006" xmlns:p14="http://schemas.microsoft.com/office/powerpoint/2010/main">
    <mc:Choice Requires="p14">
      <p:transition spd="slow" p14:dur="2000" advTm="46231"/>
    </mc:Choice>
    <mc:Fallback xmlns="">
      <p:transition spd="slow" advTm="462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45720" indent="0">
              <a:buNone/>
            </a:pPr>
            <a:r>
              <a:rPr lang="en-US" sz="2400" dirty="0" smtClean="0"/>
              <a:t>What are students </a:t>
            </a:r>
            <a:r>
              <a:rPr lang="en-US" sz="2400" dirty="0"/>
              <a:t>expected to </a:t>
            </a:r>
            <a:r>
              <a:rPr lang="en-US" sz="2400" b="1" dirty="0" smtClean="0"/>
              <a:t>KNOW</a:t>
            </a:r>
            <a:r>
              <a:rPr lang="en-US" sz="2400" dirty="0" smtClean="0"/>
              <a:t> </a:t>
            </a:r>
            <a:r>
              <a:rPr lang="en-US" sz="2400" dirty="0"/>
              <a:t>about the </a:t>
            </a:r>
            <a:r>
              <a:rPr lang="en-US" sz="2400" dirty="0" smtClean="0"/>
              <a:t>content?</a:t>
            </a:r>
            <a:endParaRPr lang="en-US" sz="2400" dirty="0"/>
          </a:p>
          <a:p>
            <a:pPr marL="45720" indent="0">
              <a:buNone/>
            </a:pPr>
            <a:endParaRPr lang="en-US" sz="2400" dirty="0" smtClean="0"/>
          </a:p>
          <a:p>
            <a:pPr marL="45720" indent="0">
              <a:buNone/>
            </a:pPr>
            <a:r>
              <a:rPr lang="en-US" sz="2400" dirty="0" smtClean="0"/>
              <a:t>Examples</a:t>
            </a:r>
            <a:r>
              <a:rPr lang="en-US" sz="2400" dirty="0"/>
              <a:t>:</a:t>
            </a:r>
          </a:p>
          <a:p>
            <a:r>
              <a:rPr lang="en-US" sz="2200" dirty="0"/>
              <a:t>Explain differences between local, state, and federal government</a:t>
            </a:r>
          </a:p>
          <a:p>
            <a:r>
              <a:rPr lang="en-US" sz="2200" dirty="0"/>
              <a:t>Analyze staging choices</a:t>
            </a:r>
          </a:p>
          <a:p>
            <a:r>
              <a:rPr lang="en-US" sz="2200" dirty="0"/>
              <a:t>Explain the steps of a science </a:t>
            </a:r>
            <a:r>
              <a:rPr lang="en-US" sz="2200" dirty="0" smtClean="0"/>
              <a:t>investigation</a:t>
            </a:r>
            <a:endParaRPr lang="en-US" sz="2200" dirty="0"/>
          </a:p>
          <a:p>
            <a:r>
              <a:rPr lang="en-US" sz="2200" dirty="0" smtClean="0"/>
              <a:t>Recognize </a:t>
            </a:r>
            <a:r>
              <a:rPr lang="en-US" sz="2200" dirty="0"/>
              <a:t>musical notes</a:t>
            </a:r>
          </a:p>
          <a:p>
            <a:r>
              <a:rPr lang="en-US" sz="2200" dirty="0"/>
              <a:t>Explain different forms of government</a:t>
            </a:r>
          </a:p>
          <a:p>
            <a:r>
              <a:rPr lang="en-US" sz="2200" dirty="0"/>
              <a:t>Use mathematical operations</a:t>
            </a:r>
          </a:p>
        </p:txBody>
      </p:sp>
      <p:sp>
        <p:nvSpPr>
          <p:cNvPr id="3" name="Title 2"/>
          <p:cNvSpPr>
            <a:spLocks noGrp="1"/>
          </p:cNvSpPr>
          <p:nvPr>
            <p:ph type="title"/>
          </p:nvPr>
        </p:nvSpPr>
        <p:spPr>
          <a:xfrm>
            <a:off x="457200" y="304800"/>
            <a:ext cx="8381260" cy="1054394"/>
          </a:xfrm>
        </p:spPr>
        <p:txBody>
          <a:bodyPr/>
          <a:lstStyle/>
          <a:p>
            <a:r>
              <a:rPr lang="en-US" sz="4400" dirty="0" smtClean="0">
                <a:latin typeface="+mn-lt"/>
              </a:rPr>
              <a:t>Content Knowledge/Concepts</a:t>
            </a:r>
            <a:endParaRPr lang="en-US" sz="4400" dirty="0">
              <a:latin typeface="+mn-lt"/>
            </a:endParaRPr>
          </a:p>
        </p:txBody>
      </p:sp>
      <p:sp>
        <p:nvSpPr>
          <p:cNvPr id="4" name="Footer Placeholder 3"/>
          <p:cNvSpPr>
            <a:spLocks noGrp="1"/>
          </p:cNvSpPr>
          <p:nvPr>
            <p:ph type="ftr" sz="quarter" idx="4294967295"/>
          </p:nvPr>
        </p:nvSpPr>
        <p:spPr>
          <a:xfrm>
            <a:off x="380999" y="6265545"/>
            <a:ext cx="2895600" cy="365125"/>
          </a:xfrm>
          <a:prstGeom prst="rect">
            <a:avLst/>
          </a:prstGeom>
        </p:spPr>
        <p:txBody>
          <a:bodyPr/>
          <a:lstStyle/>
          <a:p>
            <a:endParaRPr lang="en-US" dirty="0" smtClean="0">
              <a:solidFill>
                <a:srgbClr val="000000">
                  <a:tint val="75000"/>
                </a:srgbClr>
              </a:solidFill>
            </a:endParaRPr>
          </a:p>
        </p:txBody>
      </p:sp>
      <p:pic>
        <p:nvPicPr>
          <p:cNvPr id="5" name="Audio 4" descr="Next, you will identify what students are expected to know about academic content. As you look at what the assessment is asking of the student indicate what content knowledge and concepts students have to know in order to engage with the assessment. Often this is where you will find the content alignment with the standards. While you are not required to use the language from the standards, you can if it most appropriately describes the content reflected in the assessment. &#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940867599"/>
      </p:ext>
    </p:extLst>
  </p:cSld>
  <p:clrMapOvr>
    <a:masterClrMapping/>
  </p:clrMapOvr>
  <mc:AlternateContent xmlns:mc="http://schemas.openxmlformats.org/markup-compatibility/2006" xmlns:p14="http://schemas.microsoft.com/office/powerpoint/2010/main">
    <mc:Choice Requires="p14">
      <p:transition spd="slow" p14:dur="2000" advTm="27776"/>
    </mc:Choice>
    <mc:Fallback xmlns="">
      <p:transition spd="slow" advTm="277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lnSpcReduction="10000"/>
          </a:bodyPr>
          <a:lstStyle/>
          <a:p>
            <a:pPr marL="45720" indent="0">
              <a:buNone/>
            </a:pPr>
            <a:r>
              <a:rPr lang="en-US" sz="2400" dirty="0" smtClean="0"/>
              <a:t>What are students expected </a:t>
            </a:r>
            <a:r>
              <a:rPr lang="en-US" sz="2400" dirty="0"/>
              <a:t>to </a:t>
            </a:r>
            <a:r>
              <a:rPr lang="en-US" sz="2400" b="1" dirty="0" smtClean="0"/>
              <a:t>DO</a:t>
            </a:r>
            <a:r>
              <a:rPr lang="en-US" sz="2400" dirty="0" smtClean="0"/>
              <a:t> </a:t>
            </a:r>
            <a:r>
              <a:rPr lang="en-US" sz="2400" dirty="0"/>
              <a:t>on the </a:t>
            </a:r>
            <a:r>
              <a:rPr lang="en-US" sz="2400" dirty="0" smtClean="0"/>
              <a:t>assessment?</a:t>
            </a:r>
            <a:endParaRPr lang="en-US" sz="2400" dirty="0"/>
          </a:p>
          <a:p>
            <a:pPr marL="45720" indent="0">
              <a:buNone/>
            </a:pPr>
            <a:endParaRPr lang="en-US" sz="1000" dirty="0"/>
          </a:p>
          <a:p>
            <a:pPr marL="45720" indent="0">
              <a:buNone/>
            </a:pPr>
            <a:r>
              <a:rPr lang="en-US" sz="2200" dirty="0"/>
              <a:t>Examples:</a:t>
            </a:r>
          </a:p>
          <a:p>
            <a:r>
              <a:rPr lang="en-US" dirty="0"/>
              <a:t>Make predications and observations using multiple senses and prior knowledge</a:t>
            </a:r>
          </a:p>
          <a:p>
            <a:r>
              <a:rPr lang="en-US" dirty="0"/>
              <a:t>Complete a graphic organizer</a:t>
            </a:r>
          </a:p>
          <a:p>
            <a:r>
              <a:rPr lang="en-US" dirty="0"/>
              <a:t>Identify similarities and differences</a:t>
            </a:r>
          </a:p>
          <a:p>
            <a:r>
              <a:rPr lang="en-US" dirty="0"/>
              <a:t>Read a </a:t>
            </a:r>
            <a:r>
              <a:rPr lang="en-US" dirty="0" smtClean="0"/>
              <a:t>graph</a:t>
            </a:r>
            <a:endParaRPr lang="en-US" sz="1000" dirty="0"/>
          </a:p>
          <a:p>
            <a:r>
              <a:rPr lang="en-US" dirty="0" smtClean="0"/>
              <a:t>Organize </a:t>
            </a:r>
            <a:r>
              <a:rPr lang="en-US" dirty="0"/>
              <a:t>information</a:t>
            </a:r>
          </a:p>
          <a:p>
            <a:r>
              <a:rPr lang="en-US" dirty="0"/>
              <a:t>Create a diagram</a:t>
            </a:r>
          </a:p>
          <a:p>
            <a:r>
              <a:rPr lang="en-US" dirty="0"/>
              <a:t>Use a computer</a:t>
            </a:r>
          </a:p>
          <a:p>
            <a:r>
              <a:rPr lang="en-US" dirty="0"/>
              <a:t>Write a multiple-paragraph essay</a:t>
            </a:r>
          </a:p>
        </p:txBody>
      </p:sp>
      <p:sp>
        <p:nvSpPr>
          <p:cNvPr id="3" name="Title 2"/>
          <p:cNvSpPr>
            <a:spLocks noGrp="1"/>
          </p:cNvSpPr>
          <p:nvPr>
            <p:ph type="title"/>
          </p:nvPr>
        </p:nvSpPr>
        <p:spPr>
          <a:xfrm>
            <a:off x="457200" y="304800"/>
            <a:ext cx="8381260" cy="1054394"/>
          </a:xfrm>
        </p:spPr>
        <p:txBody>
          <a:bodyPr/>
          <a:lstStyle/>
          <a:p>
            <a:r>
              <a:rPr lang="en-US" sz="4400" dirty="0" smtClean="0">
                <a:latin typeface="+mn-lt"/>
              </a:rPr>
              <a:t>Skills/Performance</a:t>
            </a:r>
            <a:endParaRPr lang="en-US" sz="4400" dirty="0">
              <a:latin typeface="+mn-lt"/>
            </a:endParaRPr>
          </a:p>
        </p:txBody>
      </p:sp>
      <p:sp>
        <p:nvSpPr>
          <p:cNvPr id="4" name="Footer Placeholder 3"/>
          <p:cNvSpPr>
            <a:spLocks noGrp="1"/>
          </p:cNvSpPr>
          <p:nvPr>
            <p:ph type="ftr" sz="quarter" idx="4294967295"/>
          </p:nvPr>
        </p:nvSpPr>
        <p:spPr>
          <a:xfrm>
            <a:off x="380999" y="6265545"/>
            <a:ext cx="2895600" cy="365125"/>
          </a:xfrm>
          <a:prstGeom prst="rect">
            <a:avLst/>
          </a:prstGeom>
        </p:spPr>
        <p:txBody>
          <a:bodyPr/>
          <a:lstStyle/>
          <a:p>
            <a:endParaRPr lang="en-US" dirty="0" smtClean="0">
              <a:solidFill>
                <a:srgbClr val="000000">
                  <a:tint val="75000"/>
                </a:srgbClr>
              </a:solidFill>
            </a:endParaRPr>
          </a:p>
        </p:txBody>
      </p:sp>
      <p:pic>
        <p:nvPicPr>
          <p:cNvPr id="5" name="Audio 4" descr="Next, you will identify what students are expected to DO on the assessment. This differs from identifying content knowledge by asking what the student has to do in order to demonstrate what they know.&#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199125127"/>
      </p:ext>
    </p:extLst>
  </p:cSld>
  <p:clrMapOvr>
    <a:masterClrMapping/>
  </p:clrMapOvr>
  <mc:AlternateContent xmlns:mc="http://schemas.openxmlformats.org/markup-compatibility/2006" xmlns:p14="http://schemas.microsoft.com/office/powerpoint/2010/main">
    <mc:Choice Requires="p14">
      <p:transition spd="slow" p14:dur="2000" advTm="14319"/>
    </mc:Choice>
    <mc:Fallback xmlns="">
      <p:transition spd="slow" advTm="143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45720" indent="0">
              <a:buNone/>
            </a:pPr>
            <a:r>
              <a:rPr lang="en-US" sz="2400" dirty="0"/>
              <a:t>Why is it important to </a:t>
            </a:r>
            <a:r>
              <a:rPr lang="en-US" sz="2400" dirty="0" smtClean="0"/>
              <a:t>identify both </a:t>
            </a:r>
            <a:r>
              <a:rPr lang="en-US" sz="2400" dirty="0"/>
              <a:t>the knowledge and skills?</a:t>
            </a:r>
          </a:p>
          <a:p>
            <a:pPr marL="45720" indent="0">
              <a:buNone/>
            </a:pPr>
            <a:endParaRPr lang="en-US" sz="2400" dirty="0"/>
          </a:p>
          <a:p>
            <a:pPr marL="45720" indent="0">
              <a:buNone/>
            </a:pPr>
            <a:r>
              <a:rPr lang="en-US" dirty="0" smtClean="0"/>
              <a:t>Allows educators to </a:t>
            </a:r>
            <a:r>
              <a:rPr lang="en-US" dirty="0"/>
              <a:t>ensure that students are prepared for both the content </a:t>
            </a:r>
            <a:r>
              <a:rPr lang="en-US" dirty="0" smtClean="0"/>
              <a:t>expectations</a:t>
            </a:r>
            <a:endParaRPr lang="en-US" dirty="0"/>
          </a:p>
          <a:p>
            <a:pPr marL="45720" indent="0">
              <a:buNone/>
            </a:pPr>
            <a:endParaRPr lang="en-US" dirty="0"/>
          </a:p>
          <a:p>
            <a:pPr marL="45720" indent="0">
              <a:buNone/>
            </a:pPr>
            <a:r>
              <a:rPr lang="en-US" b="1" dirty="0"/>
              <a:t>and </a:t>
            </a:r>
          </a:p>
          <a:p>
            <a:pPr marL="45720" indent="0">
              <a:buNone/>
            </a:pPr>
            <a:endParaRPr lang="en-US" dirty="0"/>
          </a:p>
          <a:p>
            <a:pPr marL="45720" indent="0">
              <a:buNone/>
            </a:pPr>
            <a:r>
              <a:rPr lang="en-US" dirty="0"/>
              <a:t>the manner in which they are assessed,</a:t>
            </a:r>
          </a:p>
          <a:p>
            <a:pPr marL="45720" indent="0">
              <a:buNone/>
            </a:pPr>
            <a:endParaRPr lang="en-US" dirty="0"/>
          </a:p>
          <a:p>
            <a:pPr marL="45720" indent="0">
              <a:buNone/>
            </a:pPr>
            <a:r>
              <a:rPr lang="en-US" dirty="0"/>
              <a:t>thus… setting students up for success.</a:t>
            </a:r>
          </a:p>
        </p:txBody>
      </p:sp>
      <p:sp>
        <p:nvSpPr>
          <p:cNvPr id="3" name="Title 2"/>
          <p:cNvSpPr>
            <a:spLocks noGrp="1"/>
          </p:cNvSpPr>
          <p:nvPr>
            <p:ph type="title"/>
          </p:nvPr>
        </p:nvSpPr>
        <p:spPr>
          <a:xfrm>
            <a:off x="457200" y="304800"/>
            <a:ext cx="8381260" cy="1054394"/>
          </a:xfrm>
        </p:spPr>
        <p:txBody>
          <a:bodyPr/>
          <a:lstStyle/>
          <a:p>
            <a:r>
              <a:rPr lang="en-US" sz="4400" dirty="0" smtClean="0">
                <a:latin typeface="+mn-lt"/>
              </a:rPr>
              <a:t>Knowledge and Skills</a:t>
            </a:r>
            <a:endParaRPr lang="en-US" sz="4400" dirty="0">
              <a:latin typeface="+mn-lt"/>
            </a:endParaRPr>
          </a:p>
        </p:txBody>
      </p:sp>
      <p:sp>
        <p:nvSpPr>
          <p:cNvPr id="4" name="Footer Placeholder 3"/>
          <p:cNvSpPr>
            <a:spLocks noGrp="1"/>
          </p:cNvSpPr>
          <p:nvPr>
            <p:ph type="ftr" sz="quarter" idx="4294967295"/>
          </p:nvPr>
        </p:nvSpPr>
        <p:spPr>
          <a:xfrm>
            <a:off x="380999" y="6265545"/>
            <a:ext cx="2895600" cy="365125"/>
          </a:xfrm>
          <a:prstGeom prst="rect">
            <a:avLst/>
          </a:prstGeom>
        </p:spPr>
        <p:txBody>
          <a:bodyPr/>
          <a:lstStyle/>
          <a:p>
            <a:endParaRPr lang="en-US" dirty="0" smtClean="0">
              <a:solidFill>
                <a:srgbClr val="000000">
                  <a:tint val="75000"/>
                </a:srgbClr>
              </a:solidFill>
            </a:endParaRPr>
          </a:p>
        </p:txBody>
      </p:sp>
      <p:pic>
        <p:nvPicPr>
          <p:cNvPr id="7" name="Audio 6" descr="Differentiating between the expected content knowledge and the skills that students must have in order to be successful demonstrating that knowledge is an important aspect of determining whether or not an assessment is appropriate for use. For example, if an assessment asks students to use a graphic organizer but this strategy has never been introduced during classroom instruction then the assessment will not accurately measure what students really know about the content or concepts being assessed.&#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70405177"/>
      </p:ext>
    </p:extLst>
  </p:cSld>
  <p:clrMapOvr>
    <a:masterClrMapping/>
  </p:clrMapOvr>
  <mc:AlternateContent xmlns:mc="http://schemas.openxmlformats.org/markup-compatibility/2006" xmlns:p14="http://schemas.microsoft.com/office/powerpoint/2010/main">
    <mc:Choice Requires="p14">
      <p:transition spd="slow" p14:dur="2000" advTm="27863"/>
    </mc:Choice>
    <mc:Fallback xmlns="">
      <p:transition spd="slow" advTm="278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45720" indent="0">
              <a:buNone/>
            </a:pPr>
            <a:r>
              <a:rPr lang="en-US" sz="2400" dirty="0" smtClean="0"/>
              <a:t>Content </a:t>
            </a:r>
            <a:r>
              <a:rPr lang="en-US" sz="2400" dirty="0"/>
              <a:t>Match between academic standards and the assessment items</a:t>
            </a:r>
          </a:p>
          <a:p>
            <a:pPr marL="45720" indent="0" algn="ctr">
              <a:buNone/>
            </a:pPr>
            <a:endParaRPr lang="en-US" sz="2400" dirty="0" smtClean="0"/>
          </a:p>
          <a:p>
            <a:pPr marL="45720" indent="0" algn="ctr">
              <a:buNone/>
            </a:pPr>
            <a:r>
              <a:rPr lang="en-US" sz="2400" dirty="0" smtClean="0"/>
              <a:t>Full – Close – Partial – Minimal - None</a:t>
            </a:r>
            <a:endParaRPr lang="en-US" sz="2400" dirty="0"/>
          </a:p>
          <a:p>
            <a:pPr marL="45720" indent="0">
              <a:buNone/>
            </a:pPr>
            <a:endParaRPr lang="en-US" sz="2400" dirty="0" smtClean="0"/>
          </a:p>
          <a:p>
            <a:pPr marL="45720" indent="0">
              <a:buNone/>
            </a:pPr>
            <a:r>
              <a:rPr lang="en-US" sz="2400" dirty="0" smtClean="0"/>
              <a:t>Example</a:t>
            </a:r>
            <a:r>
              <a:rPr lang="en-US" sz="2400" dirty="0"/>
              <a:t>:  Partial </a:t>
            </a:r>
            <a:r>
              <a:rPr lang="en-US" sz="2400" dirty="0" smtClean="0"/>
              <a:t>match</a:t>
            </a:r>
            <a:endParaRPr lang="en-US" sz="2400" dirty="0"/>
          </a:p>
          <a:p>
            <a:r>
              <a:rPr lang="en-US" dirty="0"/>
              <a:t>The standard expects students to give examples illustrating how various governments and citizens interact and analyze how these interactions have changed over time.  The assessment expects students to </a:t>
            </a:r>
            <a:r>
              <a:rPr lang="en-US" b="1" dirty="0"/>
              <a:t>only</a:t>
            </a:r>
            <a:r>
              <a:rPr lang="en-US" dirty="0"/>
              <a:t> give an example of how governments and citizens interact.</a:t>
            </a:r>
          </a:p>
        </p:txBody>
      </p:sp>
      <p:sp>
        <p:nvSpPr>
          <p:cNvPr id="3" name="Title 2"/>
          <p:cNvSpPr>
            <a:spLocks noGrp="1"/>
          </p:cNvSpPr>
          <p:nvPr>
            <p:ph type="title"/>
          </p:nvPr>
        </p:nvSpPr>
        <p:spPr>
          <a:xfrm>
            <a:off x="457200" y="304800"/>
            <a:ext cx="8381260" cy="1054394"/>
          </a:xfrm>
        </p:spPr>
        <p:txBody>
          <a:bodyPr/>
          <a:lstStyle/>
          <a:p>
            <a:r>
              <a:rPr lang="en-US" sz="4400" dirty="0" smtClean="0">
                <a:latin typeface="+mn-lt"/>
              </a:rPr>
              <a:t>Overall Content Match</a:t>
            </a:r>
            <a:endParaRPr lang="en-US" sz="4400" dirty="0">
              <a:latin typeface="+mn-lt"/>
            </a:endParaRPr>
          </a:p>
        </p:txBody>
      </p:sp>
      <p:sp>
        <p:nvSpPr>
          <p:cNvPr id="4" name="Footer Placeholder 3"/>
          <p:cNvSpPr>
            <a:spLocks noGrp="1"/>
          </p:cNvSpPr>
          <p:nvPr>
            <p:ph type="ftr" sz="quarter" idx="4294967295"/>
          </p:nvPr>
        </p:nvSpPr>
        <p:spPr>
          <a:xfrm>
            <a:off x="380999" y="6265545"/>
            <a:ext cx="2895600" cy="365125"/>
          </a:xfrm>
          <a:prstGeom prst="rect">
            <a:avLst/>
          </a:prstGeom>
        </p:spPr>
        <p:txBody>
          <a:bodyPr/>
          <a:lstStyle/>
          <a:p>
            <a:endParaRPr lang="en-US" dirty="0" smtClean="0">
              <a:solidFill>
                <a:srgbClr val="000000">
                  <a:tint val="75000"/>
                </a:srgbClr>
              </a:solidFill>
            </a:endParaRPr>
          </a:p>
        </p:txBody>
      </p:sp>
      <p:pic>
        <p:nvPicPr>
          <p:cNvPr id="6" name="Audio 5" descr="It’s now time to make a determination about the degree to which the assessment content aligns to the standards. There are five categories from which to choose – full – close- partial – minimal or none. Descriptions of these categories are on the review tool. Once you’ve selected, you will be asked to provide a statement explaining your choice. In the example given here, you can see that the assessment asks the student to only perform a portion of what is asked in the standard. As a result, the match is partial. It is important to remember that just because the match is partial doesn’t mean that the assessment is not good or useable. It may be that an educator only wants to measure a particular portion of the standards at a given time – perhaps as an interim assessment before instruction on the entire standard has yet to be completed.&#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598205213"/>
      </p:ext>
    </p:extLst>
  </p:cSld>
  <p:clrMapOvr>
    <a:masterClrMapping/>
  </p:clrMapOvr>
  <mc:AlternateContent xmlns:mc="http://schemas.openxmlformats.org/markup-compatibility/2006" xmlns:p14="http://schemas.microsoft.com/office/powerpoint/2010/main">
    <mc:Choice Requires="p14">
      <p:transition spd="slow" p14:dur="2000" advTm="47875"/>
    </mc:Choice>
    <mc:Fallback xmlns="">
      <p:transition spd="slow" advTm="478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45720" indent="0">
              <a:buNone/>
            </a:pPr>
            <a:r>
              <a:rPr lang="en-US" sz="2400" dirty="0" smtClean="0"/>
              <a:t>Cognitive </a:t>
            </a:r>
            <a:r>
              <a:rPr lang="en-US" sz="2400" dirty="0"/>
              <a:t>Match between academic standards and the assessment items</a:t>
            </a:r>
          </a:p>
          <a:p>
            <a:pPr marL="45720" indent="0">
              <a:buNone/>
            </a:pPr>
            <a:endParaRPr lang="en-US" sz="2400" dirty="0" smtClean="0"/>
          </a:p>
          <a:p>
            <a:pPr marL="45720" indent="0" algn="ctr">
              <a:buNone/>
            </a:pPr>
            <a:r>
              <a:rPr lang="en-US" sz="2400" dirty="0" smtClean="0"/>
              <a:t>More </a:t>
            </a:r>
            <a:r>
              <a:rPr lang="en-US" sz="2400" dirty="0"/>
              <a:t>– </a:t>
            </a:r>
            <a:r>
              <a:rPr lang="en-US" sz="2400" dirty="0" smtClean="0"/>
              <a:t>Similar </a:t>
            </a:r>
            <a:r>
              <a:rPr lang="en-US" sz="2400" dirty="0"/>
              <a:t>– </a:t>
            </a:r>
            <a:r>
              <a:rPr lang="en-US" sz="2400" dirty="0" smtClean="0"/>
              <a:t>Less</a:t>
            </a:r>
            <a:endParaRPr lang="en-US" sz="2400" dirty="0"/>
          </a:p>
          <a:p>
            <a:pPr marL="45720" indent="0">
              <a:buNone/>
            </a:pPr>
            <a:endParaRPr lang="en-US" sz="2400" dirty="0"/>
          </a:p>
          <a:p>
            <a:pPr marL="45720" indent="0">
              <a:buNone/>
            </a:pPr>
            <a:r>
              <a:rPr lang="en-US" sz="2400" dirty="0"/>
              <a:t>Example:  More rigorous</a:t>
            </a:r>
          </a:p>
          <a:p>
            <a:r>
              <a:rPr lang="en-US" dirty="0" smtClean="0"/>
              <a:t>The </a:t>
            </a:r>
            <a:r>
              <a:rPr lang="en-US" dirty="0"/>
              <a:t>standard expects students to group works of art based on like characteristics and expressive features of art and design.  The assessment asks students to group works of art and analyze the characteristics and expressive features of art and </a:t>
            </a:r>
            <a:r>
              <a:rPr lang="en-US" dirty="0" smtClean="0"/>
              <a:t>design.</a:t>
            </a:r>
            <a:endParaRPr lang="en-US" dirty="0"/>
          </a:p>
        </p:txBody>
      </p:sp>
      <p:sp>
        <p:nvSpPr>
          <p:cNvPr id="3" name="Title 2"/>
          <p:cNvSpPr>
            <a:spLocks noGrp="1"/>
          </p:cNvSpPr>
          <p:nvPr>
            <p:ph type="title"/>
          </p:nvPr>
        </p:nvSpPr>
        <p:spPr>
          <a:xfrm>
            <a:off x="457200" y="304800"/>
            <a:ext cx="8381260" cy="1054394"/>
          </a:xfrm>
        </p:spPr>
        <p:txBody>
          <a:bodyPr/>
          <a:lstStyle/>
          <a:p>
            <a:r>
              <a:rPr lang="en-US" sz="4400" dirty="0" smtClean="0">
                <a:latin typeface="+mn-lt"/>
              </a:rPr>
              <a:t>Overall Cognitive Match</a:t>
            </a:r>
            <a:endParaRPr lang="en-US" sz="4400" dirty="0">
              <a:latin typeface="+mn-lt"/>
            </a:endParaRPr>
          </a:p>
        </p:txBody>
      </p:sp>
      <p:sp>
        <p:nvSpPr>
          <p:cNvPr id="4" name="Footer Placeholder 3"/>
          <p:cNvSpPr>
            <a:spLocks noGrp="1"/>
          </p:cNvSpPr>
          <p:nvPr>
            <p:ph type="ftr" sz="quarter" idx="4294967295"/>
          </p:nvPr>
        </p:nvSpPr>
        <p:spPr>
          <a:xfrm>
            <a:off x="380999" y="6265545"/>
            <a:ext cx="2895600" cy="365125"/>
          </a:xfrm>
          <a:prstGeom prst="rect">
            <a:avLst/>
          </a:prstGeom>
        </p:spPr>
        <p:txBody>
          <a:bodyPr/>
          <a:lstStyle/>
          <a:p>
            <a:endParaRPr lang="en-US" dirty="0" smtClean="0">
              <a:solidFill>
                <a:srgbClr val="000000">
                  <a:tint val="75000"/>
                </a:srgbClr>
              </a:solidFill>
            </a:endParaRPr>
          </a:p>
        </p:txBody>
      </p:sp>
      <p:pic>
        <p:nvPicPr>
          <p:cNvPr id="10" name="Audio 9" descr="You will then make a determination about the cognitive match using your DOK analysis. There are three categories from which to choose – more – similar – or, less. Descriptions of these categories are on the review tool. Once you’ve selected, you will be asked to provide a statement explaining your choice. In the example given here, you can see that the assessment is more rigorous than the standard expectation. This is NOT better than a similar match. For an assessment to be fair, it must assess students at the cognitive rigor of the standard expectation. However, this assessment may be very useful for students who are advanced so it is important to note the differences in the levels of rigor so educators can make informed decisions about why they would use an assessment such as this.&#10;&#10;The last portion of this section asks you to include any additional information regarding the alignment of the assessment to the standards. This is where you can add any information that YOU would want to know if you were considering using this assessment.&#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971868857"/>
      </p:ext>
    </p:extLst>
  </p:cSld>
  <p:clrMapOvr>
    <a:masterClrMapping/>
  </p:clrMapOvr>
  <mc:AlternateContent xmlns:mc="http://schemas.openxmlformats.org/markup-compatibility/2006" xmlns:p14="http://schemas.microsoft.com/office/powerpoint/2010/main">
    <mc:Choice Requires="p14">
      <p:transition spd="slow" p14:dur="2000" advTm="59470"/>
    </mc:Choice>
    <mc:Fallback xmlns="">
      <p:transition spd="slow" advTm="594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45720" indent="0" algn="ctr">
              <a:buNone/>
            </a:pPr>
            <a:r>
              <a:rPr lang="en-US" sz="4000" b="1" dirty="0" smtClean="0"/>
              <a:t>Scoring</a:t>
            </a:r>
          </a:p>
          <a:p>
            <a:pPr marL="45720" indent="0" algn="ctr">
              <a:buNone/>
            </a:pPr>
            <a:endParaRPr lang="en-US" sz="3600" dirty="0"/>
          </a:p>
          <a:p>
            <a:pPr marL="45720" indent="0" algn="ctr">
              <a:buNone/>
            </a:pPr>
            <a:r>
              <a:rPr lang="en-US" sz="3600" i="1" dirty="0" smtClean="0"/>
              <a:t>Clear Guidelines and Criteria</a:t>
            </a:r>
            <a:endParaRPr lang="en-US" sz="3600" i="1" dirty="0"/>
          </a:p>
        </p:txBody>
      </p:sp>
      <p:sp>
        <p:nvSpPr>
          <p:cNvPr id="3" name="Title 2"/>
          <p:cNvSpPr>
            <a:spLocks noGrp="1"/>
          </p:cNvSpPr>
          <p:nvPr>
            <p:ph type="title"/>
          </p:nvPr>
        </p:nvSpPr>
        <p:spPr/>
        <p:txBody>
          <a:bodyPr/>
          <a:lstStyle/>
          <a:p>
            <a:r>
              <a:rPr lang="en-US" sz="4400" dirty="0">
                <a:latin typeface="+mn-lt"/>
              </a:rPr>
              <a:t>Assessment Review </a:t>
            </a:r>
            <a:r>
              <a:rPr lang="en-US" sz="4400" dirty="0" smtClean="0">
                <a:latin typeface="+mn-lt"/>
              </a:rPr>
              <a:t>Tool</a:t>
            </a:r>
            <a:endParaRPr lang="en-US" sz="4400" dirty="0">
              <a:latin typeface="+mn-lt"/>
            </a:endParaRPr>
          </a:p>
        </p:txBody>
      </p:sp>
      <p:sp>
        <p:nvSpPr>
          <p:cNvPr id="4" name="Footer Placeholder 3"/>
          <p:cNvSpPr>
            <a:spLocks noGrp="1"/>
          </p:cNvSpPr>
          <p:nvPr>
            <p:ph type="ftr" sz="quarter" idx="4294967295"/>
          </p:nvPr>
        </p:nvSpPr>
        <p:spPr>
          <a:xfrm>
            <a:off x="380999" y="6265545"/>
            <a:ext cx="2895600" cy="365125"/>
          </a:xfrm>
          <a:prstGeom prst="rect">
            <a:avLst/>
          </a:prstGeom>
        </p:spPr>
        <p:txBody>
          <a:bodyPr/>
          <a:lstStyle/>
          <a:p>
            <a:endParaRPr lang="en-US" dirty="0" smtClean="0">
              <a:solidFill>
                <a:srgbClr val="000000">
                  <a:tint val="75000"/>
                </a:srgbClr>
              </a:solidFill>
            </a:endParaRPr>
          </a:p>
        </p:txBody>
      </p:sp>
      <p:pic>
        <p:nvPicPr>
          <p:cNvPr id="8" name="Audio 7" descr="Before we move on to the second section of the review, pause and write down any questions or reflections you have about the alignment section.&#10;&#10;Now, click on the Scoring tab on the ART. This section will determine the quality of the scoring guidelines and criteria of your assessment.&#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271036541"/>
      </p:ext>
    </p:extLst>
  </p:cSld>
  <p:clrMapOvr>
    <a:masterClrMapping/>
  </p:clrMapOvr>
  <mc:AlternateContent xmlns:mc="http://schemas.openxmlformats.org/markup-compatibility/2006" xmlns:p14="http://schemas.microsoft.com/office/powerpoint/2010/main">
    <mc:Choice Requires="p14">
      <p:transition spd="slow" p14:dur="2000" advTm="17757"/>
    </mc:Choice>
    <mc:Fallback xmlns="">
      <p:transition spd="slow" advTm="177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lnSpcReduction="10000"/>
          </a:bodyPr>
          <a:lstStyle/>
          <a:p>
            <a:pPr marL="45720" indent="0">
              <a:buNone/>
            </a:pPr>
            <a:r>
              <a:rPr lang="en-US" dirty="0" smtClean="0"/>
              <a:t>All </a:t>
            </a:r>
            <a:r>
              <a:rPr lang="en-US" dirty="0"/>
              <a:t>scoring guides or answer keys should be aligned to Colorado Academic Standards.</a:t>
            </a:r>
          </a:p>
          <a:p>
            <a:pPr marL="45720" indent="0">
              <a:buNone/>
            </a:pPr>
            <a:endParaRPr lang="en-US" sz="1500" dirty="0" smtClean="0"/>
          </a:p>
          <a:p>
            <a:pPr marL="45720" indent="0">
              <a:buNone/>
            </a:pPr>
            <a:r>
              <a:rPr lang="en-US" dirty="0" smtClean="0"/>
              <a:t>Evidence </a:t>
            </a:r>
            <a:r>
              <a:rPr lang="en-US" dirty="0"/>
              <a:t>with an answer key includes an explanation of how the correct responses and distractors align to the academic standards.</a:t>
            </a:r>
          </a:p>
          <a:p>
            <a:pPr marL="45720" indent="0">
              <a:buNone/>
            </a:pPr>
            <a:endParaRPr lang="en-US" sz="1500" dirty="0" smtClean="0"/>
          </a:p>
          <a:p>
            <a:pPr marL="45720" indent="0">
              <a:buNone/>
            </a:pPr>
            <a:r>
              <a:rPr lang="en-US" dirty="0" smtClean="0"/>
              <a:t>Evidence </a:t>
            </a:r>
            <a:r>
              <a:rPr lang="en-US" dirty="0"/>
              <a:t>with a rubric or scoring criteria includes an explanation of the assessment </a:t>
            </a:r>
            <a:r>
              <a:rPr lang="en-US" dirty="0" smtClean="0"/>
              <a:t>expectations </a:t>
            </a:r>
            <a:r>
              <a:rPr lang="en-US" dirty="0"/>
              <a:t>and the score </a:t>
            </a:r>
            <a:r>
              <a:rPr lang="en-US" dirty="0" smtClean="0"/>
              <a:t>categories.</a:t>
            </a:r>
          </a:p>
          <a:p>
            <a:r>
              <a:rPr lang="en-US" dirty="0" smtClean="0"/>
              <a:t>Example: </a:t>
            </a:r>
            <a:r>
              <a:rPr lang="en-US" sz="1800" i="1" dirty="0" smtClean="0"/>
              <a:t>The </a:t>
            </a:r>
            <a:r>
              <a:rPr lang="en-US" sz="1800" i="1" dirty="0"/>
              <a:t>rubric includes the following score categories:  purpose, organization, details/elaboration, voice &amp; tone, and conventions of Standard English.  These categories are aligned to the standard of writing an opinion piece about a </a:t>
            </a:r>
            <a:r>
              <a:rPr lang="en-US" sz="1800" i="1" dirty="0" smtClean="0"/>
              <a:t>topic, </a:t>
            </a:r>
            <a:r>
              <a:rPr lang="en-US" sz="1800" i="1" dirty="0"/>
              <a:t>stating an opinion (purpose), reason for the opinion (details/ elaboration), and a closure (organization).</a:t>
            </a:r>
          </a:p>
          <a:p>
            <a:pPr marL="45720" indent="0">
              <a:buNone/>
            </a:pPr>
            <a:endParaRPr lang="en-US" sz="2400" dirty="0"/>
          </a:p>
        </p:txBody>
      </p:sp>
      <p:sp>
        <p:nvSpPr>
          <p:cNvPr id="3" name="Title 2"/>
          <p:cNvSpPr>
            <a:spLocks noGrp="1"/>
          </p:cNvSpPr>
          <p:nvPr>
            <p:ph type="title"/>
          </p:nvPr>
        </p:nvSpPr>
        <p:spPr>
          <a:xfrm>
            <a:off x="457200" y="304800"/>
            <a:ext cx="8381260" cy="1054394"/>
          </a:xfrm>
        </p:spPr>
        <p:txBody>
          <a:bodyPr/>
          <a:lstStyle/>
          <a:p>
            <a:r>
              <a:rPr lang="en-US" sz="4400" dirty="0" smtClean="0">
                <a:latin typeface="+mn-lt"/>
              </a:rPr>
              <a:t>Scoring Guides</a:t>
            </a:r>
            <a:endParaRPr lang="en-US" sz="4400" dirty="0">
              <a:latin typeface="+mn-lt"/>
            </a:endParaRPr>
          </a:p>
        </p:txBody>
      </p:sp>
      <p:sp>
        <p:nvSpPr>
          <p:cNvPr id="4" name="Footer Placeholder 3"/>
          <p:cNvSpPr>
            <a:spLocks noGrp="1"/>
          </p:cNvSpPr>
          <p:nvPr>
            <p:ph type="ftr" sz="quarter" idx="4294967295"/>
          </p:nvPr>
        </p:nvSpPr>
        <p:spPr>
          <a:xfrm>
            <a:off x="380999" y="6265545"/>
            <a:ext cx="2895600" cy="365125"/>
          </a:xfrm>
          <a:prstGeom prst="rect">
            <a:avLst/>
          </a:prstGeom>
        </p:spPr>
        <p:txBody>
          <a:bodyPr/>
          <a:lstStyle/>
          <a:p>
            <a:endParaRPr lang="en-US" dirty="0" smtClean="0">
              <a:solidFill>
                <a:srgbClr val="000000">
                  <a:tint val="75000"/>
                </a:srgbClr>
              </a:solidFill>
            </a:endParaRPr>
          </a:p>
        </p:txBody>
      </p:sp>
      <p:pic>
        <p:nvPicPr>
          <p:cNvPr id="7" name="Audio 6" descr="First, you will need to identify what scoring materials are included with the assessment – there may be several components. Keep in mind that an assessment may include a variety of scoring materials for different parts of the assessment. Having high-quality scoring materials that are aligned to the CAS will represent the assessment as being objective and reliable.&#10;&#10;For most selected response or multiple choice items, an answer key will be included. Examine the answer key and provide an explanation of how the correct responses and distractors align to the CAS. Note that questions 2b through 2e are not applicable to selected response assessments.&#10;&#10;For assessments that include a rubric or scoring criteria, provide evidence that the assessment expectations and score categories reflect the CAS. See the example given on this slide which represents an explanation provided in an assessment review conducted by the RWC content collaborative.&#10;&#10;Once you have made your determination about to what extent the scoring guides are aligned to the CAS, yes, somewhat, or no, provide an explanation of your rating.&#10;&#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570947824"/>
      </p:ext>
    </p:extLst>
  </p:cSld>
  <p:clrMapOvr>
    <a:masterClrMapping/>
  </p:clrMapOvr>
  <mc:AlternateContent xmlns:mc="http://schemas.openxmlformats.org/markup-compatibility/2006" xmlns:p14="http://schemas.microsoft.com/office/powerpoint/2010/main">
    <mc:Choice Requires="p14">
      <p:transition spd="slow" p14:dur="2000" advTm="75816"/>
    </mc:Choice>
    <mc:Fallback xmlns="">
      <p:transition spd="slow" advTm="758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53290" y="2797481"/>
            <a:ext cx="7315200" cy="3025344"/>
          </a:xfrm>
        </p:spPr>
        <p:txBody>
          <a:bodyPr/>
          <a:lstStyle/>
          <a:p>
            <a:r>
              <a:rPr lang="en-US" sz="4400" b="1" dirty="0">
                <a:latin typeface="+mn-lt"/>
              </a:rPr>
              <a:t>Assessment Review </a:t>
            </a:r>
            <a:r>
              <a:rPr lang="en-US" sz="4400" b="1" dirty="0" smtClean="0">
                <a:latin typeface="+mn-lt"/>
              </a:rPr>
              <a:t>Tool</a:t>
            </a:r>
            <a:r>
              <a:rPr lang="en-US" sz="3600" b="1" dirty="0" smtClean="0">
                <a:latin typeface="+mn-lt"/>
              </a:rPr>
              <a:t/>
            </a:r>
            <a:br>
              <a:rPr lang="en-US" sz="3600" b="1" dirty="0" smtClean="0">
                <a:latin typeface="+mn-lt"/>
              </a:rPr>
            </a:br>
            <a:r>
              <a:rPr lang="en-US" sz="3600" b="1" dirty="0">
                <a:latin typeface="+mn-lt"/>
              </a:rPr>
              <a:t/>
            </a:r>
            <a:br>
              <a:rPr lang="en-US" sz="3600" b="1" dirty="0">
                <a:latin typeface="+mn-lt"/>
              </a:rPr>
            </a:br>
            <a:r>
              <a:rPr lang="en-US" sz="2000" dirty="0">
                <a:latin typeface="+mn-lt"/>
              </a:rPr>
              <a:t>Presented by</a:t>
            </a:r>
            <a:br>
              <a:rPr lang="en-US" sz="2000" dirty="0">
                <a:latin typeface="+mn-lt"/>
              </a:rPr>
            </a:br>
            <a:r>
              <a:rPr lang="en-US" sz="2000" dirty="0">
                <a:latin typeface="+mn-lt"/>
              </a:rPr>
              <a:t>Angela </a:t>
            </a:r>
            <a:r>
              <a:rPr lang="en-US" sz="2000" dirty="0" smtClean="0">
                <a:latin typeface="+mn-lt"/>
              </a:rPr>
              <a:t>Landrum</a:t>
            </a:r>
            <a:br>
              <a:rPr lang="en-US" sz="2000" dirty="0" smtClean="0">
                <a:latin typeface="+mn-lt"/>
              </a:rPr>
            </a:br>
            <a:r>
              <a:rPr lang="en-US" sz="2000" dirty="0" smtClean="0">
                <a:latin typeface="+mn-lt"/>
              </a:rPr>
              <a:t>Principal Consultant, Assessment Systems</a:t>
            </a:r>
            <a:r>
              <a:rPr lang="en-US" sz="2000" dirty="0">
                <a:latin typeface="+mn-lt"/>
              </a:rPr>
              <a:t/>
            </a:r>
            <a:br>
              <a:rPr lang="en-US" sz="2000" dirty="0">
                <a:latin typeface="+mn-lt"/>
              </a:rPr>
            </a:br>
            <a:r>
              <a:rPr lang="en-US" sz="2000" dirty="0" smtClean="0">
                <a:latin typeface="+mn-lt"/>
              </a:rPr>
              <a:t>Assessment Unit</a:t>
            </a:r>
            <a:r>
              <a:rPr lang="en-US" sz="2000" dirty="0">
                <a:latin typeface="+mn-lt"/>
              </a:rPr>
              <a:t/>
            </a:r>
            <a:br>
              <a:rPr lang="en-US" sz="2000" dirty="0">
                <a:latin typeface="+mn-lt"/>
              </a:rPr>
            </a:br>
            <a:r>
              <a:rPr lang="en-US" sz="2000" dirty="0">
                <a:latin typeface="+mn-lt"/>
              </a:rPr>
              <a:t>Landrum_A@cde.state.co.us</a:t>
            </a:r>
            <a:br>
              <a:rPr lang="en-US" sz="2000" dirty="0">
                <a:latin typeface="+mn-lt"/>
              </a:rPr>
            </a:br>
            <a:r>
              <a:rPr lang="en-US" sz="2000" dirty="0" smtClean="0">
                <a:latin typeface="+mn-lt"/>
              </a:rPr>
              <a:t>303-866-6931</a:t>
            </a:r>
            <a:endParaRPr lang="en-US" dirty="0">
              <a:latin typeface="+mn-lt"/>
            </a:endParaRPr>
          </a:p>
        </p:txBody>
      </p:sp>
      <p:pic>
        <p:nvPicPr>
          <p:cNvPr id="9" name="Audio 8" descr="The following is an overview of Colorado’s Assessment Review Tool. This tool was created in partnership with the Center for Assessment, modeled after the work of Dr. Karin Hess, and was used extensively and refined by the Colorado Content Collaboratives to evaluate existing assessments in all academic content areas and career and technical education cluster areas. The assessment review tool is available in the CDE Resource Bank for all educators and can be used for a variety of purposes, including making determinations regarding the quality and efficacy of local assessments, and aid in making assessment purchase decisions.&#10;&#10;It may be helpful to have a copy of the assessment review tool in front of you while viewing this presentation. The assessment review tool is an excel document that includes the various review components in tabs across the bottom of the spreadsheet. This document is highly interactive and prompts you with notes and suggestions throughout. Once you have viewed this presentation it might be helpful to look at some of the assessments in the resource bank that have been reviewed previously before engaging in the review process with one of your own assessments. Perhaps the best way to approach to this review process is to provide information that YOU would want to know about an assessment before considering using it in your classroom.&#10;&#10;Please do not hesitate to contact me if you have difficulty accessing the assessment review tool, or if you have any questions about the review process.&#10;" title="Assessment Review Tool">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113252"/>
            <a:ext cx="609600" cy="609600"/>
          </a:xfrm>
          <a:prstGeom prst="rect">
            <a:avLst/>
          </a:prstGeom>
        </p:spPr>
      </p:pic>
    </p:spTree>
    <p:extLst>
      <p:ext uri="{BB962C8B-B14F-4D97-AF65-F5344CB8AC3E}">
        <p14:creationId xmlns:p14="http://schemas.microsoft.com/office/powerpoint/2010/main" val="1759654706"/>
      </p:ext>
    </p:extLst>
  </p:cSld>
  <p:clrMapOvr>
    <a:masterClrMapping/>
  </p:clrMapOvr>
  <mc:AlternateContent xmlns:mc="http://schemas.openxmlformats.org/markup-compatibility/2006" xmlns:p14="http://schemas.microsoft.com/office/powerpoint/2010/main">
    <mc:Choice Requires="p14">
      <p:transition spd="slow" p14:dur="2000" advTm="85435"/>
    </mc:Choice>
    <mc:Fallback xmlns="">
      <p:transition spd="slow" advTm="854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0999" y="1600200"/>
            <a:ext cx="8407893" cy="4407408"/>
          </a:xfrm>
        </p:spPr>
        <p:txBody>
          <a:bodyPr>
            <a:normAutofit lnSpcReduction="10000"/>
          </a:bodyPr>
          <a:lstStyle/>
          <a:p>
            <a:pPr marL="45720" indent="0">
              <a:buNone/>
            </a:pPr>
            <a:r>
              <a:rPr lang="en-US" dirty="0" smtClean="0"/>
              <a:t>Are score categories are clearly defined </a:t>
            </a:r>
            <a:r>
              <a:rPr lang="en-US" dirty="0"/>
              <a:t>across performance </a:t>
            </a:r>
            <a:r>
              <a:rPr lang="en-US" dirty="0" smtClean="0"/>
              <a:t>levels?</a:t>
            </a:r>
            <a:endParaRPr lang="en-US" dirty="0"/>
          </a:p>
          <a:p>
            <a:pPr marL="45720" indent="0">
              <a:buNone/>
            </a:pPr>
            <a:endParaRPr lang="en-US" sz="1000" dirty="0"/>
          </a:p>
          <a:p>
            <a:pPr marL="45720" indent="0">
              <a:buNone/>
            </a:pPr>
            <a:r>
              <a:rPr lang="en-US" dirty="0"/>
              <a:t>Example 1:  Excerpt from a visual arts rubric</a:t>
            </a:r>
          </a:p>
          <a:p>
            <a:r>
              <a:rPr lang="en-US" sz="1700" dirty="0"/>
              <a:t>Level 1:  The artwork appeared rushed and ineffective</a:t>
            </a:r>
          </a:p>
          <a:p>
            <a:r>
              <a:rPr lang="en-US" sz="1700" dirty="0"/>
              <a:t>Level 2:  The student created a painting which showed some signs of thought as to color application as it relates to invoking a feeling and some good brush work or other method of effective application of color to convey a feeling.</a:t>
            </a:r>
          </a:p>
          <a:p>
            <a:r>
              <a:rPr lang="en-US" sz="1700" dirty="0"/>
              <a:t>Level 3:  The artwork included dynamic color use and application of paint to invoke a feeling to the viewer.</a:t>
            </a:r>
          </a:p>
          <a:p>
            <a:pPr marL="45720" indent="0">
              <a:buNone/>
            </a:pPr>
            <a:endParaRPr lang="en-US" sz="1000" dirty="0"/>
          </a:p>
          <a:p>
            <a:pPr marL="45720" indent="0">
              <a:buNone/>
            </a:pPr>
            <a:r>
              <a:rPr lang="en-US" dirty="0"/>
              <a:t>Needs clarity:</a:t>
            </a:r>
          </a:p>
          <a:p>
            <a:r>
              <a:rPr lang="en-US" sz="1700" dirty="0"/>
              <a:t>Level 1 – what does the color and application of paint look like?</a:t>
            </a:r>
          </a:p>
          <a:p>
            <a:r>
              <a:rPr lang="en-US" sz="1700" dirty="0"/>
              <a:t>Level 2 – what does the color application and “good” brush work look like?</a:t>
            </a:r>
          </a:p>
          <a:p>
            <a:r>
              <a:rPr lang="en-US" sz="1700" dirty="0"/>
              <a:t>Level 3 – clear description of color, but what does the application look like?</a:t>
            </a:r>
          </a:p>
          <a:p>
            <a:pPr marL="45720" indent="0">
              <a:buNone/>
            </a:pPr>
            <a:endParaRPr lang="en-US" sz="2400" dirty="0"/>
          </a:p>
        </p:txBody>
      </p:sp>
      <p:sp>
        <p:nvSpPr>
          <p:cNvPr id="3" name="Title 2"/>
          <p:cNvSpPr>
            <a:spLocks noGrp="1"/>
          </p:cNvSpPr>
          <p:nvPr>
            <p:ph type="title"/>
          </p:nvPr>
        </p:nvSpPr>
        <p:spPr>
          <a:xfrm>
            <a:off x="457200" y="304800"/>
            <a:ext cx="8381260" cy="1054394"/>
          </a:xfrm>
        </p:spPr>
        <p:txBody>
          <a:bodyPr/>
          <a:lstStyle/>
          <a:p>
            <a:r>
              <a:rPr lang="en-US" sz="4400" dirty="0" smtClean="0">
                <a:latin typeface="+mn-lt"/>
              </a:rPr>
              <a:t>Scoring Guides</a:t>
            </a:r>
            <a:endParaRPr lang="en-US" sz="4400" dirty="0">
              <a:latin typeface="+mn-lt"/>
            </a:endParaRPr>
          </a:p>
        </p:txBody>
      </p:sp>
      <p:sp>
        <p:nvSpPr>
          <p:cNvPr id="4" name="Footer Placeholder 3"/>
          <p:cNvSpPr>
            <a:spLocks noGrp="1"/>
          </p:cNvSpPr>
          <p:nvPr>
            <p:ph type="ftr" sz="quarter" idx="4294967295"/>
          </p:nvPr>
        </p:nvSpPr>
        <p:spPr>
          <a:xfrm>
            <a:off x="380999" y="6265545"/>
            <a:ext cx="2895600" cy="365125"/>
          </a:xfrm>
          <a:prstGeom prst="rect">
            <a:avLst/>
          </a:prstGeom>
        </p:spPr>
        <p:txBody>
          <a:bodyPr/>
          <a:lstStyle/>
          <a:p>
            <a:endParaRPr lang="en-US" dirty="0" smtClean="0">
              <a:solidFill>
                <a:srgbClr val="000000">
                  <a:tint val="75000"/>
                </a:srgbClr>
              </a:solidFill>
            </a:endParaRPr>
          </a:p>
        </p:txBody>
      </p:sp>
      <p:pic>
        <p:nvPicPr>
          <p:cNvPr id="7" name="Audio 6" descr="For rubrics and scoring criteria, it is important that the score categories are clearly defined in each performance level. You will want to take notice of language that is too subjective versus language that prompts observable features or behaviors.&#10;&#10;In this example, level 1 is highly subjective giving the evaluator no clear guidance on what is meant by rushed and ineffective. This could be revised by indicating what the color and application of the paint look like.&#10;&#10;Level 2 could benefit from more specific detail about what good color application and brush work look like.&#10;&#10;Level 3 provides a clear description of what the demonstrated color looks like but lacks clarity regarding application technique.&#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72417316"/>
      </p:ext>
    </p:extLst>
  </p:cSld>
  <p:clrMapOvr>
    <a:masterClrMapping/>
  </p:clrMapOvr>
  <mc:AlternateContent xmlns:mc="http://schemas.openxmlformats.org/markup-compatibility/2006" xmlns:p14="http://schemas.microsoft.com/office/powerpoint/2010/main">
    <mc:Choice Requires="p14">
      <p:transition spd="slow" p14:dur="2000" advTm="45689"/>
    </mc:Choice>
    <mc:Fallback xmlns="">
      <p:transition spd="slow" advTm="456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45720" indent="0">
              <a:buNone/>
            </a:pPr>
            <a:r>
              <a:rPr lang="en-US" dirty="0"/>
              <a:t>Are score categories are clearly defined across performance levels?</a:t>
            </a:r>
          </a:p>
          <a:p>
            <a:pPr marL="45720" indent="0">
              <a:buNone/>
            </a:pPr>
            <a:endParaRPr lang="en-US" sz="1000" dirty="0"/>
          </a:p>
          <a:p>
            <a:pPr marL="45720" indent="0">
              <a:buNone/>
            </a:pPr>
            <a:r>
              <a:rPr lang="en-US" sz="1800" dirty="0"/>
              <a:t>Example 2:  Excerpt from a Scientific Communications and Using Data rubric</a:t>
            </a:r>
          </a:p>
          <a:p>
            <a:r>
              <a:rPr lang="en-US" sz="1700" dirty="0"/>
              <a:t>Level 1:  Did not use, or inappropriately used scientific representations and notations (e.g., symbols, diagrams, graphs, tables, etc.)</a:t>
            </a:r>
          </a:p>
          <a:p>
            <a:r>
              <a:rPr lang="en-US" sz="1700" dirty="0"/>
              <a:t>Level 2:  Attempted to use appropriate scientific representations and notations, but were incomplete (e.g., no labels on chart).</a:t>
            </a:r>
          </a:p>
          <a:p>
            <a:r>
              <a:rPr lang="en-US" sz="1700" dirty="0"/>
              <a:t>Level 3:  Effectively used scientific representations and notations to organize and display information.</a:t>
            </a:r>
          </a:p>
          <a:p>
            <a:pPr marL="45720" indent="0">
              <a:buNone/>
            </a:pPr>
            <a:endParaRPr lang="en-US" sz="1000" dirty="0"/>
          </a:p>
          <a:p>
            <a:pPr marL="45720" indent="0">
              <a:buNone/>
            </a:pPr>
            <a:r>
              <a:rPr lang="en-US" sz="1800" dirty="0"/>
              <a:t>Greater clarity:</a:t>
            </a:r>
          </a:p>
          <a:p>
            <a:r>
              <a:rPr lang="en-US" sz="1700" dirty="0"/>
              <a:t>Level 1 and 2 – specifically identifies expected response in student work.</a:t>
            </a:r>
          </a:p>
          <a:p>
            <a:r>
              <a:rPr lang="en-US" sz="1700" dirty="0"/>
              <a:t>Level 3 – using the information from Levels 1 &amp; 2 provides clarity of expectations</a:t>
            </a:r>
            <a:r>
              <a:rPr lang="en-US" sz="1800" dirty="0"/>
              <a:t>.</a:t>
            </a:r>
          </a:p>
        </p:txBody>
      </p:sp>
      <p:sp>
        <p:nvSpPr>
          <p:cNvPr id="3" name="Title 2"/>
          <p:cNvSpPr>
            <a:spLocks noGrp="1"/>
          </p:cNvSpPr>
          <p:nvPr>
            <p:ph type="title"/>
          </p:nvPr>
        </p:nvSpPr>
        <p:spPr>
          <a:xfrm>
            <a:off x="457200" y="304800"/>
            <a:ext cx="8381260" cy="1054394"/>
          </a:xfrm>
        </p:spPr>
        <p:txBody>
          <a:bodyPr/>
          <a:lstStyle/>
          <a:p>
            <a:r>
              <a:rPr lang="en-US" sz="4400" dirty="0" smtClean="0">
                <a:latin typeface="+mn-lt"/>
              </a:rPr>
              <a:t>Scoring Guides</a:t>
            </a:r>
            <a:endParaRPr lang="en-US" sz="4400" dirty="0">
              <a:latin typeface="+mn-lt"/>
            </a:endParaRPr>
          </a:p>
        </p:txBody>
      </p:sp>
      <p:sp>
        <p:nvSpPr>
          <p:cNvPr id="4" name="Footer Placeholder 3"/>
          <p:cNvSpPr>
            <a:spLocks noGrp="1"/>
          </p:cNvSpPr>
          <p:nvPr>
            <p:ph type="ftr" sz="quarter" idx="4294967295"/>
          </p:nvPr>
        </p:nvSpPr>
        <p:spPr>
          <a:xfrm>
            <a:off x="380999" y="6265545"/>
            <a:ext cx="2895600" cy="365125"/>
          </a:xfrm>
          <a:prstGeom prst="rect">
            <a:avLst/>
          </a:prstGeom>
        </p:spPr>
        <p:txBody>
          <a:bodyPr/>
          <a:lstStyle/>
          <a:p>
            <a:endParaRPr lang="en-US" dirty="0" smtClean="0">
              <a:solidFill>
                <a:srgbClr val="000000">
                  <a:tint val="75000"/>
                </a:srgbClr>
              </a:solidFill>
            </a:endParaRPr>
          </a:p>
        </p:txBody>
      </p:sp>
      <p:pic>
        <p:nvPicPr>
          <p:cNvPr id="5" name="Audio 4" descr="In this example, the performance levels are specific to the task, are distinguishable from one to the other, and provide clarity of the expectations.&#10;&#10;Once you have made your determination about whether the score categories are clearly defined, yes, somewhat, or no, provide an explanation of your rating.&#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882994895"/>
      </p:ext>
    </p:extLst>
  </p:cSld>
  <p:clrMapOvr>
    <a:masterClrMapping/>
  </p:clrMapOvr>
  <mc:AlternateContent xmlns:mc="http://schemas.openxmlformats.org/markup-compatibility/2006" xmlns:p14="http://schemas.microsoft.com/office/powerpoint/2010/main">
    <mc:Choice Requires="p14">
      <p:transition spd="slow" p14:dur="2000" advTm="18853"/>
    </mc:Choice>
    <mc:Fallback xmlns="">
      <p:transition spd="slow" advTm="188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lnSpcReduction="10000"/>
          </a:bodyPr>
          <a:lstStyle/>
          <a:p>
            <a:pPr marL="45720" indent="0">
              <a:buNone/>
            </a:pPr>
            <a:r>
              <a:rPr lang="en-US" dirty="0" smtClean="0"/>
              <a:t>Does the rubric or scoring criteria address </a:t>
            </a:r>
            <a:r>
              <a:rPr lang="en-US" b="1" dirty="0" smtClean="0"/>
              <a:t>ALL</a:t>
            </a:r>
            <a:r>
              <a:rPr lang="en-US" dirty="0" smtClean="0"/>
              <a:t> the demands </a:t>
            </a:r>
            <a:r>
              <a:rPr lang="en-US" dirty="0"/>
              <a:t>of the </a:t>
            </a:r>
            <a:r>
              <a:rPr lang="en-US" dirty="0" smtClean="0"/>
              <a:t>tasks in the assessment?</a:t>
            </a:r>
            <a:endParaRPr lang="en-US" dirty="0"/>
          </a:p>
          <a:p>
            <a:pPr marL="45720" indent="0">
              <a:buNone/>
            </a:pPr>
            <a:endParaRPr lang="en-US" sz="1000" dirty="0"/>
          </a:p>
          <a:p>
            <a:pPr marL="45720" indent="0">
              <a:buNone/>
            </a:pPr>
            <a:r>
              <a:rPr lang="en-US" dirty="0"/>
              <a:t>Example:  Task Expectations</a:t>
            </a:r>
          </a:p>
          <a:p>
            <a:r>
              <a:rPr lang="en-US" sz="1700" dirty="0"/>
              <a:t>Create a map of the countries in North America</a:t>
            </a:r>
          </a:p>
          <a:p>
            <a:r>
              <a:rPr lang="en-US" sz="1700" dirty="0"/>
              <a:t>Explain how the countries are neighbors, friends, and partners</a:t>
            </a:r>
          </a:p>
          <a:p>
            <a:r>
              <a:rPr lang="en-US" sz="1700" dirty="0"/>
              <a:t>Identify the similarities and differences of the geography, culture, and economics of the countries in North America</a:t>
            </a:r>
          </a:p>
          <a:p>
            <a:pPr marL="45720" indent="0">
              <a:buNone/>
            </a:pPr>
            <a:endParaRPr lang="en-US" sz="1000" dirty="0"/>
          </a:p>
          <a:p>
            <a:pPr marL="45720" indent="0">
              <a:buNone/>
            </a:pPr>
            <a:r>
              <a:rPr lang="en-US" dirty="0"/>
              <a:t>Rubric Criteria:</a:t>
            </a:r>
          </a:p>
          <a:p>
            <a:r>
              <a:rPr lang="en-US" sz="1700" dirty="0"/>
              <a:t>Similarities and differences of the geography, culture, and economics of the countries in North America</a:t>
            </a:r>
          </a:p>
          <a:p>
            <a:pPr marL="45720" indent="0">
              <a:buNone/>
            </a:pPr>
            <a:endParaRPr lang="en-US" sz="1000" dirty="0" smtClean="0"/>
          </a:p>
          <a:p>
            <a:pPr marL="45720" indent="0" algn="ctr">
              <a:buNone/>
            </a:pPr>
            <a:r>
              <a:rPr lang="en-US" dirty="0" smtClean="0"/>
              <a:t>The rubric </a:t>
            </a:r>
            <a:r>
              <a:rPr lang="en-US" dirty="0"/>
              <a:t>addressing the demands of the task is </a:t>
            </a:r>
            <a:r>
              <a:rPr lang="en-US" dirty="0" smtClean="0"/>
              <a:t>weak!</a:t>
            </a:r>
            <a:endParaRPr lang="en-US" dirty="0"/>
          </a:p>
        </p:txBody>
      </p:sp>
      <p:sp>
        <p:nvSpPr>
          <p:cNvPr id="3" name="Title 2"/>
          <p:cNvSpPr>
            <a:spLocks noGrp="1"/>
          </p:cNvSpPr>
          <p:nvPr>
            <p:ph type="title"/>
          </p:nvPr>
        </p:nvSpPr>
        <p:spPr>
          <a:xfrm>
            <a:off x="457200" y="304800"/>
            <a:ext cx="8381260" cy="1054394"/>
          </a:xfrm>
        </p:spPr>
        <p:txBody>
          <a:bodyPr/>
          <a:lstStyle/>
          <a:p>
            <a:r>
              <a:rPr lang="en-US" sz="4400" dirty="0" smtClean="0">
                <a:latin typeface="+mn-lt"/>
              </a:rPr>
              <a:t>Scoring Guides</a:t>
            </a:r>
            <a:endParaRPr lang="en-US" sz="4400" dirty="0">
              <a:latin typeface="+mn-lt"/>
            </a:endParaRPr>
          </a:p>
        </p:txBody>
      </p:sp>
      <p:sp>
        <p:nvSpPr>
          <p:cNvPr id="4" name="Footer Placeholder 3"/>
          <p:cNvSpPr>
            <a:spLocks noGrp="1"/>
          </p:cNvSpPr>
          <p:nvPr>
            <p:ph type="ftr" sz="quarter" idx="4294967295"/>
          </p:nvPr>
        </p:nvSpPr>
        <p:spPr>
          <a:xfrm>
            <a:off x="380999" y="6265545"/>
            <a:ext cx="2895600" cy="365125"/>
          </a:xfrm>
          <a:prstGeom prst="rect">
            <a:avLst/>
          </a:prstGeom>
        </p:spPr>
        <p:txBody>
          <a:bodyPr/>
          <a:lstStyle/>
          <a:p>
            <a:endParaRPr lang="en-US" dirty="0" smtClean="0">
              <a:solidFill>
                <a:srgbClr val="000000">
                  <a:tint val="75000"/>
                </a:srgbClr>
              </a:solidFill>
            </a:endParaRPr>
          </a:p>
        </p:txBody>
      </p:sp>
      <p:pic>
        <p:nvPicPr>
          <p:cNvPr id="5" name="Audio 4" descr="Next, determine the degree to which the rubric or scoring criteria addresses all the demands of the tasks in the assessment. Look back at what you indicated the assessment was asking students to do in the alignment section. Does the scoring criteria or rubric address these elements?&#10;&#10;In the example provided, there are 3 major components of work indicated for the student. Yet, only one of these components is addressed in the rubric. &#10;&#10;Once you have made your determination about whether the rubric or scoring categories address all the demands of the assessment tasks, high, moderate, low-none, provide an explanation of your rating.&#10;&#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799167330"/>
      </p:ext>
    </p:extLst>
  </p:cSld>
  <p:clrMapOvr>
    <a:masterClrMapping/>
  </p:clrMapOvr>
  <mc:AlternateContent xmlns:mc="http://schemas.openxmlformats.org/markup-compatibility/2006" xmlns:p14="http://schemas.microsoft.com/office/powerpoint/2010/main">
    <mc:Choice Requires="p14">
      <p:transition spd="slow" p14:dur="2000" advTm="36427"/>
    </mc:Choice>
    <mc:Fallback xmlns="">
      <p:transition spd="slow" advTm="364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lnSpcReduction="10000"/>
          </a:bodyPr>
          <a:lstStyle/>
          <a:p>
            <a:pPr marL="45720" indent="0">
              <a:buNone/>
            </a:pPr>
            <a:r>
              <a:rPr lang="en-US" dirty="0" smtClean="0"/>
              <a:t>Does the rubric or scoring criteria lead </a:t>
            </a:r>
            <a:r>
              <a:rPr lang="en-US" dirty="0"/>
              <a:t>to different raters arriving at the </a:t>
            </a:r>
            <a:r>
              <a:rPr lang="en-US" b="1" dirty="0" smtClean="0"/>
              <a:t>SAME</a:t>
            </a:r>
            <a:r>
              <a:rPr lang="en-US" dirty="0" smtClean="0"/>
              <a:t> score?</a:t>
            </a:r>
            <a:endParaRPr lang="en-US" dirty="0"/>
          </a:p>
          <a:p>
            <a:pPr marL="45720" indent="0">
              <a:buNone/>
            </a:pPr>
            <a:endParaRPr lang="en-US" dirty="0"/>
          </a:p>
          <a:p>
            <a:pPr marL="45720" indent="0">
              <a:buNone/>
            </a:pPr>
            <a:r>
              <a:rPr lang="en-US" u="sng" dirty="0"/>
              <a:t>Level </a:t>
            </a:r>
            <a:r>
              <a:rPr lang="en-US" u="sng" dirty="0" smtClean="0"/>
              <a:t>1</a:t>
            </a:r>
            <a:r>
              <a:rPr lang="en-US" dirty="0" smtClean="0"/>
              <a:t>: The </a:t>
            </a:r>
            <a:r>
              <a:rPr lang="en-US" dirty="0"/>
              <a:t>artwork appeared rushed and ineffective</a:t>
            </a:r>
          </a:p>
          <a:p>
            <a:pPr marL="45720" indent="0">
              <a:buNone/>
            </a:pPr>
            <a:r>
              <a:rPr lang="en-US" u="sng" dirty="0"/>
              <a:t>Level </a:t>
            </a:r>
            <a:r>
              <a:rPr lang="en-US" u="sng" dirty="0" smtClean="0"/>
              <a:t>2</a:t>
            </a:r>
            <a:r>
              <a:rPr lang="en-US" dirty="0" smtClean="0"/>
              <a:t>: The </a:t>
            </a:r>
            <a:r>
              <a:rPr lang="en-US" dirty="0"/>
              <a:t>student created a painting which showed some signs of thought as to color application as it relates to invoking a feeling and some good brush work or other method of effective application of color to convey a feeling.</a:t>
            </a:r>
          </a:p>
          <a:p>
            <a:pPr marL="45720" indent="0">
              <a:buNone/>
            </a:pPr>
            <a:r>
              <a:rPr lang="en-US" u="sng" dirty="0"/>
              <a:t>Level </a:t>
            </a:r>
            <a:r>
              <a:rPr lang="en-US" u="sng" dirty="0" smtClean="0"/>
              <a:t>3</a:t>
            </a:r>
            <a:r>
              <a:rPr lang="en-US" dirty="0" smtClean="0"/>
              <a:t>: The </a:t>
            </a:r>
            <a:r>
              <a:rPr lang="en-US" dirty="0"/>
              <a:t>artwork included dynamic color use and application of paint to invoke a feeling to the viewer. </a:t>
            </a:r>
          </a:p>
          <a:p>
            <a:pPr marL="45720" indent="0">
              <a:buNone/>
            </a:pPr>
            <a:endParaRPr lang="en-US" dirty="0"/>
          </a:p>
          <a:p>
            <a:pPr marL="45720" indent="0" algn="ctr">
              <a:buNone/>
            </a:pPr>
            <a:r>
              <a:rPr lang="en-US" dirty="0"/>
              <a:t>What does rushed and ineffective look like to you?  What does rushed and ineffective look like to me?</a:t>
            </a:r>
          </a:p>
        </p:txBody>
      </p:sp>
      <p:sp>
        <p:nvSpPr>
          <p:cNvPr id="3" name="Title 2"/>
          <p:cNvSpPr>
            <a:spLocks noGrp="1"/>
          </p:cNvSpPr>
          <p:nvPr>
            <p:ph type="title"/>
          </p:nvPr>
        </p:nvSpPr>
        <p:spPr>
          <a:xfrm>
            <a:off x="457200" y="304800"/>
            <a:ext cx="8381260" cy="1054394"/>
          </a:xfrm>
        </p:spPr>
        <p:txBody>
          <a:bodyPr/>
          <a:lstStyle/>
          <a:p>
            <a:r>
              <a:rPr lang="en-US" sz="4400" dirty="0" smtClean="0">
                <a:latin typeface="+mn-lt"/>
              </a:rPr>
              <a:t>Scoring Guides</a:t>
            </a:r>
            <a:endParaRPr lang="en-US" sz="4400" dirty="0">
              <a:latin typeface="+mn-lt"/>
            </a:endParaRPr>
          </a:p>
        </p:txBody>
      </p:sp>
      <p:sp>
        <p:nvSpPr>
          <p:cNvPr id="4" name="Footer Placeholder 3"/>
          <p:cNvSpPr>
            <a:spLocks noGrp="1"/>
          </p:cNvSpPr>
          <p:nvPr>
            <p:ph type="ftr" sz="quarter" idx="4294967295"/>
          </p:nvPr>
        </p:nvSpPr>
        <p:spPr>
          <a:xfrm>
            <a:off x="380999" y="6265545"/>
            <a:ext cx="2895600" cy="365125"/>
          </a:xfrm>
          <a:prstGeom prst="rect">
            <a:avLst/>
          </a:prstGeom>
        </p:spPr>
        <p:txBody>
          <a:bodyPr/>
          <a:lstStyle/>
          <a:p>
            <a:endParaRPr lang="en-US" dirty="0" smtClean="0">
              <a:solidFill>
                <a:srgbClr val="000000">
                  <a:tint val="75000"/>
                </a:srgbClr>
              </a:solidFill>
            </a:endParaRPr>
          </a:p>
        </p:txBody>
      </p:sp>
      <p:pic>
        <p:nvPicPr>
          <p:cNvPr id="5" name="Audio 4" descr="Next, consider whether or not the rubric or scoring criteria is presented in such a way that different raters would come to the same conclusion. Looking at level 1 from the art rubric in the previous example, how would you determine if the work was “rushed and ineffective”? Would you assume that I would make the same determination? This inter-rater reliability is an important part of making sure that an assessment is fair, valid and reliable.&#10;&#10;Once you have made your determination about whether the rubric or scoring criteria would lead different raters to the same score, yes, somewhat, or no, provide an explanation of your rating.&#10;&#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835569747"/>
      </p:ext>
    </p:extLst>
  </p:cSld>
  <p:clrMapOvr>
    <a:masterClrMapping/>
  </p:clrMapOvr>
  <mc:AlternateContent xmlns:mc="http://schemas.openxmlformats.org/markup-compatibility/2006" xmlns:p14="http://schemas.microsoft.com/office/powerpoint/2010/main">
    <mc:Choice Requires="p14">
      <p:transition spd="slow" p14:dur="2000" advTm="35995"/>
    </mc:Choice>
    <mc:Fallback xmlns="">
      <p:transition spd="slow" advTm="359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45720" indent="0">
              <a:buNone/>
            </a:pPr>
            <a:r>
              <a:rPr lang="en-US" sz="2400" dirty="0" smtClean="0"/>
              <a:t>Student Work</a:t>
            </a:r>
          </a:p>
          <a:p>
            <a:pPr marL="45720" indent="0">
              <a:buNone/>
            </a:pPr>
            <a:endParaRPr lang="en-US" sz="1000" dirty="0" smtClean="0"/>
          </a:p>
          <a:p>
            <a:pPr marL="45720" indent="0">
              <a:buNone/>
            </a:pPr>
            <a:r>
              <a:rPr lang="en-US" sz="2200" dirty="0" smtClean="0"/>
              <a:t>If student work is included, does the quality of the student provided enhance the likelihood that raters will score the work similarly?</a:t>
            </a:r>
          </a:p>
          <a:p>
            <a:pPr marL="45720" indent="0">
              <a:buNone/>
            </a:pPr>
            <a:endParaRPr lang="en-US" sz="2200" dirty="0"/>
          </a:p>
          <a:p>
            <a:pPr marL="45720" indent="0">
              <a:buNone/>
            </a:pPr>
            <a:r>
              <a:rPr lang="en-US" sz="2200" dirty="0" smtClean="0"/>
              <a:t>If student work is not included, would it be helpful if it were available?</a:t>
            </a:r>
            <a:endParaRPr lang="en-US" sz="2200" dirty="0"/>
          </a:p>
        </p:txBody>
      </p:sp>
      <p:sp>
        <p:nvSpPr>
          <p:cNvPr id="3" name="Title 2"/>
          <p:cNvSpPr>
            <a:spLocks noGrp="1"/>
          </p:cNvSpPr>
          <p:nvPr>
            <p:ph type="title"/>
          </p:nvPr>
        </p:nvSpPr>
        <p:spPr/>
        <p:txBody>
          <a:bodyPr/>
          <a:lstStyle/>
          <a:p>
            <a:r>
              <a:rPr lang="en-US" sz="4400" dirty="0" smtClean="0">
                <a:latin typeface="+mn-lt"/>
              </a:rPr>
              <a:t>Scoring Guides</a:t>
            </a:r>
            <a:endParaRPr lang="en-US" sz="4400" dirty="0">
              <a:latin typeface="+mn-lt"/>
            </a:endParaRPr>
          </a:p>
        </p:txBody>
      </p:sp>
      <p:sp>
        <p:nvSpPr>
          <p:cNvPr id="4" name="Footer Placeholder 3"/>
          <p:cNvSpPr>
            <a:spLocks noGrp="1"/>
          </p:cNvSpPr>
          <p:nvPr>
            <p:ph type="ftr" sz="quarter" idx="4294967295"/>
          </p:nvPr>
        </p:nvSpPr>
        <p:spPr>
          <a:xfrm>
            <a:off x="380999" y="6265545"/>
            <a:ext cx="2895600" cy="365125"/>
          </a:xfrm>
          <a:prstGeom prst="rect">
            <a:avLst/>
          </a:prstGeom>
        </p:spPr>
        <p:txBody>
          <a:bodyPr/>
          <a:lstStyle/>
          <a:p>
            <a:endParaRPr lang="en-US" dirty="0" smtClean="0">
              <a:solidFill>
                <a:srgbClr val="000000">
                  <a:tint val="75000"/>
                </a:srgbClr>
              </a:solidFill>
            </a:endParaRPr>
          </a:p>
        </p:txBody>
      </p:sp>
      <p:pic>
        <p:nvPicPr>
          <p:cNvPr id="5" name="Audio 4" descr="Some assessments are accompanied by student work, anchor papers, videos, and other student produced artifacts.&#10;&#10;If student work is included take a look at the rubric or scoring criteria and compare it to the student work provided. Does the student work provide clarity of scoring levels? &#10;&#10;If student work is not included, would the rubric or scoring criteria be made more clear if student work examples were present?&#10;&#10;Once you have made your determination about whether student work is included and if it is of high quality, yes, somewhat, or no, provide an explanation of your rating.&#10;&#10;The last portion of this section asks you to include any additional information regarding the scoring guides that accompany this assessment. Please add any information that YOU would want to know if you were considering using this assessment.&#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881508989"/>
      </p:ext>
    </p:extLst>
  </p:cSld>
  <p:clrMapOvr>
    <a:masterClrMapping/>
  </p:clrMapOvr>
  <mc:AlternateContent xmlns:mc="http://schemas.openxmlformats.org/markup-compatibility/2006" xmlns:p14="http://schemas.microsoft.com/office/powerpoint/2010/main">
    <mc:Choice Requires="p14">
      <p:transition spd="slow" p14:dur="2000" advTm="48303"/>
    </mc:Choice>
    <mc:Fallback xmlns="">
      <p:transition spd="slow" advTm="483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45720" indent="0" algn="ctr">
              <a:buNone/>
            </a:pPr>
            <a:r>
              <a:rPr lang="en-US" sz="4000" b="1" dirty="0" smtClean="0"/>
              <a:t>Fair and Unbiased</a:t>
            </a:r>
          </a:p>
          <a:p>
            <a:pPr marL="45720" indent="0" algn="ctr">
              <a:buNone/>
            </a:pPr>
            <a:endParaRPr lang="en-US" sz="1800" b="1" i="1" dirty="0" smtClean="0"/>
          </a:p>
          <a:p>
            <a:pPr marL="45720" indent="0" algn="ctr">
              <a:buNone/>
            </a:pPr>
            <a:r>
              <a:rPr lang="en-US" sz="1800" b="1" i="1" dirty="0" smtClean="0"/>
              <a:t>Relative </a:t>
            </a:r>
            <a:r>
              <a:rPr lang="en-US" sz="1800" b="1" i="1" dirty="0"/>
              <a:t>to the needs of </a:t>
            </a:r>
            <a:r>
              <a:rPr lang="en-US" sz="1800" b="1" i="1" dirty="0" smtClean="0"/>
              <a:t>ELL’s</a:t>
            </a:r>
            <a:r>
              <a:rPr lang="en-US" sz="1800" b="1" i="1" dirty="0"/>
              <a:t>, gifted and talented students, and students with disabilities</a:t>
            </a:r>
            <a:endParaRPr lang="en-US" sz="1800" b="1" i="1" dirty="0" smtClean="0"/>
          </a:p>
        </p:txBody>
      </p:sp>
      <p:sp>
        <p:nvSpPr>
          <p:cNvPr id="3" name="Title 2"/>
          <p:cNvSpPr>
            <a:spLocks noGrp="1"/>
          </p:cNvSpPr>
          <p:nvPr>
            <p:ph type="title"/>
          </p:nvPr>
        </p:nvSpPr>
        <p:spPr/>
        <p:txBody>
          <a:bodyPr/>
          <a:lstStyle/>
          <a:p>
            <a:r>
              <a:rPr lang="en-US" sz="4400" dirty="0">
                <a:latin typeface="+mn-lt"/>
              </a:rPr>
              <a:t>Assessment Review </a:t>
            </a:r>
            <a:r>
              <a:rPr lang="en-US" sz="4400" dirty="0" smtClean="0">
                <a:latin typeface="+mn-lt"/>
              </a:rPr>
              <a:t>Tool</a:t>
            </a:r>
            <a:endParaRPr lang="en-US" sz="4400" dirty="0">
              <a:latin typeface="+mn-lt"/>
            </a:endParaRPr>
          </a:p>
        </p:txBody>
      </p:sp>
      <p:sp>
        <p:nvSpPr>
          <p:cNvPr id="4" name="Footer Placeholder 3"/>
          <p:cNvSpPr>
            <a:spLocks noGrp="1"/>
          </p:cNvSpPr>
          <p:nvPr>
            <p:ph type="ftr" sz="quarter" idx="4294967295"/>
          </p:nvPr>
        </p:nvSpPr>
        <p:spPr>
          <a:xfrm>
            <a:off x="380999" y="6265545"/>
            <a:ext cx="2895600" cy="365125"/>
          </a:xfrm>
          <a:prstGeom prst="rect">
            <a:avLst/>
          </a:prstGeom>
        </p:spPr>
        <p:txBody>
          <a:bodyPr/>
          <a:lstStyle/>
          <a:p>
            <a:endParaRPr lang="en-US" dirty="0" smtClean="0">
              <a:solidFill>
                <a:srgbClr val="000000">
                  <a:tint val="75000"/>
                </a:srgbClr>
              </a:solidFill>
            </a:endParaRPr>
          </a:p>
        </p:txBody>
      </p:sp>
      <p:pic>
        <p:nvPicPr>
          <p:cNvPr id="5" name="Audio 4" descr="Before we move on to section three of the review process, pause and write down any questions or reflections you have about the scoring section.&#10;&#10;Now, click on the Fair and Unbiased  tab on the ART. This section will determine the degree to which the assessment is fair and unbiased relative to the needs of ELL’s, gifted and talented students, and students with disabilities. Assessments should offer opportunity and access for all students to demonstrate the depth of their understanding.&#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761266178"/>
      </p:ext>
    </p:extLst>
  </p:cSld>
  <p:clrMapOvr>
    <a:masterClrMapping/>
  </p:clrMapOvr>
  <mc:AlternateContent xmlns:mc="http://schemas.openxmlformats.org/markup-compatibility/2006" xmlns:p14="http://schemas.microsoft.com/office/powerpoint/2010/main">
    <mc:Choice Requires="p14">
      <p:transition spd="slow" p14:dur="2000" advTm="29139"/>
    </mc:Choice>
    <mc:Fallback xmlns="">
      <p:transition spd="slow" advTm="291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45720" indent="0">
              <a:buNone/>
            </a:pPr>
            <a:r>
              <a:rPr lang="en-US" sz="2400" dirty="0" smtClean="0"/>
              <a:t>Visual Presentation</a:t>
            </a:r>
            <a:endParaRPr lang="en-US" sz="2400" dirty="0"/>
          </a:p>
          <a:p>
            <a:pPr marL="45720" indent="0">
              <a:buNone/>
            </a:pPr>
            <a:endParaRPr lang="en-US" sz="2400" dirty="0"/>
          </a:p>
          <a:p>
            <a:pPr marL="45720" indent="0">
              <a:buNone/>
            </a:pPr>
            <a:r>
              <a:rPr lang="en-US" dirty="0"/>
              <a:t>Consider the age group of the students that the assessment is intended for:</a:t>
            </a:r>
          </a:p>
          <a:p>
            <a:r>
              <a:rPr lang="en-US" sz="1800" dirty="0"/>
              <a:t>Is the font the appropriate size?</a:t>
            </a:r>
          </a:p>
          <a:p>
            <a:r>
              <a:rPr lang="en-US" sz="1800" dirty="0"/>
              <a:t>Is there enough white space between paragraphs of information?</a:t>
            </a:r>
          </a:p>
          <a:p>
            <a:r>
              <a:rPr lang="en-US" sz="1800" dirty="0"/>
              <a:t>Is there enough white space for students to record their responses?</a:t>
            </a:r>
          </a:p>
          <a:p>
            <a:r>
              <a:rPr lang="en-US" sz="1800" dirty="0"/>
              <a:t>Are there lines provided for students to record their answers?</a:t>
            </a:r>
          </a:p>
          <a:p>
            <a:r>
              <a:rPr lang="en-US" sz="1800" dirty="0"/>
              <a:t>Are the illustrations and graphics clear and readable?</a:t>
            </a:r>
          </a:p>
          <a:p>
            <a:r>
              <a:rPr lang="en-US" sz="1800" dirty="0"/>
              <a:t>Do the illustrations and graphics support the written text?</a:t>
            </a:r>
          </a:p>
        </p:txBody>
      </p:sp>
      <p:sp>
        <p:nvSpPr>
          <p:cNvPr id="3" name="Title 2"/>
          <p:cNvSpPr>
            <a:spLocks noGrp="1"/>
          </p:cNvSpPr>
          <p:nvPr>
            <p:ph type="title"/>
          </p:nvPr>
        </p:nvSpPr>
        <p:spPr/>
        <p:txBody>
          <a:bodyPr/>
          <a:lstStyle/>
          <a:p>
            <a:r>
              <a:rPr lang="en-US" sz="4400" dirty="0" smtClean="0">
                <a:latin typeface="+mn-lt"/>
              </a:rPr>
              <a:t>Fair and Unbiased</a:t>
            </a:r>
            <a:endParaRPr lang="en-US" sz="4400" dirty="0">
              <a:latin typeface="+mn-lt"/>
            </a:endParaRPr>
          </a:p>
        </p:txBody>
      </p:sp>
      <p:sp>
        <p:nvSpPr>
          <p:cNvPr id="4" name="Footer Placeholder 3"/>
          <p:cNvSpPr>
            <a:spLocks noGrp="1"/>
          </p:cNvSpPr>
          <p:nvPr>
            <p:ph type="ftr" sz="quarter" idx="4294967295"/>
          </p:nvPr>
        </p:nvSpPr>
        <p:spPr>
          <a:xfrm>
            <a:off x="380999" y="6265545"/>
            <a:ext cx="2895600" cy="365125"/>
          </a:xfrm>
          <a:prstGeom prst="rect">
            <a:avLst/>
          </a:prstGeom>
        </p:spPr>
        <p:txBody>
          <a:bodyPr/>
          <a:lstStyle/>
          <a:p>
            <a:endParaRPr lang="en-US" dirty="0" smtClean="0">
              <a:solidFill>
                <a:srgbClr val="000000">
                  <a:tint val="75000"/>
                </a:srgbClr>
              </a:solidFill>
            </a:endParaRPr>
          </a:p>
        </p:txBody>
      </p:sp>
      <p:pic>
        <p:nvPicPr>
          <p:cNvPr id="5" name="Audio 4" descr="One way we ensure that opportunity and access is available to all students is through the presentation of the assessment. When reviewing student directions and assessment prompts and items, evaluate the degree to which the assessment is visibly clear and uncluttered by considering the questions on this slide. Keep in mind the age of the students – for example, having lines for written responses may be more important at the primary grades than the secondary grades.&#10;&#10;Once you have made your determination about the visual presentation, high, moderate, or low, provide an explanation of your rating.&#10;&#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260513358"/>
      </p:ext>
    </p:extLst>
  </p:cSld>
  <p:clrMapOvr>
    <a:masterClrMapping/>
  </p:clrMapOvr>
  <mc:AlternateContent xmlns:mc="http://schemas.openxmlformats.org/markup-compatibility/2006" xmlns:p14="http://schemas.microsoft.com/office/powerpoint/2010/main">
    <mc:Choice Requires="p14">
      <p:transition spd="slow" p14:dur="2000" advTm="34608"/>
    </mc:Choice>
    <mc:Fallback xmlns="">
      <p:transition spd="slow" advTm="346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45720" indent="0">
              <a:buNone/>
            </a:pPr>
            <a:r>
              <a:rPr lang="en-US" sz="2400" dirty="0" smtClean="0"/>
              <a:t>Written Text</a:t>
            </a:r>
          </a:p>
          <a:p>
            <a:pPr marL="45720" indent="0">
              <a:buNone/>
            </a:pPr>
            <a:endParaRPr lang="en-US" sz="2400" dirty="0" smtClean="0"/>
          </a:p>
          <a:p>
            <a:pPr marL="45720" indent="0">
              <a:buNone/>
            </a:pPr>
            <a:r>
              <a:rPr lang="en-US" dirty="0" smtClean="0"/>
              <a:t>Consider</a:t>
            </a:r>
            <a:r>
              <a:rPr lang="en-US" dirty="0"/>
              <a:t>:</a:t>
            </a:r>
          </a:p>
          <a:p>
            <a:r>
              <a:rPr lang="en-US" dirty="0" smtClean="0"/>
              <a:t>Is the task straightforward?</a:t>
            </a:r>
          </a:p>
          <a:p>
            <a:r>
              <a:rPr lang="en-US" dirty="0" smtClean="0"/>
              <a:t>Is </a:t>
            </a:r>
            <a:r>
              <a:rPr lang="en-US" dirty="0"/>
              <a:t>there </a:t>
            </a:r>
            <a:r>
              <a:rPr lang="en-US" dirty="0" smtClean="0"/>
              <a:t>extraneous, unnecessary, or overwhelming amounts of </a:t>
            </a:r>
            <a:r>
              <a:rPr lang="en-US" dirty="0"/>
              <a:t>information?</a:t>
            </a:r>
          </a:p>
          <a:p>
            <a:r>
              <a:rPr lang="en-US" dirty="0"/>
              <a:t>Can the student identify the actual prompt or question?</a:t>
            </a:r>
          </a:p>
          <a:p>
            <a:r>
              <a:rPr lang="en-US" dirty="0"/>
              <a:t>Is the prompt one that students engaged in the assessment would have knowledge of?  </a:t>
            </a:r>
          </a:p>
          <a:p>
            <a:pPr marL="45720" indent="0">
              <a:buNone/>
            </a:pPr>
            <a:endParaRPr lang="en-US" sz="2400" dirty="0"/>
          </a:p>
          <a:p>
            <a:pPr marL="45720" indent="0">
              <a:buNone/>
            </a:pPr>
            <a:endParaRPr lang="en-US" sz="2400" dirty="0"/>
          </a:p>
          <a:p>
            <a:pPr marL="45720" indent="0">
              <a:buNone/>
            </a:pPr>
            <a:endParaRPr lang="en-US" sz="2400" dirty="0" smtClean="0"/>
          </a:p>
          <a:p>
            <a:pPr marL="45720" indent="0">
              <a:buNone/>
            </a:pPr>
            <a:endParaRPr lang="en-US" sz="2400" dirty="0"/>
          </a:p>
        </p:txBody>
      </p:sp>
      <p:sp>
        <p:nvSpPr>
          <p:cNvPr id="3" name="Title 2"/>
          <p:cNvSpPr>
            <a:spLocks noGrp="1"/>
          </p:cNvSpPr>
          <p:nvPr>
            <p:ph type="title"/>
          </p:nvPr>
        </p:nvSpPr>
        <p:spPr/>
        <p:txBody>
          <a:bodyPr/>
          <a:lstStyle/>
          <a:p>
            <a:r>
              <a:rPr lang="en-US" sz="4400" dirty="0" smtClean="0">
                <a:latin typeface="+mn-lt"/>
              </a:rPr>
              <a:t>Fair and Unbiased</a:t>
            </a:r>
            <a:endParaRPr lang="en-US" sz="4400" dirty="0">
              <a:latin typeface="+mn-lt"/>
            </a:endParaRPr>
          </a:p>
        </p:txBody>
      </p:sp>
      <p:sp>
        <p:nvSpPr>
          <p:cNvPr id="4" name="Footer Placeholder 3"/>
          <p:cNvSpPr>
            <a:spLocks noGrp="1"/>
          </p:cNvSpPr>
          <p:nvPr>
            <p:ph type="ftr" sz="quarter" idx="4294967295"/>
          </p:nvPr>
        </p:nvSpPr>
        <p:spPr>
          <a:xfrm>
            <a:off x="380999" y="6265545"/>
            <a:ext cx="2895600" cy="365125"/>
          </a:xfrm>
          <a:prstGeom prst="rect">
            <a:avLst/>
          </a:prstGeom>
        </p:spPr>
        <p:txBody>
          <a:bodyPr/>
          <a:lstStyle/>
          <a:p>
            <a:endParaRPr lang="en-US" dirty="0" smtClean="0">
              <a:solidFill>
                <a:srgbClr val="000000">
                  <a:tint val="75000"/>
                </a:srgbClr>
              </a:solidFill>
            </a:endParaRPr>
          </a:p>
        </p:txBody>
      </p:sp>
      <p:pic>
        <p:nvPicPr>
          <p:cNvPr id="5" name="Audio 4" descr="Next, evaluate the assessment to determine if it is written in such a way that the students clearly know what it is they are expected to do. Many assessments have a variety of components, such as a background knowledge section, a section setting them up for the task, and the actual question they are supposed to answer. Young children especially can become overwhelmed when too much information is present and they may not be able to figure out exactly what they are supposed to do.&#10;&#10;Determine whether your assessment contains unnecessary or confusing information.&#10;&#10;Once you have made your determination about the written text, high, moderate, or low, provide an explanation of your rating.&#10;&#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730489447"/>
      </p:ext>
    </p:extLst>
  </p:cSld>
  <p:clrMapOvr>
    <a:masterClrMapping/>
  </p:clrMapOvr>
  <mc:AlternateContent xmlns:mc="http://schemas.openxmlformats.org/markup-compatibility/2006" xmlns:p14="http://schemas.microsoft.com/office/powerpoint/2010/main">
    <mc:Choice Requires="p14">
      <p:transition spd="slow" p14:dur="2000" advTm="40191"/>
    </mc:Choice>
    <mc:Fallback xmlns="">
      <p:transition spd="slow" advTm="401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45720" indent="0">
              <a:buNone/>
            </a:pPr>
            <a:r>
              <a:rPr lang="en-US" sz="2400" dirty="0" smtClean="0"/>
              <a:t>Vocabulary and Context</a:t>
            </a:r>
          </a:p>
          <a:p>
            <a:pPr marL="45720" indent="0">
              <a:buNone/>
            </a:pPr>
            <a:endParaRPr lang="en-US" sz="2400" dirty="0" smtClean="0"/>
          </a:p>
          <a:p>
            <a:pPr marL="45720" indent="0">
              <a:buNone/>
            </a:pPr>
            <a:r>
              <a:rPr lang="en-US" dirty="0"/>
              <a:t>Consider:</a:t>
            </a:r>
          </a:p>
          <a:p>
            <a:pPr marL="45720" indent="0">
              <a:buNone/>
            </a:pPr>
            <a:r>
              <a:rPr lang="en-US" dirty="0"/>
              <a:t>Are the concepts familiar with the students taking the assessment?</a:t>
            </a:r>
          </a:p>
          <a:p>
            <a:pPr marL="45720" indent="0">
              <a:buNone/>
            </a:pPr>
            <a:r>
              <a:rPr lang="en-US" dirty="0" smtClean="0"/>
              <a:t>Do the assessment questions or prompts contain stereotypes?</a:t>
            </a:r>
            <a:endParaRPr lang="en-US" dirty="0"/>
          </a:p>
          <a:p>
            <a:pPr marL="45720" indent="0">
              <a:buNone/>
            </a:pPr>
            <a:r>
              <a:rPr lang="en-US" dirty="0"/>
              <a:t>Do the assessment questions or prompts contain </a:t>
            </a:r>
            <a:r>
              <a:rPr lang="en-US" dirty="0" smtClean="0"/>
              <a:t>cultural biases</a:t>
            </a:r>
            <a:r>
              <a:rPr lang="en-US" dirty="0"/>
              <a:t>?</a:t>
            </a:r>
          </a:p>
          <a:p>
            <a:pPr marL="45720" indent="0">
              <a:buNone/>
            </a:pPr>
            <a:r>
              <a:rPr lang="en-US" dirty="0" smtClean="0"/>
              <a:t>Does the assessment contain any statements </a:t>
            </a:r>
            <a:r>
              <a:rPr lang="en-US" dirty="0"/>
              <a:t>of </a:t>
            </a:r>
            <a:r>
              <a:rPr lang="en-US" dirty="0" smtClean="0"/>
              <a:t>discrimination?</a:t>
            </a:r>
            <a:endParaRPr lang="en-US" dirty="0"/>
          </a:p>
          <a:p>
            <a:pPr marL="45720" indent="0">
              <a:buNone/>
            </a:pPr>
            <a:endParaRPr lang="en-US" sz="2400" dirty="0"/>
          </a:p>
          <a:p>
            <a:pPr marL="45720" indent="0">
              <a:buNone/>
            </a:pPr>
            <a:endParaRPr lang="en-US" sz="2400" dirty="0"/>
          </a:p>
          <a:p>
            <a:pPr marL="45720" indent="0">
              <a:buNone/>
            </a:pPr>
            <a:endParaRPr lang="en-US" sz="2400" dirty="0" smtClean="0"/>
          </a:p>
          <a:p>
            <a:pPr marL="45720" indent="0">
              <a:buNone/>
            </a:pPr>
            <a:endParaRPr lang="en-US" sz="2400" dirty="0"/>
          </a:p>
        </p:txBody>
      </p:sp>
      <p:sp>
        <p:nvSpPr>
          <p:cNvPr id="3" name="Title 2"/>
          <p:cNvSpPr>
            <a:spLocks noGrp="1"/>
          </p:cNvSpPr>
          <p:nvPr>
            <p:ph type="title"/>
          </p:nvPr>
        </p:nvSpPr>
        <p:spPr/>
        <p:txBody>
          <a:bodyPr/>
          <a:lstStyle/>
          <a:p>
            <a:r>
              <a:rPr lang="en-US" sz="4400" dirty="0" smtClean="0">
                <a:latin typeface="+mn-lt"/>
              </a:rPr>
              <a:t>Fair and Unbiased</a:t>
            </a:r>
            <a:endParaRPr lang="en-US" sz="4400" dirty="0">
              <a:latin typeface="+mn-lt"/>
            </a:endParaRPr>
          </a:p>
        </p:txBody>
      </p:sp>
      <p:sp>
        <p:nvSpPr>
          <p:cNvPr id="4" name="Footer Placeholder 3"/>
          <p:cNvSpPr>
            <a:spLocks noGrp="1"/>
          </p:cNvSpPr>
          <p:nvPr>
            <p:ph type="ftr" sz="quarter" idx="4294967295"/>
          </p:nvPr>
        </p:nvSpPr>
        <p:spPr>
          <a:xfrm>
            <a:off x="380999" y="6265545"/>
            <a:ext cx="2895600" cy="365125"/>
          </a:xfrm>
          <a:prstGeom prst="rect">
            <a:avLst/>
          </a:prstGeom>
        </p:spPr>
        <p:txBody>
          <a:bodyPr/>
          <a:lstStyle/>
          <a:p>
            <a:endParaRPr lang="en-US" dirty="0" smtClean="0">
              <a:solidFill>
                <a:srgbClr val="000000">
                  <a:tint val="75000"/>
                </a:srgbClr>
              </a:solidFill>
            </a:endParaRPr>
          </a:p>
        </p:txBody>
      </p:sp>
      <p:pic>
        <p:nvPicPr>
          <p:cNvPr id="7" name="Audio 6" descr="Students have background knowledge based on their life experiences and the region in which they live. For example, students living near the ocean will likely have more everyday knowledge of the ocean and sea-life. Whereas, students living in Colorado may have a more limited understanding of these topics. Examine the assessment for references that would assume a student would have certain types of background knowledge. You want to avoid giving assessments that measure something other than the content and skills intended in the standards.&#10;&#10;Also examine the assessment for stereotypes, such “Americans drive big cars.” Or, cultural biases, such as “Linda had chowder and a bun before noon.” A English language learner may have challenges with words like chowder and bun. However, an easy fix for this scenario would be “Linda had chowder and a bun for lunch.” This would indicate to the student that chowder and bun are food. And, of course, examine the assessment for any statements of discrimination.&#10;&#10;Once you have made your determination about vocabulary and context, high, moderate, or low, provide an explanation of your rating.&#10;&#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206716919"/>
      </p:ext>
    </p:extLst>
  </p:cSld>
  <p:clrMapOvr>
    <a:masterClrMapping/>
  </p:clrMapOvr>
  <mc:AlternateContent xmlns:mc="http://schemas.openxmlformats.org/markup-compatibility/2006" xmlns:p14="http://schemas.microsoft.com/office/powerpoint/2010/main">
    <mc:Choice Requires="p14">
      <p:transition spd="slow" p14:dur="2000" advTm="65651"/>
    </mc:Choice>
    <mc:Fallback xmlns="">
      <p:transition spd="slow" advTm="656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92500" lnSpcReduction="10000"/>
          </a:bodyPr>
          <a:lstStyle/>
          <a:p>
            <a:pPr marL="45720" indent="0">
              <a:buNone/>
            </a:pPr>
            <a:r>
              <a:rPr lang="en-US" sz="2400" dirty="0" smtClean="0"/>
              <a:t>Academic Language</a:t>
            </a:r>
          </a:p>
          <a:p>
            <a:pPr marL="45720" indent="0">
              <a:buNone/>
            </a:pPr>
            <a:endParaRPr lang="en-US" sz="1000" dirty="0" smtClean="0"/>
          </a:p>
          <a:p>
            <a:pPr marL="45720" indent="0">
              <a:buNone/>
            </a:pPr>
            <a:r>
              <a:rPr lang="en-US" sz="1800" dirty="0"/>
              <a:t>Is the language appropriate for the grade-level</a:t>
            </a:r>
            <a:r>
              <a:rPr lang="en-US" sz="1800" dirty="0" smtClean="0"/>
              <a:t>?</a:t>
            </a:r>
            <a:endParaRPr lang="en-US" sz="1800" dirty="0"/>
          </a:p>
          <a:p>
            <a:r>
              <a:rPr lang="en-US" sz="1800" dirty="0"/>
              <a:t>Technical language</a:t>
            </a:r>
          </a:p>
          <a:p>
            <a:r>
              <a:rPr lang="en-US" sz="1800" dirty="0"/>
              <a:t>Multiple meaning words and phrases</a:t>
            </a:r>
          </a:p>
          <a:p>
            <a:r>
              <a:rPr lang="en-US" sz="1800" dirty="0"/>
              <a:t>Idiomatic expressions</a:t>
            </a:r>
          </a:p>
          <a:p>
            <a:r>
              <a:rPr lang="en-US" sz="1800" dirty="0"/>
              <a:t>Nuances &amp; shades of meaning</a:t>
            </a:r>
          </a:p>
          <a:p>
            <a:pPr marL="45720" indent="0">
              <a:buNone/>
            </a:pPr>
            <a:endParaRPr lang="en-US" sz="1000" dirty="0"/>
          </a:p>
          <a:p>
            <a:pPr marL="45720" indent="0">
              <a:buNone/>
            </a:pPr>
            <a:r>
              <a:rPr lang="en-US" sz="1800" dirty="0"/>
              <a:t>Also consider:</a:t>
            </a:r>
          </a:p>
          <a:p>
            <a:r>
              <a:rPr lang="en-US" sz="1800" dirty="0"/>
              <a:t>The amount of written text</a:t>
            </a:r>
          </a:p>
          <a:p>
            <a:r>
              <a:rPr lang="en-US" sz="1800" dirty="0"/>
              <a:t>Structures of speech</a:t>
            </a:r>
          </a:p>
          <a:p>
            <a:r>
              <a:rPr lang="en-US" sz="1800" dirty="0"/>
              <a:t>Variety of sentence types</a:t>
            </a:r>
          </a:p>
          <a:p>
            <a:r>
              <a:rPr lang="en-US" sz="1800" dirty="0"/>
              <a:t>Types and variety of grammatical structures</a:t>
            </a:r>
          </a:p>
          <a:p>
            <a:r>
              <a:rPr lang="en-US" sz="1800" dirty="0"/>
              <a:t>Match of language forms to purpose</a:t>
            </a:r>
          </a:p>
          <a:p>
            <a:pPr marL="45720" indent="0">
              <a:buNone/>
            </a:pPr>
            <a:endParaRPr lang="en-US" sz="2400" dirty="0"/>
          </a:p>
          <a:p>
            <a:pPr marL="45720" indent="0">
              <a:buNone/>
            </a:pPr>
            <a:endParaRPr lang="en-US" sz="2400" dirty="0"/>
          </a:p>
          <a:p>
            <a:pPr marL="45720" indent="0">
              <a:buNone/>
            </a:pPr>
            <a:endParaRPr lang="en-US" sz="2400" dirty="0" smtClean="0"/>
          </a:p>
          <a:p>
            <a:pPr marL="45720" indent="0">
              <a:buNone/>
            </a:pPr>
            <a:endParaRPr lang="en-US" sz="2400" dirty="0"/>
          </a:p>
        </p:txBody>
      </p:sp>
      <p:sp>
        <p:nvSpPr>
          <p:cNvPr id="3" name="Title 2"/>
          <p:cNvSpPr>
            <a:spLocks noGrp="1"/>
          </p:cNvSpPr>
          <p:nvPr>
            <p:ph type="title"/>
          </p:nvPr>
        </p:nvSpPr>
        <p:spPr/>
        <p:txBody>
          <a:bodyPr/>
          <a:lstStyle/>
          <a:p>
            <a:r>
              <a:rPr lang="en-US" sz="4400" dirty="0" smtClean="0">
                <a:latin typeface="+mn-lt"/>
              </a:rPr>
              <a:t>Fair and Unbiased</a:t>
            </a:r>
            <a:endParaRPr lang="en-US" sz="4400" dirty="0">
              <a:latin typeface="+mn-lt"/>
            </a:endParaRPr>
          </a:p>
        </p:txBody>
      </p:sp>
      <p:sp>
        <p:nvSpPr>
          <p:cNvPr id="4" name="Footer Placeholder 3"/>
          <p:cNvSpPr>
            <a:spLocks noGrp="1"/>
          </p:cNvSpPr>
          <p:nvPr>
            <p:ph type="ftr" sz="quarter" idx="4294967295"/>
          </p:nvPr>
        </p:nvSpPr>
        <p:spPr>
          <a:xfrm>
            <a:off x="380999" y="6265545"/>
            <a:ext cx="2895600" cy="365125"/>
          </a:xfrm>
          <a:prstGeom prst="rect">
            <a:avLst/>
          </a:prstGeom>
        </p:spPr>
        <p:txBody>
          <a:bodyPr/>
          <a:lstStyle/>
          <a:p>
            <a:endParaRPr lang="en-US" dirty="0" smtClean="0">
              <a:solidFill>
                <a:srgbClr val="000000">
                  <a:tint val="75000"/>
                </a:srgbClr>
              </a:solidFill>
            </a:endParaRPr>
          </a:p>
        </p:txBody>
      </p:sp>
      <p:pic>
        <p:nvPicPr>
          <p:cNvPr id="9" name="Audio 8" descr="Colorado has adopted the World-class Instructional Design and Assessment system, or WIDA, for use with our ELLs. You will a find link to WIDA in the review tool spreadsheet that will provide you with more information regarding the critical importance of academic language for language learners. One of the guiding principles of the WIDA framework states that a “Students’ development of academic language and academic content knowledge are inter-related processes.” This is true for ALL students, not just ELL students. When reviewing an assessment you must find a balance between academic language that is appropriate for the grade level and advances a student’s content knowledge; and, language that is beyond the grade level and/or not related to the content. &#10;&#10;Consider the ideas on this slide – technical language, words or phrases that have multiple meanings, etc. Do not assume that all students are familiar with words or phrases that you may consider common knowledge as a native English speaker.&#10;&#10;Once you have made your determination about the academic language in the assessment, yes, somewhat or, no, provide an explanation of your rating.&#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188077172"/>
      </p:ext>
    </p:extLst>
  </p:cSld>
  <p:clrMapOvr>
    <a:masterClrMapping/>
  </p:clrMapOvr>
  <mc:AlternateContent xmlns:mc="http://schemas.openxmlformats.org/markup-compatibility/2006" xmlns:p14="http://schemas.microsoft.com/office/powerpoint/2010/main">
    <mc:Choice Requires="p14">
      <p:transition spd="slow" p14:dur="2000" advTm="65761"/>
    </mc:Choice>
    <mc:Fallback xmlns="">
      <p:transition spd="slow" advTm="657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descr="The key goal of assessment is to capture information about what students have learned. Regardless of the ways in which assessment information is ultimately used, the assessment must first and foremost be a high quality tool that is capable of providing evidence of students’ knowledge." title="Assessment is about capturing student learning">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
        <p:nvSpPr>
          <p:cNvPr id="3" name="Title 2"/>
          <p:cNvSpPr>
            <a:spLocks noGrp="1"/>
          </p:cNvSpPr>
          <p:nvPr>
            <p:ph type="ctrTitle"/>
          </p:nvPr>
        </p:nvSpPr>
        <p:spPr>
          <a:xfrm>
            <a:off x="609600" y="2378085"/>
            <a:ext cx="7772400" cy="2337620"/>
          </a:xfrm>
        </p:spPr>
        <p:txBody>
          <a:bodyPr/>
          <a:lstStyle/>
          <a:p>
            <a:r>
              <a:rPr lang="en-US" b="1" dirty="0">
                <a:cs typeface="Arial" pitchFamily="34" charset="0"/>
              </a:rPr>
              <a:t>Assessment is about capturing student learning</a:t>
            </a:r>
            <a:r>
              <a:rPr lang="en-US" b="1" dirty="0" smtClean="0">
                <a:cs typeface="Arial" pitchFamily="34" charset="0"/>
              </a:rPr>
              <a:t>!</a:t>
            </a:r>
            <a:endParaRPr lang="en-US" dirty="0"/>
          </a:p>
        </p:txBody>
      </p:sp>
    </p:spTree>
    <p:extLst>
      <p:ext uri="{BB962C8B-B14F-4D97-AF65-F5344CB8AC3E}">
        <p14:creationId xmlns:p14="http://schemas.microsoft.com/office/powerpoint/2010/main" val="3052653521"/>
      </p:ext>
    </p:extLst>
  </p:cSld>
  <p:clrMapOvr>
    <a:masterClrMapping/>
  </p:clrMapOvr>
  <mc:AlternateContent xmlns:mc="http://schemas.openxmlformats.org/markup-compatibility/2006" xmlns:p14="http://schemas.microsoft.com/office/powerpoint/2010/main">
    <mc:Choice Requires="p14">
      <p:transition spd="slow" p14:dur="2000" advTm="16097"/>
    </mc:Choice>
    <mc:Fallback xmlns="">
      <p:transition spd="slow" advTm="160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0999" y="1524000"/>
            <a:ext cx="8407893" cy="4648200"/>
          </a:xfrm>
        </p:spPr>
        <p:txBody>
          <a:bodyPr>
            <a:normAutofit fontScale="92500" lnSpcReduction="10000"/>
          </a:bodyPr>
          <a:lstStyle/>
          <a:p>
            <a:pPr marL="45720" indent="0">
              <a:buNone/>
            </a:pPr>
            <a:r>
              <a:rPr lang="en-US" sz="2800" dirty="0" smtClean="0"/>
              <a:t>Accommodations</a:t>
            </a:r>
          </a:p>
          <a:p>
            <a:pPr marL="45720" indent="0">
              <a:buNone/>
            </a:pPr>
            <a:endParaRPr lang="en-US" sz="1050" dirty="0" smtClean="0"/>
          </a:p>
          <a:p>
            <a:pPr marL="45720" indent="0">
              <a:buNone/>
            </a:pPr>
            <a:r>
              <a:rPr lang="en-US" sz="1800" dirty="0"/>
              <a:t>Presentation </a:t>
            </a:r>
            <a:r>
              <a:rPr lang="en-US" sz="1800" dirty="0" smtClean="0"/>
              <a:t>Accommodation</a:t>
            </a:r>
          </a:p>
          <a:p>
            <a:r>
              <a:rPr lang="en-US" sz="1800" i="1" dirty="0" smtClean="0"/>
              <a:t>example</a:t>
            </a:r>
            <a:r>
              <a:rPr lang="en-US" sz="1800" i="1" dirty="0"/>
              <a:t>:  text read aloud vs. text read independently </a:t>
            </a:r>
          </a:p>
          <a:p>
            <a:pPr marL="45720" indent="0">
              <a:buNone/>
            </a:pPr>
            <a:r>
              <a:rPr lang="en-US" sz="1800" dirty="0"/>
              <a:t>Response </a:t>
            </a:r>
            <a:r>
              <a:rPr lang="en-US" sz="1800" dirty="0" smtClean="0"/>
              <a:t>Accommodation</a:t>
            </a:r>
          </a:p>
          <a:p>
            <a:r>
              <a:rPr lang="en-US" sz="1800" i="1" dirty="0" smtClean="0"/>
              <a:t>example</a:t>
            </a:r>
            <a:r>
              <a:rPr lang="en-US" sz="1800" i="1" dirty="0"/>
              <a:t>:  dictating response as the teacher scribes</a:t>
            </a:r>
          </a:p>
          <a:p>
            <a:pPr marL="45720" indent="0">
              <a:buNone/>
            </a:pPr>
            <a:r>
              <a:rPr lang="en-US" sz="1800" dirty="0"/>
              <a:t>Setting </a:t>
            </a:r>
            <a:r>
              <a:rPr lang="en-US" sz="1800" dirty="0" smtClean="0"/>
              <a:t>Accommodation</a:t>
            </a:r>
          </a:p>
          <a:p>
            <a:r>
              <a:rPr lang="en-US" sz="1800" i="1" dirty="0" smtClean="0"/>
              <a:t>example: sitting </a:t>
            </a:r>
            <a:r>
              <a:rPr lang="en-US" sz="1800" i="1" dirty="0"/>
              <a:t>alone rather than in a group while responding to the assessment</a:t>
            </a:r>
          </a:p>
          <a:p>
            <a:pPr marL="45720" indent="0">
              <a:buNone/>
            </a:pPr>
            <a:r>
              <a:rPr lang="en-US" sz="1800" dirty="0"/>
              <a:t>Timing and Scheduling </a:t>
            </a:r>
            <a:r>
              <a:rPr lang="en-US" sz="1800" dirty="0" smtClean="0"/>
              <a:t>Accommodation</a:t>
            </a:r>
          </a:p>
          <a:p>
            <a:r>
              <a:rPr lang="en-US" sz="1800" i="1" dirty="0" smtClean="0"/>
              <a:t>example: administering </a:t>
            </a:r>
            <a:r>
              <a:rPr lang="en-US" sz="1800" i="1" dirty="0"/>
              <a:t>the assessment in the morning when the student is more alert</a:t>
            </a:r>
          </a:p>
          <a:p>
            <a:pPr marL="45720" indent="0">
              <a:buNone/>
            </a:pPr>
            <a:r>
              <a:rPr lang="en-US" sz="1800" dirty="0"/>
              <a:t>Linguistic </a:t>
            </a:r>
            <a:r>
              <a:rPr lang="en-US" sz="1800" dirty="0" smtClean="0"/>
              <a:t>Accommodations</a:t>
            </a:r>
          </a:p>
          <a:p>
            <a:r>
              <a:rPr lang="en-US" sz="1800" i="1" dirty="0" smtClean="0"/>
              <a:t>For ELL students, reducing </a:t>
            </a:r>
            <a:r>
              <a:rPr lang="en-US" sz="1800" i="1" dirty="0"/>
              <a:t>the linguistic load of an </a:t>
            </a:r>
            <a:r>
              <a:rPr lang="en-US" sz="1800" i="1" dirty="0" smtClean="0"/>
              <a:t>assessment</a:t>
            </a:r>
            <a:endParaRPr lang="en-US" sz="1800" i="1" dirty="0"/>
          </a:p>
          <a:p>
            <a:pPr marL="45720" indent="0">
              <a:buNone/>
            </a:pPr>
            <a:endParaRPr lang="en-US" sz="1050" dirty="0"/>
          </a:p>
          <a:p>
            <a:pPr marL="45720" indent="0">
              <a:buNone/>
            </a:pPr>
            <a:r>
              <a:rPr lang="en-US" sz="1800" dirty="0"/>
              <a:t>Identify what appears to be significant accommodations to be considered</a:t>
            </a:r>
            <a:r>
              <a:rPr lang="en-US" sz="2000" dirty="0"/>
              <a:t>.</a:t>
            </a:r>
          </a:p>
          <a:p>
            <a:pPr marL="45720" indent="0">
              <a:buNone/>
            </a:pPr>
            <a:endParaRPr lang="en-US" sz="2400" dirty="0"/>
          </a:p>
          <a:p>
            <a:pPr marL="45720" indent="0">
              <a:buNone/>
            </a:pPr>
            <a:endParaRPr lang="en-US" sz="2400" dirty="0"/>
          </a:p>
          <a:p>
            <a:pPr marL="45720" indent="0">
              <a:buNone/>
            </a:pPr>
            <a:endParaRPr lang="en-US" sz="2400" dirty="0" smtClean="0"/>
          </a:p>
          <a:p>
            <a:pPr marL="45720" indent="0">
              <a:buNone/>
            </a:pPr>
            <a:endParaRPr lang="en-US" sz="2400" dirty="0"/>
          </a:p>
        </p:txBody>
      </p:sp>
      <p:sp>
        <p:nvSpPr>
          <p:cNvPr id="3" name="Title 2"/>
          <p:cNvSpPr>
            <a:spLocks noGrp="1"/>
          </p:cNvSpPr>
          <p:nvPr>
            <p:ph type="title"/>
          </p:nvPr>
        </p:nvSpPr>
        <p:spPr/>
        <p:txBody>
          <a:bodyPr/>
          <a:lstStyle/>
          <a:p>
            <a:r>
              <a:rPr lang="en-US" sz="4400" dirty="0" smtClean="0">
                <a:latin typeface="+mn-lt"/>
              </a:rPr>
              <a:t>Fair and Unbiased</a:t>
            </a:r>
            <a:endParaRPr lang="en-US" sz="4400" dirty="0">
              <a:latin typeface="+mn-lt"/>
            </a:endParaRPr>
          </a:p>
        </p:txBody>
      </p:sp>
      <p:sp>
        <p:nvSpPr>
          <p:cNvPr id="4" name="Footer Placeholder 3"/>
          <p:cNvSpPr>
            <a:spLocks noGrp="1"/>
          </p:cNvSpPr>
          <p:nvPr>
            <p:ph type="ftr" sz="quarter" idx="4294967295"/>
          </p:nvPr>
        </p:nvSpPr>
        <p:spPr>
          <a:xfrm>
            <a:off x="380999" y="6265545"/>
            <a:ext cx="2895600" cy="365125"/>
          </a:xfrm>
          <a:prstGeom prst="rect">
            <a:avLst/>
          </a:prstGeom>
        </p:spPr>
        <p:txBody>
          <a:bodyPr/>
          <a:lstStyle/>
          <a:p>
            <a:endParaRPr lang="en-US" dirty="0" smtClean="0">
              <a:solidFill>
                <a:srgbClr val="000000">
                  <a:tint val="75000"/>
                </a:srgbClr>
              </a:solidFill>
            </a:endParaRPr>
          </a:p>
        </p:txBody>
      </p:sp>
      <p:pic>
        <p:nvPicPr>
          <p:cNvPr id="5" name="Audio 4" descr="Many assessments include accommodations as part of the assessment package. Others do not. If your assessment includes accommodations, identify the accommodation type – presentation, response, setting, etc. – and then list a few, not all as some are quite lengthy, on the review tool.&#10;&#10;If accommodations are not included, provide a few suggestions that an educator might consider if they were to use this assessment in their classroom.&#10;&#10;Answer the question regarding whether or not adequate accommodations are provided, and include an explanation.&#10;&#10;The last portion of this section asks you to include any additional information regarding the degree to which the assessment is fair and unbiased. Please add any information that YOU would want to know if you were considering using this assessment.&#10;&#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723529252"/>
      </p:ext>
    </p:extLst>
  </p:cSld>
  <p:clrMapOvr>
    <a:masterClrMapping/>
  </p:clrMapOvr>
  <mc:AlternateContent xmlns:mc="http://schemas.openxmlformats.org/markup-compatibility/2006" xmlns:p14="http://schemas.microsoft.com/office/powerpoint/2010/main">
    <mc:Choice Requires="p14">
      <p:transition spd="slow" p14:dur="2000" advTm="45875"/>
    </mc:Choice>
    <mc:Fallback xmlns="">
      <p:transition spd="slow" advTm="458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45720" indent="0" algn="ctr">
              <a:buNone/>
            </a:pPr>
            <a:r>
              <a:rPr lang="en-US" sz="4000" b="1" dirty="0" smtClean="0"/>
              <a:t>Opportunities to Learn</a:t>
            </a:r>
          </a:p>
          <a:p>
            <a:pPr marL="45720" indent="0" algn="ctr">
              <a:buNone/>
            </a:pPr>
            <a:endParaRPr lang="en-US" sz="1800" b="1" i="1" dirty="0" smtClean="0"/>
          </a:p>
        </p:txBody>
      </p:sp>
      <p:sp>
        <p:nvSpPr>
          <p:cNvPr id="3" name="Title 2"/>
          <p:cNvSpPr>
            <a:spLocks noGrp="1"/>
          </p:cNvSpPr>
          <p:nvPr>
            <p:ph type="title"/>
          </p:nvPr>
        </p:nvSpPr>
        <p:spPr/>
        <p:txBody>
          <a:bodyPr/>
          <a:lstStyle/>
          <a:p>
            <a:r>
              <a:rPr lang="en-US" sz="4400" dirty="0">
                <a:latin typeface="+mn-lt"/>
              </a:rPr>
              <a:t>Assessment Review </a:t>
            </a:r>
            <a:r>
              <a:rPr lang="en-US" sz="4400" dirty="0" smtClean="0">
                <a:latin typeface="+mn-lt"/>
              </a:rPr>
              <a:t>Tool</a:t>
            </a:r>
            <a:endParaRPr lang="en-US" sz="4400" dirty="0">
              <a:latin typeface="+mn-lt"/>
            </a:endParaRPr>
          </a:p>
        </p:txBody>
      </p:sp>
      <p:sp>
        <p:nvSpPr>
          <p:cNvPr id="4" name="Footer Placeholder 3"/>
          <p:cNvSpPr>
            <a:spLocks noGrp="1"/>
          </p:cNvSpPr>
          <p:nvPr>
            <p:ph type="ftr" sz="quarter" idx="4294967295"/>
          </p:nvPr>
        </p:nvSpPr>
        <p:spPr>
          <a:xfrm>
            <a:off x="380999" y="6265545"/>
            <a:ext cx="2895600" cy="365125"/>
          </a:xfrm>
          <a:prstGeom prst="rect">
            <a:avLst/>
          </a:prstGeom>
        </p:spPr>
        <p:txBody>
          <a:bodyPr/>
          <a:lstStyle/>
          <a:p>
            <a:endParaRPr lang="en-US" dirty="0" smtClean="0">
              <a:solidFill>
                <a:srgbClr val="000000">
                  <a:tint val="75000"/>
                </a:srgbClr>
              </a:solidFill>
            </a:endParaRPr>
          </a:p>
        </p:txBody>
      </p:sp>
      <p:pic>
        <p:nvPicPr>
          <p:cNvPr id="5" name="Audio 4" descr="Before we move into the final section of the review process, pause and write down any questions or reflections you have about the fair and unbiased section.&#10;&#10;Now, click on the Opportunities to Learn tab on the ART. This section focuses on the capacity the assessment has to allow students to transfer their knowledge, inform parents and students of their progress, and inform teachers of next steps in instruction.&#10;&#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361521766"/>
      </p:ext>
    </p:extLst>
  </p:cSld>
  <p:clrMapOvr>
    <a:masterClrMapping/>
  </p:clrMapOvr>
  <mc:AlternateContent xmlns:mc="http://schemas.openxmlformats.org/markup-compatibility/2006" xmlns:p14="http://schemas.microsoft.com/office/powerpoint/2010/main">
    <mc:Choice Requires="p14">
      <p:transition spd="slow" p14:dur="2000" advTm="25113"/>
    </mc:Choice>
    <mc:Fallback xmlns="">
      <p:transition spd="slow" advTm="251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0999" y="1676400"/>
            <a:ext cx="8407893" cy="4648200"/>
          </a:xfrm>
        </p:spPr>
        <p:txBody>
          <a:bodyPr/>
          <a:lstStyle/>
          <a:p>
            <a:pPr marL="45720" indent="0">
              <a:buNone/>
            </a:pPr>
            <a:r>
              <a:rPr lang="en-US" sz="2400" dirty="0" smtClean="0"/>
              <a:t>Knowledge Transfer</a:t>
            </a:r>
          </a:p>
          <a:p>
            <a:pPr marL="45720" indent="0">
              <a:buNone/>
            </a:pPr>
            <a:endParaRPr lang="en-US" sz="2400" dirty="0" smtClean="0"/>
          </a:p>
          <a:p>
            <a:pPr marL="45720" indent="0">
              <a:buNone/>
            </a:pPr>
            <a:r>
              <a:rPr lang="en-US" sz="2400" dirty="0" smtClean="0"/>
              <a:t>Identify </a:t>
            </a:r>
            <a:r>
              <a:rPr lang="en-US" sz="2400" dirty="0"/>
              <a:t>whether the assessment allows students to demonstrate their learning through the lens of something other than a routine response.  </a:t>
            </a:r>
          </a:p>
          <a:p>
            <a:r>
              <a:rPr lang="en-US" sz="2400" dirty="0"/>
              <a:t>Real world situation</a:t>
            </a:r>
          </a:p>
          <a:p>
            <a:r>
              <a:rPr lang="en-US" sz="2400" dirty="0"/>
              <a:t>New context from which the content was learned</a:t>
            </a:r>
          </a:p>
          <a:p>
            <a:r>
              <a:rPr lang="en-US" sz="2400" dirty="0"/>
              <a:t>Different situation</a:t>
            </a:r>
          </a:p>
          <a:p>
            <a:r>
              <a:rPr lang="en-US" sz="2400" dirty="0"/>
              <a:t>Intriguing problem or challenge</a:t>
            </a:r>
          </a:p>
          <a:p>
            <a:pPr marL="45720" indent="0">
              <a:buNone/>
            </a:pPr>
            <a:endParaRPr lang="en-US" sz="2400" dirty="0"/>
          </a:p>
          <a:p>
            <a:pPr marL="45720" indent="0">
              <a:buNone/>
            </a:pPr>
            <a:endParaRPr lang="en-US" sz="2400" dirty="0"/>
          </a:p>
          <a:p>
            <a:pPr marL="45720" indent="0">
              <a:buNone/>
            </a:pPr>
            <a:endParaRPr lang="en-US" sz="2400" dirty="0" smtClean="0"/>
          </a:p>
          <a:p>
            <a:pPr marL="45720" indent="0">
              <a:buNone/>
            </a:pPr>
            <a:endParaRPr lang="en-US" sz="2400" dirty="0"/>
          </a:p>
        </p:txBody>
      </p:sp>
      <p:sp>
        <p:nvSpPr>
          <p:cNvPr id="3" name="Title 2"/>
          <p:cNvSpPr>
            <a:spLocks noGrp="1"/>
          </p:cNvSpPr>
          <p:nvPr>
            <p:ph type="title"/>
          </p:nvPr>
        </p:nvSpPr>
        <p:spPr/>
        <p:txBody>
          <a:bodyPr/>
          <a:lstStyle/>
          <a:p>
            <a:r>
              <a:rPr lang="en-US" sz="4400" dirty="0" smtClean="0">
                <a:latin typeface="+mn-lt"/>
              </a:rPr>
              <a:t>Opportunities to Learn</a:t>
            </a:r>
            <a:endParaRPr lang="en-US" sz="4400" dirty="0">
              <a:latin typeface="+mn-lt"/>
            </a:endParaRPr>
          </a:p>
        </p:txBody>
      </p:sp>
      <p:sp>
        <p:nvSpPr>
          <p:cNvPr id="4" name="Footer Placeholder 3"/>
          <p:cNvSpPr>
            <a:spLocks noGrp="1"/>
          </p:cNvSpPr>
          <p:nvPr>
            <p:ph type="ftr" sz="quarter" idx="4294967295"/>
          </p:nvPr>
        </p:nvSpPr>
        <p:spPr>
          <a:xfrm>
            <a:off x="380999" y="6265545"/>
            <a:ext cx="2895600" cy="365125"/>
          </a:xfrm>
          <a:prstGeom prst="rect">
            <a:avLst/>
          </a:prstGeom>
        </p:spPr>
        <p:txBody>
          <a:bodyPr/>
          <a:lstStyle/>
          <a:p>
            <a:endParaRPr lang="en-US" dirty="0" smtClean="0">
              <a:solidFill>
                <a:srgbClr val="000000">
                  <a:tint val="75000"/>
                </a:srgbClr>
              </a:solidFill>
            </a:endParaRPr>
          </a:p>
        </p:txBody>
      </p:sp>
      <p:pic>
        <p:nvPicPr>
          <p:cNvPr id="5" name="Audio 4" descr="One of the key goals of the revised CAS is to encourage students to engage in learning experiences that allow them to transfer their content knowledge and skills to new situations and be able to solve problems or expand their learning.&#10;&#10;When reviewing your assessment, determine whether or not it includes items or tasks that are presented in a real world situation or in a context that is different from the manner in which the content was learned. While it is possible for selected response and constructed response item types to be included in knowledge transfer-based assessments, it is often not the only item type present.&#10;&#10;An example of an assessment that includes knowledge transfer could be one where students are asked to research a particular topic, collect information, then write an opinion article for the school newspaper based on the researched information.&#10;&#10;Once you have made your determination about the knowledge transfer, high, moderate or, low/none, provide an explanation of your rating using examples from the assessment.&#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63057853"/>
      </p:ext>
    </p:extLst>
  </p:cSld>
  <p:clrMapOvr>
    <a:masterClrMapping/>
  </p:clrMapOvr>
  <mc:AlternateContent xmlns:mc="http://schemas.openxmlformats.org/markup-compatibility/2006" xmlns:p14="http://schemas.microsoft.com/office/powerpoint/2010/main">
    <mc:Choice Requires="p14">
      <p:transition spd="slow" p14:dur="2000" advTm="65319"/>
    </mc:Choice>
    <mc:Fallback xmlns="">
      <p:transition spd="slow" advTm="653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0999" y="1676400"/>
            <a:ext cx="8407893" cy="4648200"/>
          </a:xfrm>
        </p:spPr>
        <p:txBody>
          <a:bodyPr>
            <a:normAutofit lnSpcReduction="10000"/>
          </a:bodyPr>
          <a:lstStyle/>
          <a:p>
            <a:pPr marL="45720" indent="0">
              <a:buNone/>
            </a:pPr>
            <a:r>
              <a:rPr lang="en-US" sz="2400" dirty="0" smtClean="0"/>
              <a:t>Knowledge and Skills</a:t>
            </a:r>
          </a:p>
          <a:p>
            <a:pPr marL="45720" indent="0">
              <a:buNone/>
            </a:pPr>
            <a:endParaRPr lang="en-US" sz="1500" dirty="0"/>
          </a:p>
          <a:p>
            <a:pPr marL="45720" indent="0">
              <a:buNone/>
            </a:pPr>
            <a:r>
              <a:rPr lang="en-US" i="1" dirty="0" smtClean="0"/>
              <a:t>Remember - Knowledge </a:t>
            </a:r>
            <a:r>
              <a:rPr lang="en-US" i="1" dirty="0"/>
              <a:t>and skills are what students are expected </a:t>
            </a:r>
            <a:r>
              <a:rPr lang="en-US" b="1" i="1" dirty="0" smtClean="0"/>
              <a:t>KNOW </a:t>
            </a:r>
            <a:r>
              <a:rPr lang="en-US" i="1" dirty="0" smtClean="0"/>
              <a:t>about the content what they are to </a:t>
            </a:r>
            <a:r>
              <a:rPr lang="en-US" b="1" i="1" dirty="0" smtClean="0"/>
              <a:t>DO</a:t>
            </a:r>
            <a:r>
              <a:rPr lang="en-US" i="1" dirty="0" smtClean="0"/>
              <a:t> </a:t>
            </a:r>
            <a:r>
              <a:rPr lang="en-US" i="1" dirty="0"/>
              <a:t>on the assessment.</a:t>
            </a:r>
          </a:p>
          <a:p>
            <a:pPr marL="45720" indent="0">
              <a:buNone/>
            </a:pPr>
            <a:endParaRPr lang="en-US" dirty="0"/>
          </a:p>
          <a:p>
            <a:pPr marL="45720" indent="0">
              <a:buNone/>
            </a:pPr>
            <a:r>
              <a:rPr lang="en-US" dirty="0"/>
              <a:t>What are the knowledge and skills expected on the assessment and are they the best response methods to determine what students have learned?  Examples might include:</a:t>
            </a:r>
          </a:p>
          <a:p>
            <a:r>
              <a:rPr lang="en-US" sz="1800" dirty="0"/>
              <a:t>Make predictions </a:t>
            </a:r>
          </a:p>
          <a:p>
            <a:r>
              <a:rPr lang="en-US" sz="1800" dirty="0"/>
              <a:t>Complete a graphic organizer</a:t>
            </a:r>
          </a:p>
          <a:p>
            <a:r>
              <a:rPr lang="en-US" sz="1800" dirty="0"/>
              <a:t>Read a graph</a:t>
            </a:r>
          </a:p>
          <a:p>
            <a:r>
              <a:rPr lang="en-US" sz="1800" dirty="0"/>
              <a:t>Create a diagram</a:t>
            </a:r>
          </a:p>
          <a:p>
            <a:r>
              <a:rPr lang="en-US" sz="1800" dirty="0"/>
              <a:t>Write a multiple-paragraph essay</a:t>
            </a:r>
          </a:p>
          <a:p>
            <a:pPr marL="45720" indent="0">
              <a:buNone/>
            </a:pPr>
            <a:endParaRPr lang="en-US" sz="2400" dirty="0" smtClean="0"/>
          </a:p>
          <a:p>
            <a:pPr marL="45720" indent="0">
              <a:buNone/>
            </a:pPr>
            <a:endParaRPr lang="en-US" sz="2400" dirty="0" smtClean="0"/>
          </a:p>
          <a:p>
            <a:pPr marL="45720" indent="0">
              <a:buNone/>
            </a:pPr>
            <a:endParaRPr lang="en-US" sz="2400" dirty="0"/>
          </a:p>
          <a:p>
            <a:pPr marL="45720" indent="0">
              <a:buNone/>
            </a:pPr>
            <a:endParaRPr lang="en-US" sz="2400" dirty="0"/>
          </a:p>
          <a:p>
            <a:pPr marL="45720" indent="0">
              <a:buNone/>
            </a:pPr>
            <a:endParaRPr lang="en-US" sz="2400" dirty="0" smtClean="0"/>
          </a:p>
          <a:p>
            <a:pPr marL="45720" indent="0">
              <a:buNone/>
            </a:pPr>
            <a:endParaRPr lang="en-US" sz="2400" dirty="0"/>
          </a:p>
        </p:txBody>
      </p:sp>
      <p:sp>
        <p:nvSpPr>
          <p:cNvPr id="3" name="Title 2"/>
          <p:cNvSpPr>
            <a:spLocks noGrp="1"/>
          </p:cNvSpPr>
          <p:nvPr>
            <p:ph type="title"/>
          </p:nvPr>
        </p:nvSpPr>
        <p:spPr/>
        <p:txBody>
          <a:bodyPr/>
          <a:lstStyle/>
          <a:p>
            <a:r>
              <a:rPr lang="en-US" sz="4400" dirty="0" smtClean="0">
                <a:latin typeface="+mn-lt"/>
              </a:rPr>
              <a:t>Opportunities to Learn</a:t>
            </a:r>
            <a:endParaRPr lang="en-US" sz="4400" dirty="0">
              <a:latin typeface="+mn-lt"/>
            </a:endParaRPr>
          </a:p>
        </p:txBody>
      </p:sp>
      <p:sp>
        <p:nvSpPr>
          <p:cNvPr id="4" name="Footer Placeholder 3"/>
          <p:cNvSpPr>
            <a:spLocks noGrp="1"/>
          </p:cNvSpPr>
          <p:nvPr>
            <p:ph type="ftr" sz="quarter" idx="4294967295"/>
          </p:nvPr>
        </p:nvSpPr>
        <p:spPr>
          <a:xfrm>
            <a:off x="380999" y="6265545"/>
            <a:ext cx="2895600" cy="365125"/>
          </a:xfrm>
          <a:prstGeom prst="rect">
            <a:avLst/>
          </a:prstGeom>
        </p:spPr>
        <p:txBody>
          <a:bodyPr/>
          <a:lstStyle/>
          <a:p>
            <a:endParaRPr lang="en-US" dirty="0" smtClean="0">
              <a:solidFill>
                <a:srgbClr val="000000">
                  <a:tint val="75000"/>
                </a:srgbClr>
              </a:solidFill>
            </a:endParaRPr>
          </a:p>
        </p:txBody>
      </p:sp>
      <p:pic>
        <p:nvPicPr>
          <p:cNvPr id="5" name="Audio 4" descr="This question is in relation to the knowledge and skills you identified in the alignment section. Remember - Knowledge and skills are what students are expected KNOW about the content and what they are to DO on the assessment.&#10;&#10;Look at your assessment and determine if what the assessment is asking students to know and do is the best representation of what is being taught in the classroom. Are their better ways to assess this content and these skills? If not, make suggestions of how students might better demonstrate their learning.&#10;&#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022662842"/>
      </p:ext>
    </p:extLst>
  </p:cSld>
  <p:clrMapOvr>
    <a:masterClrMapping/>
  </p:clrMapOvr>
  <mc:AlternateContent xmlns:mc="http://schemas.openxmlformats.org/markup-compatibility/2006" xmlns:p14="http://schemas.microsoft.com/office/powerpoint/2010/main">
    <mc:Choice Requires="p14">
      <p:transition spd="slow" p14:dur="2000" advTm="32760"/>
    </mc:Choice>
    <mc:Fallback xmlns="">
      <p:transition spd="slow" advTm="327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0999" y="1676400"/>
            <a:ext cx="8407893" cy="4648200"/>
          </a:xfrm>
        </p:spPr>
        <p:txBody>
          <a:bodyPr>
            <a:normAutofit lnSpcReduction="10000"/>
          </a:bodyPr>
          <a:lstStyle/>
          <a:p>
            <a:pPr marL="45720" indent="0">
              <a:buNone/>
            </a:pPr>
            <a:r>
              <a:rPr lang="en-US" sz="2400" dirty="0" smtClean="0"/>
              <a:t>Assessment Results</a:t>
            </a:r>
          </a:p>
          <a:p>
            <a:pPr marL="45720" indent="0">
              <a:buNone/>
            </a:pPr>
            <a:endParaRPr lang="en-US" sz="1500" dirty="0" smtClean="0"/>
          </a:p>
          <a:p>
            <a:pPr marL="45720" indent="0">
              <a:buNone/>
            </a:pPr>
            <a:r>
              <a:rPr lang="en-US" sz="2200" dirty="0"/>
              <a:t>Assessment results should provide valuable information for the student and parent. </a:t>
            </a:r>
          </a:p>
          <a:p>
            <a:r>
              <a:rPr lang="en-US" dirty="0"/>
              <a:t>What has the student learned well?</a:t>
            </a:r>
          </a:p>
          <a:p>
            <a:r>
              <a:rPr lang="en-US" dirty="0"/>
              <a:t>Where does the student need additional help</a:t>
            </a:r>
            <a:r>
              <a:rPr lang="en-US" dirty="0" smtClean="0"/>
              <a:t>?</a:t>
            </a:r>
          </a:p>
          <a:p>
            <a:pPr marL="45720" indent="0">
              <a:buNone/>
            </a:pPr>
            <a:endParaRPr lang="en-US" sz="1500" dirty="0"/>
          </a:p>
          <a:p>
            <a:pPr marL="45720" indent="0">
              <a:buNone/>
            </a:pPr>
            <a:r>
              <a:rPr lang="en-US" sz="2200" dirty="0"/>
              <a:t>Consider the content area and the </a:t>
            </a:r>
            <a:r>
              <a:rPr lang="en-US" sz="2200" dirty="0" smtClean="0"/>
              <a:t>assessment.</a:t>
            </a:r>
          </a:p>
          <a:p>
            <a:pPr marL="45720" indent="0">
              <a:buNone/>
            </a:pPr>
            <a:r>
              <a:rPr lang="en-US" sz="2200" dirty="0" smtClean="0"/>
              <a:t>What </a:t>
            </a:r>
            <a:r>
              <a:rPr lang="en-US" sz="2200" dirty="0"/>
              <a:t>information can be shared </a:t>
            </a:r>
            <a:r>
              <a:rPr lang="en-US" sz="2200" dirty="0" smtClean="0"/>
              <a:t>from:</a:t>
            </a:r>
          </a:p>
          <a:p>
            <a:r>
              <a:rPr lang="en-US" dirty="0"/>
              <a:t>A</a:t>
            </a:r>
            <a:r>
              <a:rPr lang="en-US" dirty="0" smtClean="0"/>
              <a:t> </a:t>
            </a:r>
            <a:r>
              <a:rPr lang="en-US" dirty="0"/>
              <a:t>multiple choice assessment?</a:t>
            </a:r>
          </a:p>
          <a:p>
            <a:r>
              <a:rPr lang="en-US" dirty="0" smtClean="0"/>
              <a:t>A </a:t>
            </a:r>
            <a:r>
              <a:rPr lang="en-US" dirty="0"/>
              <a:t>constructed response assessment?</a:t>
            </a:r>
          </a:p>
          <a:p>
            <a:r>
              <a:rPr lang="en-US" dirty="0"/>
              <a:t>A performance task?</a:t>
            </a:r>
          </a:p>
          <a:p>
            <a:pPr marL="45720" indent="0">
              <a:buNone/>
            </a:pPr>
            <a:endParaRPr lang="en-US" sz="2400" dirty="0"/>
          </a:p>
          <a:p>
            <a:pPr marL="45720" indent="0">
              <a:buNone/>
            </a:pPr>
            <a:endParaRPr lang="en-US" sz="2400" dirty="0"/>
          </a:p>
          <a:p>
            <a:pPr marL="45720" indent="0">
              <a:buNone/>
            </a:pPr>
            <a:endParaRPr lang="en-US" sz="2400" dirty="0" smtClean="0"/>
          </a:p>
          <a:p>
            <a:pPr marL="45720" indent="0">
              <a:buNone/>
            </a:pPr>
            <a:endParaRPr lang="en-US" sz="2400" dirty="0"/>
          </a:p>
        </p:txBody>
      </p:sp>
      <p:sp>
        <p:nvSpPr>
          <p:cNvPr id="3" name="Title 2"/>
          <p:cNvSpPr>
            <a:spLocks noGrp="1"/>
          </p:cNvSpPr>
          <p:nvPr>
            <p:ph type="title"/>
          </p:nvPr>
        </p:nvSpPr>
        <p:spPr/>
        <p:txBody>
          <a:bodyPr/>
          <a:lstStyle/>
          <a:p>
            <a:r>
              <a:rPr lang="en-US" sz="4400" dirty="0" smtClean="0">
                <a:latin typeface="+mn-lt"/>
              </a:rPr>
              <a:t>Opportunities to Learn</a:t>
            </a:r>
            <a:endParaRPr lang="en-US" sz="4400" dirty="0">
              <a:latin typeface="+mn-lt"/>
            </a:endParaRPr>
          </a:p>
        </p:txBody>
      </p:sp>
      <p:sp>
        <p:nvSpPr>
          <p:cNvPr id="4" name="Footer Placeholder 3"/>
          <p:cNvSpPr>
            <a:spLocks noGrp="1"/>
          </p:cNvSpPr>
          <p:nvPr>
            <p:ph type="ftr" sz="quarter" idx="4294967295"/>
          </p:nvPr>
        </p:nvSpPr>
        <p:spPr>
          <a:xfrm>
            <a:off x="380999" y="6265545"/>
            <a:ext cx="2895600" cy="365125"/>
          </a:xfrm>
          <a:prstGeom prst="rect">
            <a:avLst/>
          </a:prstGeom>
        </p:spPr>
        <p:txBody>
          <a:bodyPr/>
          <a:lstStyle/>
          <a:p>
            <a:endParaRPr lang="en-US" dirty="0" smtClean="0">
              <a:solidFill>
                <a:srgbClr val="000000">
                  <a:tint val="75000"/>
                </a:srgbClr>
              </a:solidFill>
            </a:endParaRPr>
          </a:p>
        </p:txBody>
      </p:sp>
      <p:pic>
        <p:nvPicPr>
          <p:cNvPr id="7" name="Audio 6" descr="An assessment should be able to provide information about what a student has learned and where additional support is needed. Consider what kinds of information can be elicited from the various item types that may exist in your assessment. &#10;&#10;As you look at your assessment, does the item type or types and its results provide meaningful information that can be shared with students and parents in order to assist the student in moving forward?&#10;&#10;Once you have made your determination about the assessment results, high, moderate or, low/none, provide an explanation of your rating.&#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410271160"/>
      </p:ext>
    </p:extLst>
  </p:cSld>
  <p:clrMapOvr>
    <a:masterClrMapping/>
  </p:clrMapOvr>
  <mc:AlternateContent xmlns:mc="http://schemas.openxmlformats.org/markup-compatibility/2006" xmlns:p14="http://schemas.microsoft.com/office/powerpoint/2010/main">
    <mc:Choice Requires="p14">
      <p:transition spd="slow" p14:dur="2000" advTm="32474"/>
    </mc:Choice>
    <mc:Fallback xmlns="">
      <p:transition spd="slow" advTm="324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0999" y="1676400"/>
            <a:ext cx="8407893" cy="4648200"/>
          </a:xfrm>
        </p:spPr>
        <p:txBody>
          <a:bodyPr>
            <a:normAutofit fontScale="92500"/>
          </a:bodyPr>
          <a:lstStyle/>
          <a:p>
            <a:pPr marL="45720" indent="0">
              <a:buNone/>
            </a:pPr>
            <a:r>
              <a:rPr lang="en-US" sz="2400" dirty="0" smtClean="0"/>
              <a:t>Academic Excellence</a:t>
            </a:r>
          </a:p>
          <a:p>
            <a:pPr marL="45720" indent="0">
              <a:buNone/>
            </a:pPr>
            <a:endParaRPr lang="en-US" sz="1500" dirty="0" smtClean="0"/>
          </a:p>
          <a:p>
            <a:pPr marL="45720" indent="0">
              <a:buNone/>
            </a:pPr>
            <a:r>
              <a:rPr lang="en-US" dirty="0"/>
              <a:t>Developing expertise or academic excellence in content requires opportunities for students to transfer knowledge and skills beyond the context in which they were learned.</a:t>
            </a:r>
          </a:p>
          <a:p>
            <a:pPr marL="45720" indent="0">
              <a:buNone/>
            </a:pPr>
            <a:endParaRPr lang="en-US" sz="1000" dirty="0"/>
          </a:p>
          <a:p>
            <a:pPr marL="45720" indent="0">
              <a:buNone/>
            </a:pPr>
            <a:r>
              <a:rPr lang="en-US" dirty="0"/>
              <a:t>Does the assessment communicate to students the need to develop the recognition to apply learned information to a new situation?</a:t>
            </a:r>
          </a:p>
          <a:p>
            <a:pPr marL="45720" indent="0">
              <a:buNone/>
            </a:pPr>
            <a:endParaRPr lang="en-US" sz="1000" dirty="0"/>
          </a:p>
          <a:p>
            <a:pPr marL="45720" indent="0">
              <a:buNone/>
            </a:pPr>
            <a:r>
              <a:rPr lang="en-US" dirty="0"/>
              <a:t>Examples to consider YOUR specific content area:</a:t>
            </a:r>
          </a:p>
          <a:p>
            <a:r>
              <a:rPr lang="en-US" sz="1800" dirty="0"/>
              <a:t>Does analyzing and critiquing something viewed or read communicate expectations for expertise or academic excellence?</a:t>
            </a:r>
          </a:p>
          <a:p>
            <a:r>
              <a:rPr lang="en-US" sz="1800" dirty="0"/>
              <a:t>Does an assessment that has students determining true or false statements communicate expertise or academic excellence?</a:t>
            </a:r>
          </a:p>
          <a:p>
            <a:pPr marL="45720" indent="0">
              <a:buNone/>
            </a:pPr>
            <a:endParaRPr lang="en-US" sz="1800" dirty="0"/>
          </a:p>
          <a:p>
            <a:pPr marL="45720" indent="0">
              <a:buNone/>
            </a:pPr>
            <a:endParaRPr lang="en-US" sz="2400" dirty="0"/>
          </a:p>
          <a:p>
            <a:pPr marL="45720" indent="0">
              <a:buNone/>
            </a:pPr>
            <a:endParaRPr lang="en-US" sz="2400" dirty="0" smtClean="0"/>
          </a:p>
          <a:p>
            <a:pPr marL="45720" indent="0">
              <a:buNone/>
            </a:pPr>
            <a:endParaRPr lang="en-US" sz="2400" dirty="0"/>
          </a:p>
        </p:txBody>
      </p:sp>
      <p:sp>
        <p:nvSpPr>
          <p:cNvPr id="3" name="Title 2"/>
          <p:cNvSpPr>
            <a:spLocks noGrp="1"/>
          </p:cNvSpPr>
          <p:nvPr>
            <p:ph type="title"/>
          </p:nvPr>
        </p:nvSpPr>
        <p:spPr/>
        <p:txBody>
          <a:bodyPr/>
          <a:lstStyle/>
          <a:p>
            <a:r>
              <a:rPr lang="en-US" sz="4400" dirty="0" smtClean="0">
                <a:latin typeface="+mn-lt"/>
              </a:rPr>
              <a:t>Opportunities to Learn</a:t>
            </a:r>
            <a:endParaRPr lang="en-US" sz="4400" dirty="0">
              <a:latin typeface="+mn-lt"/>
            </a:endParaRPr>
          </a:p>
        </p:txBody>
      </p:sp>
      <p:sp>
        <p:nvSpPr>
          <p:cNvPr id="4" name="Footer Placeholder 3"/>
          <p:cNvSpPr>
            <a:spLocks noGrp="1"/>
          </p:cNvSpPr>
          <p:nvPr>
            <p:ph type="ftr" sz="quarter" idx="4294967295"/>
          </p:nvPr>
        </p:nvSpPr>
        <p:spPr>
          <a:xfrm>
            <a:off x="380999" y="6265545"/>
            <a:ext cx="2895600" cy="365125"/>
          </a:xfrm>
          <a:prstGeom prst="rect">
            <a:avLst/>
          </a:prstGeom>
        </p:spPr>
        <p:txBody>
          <a:bodyPr/>
          <a:lstStyle/>
          <a:p>
            <a:endParaRPr lang="en-US" dirty="0" smtClean="0">
              <a:solidFill>
                <a:srgbClr val="000000">
                  <a:tint val="75000"/>
                </a:srgbClr>
              </a:solidFill>
            </a:endParaRPr>
          </a:p>
        </p:txBody>
      </p:sp>
      <p:pic>
        <p:nvPicPr>
          <p:cNvPr id="6" name="Audio 5" descr="Academic excellence is fostered and content expertise is developed when students are given the opportunity to transfer their knowledge and skills to new situations. &#10;&#10;As you look at your assessment, do the demands of the assessment communicate to students the need to apply their knowledge to new situations? Do the demands of the assessment lead students toward mastery of the standards and exhibit the traits of academic excellence in the content that you expect students to develop?&#10;&#10;Once you have made your determination about the potential for students to demonstrate academic excellence, high, moderate or, low/none, provide an explanation of your rating.&#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620323078"/>
      </p:ext>
    </p:extLst>
  </p:cSld>
  <p:clrMapOvr>
    <a:masterClrMapping/>
  </p:clrMapOvr>
  <mc:AlternateContent xmlns:mc="http://schemas.openxmlformats.org/markup-compatibility/2006" xmlns:p14="http://schemas.microsoft.com/office/powerpoint/2010/main">
    <mc:Choice Requires="p14">
      <p:transition spd="slow" p14:dur="2000" advTm="39408"/>
    </mc:Choice>
    <mc:Fallback xmlns="">
      <p:transition spd="slow" advTm="394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0999" y="1676400"/>
            <a:ext cx="8407893" cy="4648200"/>
          </a:xfrm>
        </p:spPr>
        <p:txBody>
          <a:bodyPr/>
          <a:lstStyle/>
          <a:p>
            <a:pPr marL="45720" indent="0">
              <a:buNone/>
            </a:pPr>
            <a:r>
              <a:rPr lang="en-US" sz="2400" dirty="0" smtClean="0"/>
              <a:t>Assessment Results</a:t>
            </a:r>
          </a:p>
          <a:p>
            <a:pPr marL="45720" indent="0">
              <a:buNone/>
            </a:pPr>
            <a:endParaRPr lang="en-US" dirty="0"/>
          </a:p>
          <a:p>
            <a:pPr marL="45720" indent="0">
              <a:buNone/>
            </a:pPr>
            <a:r>
              <a:rPr lang="en-US" dirty="0"/>
              <a:t>What can be learned through the assessment results?</a:t>
            </a:r>
          </a:p>
          <a:p>
            <a:pPr marL="45720" indent="0">
              <a:buNone/>
            </a:pPr>
            <a:endParaRPr lang="en-US" dirty="0"/>
          </a:p>
          <a:p>
            <a:pPr marL="45720" indent="0">
              <a:buNone/>
            </a:pPr>
            <a:r>
              <a:rPr lang="en-US" dirty="0"/>
              <a:t>Can the results be used to determine student competency of the academic standards and grade level expectations?</a:t>
            </a:r>
          </a:p>
          <a:p>
            <a:pPr marL="45720" indent="0">
              <a:buNone/>
            </a:pPr>
            <a:endParaRPr lang="en-US" dirty="0"/>
          </a:p>
          <a:p>
            <a:pPr marL="45720" indent="0">
              <a:buNone/>
            </a:pPr>
            <a:r>
              <a:rPr lang="en-US" dirty="0" smtClean="0"/>
              <a:t>Could </a:t>
            </a:r>
            <a:r>
              <a:rPr lang="en-US" dirty="0"/>
              <a:t>the results of the assessment reviewed yield valuable information that would help to improve a teacher’s instructional practice?</a:t>
            </a:r>
          </a:p>
          <a:p>
            <a:pPr marL="45720" indent="0">
              <a:buNone/>
            </a:pPr>
            <a:endParaRPr lang="en-US" sz="1800" dirty="0"/>
          </a:p>
          <a:p>
            <a:pPr marL="45720" indent="0">
              <a:buNone/>
            </a:pPr>
            <a:endParaRPr lang="en-US" sz="2400" dirty="0"/>
          </a:p>
          <a:p>
            <a:pPr marL="45720" indent="0">
              <a:buNone/>
            </a:pPr>
            <a:endParaRPr lang="en-US" sz="2400" dirty="0" smtClean="0"/>
          </a:p>
          <a:p>
            <a:pPr marL="45720" indent="0">
              <a:buNone/>
            </a:pPr>
            <a:endParaRPr lang="en-US" sz="2400" dirty="0"/>
          </a:p>
        </p:txBody>
      </p:sp>
      <p:sp>
        <p:nvSpPr>
          <p:cNvPr id="3" name="Title 2"/>
          <p:cNvSpPr>
            <a:spLocks noGrp="1"/>
          </p:cNvSpPr>
          <p:nvPr>
            <p:ph type="title"/>
          </p:nvPr>
        </p:nvSpPr>
        <p:spPr/>
        <p:txBody>
          <a:bodyPr/>
          <a:lstStyle/>
          <a:p>
            <a:r>
              <a:rPr lang="en-US" sz="4400" dirty="0" smtClean="0">
                <a:latin typeface="+mn-lt"/>
              </a:rPr>
              <a:t>Opportunities to Learn</a:t>
            </a:r>
            <a:endParaRPr lang="en-US" sz="4400" dirty="0">
              <a:latin typeface="+mn-lt"/>
            </a:endParaRPr>
          </a:p>
        </p:txBody>
      </p:sp>
      <p:sp>
        <p:nvSpPr>
          <p:cNvPr id="4" name="Footer Placeholder 3"/>
          <p:cNvSpPr>
            <a:spLocks noGrp="1"/>
          </p:cNvSpPr>
          <p:nvPr>
            <p:ph type="ftr" sz="quarter" idx="4294967295"/>
          </p:nvPr>
        </p:nvSpPr>
        <p:spPr>
          <a:xfrm>
            <a:off x="380999" y="6265545"/>
            <a:ext cx="2895600" cy="365125"/>
          </a:xfrm>
          <a:prstGeom prst="rect">
            <a:avLst/>
          </a:prstGeom>
        </p:spPr>
        <p:txBody>
          <a:bodyPr/>
          <a:lstStyle/>
          <a:p>
            <a:endParaRPr lang="en-US" dirty="0" smtClean="0">
              <a:solidFill>
                <a:srgbClr val="000000">
                  <a:tint val="75000"/>
                </a:srgbClr>
              </a:solidFill>
            </a:endParaRPr>
          </a:p>
        </p:txBody>
      </p:sp>
      <p:pic>
        <p:nvPicPr>
          <p:cNvPr id="5" name="Audio 4" descr="Assessment results should provide educators with information about what students know given the instruction that has taken place. As you look at your assessment, does it provide sufficient information to assist a teacher in knowing if students are competent in the standards being assessed? Can the assessment results be used to inform future instruction?&#10;&#10;Once you have made your determination about how assessment results can be used, high, moderate or, low/none, provide an explanation of your rating.&#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190507931"/>
      </p:ext>
    </p:extLst>
  </p:cSld>
  <p:clrMapOvr>
    <a:masterClrMapping/>
  </p:clrMapOvr>
  <mc:AlternateContent xmlns:mc="http://schemas.openxmlformats.org/markup-compatibility/2006" xmlns:p14="http://schemas.microsoft.com/office/powerpoint/2010/main">
    <mc:Choice Requires="p14">
      <p:transition spd="slow" p14:dur="2000" advTm="29157"/>
    </mc:Choice>
    <mc:Fallback xmlns="">
      <p:transition spd="slow" advTm="291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0999" y="1676400"/>
            <a:ext cx="8407893" cy="4648200"/>
          </a:xfrm>
        </p:spPr>
        <p:txBody>
          <a:bodyPr/>
          <a:lstStyle/>
          <a:p>
            <a:pPr marL="45720" indent="0">
              <a:buNone/>
            </a:pPr>
            <a:r>
              <a:rPr lang="en-US" sz="2400" dirty="0" smtClean="0"/>
              <a:t>Assessment Results</a:t>
            </a:r>
          </a:p>
          <a:p>
            <a:pPr marL="45720" indent="0">
              <a:buNone/>
            </a:pPr>
            <a:endParaRPr lang="en-US" sz="1000" dirty="0"/>
          </a:p>
          <a:p>
            <a:pPr marL="45720" indent="0">
              <a:buNone/>
            </a:pPr>
            <a:r>
              <a:rPr lang="en-US" sz="1800" dirty="0"/>
              <a:t>Given all the elements previous examined – what would the assessment best be used for within the curriculum or unit of study?</a:t>
            </a:r>
          </a:p>
          <a:p>
            <a:pPr marL="45720" indent="0">
              <a:buNone/>
            </a:pPr>
            <a:endParaRPr lang="en-US" sz="1000" dirty="0"/>
          </a:p>
          <a:p>
            <a:pPr marL="45720" indent="0">
              <a:buNone/>
            </a:pPr>
            <a:r>
              <a:rPr lang="en-US" sz="1800" u="sng" dirty="0"/>
              <a:t>Example </a:t>
            </a:r>
            <a:r>
              <a:rPr lang="en-US" sz="1800" u="sng" dirty="0" smtClean="0"/>
              <a:t>Response #1</a:t>
            </a:r>
            <a:r>
              <a:rPr lang="en-US" sz="1800" u="sng" dirty="0"/>
              <a:t>:</a:t>
            </a:r>
          </a:p>
          <a:p>
            <a:pPr marL="45720" indent="0">
              <a:buNone/>
            </a:pPr>
            <a:r>
              <a:rPr lang="en-US" sz="1600" i="1" dirty="0" smtClean="0"/>
              <a:t>The assessment is </a:t>
            </a:r>
            <a:r>
              <a:rPr lang="en-US" sz="1600" i="1" dirty="0"/>
              <a:t>fully aligned to the standard, grade-level expectations, and the DOK.  It includes a section on selected response items, a section for short constructed response items, and it has a prompt for creating a product.  </a:t>
            </a:r>
            <a:r>
              <a:rPr lang="en-US" sz="1600" i="1" dirty="0" smtClean="0"/>
              <a:t>It is comprehensive and can </a:t>
            </a:r>
            <a:r>
              <a:rPr lang="en-US" sz="1600" i="1" dirty="0"/>
              <a:t>represent an end of course assessment used to determine a semester or year-end report card grade</a:t>
            </a:r>
            <a:r>
              <a:rPr lang="en-US" i="1" dirty="0" smtClean="0"/>
              <a:t>.</a:t>
            </a:r>
          </a:p>
          <a:p>
            <a:pPr marL="45720" indent="0">
              <a:buNone/>
            </a:pPr>
            <a:r>
              <a:rPr lang="en-US" sz="1800" u="sng" dirty="0"/>
              <a:t>Example </a:t>
            </a:r>
            <a:r>
              <a:rPr lang="en-US" sz="1800" u="sng" dirty="0" smtClean="0"/>
              <a:t>Response #2</a:t>
            </a:r>
            <a:r>
              <a:rPr lang="en-US" sz="1800" u="sng" dirty="0"/>
              <a:t>:</a:t>
            </a:r>
          </a:p>
          <a:p>
            <a:pPr marL="45720" indent="0">
              <a:buNone/>
            </a:pPr>
            <a:r>
              <a:rPr lang="en-US" sz="1600" i="1" dirty="0" smtClean="0"/>
              <a:t>This assessment is </a:t>
            </a:r>
            <a:r>
              <a:rPr lang="en-US" sz="1600" i="1" dirty="0"/>
              <a:t>partially aligned to the standard and grade level expectations, but fully aligned to the DOK.  It is a performance task </a:t>
            </a:r>
            <a:r>
              <a:rPr lang="en-US" sz="1600" i="1" dirty="0" smtClean="0"/>
              <a:t>that expects students to </a:t>
            </a:r>
            <a:r>
              <a:rPr lang="en-US" sz="1600" i="1" dirty="0"/>
              <a:t>demonstrate </a:t>
            </a:r>
            <a:r>
              <a:rPr lang="en-US" sz="1600" i="1" dirty="0" smtClean="0"/>
              <a:t>a process </a:t>
            </a:r>
            <a:r>
              <a:rPr lang="en-US" sz="1600" i="1" dirty="0"/>
              <a:t>as well as a product. </a:t>
            </a:r>
            <a:r>
              <a:rPr lang="en-US" sz="1600" i="1" dirty="0" smtClean="0"/>
              <a:t>This </a:t>
            </a:r>
            <a:r>
              <a:rPr lang="en-US" sz="1600" i="1" dirty="0"/>
              <a:t>assessment would best be used for identifying student understanding for re-teaching during the remainder of the unit.</a:t>
            </a:r>
          </a:p>
          <a:p>
            <a:pPr marL="45720" indent="0">
              <a:buNone/>
            </a:pPr>
            <a:endParaRPr lang="en-US" dirty="0" smtClean="0"/>
          </a:p>
          <a:p>
            <a:pPr marL="45720" indent="0">
              <a:buNone/>
            </a:pPr>
            <a:endParaRPr lang="en-US" sz="1800" dirty="0"/>
          </a:p>
          <a:p>
            <a:pPr marL="45720" indent="0">
              <a:buNone/>
            </a:pPr>
            <a:endParaRPr lang="en-US" sz="2400" dirty="0"/>
          </a:p>
          <a:p>
            <a:pPr marL="45720" indent="0">
              <a:buNone/>
            </a:pPr>
            <a:endParaRPr lang="en-US" sz="2400" dirty="0" smtClean="0"/>
          </a:p>
          <a:p>
            <a:pPr marL="45720" indent="0">
              <a:buNone/>
            </a:pPr>
            <a:endParaRPr lang="en-US" sz="2400" dirty="0"/>
          </a:p>
        </p:txBody>
      </p:sp>
      <p:sp>
        <p:nvSpPr>
          <p:cNvPr id="3" name="Title 2"/>
          <p:cNvSpPr>
            <a:spLocks noGrp="1"/>
          </p:cNvSpPr>
          <p:nvPr>
            <p:ph type="title"/>
          </p:nvPr>
        </p:nvSpPr>
        <p:spPr/>
        <p:txBody>
          <a:bodyPr/>
          <a:lstStyle/>
          <a:p>
            <a:r>
              <a:rPr lang="en-US" sz="4400" dirty="0" smtClean="0">
                <a:latin typeface="+mn-lt"/>
              </a:rPr>
              <a:t>Opportunities to Learn</a:t>
            </a:r>
            <a:endParaRPr lang="en-US" sz="4400" dirty="0">
              <a:latin typeface="+mn-lt"/>
            </a:endParaRPr>
          </a:p>
        </p:txBody>
      </p:sp>
      <p:sp>
        <p:nvSpPr>
          <p:cNvPr id="4" name="Footer Placeholder 3"/>
          <p:cNvSpPr>
            <a:spLocks noGrp="1"/>
          </p:cNvSpPr>
          <p:nvPr>
            <p:ph type="ftr" sz="quarter" idx="4294967295"/>
          </p:nvPr>
        </p:nvSpPr>
        <p:spPr>
          <a:xfrm>
            <a:off x="380999" y="6265545"/>
            <a:ext cx="2895600" cy="365125"/>
          </a:xfrm>
          <a:prstGeom prst="rect">
            <a:avLst/>
          </a:prstGeom>
        </p:spPr>
        <p:txBody>
          <a:bodyPr/>
          <a:lstStyle/>
          <a:p>
            <a:endParaRPr lang="en-US" dirty="0" smtClean="0">
              <a:solidFill>
                <a:srgbClr val="000000">
                  <a:tint val="75000"/>
                </a:srgbClr>
              </a:solidFill>
            </a:endParaRPr>
          </a:p>
        </p:txBody>
      </p:sp>
      <p:pic>
        <p:nvPicPr>
          <p:cNvPr id="5" name="Audio 4" descr="The final question in the review relates to how an educator can use the assessment as part of his or her instructional process. For example, you may view the assessment as a summative end-of-course or end-of-unit assessment; or, you may view the assessment as an interim assessment that could be used to determine students’ progress towards mastery of the standards. A low rating in  this category would indicate that the purpose and use of the assessment may not be clear to the educator administering it.&#10;&#10;Once you have made your determination about how assessment results can be used in the instructional process, high, moderate or, low/none, provide an explanation of your rating.&#10;&#10;The last portion of this section asks you to include any additional information regarding the opportunities to learn section. Please add any information that YOU would want to know if you were considering using this assessment.&#10;&#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232608152"/>
      </p:ext>
    </p:extLst>
  </p:cSld>
  <p:clrMapOvr>
    <a:masterClrMapping/>
  </p:clrMapOvr>
  <mc:AlternateContent xmlns:mc="http://schemas.openxmlformats.org/markup-compatibility/2006" xmlns:p14="http://schemas.microsoft.com/office/powerpoint/2010/main">
    <mc:Choice Requires="p14">
      <p:transition spd="slow" p14:dur="2000" advTm="51584"/>
    </mc:Choice>
    <mc:Fallback xmlns="">
      <p:transition spd="slow" advTm="515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45720" indent="0" algn="ctr">
              <a:buNone/>
            </a:pPr>
            <a:r>
              <a:rPr lang="en-US" sz="4000" b="1" dirty="0" smtClean="0"/>
              <a:t>Final Recommendation</a:t>
            </a:r>
          </a:p>
          <a:p>
            <a:pPr marL="45720" indent="0" algn="ctr">
              <a:buNone/>
            </a:pPr>
            <a:endParaRPr lang="en-US" sz="1800" b="1" i="1" dirty="0" smtClean="0"/>
          </a:p>
        </p:txBody>
      </p:sp>
      <p:sp>
        <p:nvSpPr>
          <p:cNvPr id="3" name="Title 2"/>
          <p:cNvSpPr>
            <a:spLocks noGrp="1"/>
          </p:cNvSpPr>
          <p:nvPr>
            <p:ph type="title"/>
          </p:nvPr>
        </p:nvSpPr>
        <p:spPr/>
        <p:txBody>
          <a:bodyPr/>
          <a:lstStyle/>
          <a:p>
            <a:r>
              <a:rPr lang="en-US" sz="4400" dirty="0">
                <a:latin typeface="+mn-lt"/>
              </a:rPr>
              <a:t>Assessment Review </a:t>
            </a:r>
            <a:r>
              <a:rPr lang="en-US" sz="4400" dirty="0" smtClean="0">
                <a:latin typeface="+mn-lt"/>
              </a:rPr>
              <a:t>Tool</a:t>
            </a:r>
            <a:endParaRPr lang="en-US" sz="4400" dirty="0">
              <a:latin typeface="+mn-lt"/>
            </a:endParaRPr>
          </a:p>
        </p:txBody>
      </p:sp>
      <p:sp>
        <p:nvSpPr>
          <p:cNvPr id="4" name="Footer Placeholder 3"/>
          <p:cNvSpPr>
            <a:spLocks noGrp="1"/>
          </p:cNvSpPr>
          <p:nvPr>
            <p:ph type="ftr" sz="quarter" idx="4294967295"/>
          </p:nvPr>
        </p:nvSpPr>
        <p:spPr>
          <a:xfrm>
            <a:off x="380999" y="6265545"/>
            <a:ext cx="2895600" cy="365125"/>
          </a:xfrm>
          <a:prstGeom prst="rect">
            <a:avLst/>
          </a:prstGeom>
        </p:spPr>
        <p:txBody>
          <a:bodyPr/>
          <a:lstStyle/>
          <a:p>
            <a:endParaRPr lang="en-US" dirty="0" smtClean="0">
              <a:solidFill>
                <a:srgbClr val="000000">
                  <a:tint val="75000"/>
                </a:srgbClr>
              </a:solidFill>
            </a:endParaRPr>
          </a:p>
        </p:txBody>
      </p:sp>
      <p:pic>
        <p:nvPicPr>
          <p:cNvPr id="9" name="Audio 8" descr="Before we move to determining a final recommendation, pause and write down any questions or reflections you have about the opportunities to learn section.&#10;&#10;Now, click on the Final Recommendation tab on the ART.&#10;&#10;All the information from your review will migrate to this tab. On lines 4 and 5 you will make you final recommendation – recommended, partially recommended, or not recommended. You will make a final statement as to why you have or have not recommended the assessment, and provide evidence to support your recommendation.&#10;&#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97993580"/>
      </p:ext>
    </p:extLst>
  </p:cSld>
  <p:clrMapOvr>
    <a:masterClrMapping/>
  </p:clrMapOvr>
  <mc:AlternateContent xmlns:mc="http://schemas.openxmlformats.org/markup-compatibility/2006" xmlns:p14="http://schemas.microsoft.com/office/powerpoint/2010/main">
    <mc:Choice Requires="p14">
      <p:transition spd="slow" p14:dur="2000" advTm="35048"/>
    </mc:Choice>
    <mc:Fallback xmlns="">
      <p:transition spd="slow" advTm="350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45720" indent="0">
              <a:buNone/>
            </a:pPr>
            <a:r>
              <a:rPr lang="en-US" sz="2400" dirty="0" smtClean="0"/>
              <a:t>Review a Review</a:t>
            </a:r>
          </a:p>
          <a:p>
            <a:pPr marL="45720" indent="0">
              <a:buNone/>
            </a:pPr>
            <a:endParaRPr lang="en-US" sz="2400" dirty="0"/>
          </a:p>
          <a:p>
            <a:r>
              <a:rPr lang="en-US" sz="2400" dirty="0" smtClean="0"/>
              <a:t>Go to the </a:t>
            </a:r>
            <a:r>
              <a:rPr lang="en-US" sz="2400" dirty="0" smtClean="0"/>
              <a:t>CDE Assessment </a:t>
            </a:r>
            <a:r>
              <a:rPr lang="en-US" sz="2400" dirty="0" smtClean="0"/>
              <a:t>Resource Bank at </a:t>
            </a:r>
            <a:r>
              <a:rPr lang="en-US" sz="2400" dirty="0">
                <a:hlinkClick r:id="rId5" tooltip="Assessment Resource Bank"/>
              </a:rPr>
              <a:t>https://</a:t>
            </a:r>
            <a:r>
              <a:rPr lang="en-US" sz="2400" dirty="0" smtClean="0">
                <a:hlinkClick r:id="rId5" tooltip="Assessment Resource Bank"/>
              </a:rPr>
              <a:t>www.cde.state.co.us/assessment/resourcebank-assessments</a:t>
            </a:r>
            <a:endParaRPr lang="en-US" sz="2400" dirty="0"/>
          </a:p>
          <a:p>
            <a:r>
              <a:rPr lang="en-US" sz="2400" dirty="0" smtClean="0"/>
              <a:t>Download </a:t>
            </a:r>
            <a:r>
              <a:rPr lang="en-US" sz="2400" dirty="0"/>
              <a:t>an assessment review off of the resource </a:t>
            </a:r>
            <a:r>
              <a:rPr lang="en-US" sz="2400" dirty="0" smtClean="0"/>
              <a:t>bank</a:t>
            </a:r>
            <a:endParaRPr lang="en-US" sz="2400" dirty="0"/>
          </a:p>
          <a:p>
            <a:pPr lvl="1"/>
            <a:r>
              <a:rPr lang="en-US" sz="2000" dirty="0"/>
              <a:t>What do you like about the review</a:t>
            </a:r>
            <a:r>
              <a:rPr lang="en-US" sz="2000" dirty="0" smtClean="0"/>
              <a:t>?</a:t>
            </a:r>
            <a:endParaRPr lang="en-US" sz="2000" dirty="0"/>
          </a:p>
          <a:p>
            <a:pPr lvl="1"/>
            <a:r>
              <a:rPr lang="en-US" sz="2000" dirty="0"/>
              <a:t>Does this give you enough information to make an informed decision?  What else would you like to see</a:t>
            </a:r>
            <a:r>
              <a:rPr lang="en-US" sz="2000" dirty="0" smtClean="0"/>
              <a:t>?</a:t>
            </a:r>
          </a:p>
          <a:p>
            <a:endParaRPr lang="en-US" dirty="0"/>
          </a:p>
          <a:p>
            <a:endParaRPr lang="en-US" dirty="0"/>
          </a:p>
        </p:txBody>
      </p:sp>
      <p:sp>
        <p:nvSpPr>
          <p:cNvPr id="3" name="Title 2"/>
          <p:cNvSpPr>
            <a:spLocks noGrp="1"/>
          </p:cNvSpPr>
          <p:nvPr>
            <p:ph type="title"/>
          </p:nvPr>
        </p:nvSpPr>
        <p:spPr/>
        <p:txBody>
          <a:bodyPr/>
          <a:lstStyle/>
          <a:p>
            <a:r>
              <a:rPr lang="en-US" sz="4400" dirty="0" smtClean="0">
                <a:latin typeface="+mn-lt"/>
              </a:rPr>
              <a:t>Assessment Review Tool</a:t>
            </a:r>
            <a:endParaRPr lang="en-US" sz="4400" dirty="0">
              <a:latin typeface="+mn-lt"/>
            </a:endParaRPr>
          </a:p>
        </p:txBody>
      </p:sp>
      <p:sp>
        <p:nvSpPr>
          <p:cNvPr id="4" name="Footer Placeholder 3"/>
          <p:cNvSpPr>
            <a:spLocks noGrp="1"/>
          </p:cNvSpPr>
          <p:nvPr>
            <p:ph type="ftr" sz="quarter" idx="4294967295"/>
          </p:nvPr>
        </p:nvSpPr>
        <p:spPr>
          <a:xfrm>
            <a:off x="380999" y="6265545"/>
            <a:ext cx="2895600" cy="365125"/>
          </a:xfrm>
          <a:prstGeom prst="rect">
            <a:avLst/>
          </a:prstGeom>
        </p:spPr>
        <p:txBody>
          <a:bodyPr/>
          <a:lstStyle/>
          <a:p>
            <a:endParaRPr lang="en-US" dirty="0" smtClean="0">
              <a:solidFill>
                <a:srgbClr val="000000">
                  <a:tint val="75000"/>
                </a:srgbClr>
              </a:solidFill>
            </a:endParaRPr>
          </a:p>
        </p:txBody>
      </p:sp>
      <p:pic>
        <p:nvPicPr>
          <p:cNvPr id="5" name="Audio 4" descr="Before diving into the review of your assessment, go to the CDE resource bank and look at an assessment that has been included. This will give you an idea of how the reviews are performed and the types of information that have been included in each of the 4 sections.&#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53513593"/>
      </p:ext>
    </p:extLst>
  </p:cSld>
  <p:clrMapOvr>
    <a:masterClrMapping/>
  </p:clrMapOvr>
  <mc:AlternateContent xmlns:mc="http://schemas.openxmlformats.org/markup-compatibility/2006" xmlns:p14="http://schemas.microsoft.com/office/powerpoint/2010/main">
    <mc:Choice Requires="p14">
      <p:transition spd="slow" p14:dur="2000" advTm="15839"/>
    </mc:Choice>
    <mc:Fallback xmlns="">
      <p:transition spd="slow" advTm="158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Subtitle 2"/>
          <p:cNvSpPr>
            <a:spLocks noGrp="1"/>
          </p:cNvSpPr>
          <p:nvPr>
            <p:ph idx="1"/>
          </p:nvPr>
        </p:nvSpPr>
        <p:spPr>
          <a:xfrm>
            <a:off x="380999" y="1600200"/>
            <a:ext cx="8407893" cy="4724400"/>
          </a:xfrm>
        </p:spPr>
        <p:txBody>
          <a:bodyPr/>
          <a:lstStyle/>
          <a:p>
            <a:pPr marL="342900" indent="-342900" algn="l" eaLnBrk="1" hangingPunct="1">
              <a:buFont typeface="Arial" pitchFamily="34" charset="0"/>
              <a:buChar char="•"/>
              <a:defRPr/>
            </a:pPr>
            <a:r>
              <a:rPr lang="en-US" sz="2600" dirty="0" smtClean="0"/>
              <a:t>Clearly identify what standards, knowledge, and skills students are expected to demonstrate and how well they are expected to know this information.</a:t>
            </a:r>
          </a:p>
          <a:p>
            <a:pPr algn="l" eaLnBrk="1" hangingPunct="1">
              <a:defRPr/>
            </a:pPr>
            <a:endParaRPr lang="en-US" sz="2600" dirty="0" smtClean="0"/>
          </a:p>
          <a:p>
            <a:pPr marL="342900" indent="-342900" algn="l" eaLnBrk="1" hangingPunct="1">
              <a:buFont typeface="Arial" pitchFamily="34" charset="0"/>
              <a:buChar char="•"/>
              <a:defRPr/>
            </a:pPr>
            <a:r>
              <a:rPr lang="en-US" sz="2600" dirty="0" smtClean="0"/>
              <a:t>Explicitly identify the evidence expected in student work to demonstrate the expected knowledge and skills.</a:t>
            </a:r>
          </a:p>
          <a:p>
            <a:pPr algn="l" eaLnBrk="1" hangingPunct="1">
              <a:defRPr/>
            </a:pPr>
            <a:endParaRPr lang="en-US" sz="2600" dirty="0" smtClean="0"/>
          </a:p>
          <a:p>
            <a:pPr marL="342900" indent="-342900" algn="l" eaLnBrk="1" hangingPunct="1">
              <a:buFont typeface="Arial" pitchFamily="34" charset="0"/>
              <a:buChar char="•"/>
              <a:defRPr/>
            </a:pPr>
            <a:r>
              <a:rPr lang="en-US" sz="2600" dirty="0" smtClean="0"/>
              <a:t>Identify the task or tasks that demonstrate the evidence of student learning.</a:t>
            </a:r>
          </a:p>
        </p:txBody>
      </p:sp>
      <p:sp>
        <p:nvSpPr>
          <p:cNvPr id="3074" name="Title 1"/>
          <p:cNvSpPr>
            <a:spLocks noGrp="1"/>
          </p:cNvSpPr>
          <p:nvPr>
            <p:ph type="title"/>
          </p:nvPr>
        </p:nvSpPr>
        <p:spPr/>
        <p:txBody>
          <a:bodyPr/>
          <a:lstStyle/>
          <a:p>
            <a:pPr eaLnBrk="1" hangingPunct="1"/>
            <a:r>
              <a:rPr lang="en-US" altLang="en-US" sz="4000" dirty="0" smtClean="0">
                <a:latin typeface="+mn-lt"/>
              </a:rPr>
              <a:t>High-Quality Assessments</a:t>
            </a:r>
          </a:p>
        </p:txBody>
      </p:sp>
      <p:pic>
        <p:nvPicPr>
          <p:cNvPr id="7" name="Audio 6" descr="By engaging in an assessment review process, you will be able to evaluate an assessment to determine the clarity with which the assessment identifies what standards, knowledge and skills students should demonstrate, and how deeply they are expected to know this information; explicitly identify the evidence students are expected to show; and, identify the tasks that produce the evidence." title="HIgh Quality Assessment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826751163"/>
      </p:ext>
    </p:extLst>
  </p:cSld>
  <p:clrMapOvr>
    <a:masterClrMapping/>
  </p:clrMapOvr>
  <mc:AlternateContent xmlns:mc="http://schemas.openxmlformats.org/markup-compatibility/2006" xmlns:p14="http://schemas.microsoft.com/office/powerpoint/2010/main">
    <mc:Choice Requires="p14">
      <p:transition spd="slow" p14:dur="2000" advTm="22681"/>
    </mc:Choice>
    <mc:Fallback xmlns="">
      <p:transition spd="slow" advTm="226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45720" indent="0">
              <a:buNone/>
            </a:pPr>
            <a:r>
              <a:rPr lang="en-US" sz="2400" dirty="0" smtClean="0"/>
              <a:t>Reflection</a:t>
            </a:r>
          </a:p>
          <a:p>
            <a:pPr marL="45720" indent="0">
              <a:buNone/>
            </a:pPr>
            <a:endParaRPr lang="en-US" sz="2400" dirty="0"/>
          </a:p>
          <a:p>
            <a:pPr marL="45720" indent="0">
              <a:buNone/>
            </a:pPr>
            <a:r>
              <a:rPr lang="en-US" sz="2400" dirty="0"/>
              <a:t>How does the Assessment Review Tool help:</a:t>
            </a:r>
          </a:p>
          <a:p>
            <a:r>
              <a:rPr lang="en-US" sz="2400" dirty="0"/>
              <a:t>Create a useful process for teacher teams?</a:t>
            </a:r>
          </a:p>
          <a:p>
            <a:r>
              <a:rPr lang="en-US" sz="2400" dirty="0"/>
              <a:t>Serve as a teaching tool?</a:t>
            </a:r>
          </a:p>
          <a:p>
            <a:r>
              <a:rPr lang="en-US" sz="2400" dirty="0"/>
              <a:t>Act as a guide for creating assessments?</a:t>
            </a:r>
          </a:p>
          <a:p>
            <a:r>
              <a:rPr lang="en-US" sz="2400" dirty="0"/>
              <a:t>Other?</a:t>
            </a:r>
          </a:p>
          <a:p>
            <a:endParaRPr lang="en-US" dirty="0"/>
          </a:p>
          <a:p>
            <a:endParaRPr lang="en-US" dirty="0"/>
          </a:p>
        </p:txBody>
      </p:sp>
      <p:sp>
        <p:nvSpPr>
          <p:cNvPr id="3" name="Title 2"/>
          <p:cNvSpPr>
            <a:spLocks noGrp="1"/>
          </p:cNvSpPr>
          <p:nvPr>
            <p:ph type="title"/>
          </p:nvPr>
        </p:nvSpPr>
        <p:spPr/>
        <p:txBody>
          <a:bodyPr/>
          <a:lstStyle/>
          <a:p>
            <a:r>
              <a:rPr lang="en-US" sz="4400" dirty="0" smtClean="0">
                <a:latin typeface="+mn-lt"/>
              </a:rPr>
              <a:t>Assessment Review Tool</a:t>
            </a:r>
            <a:endParaRPr lang="en-US" sz="4400" dirty="0">
              <a:latin typeface="+mn-lt"/>
            </a:endParaRPr>
          </a:p>
        </p:txBody>
      </p:sp>
      <p:sp>
        <p:nvSpPr>
          <p:cNvPr id="4" name="Footer Placeholder 3"/>
          <p:cNvSpPr>
            <a:spLocks noGrp="1"/>
          </p:cNvSpPr>
          <p:nvPr>
            <p:ph type="ftr" sz="quarter" idx="4294967295"/>
          </p:nvPr>
        </p:nvSpPr>
        <p:spPr>
          <a:xfrm>
            <a:off x="380999" y="6265545"/>
            <a:ext cx="2895600" cy="365125"/>
          </a:xfrm>
          <a:prstGeom prst="rect">
            <a:avLst/>
          </a:prstGeom>
        </p:spPr>
        <p:txBody>
          <a:bodyPr/>
          <a:lstStyle/>
          <a:p>
            <a:endParaRPr lang="en-US" dirty="0" smtClean="0">
              <a:solidFill>
                <a:srgbClr val="000000">
                  <a:tint val="75000"/>
                </a:srgbClr>
              </a:solidFill>
            </a:endParaRPr>
          </a:p>
        </p:txBody>
      </p:sp>
      <p:pic>
        <p:nvPicPr>
          <p:cNvPr id="5" name="Picture 2" descr="C:\Users\Cabrera_C\AppData\Local\Microsoft\Windows\Temporary Internet Files\Content.IE5\J3F86MPW\MC900356545[1].wmf" title="Man with quizzical look"/>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97763">
            <a:off x="6550178" y="3794999"/>
            <a:ext cx="1753819" cy="1898294"/>
          </a:xfrm>
          <a:prstGeom prst="rect">
            <a:avLst/>
          </a:prstGeom>
          <a:noFill/>
          <a:extLst>
            <a:ext uri="{909E8E84-426E-40DD-AFC4-6F175D3DCCD1}">
              <a14:hiddenFill xmlns:a14="http://schemas.microsoft.com/office/drawing/2010/main">
                <a:solidFill>
                  <a:srgbClr val="FFFFFF"/>
                </a:solidFill>
              </a14:hiddenFill>
            </a:ext>
          </a:extLst>
        </p:spPr>
      </p:pic>
      <p:pic>
        <p:nvPicPr>
          <p:cNvPr id="7" name="Audio 6" descr="At this time, review your notes and questions and think about the ways in which the ART could serve in an assessment literacy role. It is the goal of the content collaboratives to make the ART available to all Colorado educators to use to evaluate the assessments being used in their classrooms, schools and districts.&#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217680854"/>
      </p:ext>
    </p:extLst>
  </p:cSld>
  <p:clrMapOvr>
    <a:masterClrMapping/>
  </p:clrMapOvr>
  <mc:AlternateContent xmlns:mc="http://schemas.openxmlformats.org/markup-compatibility/2006" xmlns:p14="http://schemas.microsoft.com/office/powerpoint/2010/main">
    <mc:Choice Requires="p14">
      <p:transition spd="slow" p14:dur="2000" advTm="20291"/>
    </mc:Choice>
    <mc:Fallback xmlns="">
      <p:transition spd="slow" advTm="202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45720" indent="0" algn="ctr">
              <a:buNone/>
            </a:pPr>
            <a:r>
              <a:rPr lang="en-US" sz="2400" dirty="0" smtClean="0"/>
              <a:t>Angela Landrum</a:t>
            </a:r>
          </a:p>
          <a:p>
            <a:pPr marL="45720" indent="0" algn="ctr">
              <a:buNone/>
            </a:pPr>
            <a:r>
              <a:rPr lang="en-US" sz="2400" dirty="0" smtClean="0"/>
              <a:t>Assessment Unit</a:t>
            </a:r>
          </a:p>
          <a:p>
            <a:pPr marL="45720" indent="0" algn="ctr">
              <a:buNone/>
            </a:pPr>
            <a:r>
              <a:rPr lang="en-US" sz="2400" dirty="0" smtClean="0">
                <a:hlinkClick r:id="rId5"/>
              </a:rPr>
              <a:t>Landrum_A@cde.state.co.us</a:t>
            </a:r>
            <a:endParaRPr lang="en-US" sz="2400" dirty="0" smtClean="0"/>
          </a:p>
          <a:p>
            <a:pPr marL="45720" indent="0" algn="ctr">
              <a:buNone/>
            </a:pPr>
            <a:r>
              <a:rPr lang="en-US" sz="2400" dirty="0" smtClean="0"/>
              <a:t>303-866-6931</a:t>
            </a:r>
            <a:endParaRPr lang="en-US" dirty="0"/>
          </a:p>
          <a:p>
            <a:pPr marL="45720" indent="0">
              <a:buNone/>
            </a:pPr>
            <a:endParaRPr lang="en-US" dirty="0"/>
          </a:p>
          <a:p>
            <a:endParaRPr lang="en-US" dirty="0"/>
          </a:p>
        </p:txBody>
      </p:sp>
      <p:sp>
        <p:nvSpPr>
          <p:cNvPr id="3" name="Title 2"/>
          <p:cNvSpPr>
            <a:spLocks noGrp="1"/>
          </p:cNvSpPr>
          <p:nvPr>
            <p:ph type="title"/>
          </p:nvPr>
        </p:nvSpPr>
        <p:spPr/>
        <p:txBody>
          <a:bodyPr/>
          <a:lstStyle/>
          <a:p>
            <a:r>
              <a:rPr lang="en-US" sz="4400" dirty="0" smtClean="0">
                <a:latin typeface="+mn-lt"/>
              </a:rPr>
              <a:t>Questions?</a:t>
            </a:r>
            <a:endParaRPr lang="en-US" sz="4400" dirty="0">
              <a:latin typeface="+mn-lt"/>
            </a:endParaRPr>
          </a:p>
        </p:txBody>
      </p:sp>
      <p:sp>
        <p:nvSpPr>
          <p:cNvPr id="4" name="Footer Placeholder 3"/>
          <p:cNvSpPr>
            <a:spLocks noGrp="1"/>
          </p:cNvSpPr>
          <p:nvPr>
            <p:ph type="ftr" sz="quarter" idx="4294967295"/>
          </p:nvPr>
        </p:nvSpPr>
        <p:spPr>
          <a:xfrm>
            <a:off x="380999" y="6265545"/>
            <a:ext cx="2895600" cy="365125"/>
          </a:xfrm>
          <a:prstGeom prst="rect">
            <a:avLst/>
          </a:prstGeom>
        </p:spPr>
        <p:txBody>
          <a:bodyPr/>
          <a:lstStyle/>
          <a:p>
            <a:endParaRPr lang="en-US" dirty="0" smtClean="0">
              <a:solidFill>
                <a:srgbClr val="000000">
                  <a:tint val="75000"/>
                </a:srgbClr>
              </a:solidFill>
            </a:endParaRPr>
          </a:p>
        </p:txBody>
      </p:sp>
      <p:pic>
        <p:nvPicPr>
          <p:cNvPr id="6" name="Audio 5" descr="The review process is thorough, and gives you great information about the assessments that are being used in Colorado classrooms. &#10;&#10;Please contact me with any questions or comments.&#10;&#10;Thank you for participating in Colorado’s assessment review process – developed by educators, for educators.&#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228703059"/>
      </p:ext>
    </p:extLst>
  </p:cSld>
  <p:clrMapOvr>
    <a:masterClrMapping/>
  </p:clrMapOvr>
  <mc:AlternateContent xmlns:mc="http://schemas.openxmlformats.org/markup-compatibility/2006" xmlns:p14="http://schemas.microsoft.com/office/powerpoint/2010/main">
    <mc:Choice Requires="p14">
      <p:transition spd="slow" p14:dur="2000" advTm="15723"/>
    </mc:Choice>
    <mc:Fallback xmlns="">
      <p:transition spd="slow" advTm="157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0999" y="1719070"/>
            <a:ext cx="8407893" cy="4986529"/>
          </a:xfrm>
        </p:spPr>
        <p:txBody>
          <a:bodyPr/>
          <a:lstStyle/>
          <a:p>
            <a:r>
              <a:rPr lang="en-US" sz="2400" dirty="0" smtClean="0"/>
              <a:t>Content Area</a:t>
            </a:r>
          </a:p>
          <a:p>
            <a:r>
              <a:rPr lang="en-US" sz="2400" dirty="0" smtClean="0"/>
              <a:t>Name of the assessment</a:t>
            </a:r>
          </a:p>
          <a:p>
            <a:r>
              <a:rPr lang="en-US" sz="2400" dirty="0" smtClean="0"/>
              <a:t>Who developed the assessment</a:t>
            </a:r>
          </a:p>
          <a:p>
            <a:r>
              <a:rPr lang="en-US" sz="2400" dirty="0" smtClean="0"/>
              <a:t>Cost</a:t>
            </a:r>
          </a:p>
          <a:p>
            <a:r>
              <a:rPr lang="en-US" sz="2400" dirty="0" smtClean="0"/>
              <a:t>Reviewer(s)</a:t>
            </a:r>
          </a:p>
          <a:p>
            <a:r>
              <a:rPr lang="en-US" sz="2400" dirty="0" smtClean="0"/>
              <a:t>Collaborative Review</a:t>
            </a:r>
          </a:p>
          <a:p>
            <a:r>
              <a:rPr lang="en-US" sz="2400" dirty="0" smtClean="0"/>
              <a:t>Review Team Type</a:t>
            </a:r>
          </a:p>
          <a:p>
            <a:r>
              <a:rPr lang="en-US" sz="2400" dirty="0" smtClean="0"/>
              <a:t>District(s) or professional associations</a:t>
            </a:r>
          </a:p>
          <a:p>
            <a:r>
              <a:rPr lang="en-US" sz="2400" dirty="0" smtClean="0"/>
              <a:t>Date of review</a:t>
            </a:r>
          </a:p>
          <a:p>
            <a:pPr marL="45720" indent="0">
              <a:buNone/>
            </a:pPr>
            <a:endParaRPr lang="en-US" sz="1800" dirty="0"/>
          </a:p>
          <a:p>
            <a:pPr lvl="1"/>
            <a:endParaRPr lang="en-US" sz="2200" dirty="0" smtClean="0"/>
          </a:p>
          <a:p>
            <a:pPr marL="45720" indent="0">
              <a:buNone/>
            </a:pPr>
            <a:endParaRPr lang="en-US" dirty="0" smtClean="0"/>
          </a:p>
          <a:p>
            <a:pPr marL="45720" indent="0">
              <a:buNone/>
            </a:pPr>
            <a:endParaRPr lang="en-US" dirty="0" smtClean="0"/>
          </a:p>
        </p:txBody>
      </p:sp>
      <p:sp>
        <p:nvSpPr>
          <p:cNvPr id="3" name="Title 2"/>
          <p:cNvSpPr>
            <a:spLocks noGrp="1"/>
          </p:cNvSpPr>
          <p:nvPr>
            <p:ph type="title"/>
          </p:nvPr>
        </p:nvSpPr>
        <p:spPr>
          <a:xfrm>
            <a:off x="305540" y="123112"/>
            <a:ext cx="8381260" cy="1054394"/>
          </a:xfrm>
        </p:spPr>
        <p:txBody>
          <a:bodyPr>
            <a:normAutofit fontScale="90000"/>
          </a:bodyPr>
          <a:lstStyle/>
          <a:p>
            <a:r>
              <a:rPr lang="en-US" sz="4400" dirty="0" smtClean="0">
                <a:latin typeface="+mn-lt"/>
              </a:rPr>
              <a:t>Assessment Review Tool</a:t>
            </a:r>
            <a:br>
              <a:rPr lang="en-US" sz="4400" dirty="0" smtClean="0">
                <a:latin typeface="+mn-lt"/>
              </a:rPr>
            </a:br>
            <a:r>
              <a:rPr lang="en-US" sz="4000" i="1" dirty="0">
                <a:latin typeface="+mn-lt"/>
              </a:rPr>
              <a:t>Profile – General Information</a:t>
            </a:r>
            <a:r>
              <a:rPr lang="en-US" sz="4400" b="1" dirty="0"/>
              <a:t/>
            </a:r>
            <a:br>
              <a:rPr lang="en-US" sz="4400" b="1" dirty="0"/>
            </a:br>
            <a:endParaRPr lang="en-US" sz="4400" dirty="0">
              <a:latin typeface="+mn-lt"/>
            </a:endParaRPr>
          </a:p>
        </p:txBody>
      </p:sp>
      <p:sp>
        <p:nvSpPr>
          <p:cNvPr id="4" name="Footer Placeholder 3"/>
          <p:cNvSpPr>
            <a:spLocks noGrp="1"/>
          </p:cNvSpPr>
          <p:nvPr>
            <p:ph type="ftr" sz="quarter" idx="4294967295"/>
          </p:nvPr>
        </p:nvSpPr>
        <p:spPr>
          <a:xfrm>
            <a:off x="380999" y="6265545"/>
            <a:ext cx="2895600" cy="365125"/>
          </a:xfrm>
          <a:prstGeom prst="rect">
            <a:avLst/>
          </a:prstGeom>
        </p:spPr>
        <p:txBody>
          <a:bodyPr/>
          <a:lstStyle/>
          <a:p>
            <a:endParaRPr lang="en-US" dirty="0" smtClean="0">
              <a:solidFill>
                <a:srgbClr val="000000">
                  <a:tint val="75000"/>
                </a:srgbClr>
              </a:solidFill>
            </a:endParaRPr>
          </a:p>
        </p:txBody>
      </p:sp>
      <p:pic>
        <p:nvPicPr>
          <p:cNvPr id="6" name="Audio 5" descr="To begin, click on the “profile” tab. &#10;&#10;Using the dropdown menu, select the content area your assessment measures.&#10;&#10;Type in the name of your assessment&#10;&#10;Indicate who has developed the assessment. For example, name of the publisher, author, or district.&#10;&#10;Indicate the cost category&#10;&#10;Put the names of those reviewing the assessment in “Reviewer” box. &#10;&#10;We encourage assessment reviews to be done in collaborative teams. Collaborative reviews provide the greatest opportunity for assessments to be reviewed thoroughly and with fidelity.&#10;&#10;Indicate if the review is collaborative and indicate districts or professional organizations that are involved, if applicable.&#10;&#10;Type in the date the review was performed.&#10;&#10;" title="Assessment Review Profile General Informati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986369825"/>
      </p:ext>
    </p:extLst>
  </p:cSld>
  <p:clrMapOvr>
    <a:masterClrMapping/>
  </p:clrMapOvr>
  <mc:AlternateContent xmlns:mc="http://schemas.openxmlformats.org/markup-compatibility/2006" xmlns:p14="http://schemas.microsoft.com/office/powerpoint/2010/main">
    <mc:Choice Requires="p14">
      <p:transition spd="slow" p14:dur="2000" advTm="40349"/>
    </mc:Choice>
    <mc:Fallback xmlns="">
      <p:transition spd="slow" advTm="403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a:xfrm>
            <a:off x="391159" y="1371600"/>
            <a:ext cx="4040188" cy="639762"/>
          </a:xfrm>
        </p:spPr>
        <p:txBody>
          <a:bodyPr/>
          <a:lstStyle/>
          <a:p>
            <a:r>
              <a:rPr lang="en-US" u="sng" dirty="0"/>
              <a:t>Item </a:t>
            </a:r>
            <a:r>
              <a:rPr lang="en-US" u="sng" dirty="0" smtClean="0"/>
              <a:t>Types</a:t>
            </a:r>
            <a:endParaRPr lang="en-US" u="sng" dirty="0"/>
          </a:p>
        </p:txBody>
      </p:sp>
      <p:sp>
        <p:nvSpPr>
          <p:cNvPr id="2" name="Content Placeholder 1"/>
          <p:cNvSpPr>
            <a:spLocks noGrp="1"/>
          </p:cNvSpPr>
          <p:nvPr>
            <p:ph sz="half" idx="2"/>
          </p:nvPr>
        </p:nvSpPr>
        <p:spPr>
          <a:xfrm>
            <a:off x="391159" y="2087561"/>
            <a:ext cx="4040188" cy="3687763"/>
          </a:xfrm>
        </p:spPr>
        <p:txBody>
          <a:bodyPr/>
          <a:lstStyle/>
          <a:p>
            <a:pPr lvl="1"/>
            <a:r>
              <a:rPr lang="en-US" sz="2400" dirty="0" smtClean="0"/>
              <a:t>Selected </a:t>
            </a:r>
            <a:r>
              <a:rPr lang="en-US" sz="2400" dirty="0"/>
              <a:t>Response</a:t>
            </a:r>
          </a:p>
          <a:p>
            <a:pPr lvl="1"/>
            <a:r>
              <a:rPr lang="en-US" sz="2400" dirty="0"/>
              <a:t>Short Answer</a:t>
            </a:r>
          </a:p>
          <a:p>
            <a:pPr lvl="1"/>
            <a:r>
              <a:rPr lang="en-US" sz="2400" dirty="0"/>
              <a:t>Extended Response</a:t>
            </a:r>
          </a:p>
          <a:p>
            <a:pPr lvl="1"/>
            <a:r>
              <a:rPr lang="en-US" sz="2400" dirty="0"/>
              <a:t>Product</a:t>
            </a:r>
          </a:p>
          <a:p>
            <a:pPr lvl="1"/>
            <a:r>
              <a:rPr lang="en-US" sz="2400" dirty="0"/>
              <a:t>Performance</a:t>
            </a:r>
          </a:p>
          <a:p>
            <a:pPr lvl="1"/>
            <a:r>
              <a:rPr lang="en-US" sz="2400" dirty="0" smtClean="0"/>
              <a:t>Process</a:t>
            </a:r>
            <a:endParaRPr lang="en-US" sz="2400" dirty="0"/>
          </a:p>
          <a:p>
            <a:pPr marL="45720" indent="0">
              <a:buNone/>
            </a:pPr>
            <a:endParaRPr lang="en-US" sz="2800" b="1" dirty="0" smtClean="0"/>
          </a:p>
          <a:p>
            <a:pPr marL="45720" indent="0">
              <a:buNone/>
            </a:pPr>
            <a:endParaRPr lang="en-US" dirty="0" smtClean="0"/>
          </a:p>
          <a:p>
            <a:pPr marL="45720" indent="0">
              <a:buNone/>
            </a:pPr>
            <a:endParaRPr lang="en-US" dirty="0" smtClean="0"/>
          </a:p>
        </p:txBody>
      </p:sp>
      <p:sp>
        <p:nvSpPr>
          <p:cNvPr id="6" name="Text Placeholder 5"/>
          <p:cNvSpPr>
            <a:spLocks noGrp="1"/>
          </p:cNvSpPr>
          <p:nvPr>
            <p:ph type="body" sz="quarter" idx="3"/>
          </p:nvPr>
        </p:nvSpPr>
        <p:spPr>
          <a:xfrm>
            <a:off x="4720485" y="1371600"/>
            <a:ext cx="4041775" cy="639762"/>
          </a:xfrm>
        </p:spPr>
        <p:txBody>
          <a:bodyPr/>
          <a:lstStyle/>
          <a:p>
            <a:r>
              <a:rPr lang="en-US" u="sng" dirty="0"/>
              <a:t>Included </a:t>
            </a:r>
            <a:r>
              <a:rPr lang="en-US" u="sng" dirty="0" smtClean="0"/>
              <a:t>Components</a:t>
            </a:r>
            <a:endParaRPr lang="en-US" u="sng" dirty="0"/>
          </a:p>
        </p:txBody>
      </p:sp>
      <p:sp>
        <p:nvSpPr>
          <p:cNvPr id="7" name="Content Placeholder 6"/>
          <p:cNvSpPr>
            <a:spLocks noGrp="1"/>
          </p:cNvSpPr>
          <p:nvPr>
            <p:ph sz="quarter" idx="4"/>
          </p:nvPr>
        </p:nvSpPr>
        <p:spPr>
          <a:xfrm>
            <a:off x="4720485" y="2087561"/>
            <a:ext cx="4041775" cy="3687763"/>
          </a:xfrm>
        </p:spPr>
        <p:txBody>
          <a:bodyPr/>
          <a:lstStyle/>
          <a:p>
            <a:pPr lvl="1"/>
            <a:r>
              <a:rPr lang="en-US" sz="2400" dirty="0"/>
              <a:t>Teacher directions</a:t>
            </a:r>
          </a:p>
          <a:p>
            <a:pPr lvl="1"/>
            <a:r>
              <a:rPr lang="en-US" sz="2400" dirty="0"/>
              <a:t>Scoring Guide or Rubric</a:t>
            </a:r>
          </a:p>
          <a:p>
            <a:pPr lvl="1"/>
            <a:r>
              <a:rPr lang="en-US" sz="2400" dirty="0"/>
              <a:t>Sample Evidence</a:t>
            </a:r>
          </a:p>
          <a:p>
            <a:pPr lvl="1"/>
            <a:r>
              <a:rPr lang="en-US" sz="2400" dirty="0"/>
              <a:t>Materials</a:t>
            </a:r>
          </a:p>
          <a:p>
            <a:pPr lvl="1"/>
            <a:r>
              <a:rPr lang="en-US" sz="2400" dirty="0"/>
              <a:t>Student Directions</a:t>
            </a:r>
          </a:p>
          <a:p>
            <a:pPr lvl="1"/>
            <a:r>
              <a:rPr lang="en-US" sz="2400" dirty="0"/>
              <a:t>Assessment Task/Prompt</a:t>
            </a:r>
          </a:p>
          <a:p>
            <a:pPr lvl="1"/>
            <a:r>
              <a:rPr lang="en-US" sz="2400" dirty="0"/>
              <a:t>Other</a:t>
            </a:r>
            <a:r>
              <a:rPr lang="en-US" sz="2400" dirty="0" smtClean="0"/>
              <a:t>?</a:t>
            </a:r>
            <a:endParaRPr lang="en-US" sz="2400" dirty="0"/>
          </a:p>
          <a:p>
            <a:endParaRPr lang="en-US" dirty="0"/>
          </a:p>
        </p:txBody>
      </p:sp>
      <p:sp>
        <p:nvSpPr>
          <p:cNvPr id="3" name="Title 2"/>
          <p:cNvSpPr>
            <a:spLocks noGrp="1"/>
          </p:cNvSpPr>
          <p:nvPr>
            <p:ph type="title"/>
          </p:nvPr>
        </p:nvSpPr>
        <p:spPr>
          <a:xfrm>
            <a:off x="381000" y="545806"/>
            <a:ext cx="8381260" cy="1054394"/>
          </a:xfrm>
        </p:spPr>
        <p:txBody>
          <a:bodyPr>
            <a:normAutofit fontScale="90000"/>
          </a:bodyPr>
          <a:lstStyle/>
          <a:p>
            <a:r>
              <a:rPr lang="en-US" sz="4400" dirty="0" smtClean="0">
                <a:latin typeface="+mn-lt"/>
              </a:rPr>
              <a:t>Assessment Review Tool</a:t>
            </a:r>
            <a:br>
              <a:rPr lang="en-US" sz="4400" dirty="0" smtClean="0">
                <a:latin typeface="+mn-lt"/>
              </a:rPr>
            </a:br>
            <a:r>
              <a:rPr lang="en-US" sz="4000" i="1" dirty="0" smtClean="0">
                <a:latin typeface="+mn-lt"/>
              </a:rPr>
              <a:t>Profile – Assessment</a:t>
            </a:r>
            <a:r>
              <a:rPr lang="en-US" sz="4400" b="1" dirty="0" smtClean="0"/>
              <a:t/>
            </a:r>
            <a:br>
              <a:rPr lang="en-US" sz="4400" b="1" dirty="0" smtClean="0"/>
            </a:br>
            <a:endParaRPr lang="en-US" sz="4400" dirty="0">
              <a:latin typeface="+mn-lt"/>
            </a:endParaRPr>
          </a:p>
        </p:txBody>
      </p:sp>
      <p:sp>
        <p:nvSpPr>
          <p:cNvPr id="4" name="Footer Placeholder 3"/>
          <p:cNvSpPr>
            <a:spLocks noGrp="1"/>
          </p:cNvSpPr>
          <p:nvPr>
            <p:ph type="ftr" sz="quarter" idx="10"/>
          </p:nvPr>
        </p:nvSpPr>
        <p:spPr/>
        <p:txBody>
          <a:bodyPr/>
          <a:lstStyle/>
          <a:p>
            <a:endParaRPr lang="en-US" dirty="0" smtClean="0">
              <a:solidFill>
                <a:srgbClr val="000000">
                  <a:tint val="75000"/>
                </a:srgbClr>
              </a:solidFill>
            </a:endParaRPr>
          </a:p>
        </p:txBody>
      </p:sp>
      <p:sp>
        <p:nvSpPr>
          <p:cNvPr id="8" name="Content Placeholder 1"/>
          <p:cNvSpPr txBox="1">
            <a:spLocks/>
          </p:cNvSpPr>
          <p:nvPr/>
        </p:nvSpPr>
        <p:spPr>
          <a:xfrm>
            <a:off x="1066800" y="5791201"/>
            <a:ext cx="6172200" cy="434236"/>
          </a:xfrm>
          <a:prstGeom prst="rect">
            <a:avLst/>
          </a:prstGeom>
        </p:spPr>
        <p:txBody>
          <a:bodyPr vert="horz" lIns="91440" tIns="45720" rIns="91440" bIns="45720" rtlCol="0">
            <a:noAutofit/>
          </a:bodyPr>
          <a:lstStyle>
            <a:lvl1pPr marL="274320" indent="-228600" algn="l" defTabSz="914400" rtl="0" eaLnBrk="1" latinLnBrk="0" hangingPunct="1">
              <a:spcBef>
                <a:spcPct val="20000"/>
              </a:spcBef>
              <a:buClr>
                <a:schemeClr val="accent1"/>
              </a:buClr>
              <a:buSzPct val="110000"/>
              <a:buFont typeface="Wingdings" charset="2"/>
              <a:buChar char="§"/>
              <a:defRPr sz="2400" kern="1200" spc="150" baseline="0">
                <a:solidFill>
                  <a:schemeClr val="tx2"/>
                </a:solidFill>
                <a:latin typeface="+mn-lt"/>
                <a:ea typeface="+mn-ea"/>
                <a:cs typeface="+mn-cs"/>
              </a:defRPr>
            </a:lvl1pPr>
            <a:lvl2pPr marL="548640" indent="-182880" algn="l" defTabSz="914400" rtl="0" eaLnBrk="1" latinLnBrk="0" hangingPunct="1">
              <a:spcBef>
                <a:spcPct val="20000"/>
              </a:spcBef>
              <a:buClr>
                <a:schemeClr val="accent2"/>
              </a:buClr>
              <a:buSzPct val="110000"/>
              <a:buFont typeface="Wingdings" charset="2"/>
              <a:buChar char="§"/>
              <a:defRPr sz="2000" kern="1200" spc="100" baseline="0">
                <a:solidFill>
                  <a:schemeClr val="tx2"/>
                </a:solidFill>
                <a:latin typeface="+mn-lt"/>
                <a:ea typeface="+mn-ea"/>
                <a:cs typeface="+mn-cs"/>
              </a:defRPr>
            </a:lvl2pPr>
            <a:lvl3pPr marL="822960" indent="-182880" algn="l" defTabSz="914400" rtl="0" eaLnBrk="1" latinLnBrk="0" hangingPunct="1">
              <a:spcBef>
                <a:spcPct val="20000"/>
              </a:spcBef>
              <a:buClr>
                <a:schemeClr val="accent3"/>
              </a:buClr>
              <a:buSzPct val="110000"/>
              <a:buFont typeface="Wingdings" charset="2"/>
              <a:buChar char="§"/>
              <a:defRPr sz="1800" kern="1200" spc="100" baseline="0">
                <a:solidFill>
                  <a:schemeClr val="tx2"/>
                </a:solidFill>
                <a:latin typeface="+mn-lt"/>
                <a:ea typeface="+mn-ea"/>
                <a:cs typeface="+mn-cs"/>
              </a:defRPr>
            </a:lvl3pPr>
            <a:lvl4pPr marL="1097280" indent="-182880" algn="l" defTabSz="914400" rtl="0" eaLnBrk="1" latinLnBrk="0" hangingPunct="1">
              <a:spcBef>
                <a:spcPct val="20000"/>
              </a:spcBef>
              <a:buClr>
                <a:schemeClr val="accent4"/>
              </a:buClr>
              <a:buSzPct val="110000"/>
              <a:buFont typeface="Wingdings" charset="2"/>
              <a:buChar char="§"/>
              <a:defRPr sz="1600" kern="1200">
                <a:solidFill>
                  <a:schemeClr val="tx2"/>
                </a:solidFill>
                <a:latin typeface="+mn-lt"/>
                <a:ea typeface="+mn-ea"/>
                <a:cs typeface="+mn-cs"/>
              </a:defRPr>
            </a:lvl4pPr>
            <a:lvl5pPr marL="1280160" indent="-182880" algn="l" defTabSz="914400" rtl="0" eaLnBrk="1" latinLnBrk="0" hangingPunct="1">
              <a:spcBef>
                <a:spcPct val="20000"/>
              </a:spcBef>
              <a:buClr>
                <a:schemeClr val="accent6"/>
              </a:buClr>
              <a:buSzPct val="110000"/>
              <a:buFont typeface="Wingdings" charset="2"/>
              <a:buChar char="§"/>
              <a:defRPr sz="1600" kern="1200" spc="100" baseline="0">
                <a:solidFill>
                  <a:schemeClr val="tx2"/>
                </a:solidFill>
                <a:latin typeface="+mn-lt"/>
                <a:ea typeface="+mn-ea"/>
                <a:cs typeface="+mn-cs"/>
              </a:defRPr>
            </a:lvl5pPr>
            <a:lvl6pPr marL="1554480" indent="-182880" algn="l" defTabSz="914400" rtl="0" eaLnBrk="1" latinLnBrk="0" hangingPunct="1">
              <a:spcBef>
                <a:spcPct val="20000"/>
              </a:spcBef>
              <a:buClr>
                <a:schemeClr val="accent1"/>
              </a:buClr>
              <a:buFont typeface="Wingdings" pitchFamily="2" charset="2"/>
              <a:buChar char="§"/>
              <a:defRPr sz="1600" kern="1200">
                <a:solidFill>
                  <a:schemeClr val="tx2"/>
                </a:solidFill>
                <a:latin typeface="+mn-lt"/>
                <a:ea typeface="+mn-ea"/>
                <a:cs typeface="+mn-cs"/>
              </a:defRPr>
            </a:lvl6pPr>
            <a:lvl7pPr marL="1828800" indent="-182880" algn="l" defTabSz="914400" rtl="0" eaLnBrk="1" latinLnBrk="0" hangingPunct="1">
              <a:spcBef>
                <a:spcPct val="20000"/>
              </a:spcBef>
              <a:buClr>
                <a:schemeClr val="accent2"/>
              </a:buClr>
              <a:buFont typeface="Wingdings" pitchFamily="2" charset="2"/>
              <a:buChar char="§"/>
              <a:defRPr sz="1600" kern="1200">
                <a:solidFill>
                  <a:schemeClr val="tx2"/>
                </a:solidFill>
                <a:latin typeface="+mn-lt"/>
                <a:ea typeface="+mn-ea"/>
                <a:cs typeface="+mn-cs"/>
              </a:defRPr>
            </a:lvl7pPr>
            <a:lvl8pPr marL="2103120" indent="-182880" algn="l" defTabSz="914400" rtl="0" eaLnBrk="1" latinLnBrk="0" hangingPunct="1">
              <a:spcBef>
                <a:spcPct val="20000"/>
              </a:spcBef>
              <a:buClr>
                <a:schemeClr val="accent3"/>
              </a:buClr>
              <a:buFont typeface="Wingdings" pitchFamily="2" charset="2"/>
              <a:buChar char="§"/>
              <a:defRPr sz="1600" kern="1200">
                <a:solidFill>
                  <a:schemeClr val="tx2"/>
                </a:solidFill>
                <a:latin typeface="+mn-lt"/>
                <a:ea typeface="+mn-ea"/>
                <a:cs typeface="+mn-cs"/>
              </a:defRPr>
            </a:lvl8pPr>
            <a:lvl9pPr marL="2377440" indent="-182880" algn="l" defTabSz="914400" rtl="0" eaLnBrk="1" latinLnBrk="0" hangingPunct="1">
              <a:spcBef>
                <a:spcPct val="20000"/>
              </a:spcBef>
              <a:buClr>
                <a:schemeClr val="accent5"/>
              </a:buClr>
              <a:buFont typeface="Wingdings" pitchFamily="2" charset="2"/>
              <a:buChar char="§"/>
              <a:defRPr sz="1600" kern="1200">
                <a:solidFill>
                  <a:schemeClr val="tx2"/>
                </a:solidFill>
                <a:latin typeface="+mn-lt"/>
                <a:ea typeface="+mn-ea"/>
                <a:cs typeface="+mn-cs"/>
              </a:defRPr>
            </a:lvl9pPr>
          </a:lstStyle>
          <a:p>
            <a:pPr marL="45720" indent="0" algn="ctr">
              <a:buFont typeface="Wingdings" charset="2"/>
              <a:buNone/>
            </a:pPr>
            <a:r>
              <a:rPr lang="en-US" b="1" i="1" dirty="0" smtClean="0"/>
              <a:t>Comments, strengths, suggestions</a:t>
            </a:r>
            <a:endParaRPr lang="en-US" sz="2000" i="1" dirty="0" smtClean="0"/>
          </a:p>
        </p:txBody>
      </p:sp>
      <p:pic>
        <p:nvPicPr>
          <p:cNvPr id="12" name="Audio 11" descr="Next, select the item types that best describe the assessment – there may be more than one. The Assessment Review Tool provides definitions for each of these item types.&#10;&#10;Also, indicate what components are included with the assessment.&#10;&#10;Both of these categories provide opportunities for you to comment on aspects, both positive and negative, of the assessment that you believe are relevant and worthy of mentioning.&#10;" title="Assessment Review Tool Profile Assessmen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285344938"/>
      </p:ext>
    </p:extLst>
  </p:cSld>
  <p:clrMapOvr>
    <a:masterClrMapping/>
  </p:clrMapOvr>
  <mc:AlternateContent xmlns:mc="http://schemas.openxmlformats.org/markup-compatibility/2006" xmlns:p14="http://schemas.microsoft.com/office/powerpoint/2010/main">
    <mc:Choice Requires="p14">
      <p:transition spd="slow" p14:dur="2000" advTm="24444"/>
    </mc:Choice>
    <mc:Fallback xmlns="">
      <p:transition spd="slow" advTm="244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0999" y="1719070"/>
            <a:ext cx="8407893" cy="4986529"/>
          </a:xfrm>
        </p:spPr>
        <p:txBody>
          <a:bodyPr/>
          <a:lstStyle/>
          <a:p>
            <a:pPr marL="45720" indent="0">
              <a:buNone/>
            </a:pPr>
            <a:r>
              <a:rPr lang="en-US" b="1" dirty="0" smtClean="0"/>
              <a:t>Criteria </a:t>
            </a:r>
            <a:r>
              <a:rPr lang="en-US" b="1" dirty="0"/>
              <a:t>used in this </a:t>
            </a:r>
            <a:r>
              <a:rPr lang="en-US" b="1" dirty="0" smtClean="0"/>
              <a:t>tool:</a:t>
            </a:r>
          </a:p>
          <a:p>
            <a:pPr lvl="1"/>
            <a:r>
              <a:rPr lang="en-US" sz="2000" dirty="0" smtClean="0"/>
              <a:t>Alignment</a:t>
            </a:r>
          </a:p>
          <a:p>
            <a:pPr lvl="2"/>
            <a:r>
              <a:rPr lang="en-US" sz="1800" dirty="0"/>
              <a:t>Colorado Academic Standards &amp; Grade Level Expectations</a:t>
            </a:r>
          </a:p>
          <a:p>
            <a:pPr lvl="2"/>
            <a:r>
              <a:rPr lang="en-US" sz="1800" dirty="0" smtClean="0"/>
              <a:t>Depth-of-Knowledge</a:t>
            </a:r>
            <a:endParaRPr lang="en-US" sz="2000" dirty="0" smtClean="0"/>
          </a:p>
          <a:p>
            <a:pPr lvl="1"/>
            <a:r>
              <a:rPr lang="en-US" sz="2000" dirty="0" smtClean="0"/>
              <a:t>Scoring </a:t>
            </a:r>
          </a:p>
          <a:p>
            <a:pPr lvl="2"/>
            <a:r>
              <a:rPr lang="en-US" sz="1800" dirty="0"/>
              <a:t>Fair &amp; </a:t>
            </a:r>
            <a:r>
              <a:rPr lang="en-US" sz="1800" dirty="0" smtClean="0"/>
              <a:t>objective</a:t>
            </a:r>
            <a:endParaRPr lang="en-US" sz="2000" dirty="0" smtClean="0"/>
          </a:p>
          <a:p>
            <a:pPr lvl="1"/>
            <a:r>
              <a:rPr lang="en-US" sz="2000" dirty="0" smtClean="0"/>
              <a:t>Fair </a:t>
            </a:r>
            <a:r>
              <a:rPr lang="en-US" sz="2000" dirty="0"/>
              <a:t>and </a:t>
            </a:r>
            <a:r>
              <a:rPr lang="en-US" sz="2000" dirty="0" smtClean="0"/>
              <a:t>Unbiased</a:t>
            </a:r>
          </a:p>
          <a:p>
            <a:pPr lvl="2"/>
            <a:r>
              <a:rPr lang="en-US" sz="1800" dirty="0"/>
              <a:t>Formatting</a:t>
            </a:r>
          </a:p>
          <a:p>
            <a:pPr lvl="2"/>
            <a:r>
              <a:rPr lang="en-US" sz="1800" dirty="0"/>
              <a:t>Vocabulary &amp; Language</a:t>
            </a:r>
          </a:p>
          <a:p>
            <a:pPr lvl="2"/>
            <a:r>
              <a:rPr lang="en-US" sz="1800" dirty="0" smtClean="0"/>
              <a:t>Accommodations</a:t>
            </a:r>
            <a:endParaRPr lang="en-US" sz="2000" dirty="0" smtClean="0"/>
          </a:p>
          <a:p>
            <a:pPr lvl="1"/>
            <a:r>
              <a:rPr lang="en-US" sz="2000" dirty="0" smtClean="0"/>
              <a:t>Opportunities </a:t>
            </a:r>
            <a:r>
              <a:rPr lang="en-US" sz="2000" dirty="0"/>
              <a:t>to </a:t>
            </a:r>
            <a:r>
              <a:rPr lang="en-US" sz="2000" dirty="0" smtClean="0"/>
              <a:t>Learn</a:t>
            </a:r>
          </a:p>
          <a:p>
            <a:pPr lvl="2"/>
            <a:r>
              <a:rPr lang="en-US" sz="1800" dirty="0"/>
              <a:t>Engaging</a:t>
            </a:r>
          </a:p>
          <a:p>
            <a:pPr lvl="2"/>
            <a:r>
              <a:rPr lang="en-US" sz="1800" dirty="0"/>
              <a:t>Provide information about student performance</a:t>
            </a:r>
          </a:p>
          <a:p>
            <a:pPr lvl="2"/>
            <a:r>
              <a:rPr lang="en-US" sz="1800" dirty="0"/>
              <a:t>Inform teacher’s instructional plans</a:t>
            </a:r>
          </a:p>
          <a:p>
            <a:pPr lvl="1"/>
            <a:endParaRPr lang="en-US" sz="2200" dirty="0" smtClean="0"/>
          </a:p>
          <a:p>
            <a:pPr marL="45720" indent="0">
              <a:buNone/>
            </a:pPr>
            <a:endParaRPr lang="en-US" dirty="0" smtClean="0"/>
          </a:p>
          <a:p>
            <a:pPr marL="45720" indent="0">
              <a:buNone/>
            </a:pPr>
            <a:endParaRPr lang="en-US" dirty="0" smtClean="0"/>
          </a:p>
        </p:txBody>
      </p:sp>
      <p:sp>
        <p:nvSpPr>
          <p:cNvPr id="3" name="Title 2"/>
          <p:cNvSpPr>
            <a:spLocks noGrp="1"/>
          </p:cNvSpPr>
          <p:nvPr>
            <p:ph type="title"/>
          </p:nvPr>
        </p:nvSpPr>
        <p:spPr>
          <a:xfrm>
            <a:off x="235666" y="90612"/>
            <a:ext cx="6081865" cy="756418"/>
          </a:xfrm>
        </p:spPr>
        <p:txBody>
          <a:bodyPr>
            <a:normAutofit fontScale="90000"/>
          </a:bodyPr>
          <a:lstStyle/>
          <a:p>
            <a:r>
              <a:rPr lang="en-US" sz="4400" dirty="0" smtClean="0">
                <a:latin typeface="+mn-lt"/>
              </a:rPr>
              <a:t>Assessment Review Tool</a:t>
            </a:r>
            <a:br>
              <a:rPr lang="en-US" sz="4400" dirty="0" smtClean="0">
                <a:latin typeface="+mn-lt"/>
              </a:rPr>
            </a:br>
            <a:r>
              <a:rPr lang="en-US" sz="4000" i="1" dirty="0" smtClean="0">
                <a:latin typeface="+mn-lt"/>
              </a:rPr>
              <a:t>Criteria</a:t>
            </a:r>
            <a:endParaRPr lang="en-US" sz="4000" i="1" dirty="0">
              <a:latin typeface="+mn-lt"/>
            </a:endParaRPr>
          </a:p>
        </p:txBody>
      </p:sp>
      <p:sp>
        <p:nvSpPr>
          <p:cNvPr id="4" name="Footer Placeholder 3"/>
          <p:cNvSpPr>
            <a:spLocks noGrp="1"/>
          </p:cNvSpPr>
          <p:nvPr>
            <p:ph type="ftr" sz="quarter" idx="4294967295"/>
          </p:nvPr>
        </p:nvSpPr>
        <p:spPr>
          <a:xfrm>
            <a:off x="380999" y="6265545"/>
            <a:ext cx="2895600" cy="365125"/>
          </a:xfrm>
          <a:prstGeom prst="rect">
            <a:avLst/>
          </a:prstGeom>
        </p:spPr>
        <p:txBody>
          <a:bodyPr/>
          <a:lstStyle/>
          <a:p>
            <a:endParaRPr lang="en-US" dirty="0" smtClean="0">
              <a:solidFill>
                <a:srgbClr val="000000">
                  <a:tint val="75000"/>
                </a:srgbClr>
              </a:solidFill>
            </a:endParaRPr>
          </a:p>
        </p:txBody>
      </p:sp>
      <p:pic>
        <p:nvPicPr>
          <p:cNvPr id="1026" name="Picture 2" descr="C:\Users\pare_d\AppData\Local\Microsoft\Windows\Temporary Internet Files\Content.IE5\VHZJWIZQ\MC900078825[1].wmf" title="Judges at table holding a sign with the number 10"/>
          <p:cNvPicPr>
            <a:picLocks noChangeAspect="1" noChangeArrowheads="1"/>
          </p:cNvPicPr>
          <p:nvPr/>
        </p:nvPicPr>
        <p:blipFill>
          <a:blip r:embed="rId5"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194539" y="3495136"/>
            <a:ext cx="3387109" cy="1932276"/>
          </a:xfrm>
          <a:prstGeom prst="rect">
            <a:avLst/>
          </a:prstGeom>
          <a:noFill/>
          <a:extLst>
            <a:ext uri="{909E8E84-426E-40DD-AFC4-6F175D3DCCD1}">
              <a14:hiddenFill xmlns:a14="http://schemas.microsoft.com/office/drawing/2010/main">
                <a:solidFill>
                  <a:srgbClr val="FFFFFF"/>
                </a:solidFill>
              </a14:hiddenFill>
            </a:ext>
          </a:extLst>
        </p:spPr>
      </p:pic>
      <p:pic>
        <p:nvPicPr>
          <p:cNvPr id="8" name="Audio 7" descr="The next four tabs represent the four critical areas the Assessment Review Tool requires that you evaluate in order to gauge the overall quality of an assessment:&#10;&#10;Alignment – In the process of evaluating assessments to measure student achievement, we want to ensure the assessments support the CAS and GLEs, including the DOK of the corresponding standards.&#10;&#10;Scoring Guide – When measuring student learning there should be a fair and objective tool.  Although scoring of constructed responses can be subjective, the clearer the scoring criteria are, the more reliable the scores will be.  In addition, the inclusion of exemplars assists in reliable scoring of student work.&#10;&#10;Fair and Unbiased – Measures of student learning should provide access and opportunity for all students, including students with disabilities, ELL, and GT students. By ensuring appropriate formatting, vocabulary and language, and accommodations all students are able to demonstrate their understanding of the concepts and skills.&#10;&#10;Opportunities to Learn – Because we want assessments that will demonstrate student understanding, assessments should engage students in authentic situations that can be generalized to other content areas and other contexts.  The information gained from the student work should allow teachers and parents to have a clear sense of students’ understanding of the learning expectations.  In addition, assessments should clearly allow the teacher to know how to use the results to plan for the future instruction.&#10;&#10;" title="Assessment Review Tool Criteri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787232988"/>
      </p:ext>
    </p:extLst>
  </p:cSld>
  <p:clrMapOvr>
    <a:masterClrMapping/>
  </p:clrMapOvr>
  <mc:AlternateContent xmlns:mc="http://schemas.openxmlformats.org/markup-compatibility/2006" xmlns:p14="http://schemas.microsoft.com/office/powerpoint/2010/main">
    <mc:Choice Requires="p14">
      <p:transition spd="slow" p14:dur="2000" advTm="95022"/>
    </mc:Choice>
    <mc:Fallback xmlns="">
      <p:transition spd="slow" advTm="950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45720" indent="0" algn="ctr">
              <a:buNone/>
            </a:pPr>
            <a:r>
              <a:rPr lang="en-US" sz="4000" b="1" dirty="0" smtClean="0"/>
              <a:t>Alignment</a:t>
            </a:r>
          </a:p>
          <a:p>
            <a:pPr marL="45720" indent="0" algn="ctr">
              <a:buNone/>
            </a:pPr>
            <a:endParaRPr lang="en-US" sz="3600" dirty="0"/>
          </a:p>
          <a:p>
            <a:pPr marL="45720" indent="0" algn="ctr">
              <a:buNone/>
            </a:pPr>
            <a:r>
              <a:rPr lang="en-US" sz="3600" i="1" dirty="0" smtClean="0"/>
              <a:t>Content</a:t>
            </a:r>
          </a:p>
          <a:p>
            <a:pPr marL="45720" indent="0" algn="ctr">
              <a:buNone/>
            </a:pPr>
            <a:endParaRPr lang="en-US" sz="3600" i="1" dirty="0"/>
          </a:p>
          <a:p>
            <a:pPr marL="45720" indent="0" algn="ctr">
              <a:buNone/>
            </a:pPr>
            <a:r>
              <a:rPr lang="en-US" sz="3600" i="1" dirty="0" smtClean="0"/>
              <a:t>Rigor</a:t>
            </a:r>
            <a:endParaRPr lang="en-US" sz="3600" i="1" dirty="0"/>
          </a:p>
        </p:txBody>
      </p:sp>
      <p:sp>
        <p:nvSpPr>
          <p:cNvPr id="3" name="Title 2"/>
          <p:cNvSpPr>
            <a:spLocks noGrp="1"/>
          </p:cNvSpPr>
          <p:nvPr>
            <p:ph type="title"/>
          </p:nvPr>
        </p:nvSpPr>
        <p:spPr/>
        <p:txBody>
          <a:bodyPr/>
          <a:lstStyle/>
          <a:p>
            <a:r>
              <a:rPr lang="en-US" sz="4400" dirty="0">
                <a:latin typeface="+mn-lt"/>
              </a:rPr>
              <a:t>Assessment Review </a:t>
            </a:r>
            <a:r>
              <a:rPr lang="en-US" sz="4400" dirty="0" smtClean="0">
                <a:latin typeface="+mn-lt"/>
              </a:rPr>
              <a:t>Tool</a:t>
            </a:r>
            <a:endParaRPr lang="en-US" sz="4400" dirty="0">
              <a:latin typeface="+mn-lt"/>
            </a:endParaRPr>
          </a:p>
        </p:txBody>
      </p:sp>
      <p:sp>
        <p:nvSpPr>
          <p:cNvPr id="4" name="Footer Placeholder 3"/>
          <p:cNvSpPr>
            <a:spLocks noGrp="1"/>
          </p:cNvSpPr>
          <p:nvPr>
            <p:ph type="ftr" sz="quarter" idx="4294967295"/>
          </p:nvPr>
        </p:nvSpPr>
        <p:spPr>
          <a:xfrm>
            <a:off x="380999" y="6265545"/>
            <a:ext cx="2895600" cy="365125"/>
          </a:xfrm>
          <a:prstGeom prst="rect">
            <a:avLst/>
          </a:prstGeom>
        </p:spPr>
        <p:txBody>
          <a:bodyPr/>
          <a:lstStyle/>
          <a:p>
            <a:endParaRPr lang="en-US" dirty="0" smtClean="0">
              <a:solidFill>
                <a:srgbClr val="000000">
                  <a:tint val="75000"/>
                </a:srgbClr>
              </a:solidFill>
            </a:endParaRPr>
          </a:p>
        </p:txBody>
      </p:sp>
      <p:pic>
        <p:nvPicPr>
          <p:cNvPr id="5" name="Audio 4" descr="The first section of the review focuses on the degree to which the assessment is aligned to both the content and rigor of the standards.&#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322522890"/>
      </p:ext>
    </p:extLst>
  </p:cSld>
  <p:clrMapOvr>
    <a:masterClrMapping/>
  </p:clrMapOvr>
  <mc:AlternateContent xmlns:mc="http://schemas.openxmlformats.org/markup-compatibility/2006" xmlns:p14="http://schemas.microsoft.com/office/powerpoint/2010/main">
    <mc:Choice Requires="p14">
      <p:transition spd="slow" p14:dur="2000" advTm="7745"/>
    </mc:Choice>
    <mc:Fallback xmlns="">
      <p:transition spd="slow" advTm="77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sz="2400" dirty="0"/>
              <a:t>Identify the </a:t>
            </a:r>
            <a:r>
              <a:rPr lang="en-US" sz="2400" dirty="0" smtClean="0"/>
              <a:t>Colorado </a:t>
            </a:r>
            <a:r>
              <a:rPr lang="en-US" sz="2400" dirty="0"/>
              <a:t>Academic Standards and Grade Level Expectations that match the expectations on the </a:t>
            </a:r>
            <a:r>
              <a:rPr lang="en-US" sz="2400" dirty="0" smtClean="0"/>
              <a:t>assessment</a:t>
            </a:r>
          </a:p>
          <a:p>
            <a:pPr marL="365760" lvl="1" indent="0">
              <a:buNone/>
            </a:pPr>
            <a:r>
              <a:rPr lang="en-US" sz="2200" i="1" dirty="0" smtClean="0"/>
              <a:t>For example - </a:t>
            </a:r>
            <a:endParaRPr lang="en-US" sz="2200" i="1" dirty="0"/>
          </a:p>
          <a:p>
            <a:pPr lvl="1"/>
            <a:r>
              <a:rPr lang="en-US" sz="2000" dirty="0"/>
              <a:t>Take note of expectation differences between </a:t>
            </a:r>
            <a:r>
              <a:rPr lang="en-US" sz="2000" dirty="0" smtClean="0"/>
              <a:t>Colorado </a:t>
            </a:r>
            <a:r>
              <a:rPr lang="en-US" sz="2000" dirty="0"/>
              <a:t>and other states. </a:t>
            </a:r>
            <a:endParaRPr lang="en-US" sz="2000" dirty="0" smtClean="0"/>
          </a:p>
          <a:p>
            <a:pPr lvl="1"/>
            <a:r>
              <a:rPr lang="en-US" sz="2000" dirty="0" smtClean="0"/>
              <a:t>Are </a:t>
            </a:r>
            <a:r>
              <a:rPr lang="en-US" sz="2000" dirty="0"/>
              <a:t>there grade level differences between </a:t>
            </a:r>
            <a:r>
              <a:rPr lang="en-US" sz="2000" dirty="0" smtClean="0"/>
              <a:t>Colorado </a:t>
            </a:r>
            <a:r>
              <a:rPr lang="en-US" sz="2000" dirty="0"/>
              <a:t>and the other </a:t>
            </a:r>
            <a:r>
              <a:rPr lang="en-US" sz="2000" dirty="0" smtClean="0"/>
              <a:t>states?</a:t>
            </a:r>
          </a:p>
          <a:p>
            <a:pPr lvl="1"/>
            <a:r>
              <a:rPr lang="en-US" sz="2000" dirty="0" smtClean="0"/>
              <a:t>Are </a:t>
            </a:r>
            <a:r>
              <a:rPr lang="en-US" sz="2000" dirty="0"/>
              <a:t>there expectations on the assessment not found in the </a:t>
            </a:r>
            <a:r>
              <a:rPr lang="en-US" sz="2000" dirty="0" smtClean="0"/>
              <a:t>Colorado Academic Standards?</a:t>
            </a:r>
            <a:endParaRPr lang="en-US" sz="2400" dirty="0"/>
          </a:p>
          <a:p>
            <a:r>
              <a:rPr lang="en-US" sz="2400" dirty="0"/>
              <a:t>Identify </a:t>
            </a:r>
            <a:r>
              <a:rPr lang="en-US" sz="2400" dirty="0" smtClean="0"/>
              <a:t>the grade level to which the assessment aligns</a:t>
            </a:r>
            <a:endParaRPr lang="en-US" sz="2400" dirty="0"/>
          </a:p>
          <a:p>
            <a:endParaRPr lang="en-US" dirty="0"/>
          </a:p>
        </p:txBody>
      </p:sp>
      <p:sp>
        <p:nvSpPr>
          <p:cNvPr id="3" name="Title 2"/>
          <p:cNvSpPr>
            <a:spLocks noGrp="1"/>
          </p:cNvSpPr>
          <p:nvPr>
            <p:ph type="title"/>
          </p:nvPr>
        </p:nvSpPr>
        <p:spPr/>
        <p:txBody>
          <a:bodyPr/>
          <a:lstStyle/>
          <a:p>
            <a:r>
              <a:rPr lang="en-US" sz="4400" dirty="0" smtClean="0">
                <a:latin typeface="+mn-lt"/>
              </a:rPr>
              <a:t>Content </a:t>
            </a:r>
            <a:r>
              <a:rPr lang="en-US" sz="4400" dirty="0">
                <a:latin typeface="+mn-lt"/>
              </a:rPr>
              <a:t>Alignment</a:t>
            </a:r>
          </a:p>
        </p:txBody>
      </p:sp>
      <p:sp>
        <p:nvSpPr>
          <p:cNvPr id="4" name="Footer Placeholder 3"/>
          <p:cNvSpPr>
            <a:spLocks noGrp="1"/>
          </p:cNvSpPr>
          <p:nvPr>
            <p:ph type="ftr" sz="quarter" idx="4294967295"/>
          </p:nvPr>
        </p:nvSpPr>
        <p:spPr>
          <a:xfrm>
            <a:off x="380999" y="6265545"/>
            <a:ext cx="2895600" cy="365125"/>
          </a:xfrm>
          <a:prstGeom prst="rect">
            <a:avLst/>
          </a:prstGeom>
        </p:spPr>
        <p:txBody>
          <a:bodyPr/>
          <a:lstStyle/>
          <a:p>
            <a:endParaRPr lang="en-US" dirty="0" smtClean="0">
              <a:solidFill>
                <a:srgbClr val="000000">
                  <a:tint val="75000"/>
                </a:srgbClr>
              </a:solidFill>
            </a:endParaRPr>
          </a:p>
        </p:txBody>
      </p:sp>
      <p:pic>
        <p:nvPicPr>
          <p:cNvPr id="6" name="Audio 5" descr="Now click on the Alignment tab. This section asks you to determine both the content alignment and the rigor alignment.&#10;&#10;You will need to determine what the Colorado Academic Standards or CAS, the items and/or tasks on the assessment measure. Keep in mind that if you are reviewing an assessment from another state, for example, that their standards may be different than Colorado's and may indicate the assessment is appropriate for a different grade level than what the assessment aligns to in Colorado. There may also be items on the assessment that measure expectations that are not included in Colorado standards. Also, be aware that many assessments claim to be aligned to specific CAS – you will need to verify this information as part of your review by analyzing the alignment yourself.&#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690630304"/>
      </p:ext>
    </p:extLst>
  </p:cSld>
  <p:clrMapOvr>
    <a:masterClrMapping/>
  </p:clrMapOvr>
  <mc:AlternateContent xmlns:mc="http://schemas.openxmlformats.org/markup-compatibility/2006" xmlns:p14="http://schemas.microsoft.com/office/powerpoint/2010/main">
    <mc:Choice Requires="p14">
      <p:transition spd="slow" p14:dur="2000" advTm="45420"/>
    </mc:Choice>
    <mc:Fallback xmlns="">
      <p:transition spd="slow" advTm="454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223</TotalTime>
  <Words>7597</Words>
  <Application>Microsoft Office PowerPoint</Application>
  <PresentationFormat>On-screen Show (4:3)</PresentationFormat>
  <Paragraphs>598</Paragraphs>
  <Slides>41</Slides>
  <Notes>41</Notes>
  <HiddenSlides>0</HiddenSlides>
  <MMClips>40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41</vt:i4>
      </vt:variant>
    </vt:vector>
  </HeadingPairs>
  <TitlesOfParts>
    <vt:vector size="47" baseType="lpstr">
      <vt:lpstr>Arial</vt:lpstr>
      <vt:lpstr>Calibri</vt:lpstr>
      <vt:lpstr>Calibri Light</vt:lpstr>
      <vt:lpstr>Museo Slab 500</vt:lpstr>
      <vt:lpstr>Wingdings</vt:lpstr>
      <vt:lpstr>Office Theme</vt:lpstr>
      <vt:lpstr>Assessment Review Tool</vt:lpstr>
      <vt:lpstr>Assessment Review Tool  Presented by Angela Landrum Principal Consultant, Assessment Systems Assessment Unit Landrum_A@cde.state.co.us 303-866-6931</vt:lpstr>
      <vt:lpstr>Assessment is about capturing student learning!</vt:lpstr>
      <vt:lpstr>High-Quality Assessments</vt:lpstr>
      <vt:lpstr>Assessment Review Tool Profile – General Information </vt:lpstr>
      <vt:lpstr>Assessment Review Tool Profile – Assessment </vt:lpstr>
      <vt:lpstr>Assessment Review Tool Criteria</vt:lpstr>
      <vt:lpstr>Assessment Review Tool</vt:lpstr>
      <vt:lpstr>Content Alignment</vt:lpstr>
      <vt:lpstr>Cognitive Rigor Alignment</vt:lpstr>
      <vt:lpstr>Cognitive Rigor Alignment</vt:lpstr>
      <vt:lpstr>Cognitive Rigor Alignment</vt:lpstr>
      <vt:lpstr>Content Knowledge/Concepts</vt:lpstr>
      <vt:lpstr>Skills/Performance</vt:lpstr>
      <vt:lpstr>Knowledge and Skills</vt:lpstr>
      <vt:lpstr>Overall Content Match</vt:lpstr>
      <vt:lpstr>Overall Cognitive Match</vt:lpstr>
      <vt:lpstr>Assessment Review Tool</vt:lpstr>
      <vt:lpstr>Scoring Guides</vt:lpstr>
      <vt:lpstr>Scoring Guides</vt:lpstr>
      <vt:lpstr>Scoring Guides</vt:lpstr>
      <vt:lpstr>Scoring Guides</vt:lpstr>
      <vt:lpstr>Scoring Guides</vt:lpstr>
      <vt:lpstr>Scoring Guides</vt:lpstr>
      <vt:lpstr>Assessment Review Tool</vt:lpstr>
      <vt:lpstr>Fair and Unbiased</vt:lpstr>
      <vt:lpstr>Fair and Unbiased</vt:lpstr>
      <vt:lpstr>Fair and Unbiased</vt:lpstr>
      <vt:lpstr>Fair and Unbiased</vt:lpstr>
      <vt:lpstr>Fair and Unbiased</vt:lpstr>
      <vt:lpstr>Assessment Review Tool</vt:lpstr>
      <vt:lpstr>Opportunities to Learn</vt:lpstr>
      <vt:lpstr>Opportunities to Learn</vt:lpstr>
      <vt:lpstr>Opportunities to Learn</vt:lpstr>
      <vt:lpstr>Opportunities to Learn</vt:lpstr>
      <vt:lpstr>Opportunities to Learn</vt:lpstr>
      <vt:lpstr>Opportunities to Learn</vt:lpstr>
      <vt:lpstr>Assessment Review Tool</vt:lpstr>
      <vt:lpstr>Assessment Review Tool</vt:lpstr>
      <vt:lpstr>Assessment Review Tool</vt:lpstr>
      <vt:lpstr>Questions?</vt:lpstr>
    </vt:vector>
  </TitlesOfParts>
  <Company>Colorado Department Of Education</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Madorin, Acacia</dc:creator>
  <cp:lastModifiedBy>Landrum, Angela</cp:lastModifiedBy>
  <cp:revision>24</cp:revision>
  <dcterms:created xsi:type="dcterms:W3CDTF">2019-06-25T17:30:52Z</dcterms:created>
  <dcterms:modified xsi:type="dcterms:W3CDTF">2019-08-19T19:43:37Z</dcterms:modified>
</cp:coreProperties>
</file>