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99" r:id="rId1"/>
    <p:sldMasterId id="2147483800" r:id="rId2"/>
    <p:sldMasterId id="2147483801" r:id="rId3"/>
    <p:sldMasterId id="2147483802" r:id="rId4"/>
    <p:sldMasterId id="2147483803" r:id="rId5"/>
  </p:sldMasterIdLst>
  <p:notesMasterIdLst>
    <p:notesMasterId r:id="rId9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Lst>
  <p:sldSz cx="9144000" cy="6858000" type="screen4x3"/>
  <p:notesSz cx="6858000" cy="9144000"/>
  <p:embeddedFontLst>
    <p:embeddedFont>
      <p:font typeface="Merriweather" panose="00000500000000000000" pitchFamily="2" charset="0"/>
      <p:regular r:id="rId98"/>
      <p:bold r:id="rId99"/>
      <p:italic r:id="rId100"/>
      <p:boldItalic r:id="rId101"/>
    </p:embeddedFont>
    <p:embeddedFont>
      <p:font typeface="Roboto" panose="02000000000000000000" pitchFamily="2" charset="0"/>
      <p:regular r:id="rId102"/>
      <p:bold r:id="rId103"/>
      <p:italic r:id="rId104"/>
      <p:boldItalic r:id="rId105"/>
    </p:embeddedFont>
    <p:embeddedFont>
      <p:font typeface="Rockwell" panose="02060603020205020403" pitchFamily="18" charset="0"/>
      <p:regular r:id="rId106"/>
      <p:bold r:id="rId107"/>
      <p:italic r:id="rId108"/>
      <p:boldItalic r:id="rId10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gitte Mutt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4DF1B7-F93B-48D9-BF13-3391274ED2EC}">
  <a:tblStyle styleId="{524DF1B7-F93B-48D9-BF13-3391274ED2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00C2A79-1F8B-4348-B063-B38DA6D031BF}"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6D68E1B-885D-42BC-970F-7E38EE5438E4}"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BAEA270-7037-42B3-9A99-385AAA3FE6AD}"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1D92058-26AE-4C99-A9B2-C8E831C0E180}" styleName="Table_4">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font" Target="fonts/font10.fntdata"/><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font" Target="fonts/font5.fntdata"/><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font" Target="fonts/font6.fntdata"/><Relationship Id="rId108" Type="http://schemas.openxmlformats.org/officeDocument/2006/relationships/font" Target="fonts/font11.fntdata"/><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font" Target="fonts/font9.fntdata"/><Relationship Id="rId114"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font" Target="fonts/font2.fntdata"/><Relationship Id="rId101"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font" Target="fonts/font12.fntdata"/><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 Id="rId104" Type="http://schemas.openxmlformats.org/officeDocument/2006/relationships/font" Target="fonts/font7.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commentAuthors" Target="commentAuthor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font" Target="fonts/font3.fntdata"/><Relationship Id="rId105" Type="http://schemas.openxmlformats.org/officeDocument/2006/relationships/font" Target="fonts/font8.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font" Target="fonts/font1.fntdata"/><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e.state.co.us/accountability/schoolanddistrictaccredita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e.state.co.us/accountability/requesttoreconsid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e.state.co.us/accountability/performanceframework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leg.colorado.gov/bills/hb23-1231"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de.state.co.us/accountability/performanceturnaround"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cde.state.co.us/uip/parent_notification_fact_sheet"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cde.state.co.us/early/earlychildhoodassessment"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e.state.co.us/sites/default/files/docs/accountability/Accountability%20Fact%20Sheet.docx.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2612f411fc2_0_8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4" name="Google Shape;1144;g2612f411fc2_0_8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5" name="Google Shape;1145;g2612f411fc2_0_8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2a0840cf610_4_3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5" name="Google Shape;1225;g2a0840cf610_4_3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t>Narrative: </a:t>
            </a:r>
            <a:r>
              <a:rPr lang="en-US" sz="1400"/>
              <a:t>In addition to statutory requirements, boards of education hold a wide range of related governance responsibilities.  Most importantly, boards of education exist to ensure that the educational needs and desired outcomes of the community are being met.  The board ensures that this happens by connecting with their stakeholders, clearly identifying the desired outcomes of the district and monitoring progress to ensure that those outcomes have been achieved.  Boards should recognize that state and federal accountability results are one set of desired outcomes for every student within the state.  In addition, local priorities reflect another level of focus and accountability by board members.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2a0840cf610_4_68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2a0840cf610_4_6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a:t>Narrative: </a:t>
            </a:r>
            <a:r>
              <a:rPr lang="en-US" sz="1400"/>
              <a:t>CDE uses state accountability results for determining district performance along with allocating resources and supports.  However, at the district level, it may be helpful to consider that the results may be used in a number of additional ways as determined by local boards. Some possibilities are reflected in the slide and include using accountability reports/results as a tool to engage the community, as an identified priority area, as a tool to measure superintendent performance relative to district goals, as a tool to take early actions to improve student outcomes, and as a tool to inform the budget setting process.  It is always important that the board collaborate with their local superintendent when identifying these priorities to ensure operational capacity is available to address each one.</a:t>
            </a: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2a660f8d2c1_0_0:notes"/>
          <p:cNvSpPr>
            <a:spLocks noGrp="1" noRot="1" noChangeAspect="1"/>
          </p:cNvSpPr>
          <p:nvPr>
            <p:ph type="sldImg" idx="2"/>
          </p:nvPr>
        </p:nvSpPr>
        <p:spPr>
          <a:xfrm>
            <a:off x="1450975" y="1179513"/>
            <a:ext cx="4241800" cy="3181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1" name="Google Shape;1241;g2a660f8d2c1_0_0:notes"/>
          <p:cNvSpPr txBox="1">
            <a:spLocks noGrp="1"/>
          </p:cNvSpPr>
          <p:nvPr>
            <p:ph type="body" idx="1"/>
          </p:nvPr>
        </p:nvSpPr>
        <p:spPr>
          <a:xfrm>
            <a:off x="714323" y="4538631"/>
            <a:ext cx="5714400" cy="3713400"/>
          </a:xfrm>
          <a:prstGeom prst="rect">
            <a:avLst/>
          </a:prstGeom>
          <a:noFill/>
          <a:ln>
            <a:noFill/>
          </a:ln>
        </p:spPr>
        <p:txBody>
          <a:bodyPr spcFirstLastPara="1" wrap="square" lIns="94550" tIns="47250" rIns="94550" bIns="47250" anchor="t" anchorCtr="0">
            <a:noAutofit/>
          </a:bodyPr>
          <a:lstStyle/>
          <a:p>
            <a:pPr marL="0" lvl="0" indent="0" algn="l" rtl="0">
              <a:spcBef>
                <a:spcPts val="0"/>
              </a:spcBef>
              <a:spcAft>
                <a:spcPts val="0"/>
              </a:spcAft>
              <a:buClr>
                <a:schemeClr val="dk1"/>
              </a:buClr>
              <a:buSzPts val="1100"/>
              <a:buFont typeface="Arial"/>
              <a:buNone/>
            </a:pPr>
            <a:r>
              <a:rPr lang="en-US" sz="1400" b="1"/>
              <a:t>Narrative: </a:t>
            </a:r>
            <a:r>
              <a:rPr lang="en-US" sz="1400"/>
              <a:t>Examples of how governance responsibilities may be supported by performance framework data are presented in the table.  The performance framework reports may serve as a tool to dialogue with stakeholders about district progress towards academic outcomes.  Feedback concerning performance may be obtained through community forums, surveys or even focus groups.  The objective is to understand the needs and desired outcomes of the community in regards to academic performance.  Similarly, for governance, the framework data may be used to inform district priorities and monitor progress towards those priorities when related to academic outcomes.  The reports provide an annual tool to determine progress towards those goals.  Lastly, when district goals are established they may become the cornerstone of a superintendent evaluation process.  In effect, progress towards district goals informed by community feedback are typically expected to be the most significant performance indicator of the success of a superintendent.</a:t>
            </a:r>
            <a:endParaRPr/>
          </a:p>
        </p:txBody>
      </p:sp>
      <p:sp>
        <p:nvSpPr>
          <p:cNvPr id="1242" name="Google Shape;1242;g2a660f8d2c1_0_0:notes"/>
          <p:cNvSpPr txBox="1">
            <a:spLocks noGrp="1"/>
          </p:cNvSpPr>
          <p:nvPr>
            <p:ph type="sldNum" idx="12"/>
          </p:nvPr>
        </p:nvSpPr>
        <p:spPr>
          <a:xfrm>
            <a:off x="4046179" y="8957737"/>
            <a:ext cx="3095400" cy="473100"/>
          </a:xfrm>
          <a:prstGeom prst="rect">
            <a:avLst/>
          </a:prstGeom>
          <a:noFill/>
          <a:ln>
            <a:noFill/>
          </a:ln>
        </p:spPr>
        <p:txBody>
          <a:bodyPr spcFirstLastPara="1" wrap="square" lIns="94550" tIns="47250" rIns="94550" bIns="47250" anchor="b" anchorCtr="0">
            <a:noAutofit/>
          </a:bodyPr>
          <a:lstStyle/>
          <a:p>
            <a:pPr marL="0" lvl="0" indent="0" algn="r" rtl="0">
              <a:lnSpc>
                <a:spcPct val="100000"/>
              </a:lnSpc>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2a0840cf610_4_10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9" name="Google Shape;1249;g2a0840cf610_4_10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b="1"/>
              <a:t>Narrative: </a:t>
            </a:r>
            <a:r>
              <a:rPr lang="en-US" sz="1400"/>
              <a:t>This image summarizes the state’s theory of action for how elements of the state accountability system for schools and districts interact each year. The state is expected to</a:t>
            </a:r>
            <a:r>
              <a:rPr lang="en-US" sz="1400" b="1"/>
              <a:t> evaluate</a:t>
            </a:r>
            <a:r>
              <a:rPr lang="en-US" sz="1400"/>
              <a:t> school and district performance (e.g., performance frameworks), schools and districts engage with their data to </a:t>
            </a:r>
            <a:r>
              <a:rPr lang="en-US" sz="1400" b="1"/>
              <a:t>assess needs,</a:t>
            </a:r>
            <a:r>
              <a:rPr lang="en-US" sz="1400"/>
              <a:t> </a:t>
            </a:r>
            <a:r>
              <a:rPr lang="en-US" sz="1400" b="1"/>
              <a:t>plan </a:t>
            </a:r>
            <a:r>
              <a:rPr lang="en-US" sz="1400"/>
              <a:t>(e.g., improvement planning) and </a:t>
            </a:r>
            <a:r>
              <a:rPr lang="en-US" sz="1400" b="1"/>
              <a:t>implement</a:t>
            </a:r>
            <a:r>
              <a:rPr lang="en-US" sz="1400"/>
              <a:t> approaches to improvement. The state also provides supports and interventions to identified schools and districts. Stakeholder engagement is woven through each step.</a:t>
            </a:r>
            <a:endParaRPr sz="1400"/>
          </a:p>
        </p:txBody>
      </p:sp>
      <p:sp>
        <p:nvSpPr>
          <p:cNvPr id="1250" name="Google Shape;1250;g2a0840cf610_4_10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2612f411fc2_0_7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2612f411fc2_0_7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1" name="Google Shape;1261;g2612f411fc2_0_7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2a645f2529a_0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2a645f2529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dirty="0"/>
              <a:t>Narrative: </a:t>
            </a:r>
            <a:r>
              <a:rPr lang="en-US" sz="1400" dirty="0"/>
              <a:t>The School Board enters into an accreditation contract with the State for the District. We’ll review the process in the next few slides. While the State </a:t>
            </a:r>
            <a:r>
              <a:rPr lang="en-US" sz="1400" dirty="0" err="1"/>
              <a:t>acredits</a:t>
            </a:r>
            <a:r>
              <a:rPr lang="en-US" sz="1400" dirty="0"/>
              <a:t> districts, the district or our board accredits our schools.  The board will also consider feedback from the District Accountability Committee regarding Accreditation.</a:t>
            </a:r>
            <a:endParaRPr sz="1400" dirty="0"/>
          </a:p>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Clr>
                <a:schemeClr val="dk1"/>
              </a:buClr>
              <a:buSzPts val="1100"/>
              <a:buFont typeface="Arial"/>
              <a:buNone/>
            </a:pPr>
            <a:r>
              <a:rPr lang="en-US" sz="1400" dirty="0"/>
              <a:t>The other elements of the board’s role reflected in this slide relate more to district and school performance frameworks and improvement plan types that we’ll review in the next section.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2a660f8d2c1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6" name="Google Shape;1276;g2a660f8d2c1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t>Narrative: </a:t>
            </a:r>
            <a:r>
              <a:rPr lang="en-US" sz="1400"/>
              <a:t>The State Board of Education is responsible for the annual </a:t>
            </a:r>
            <a:r>
              <a:rPr lang="en-US" sz="1400" u="sng">
                <a:solidFill>
                  <a:schemeClr val="hlink"/>
                </a:solidFill>
                <a:hlinkClick r:id="rId3"/>
              </a:rPr>
              <a:t>accreditation</a:t>
            </a:r>
            <a:r>
              <a:rPr lang="en-US" sz="1400"/>
              <a:t> of school districts. All districts are responsible for accrediting their schools based on the state’s appraisal of the school’s performance or a more rigorous local process.</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endParaRPr sz="1400"/>
          </a:p>
        </p:txBody>
      </p:sp>
      <p:sp>
        <p:nvSpPr>
          <p:cNvPr id="1277" name="Google Shape;1277;g2a660f8d2c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2a645f2529a_0_7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5" name="Google Shape;1285;g2a645f2529a_0_7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800"/>
              <a:t>🔼</a:t>
            </a:r>
            <a:r>
              <a:rPr lang="en-US"/>
              <a:t>ENTER THE FOLLOWING INFORMATION IN THIS SLIDE: </a:t>
            </a:r>
            <a:endParaRPr/>
          </a:p>
          <a:p>
            <a:pPr marL="457200" lvl="0" indent="-317500" algn="l" rtl="0">
              <a:spcBef>
                <a:spcPts val="0"/>
              </a:spcBef>
              <a:spcAft>
                <a:spcPts val="0"/>
              </a:spcAft>
              <a:buSzPts val="1400"/>
              <a:buChar char="●"/>
            </a:pPr>
            <a:r>
              <a:rPr lang="en-US"/>
              <a:t>Consider replacing the link to all district accreditation contracts with the current posted contract of your district OR the accreditation contract plain text (both available from the link in the slide).</a:t>
            </a:r>
            <a:endParaRPr/>
          </a:p>
          <a:p>
            <a:pPr marL="457200" lvl="0" indent="-317500" algn="l" rtl="0">
              <a:spcBef>
                <a:spcPts val="0"/>
              </a:spcBef>
              <a:spcAft>
                <a:spcPts val="0"/>
              </a:spcAft>
              <a:buSzPts val="1400"/>
              <a:buChar char="●"/>
            </a:pPr>
            <a:r>
              <a:rPr lang="en-US"/>
              <a:t>Then use the link to your contract (suggest using plain text contract) to walk through what the contract includes. </a:t>
            </a:r>
            <a:endParaRPr/>
          </a:p>
          <a:p>
            <a:pPr marL="0" lvl="0" indent="0" algn="l" rtl="0">
              <a:spcBef>
                <a:spcPts val="0"/>
              </a:spcBef>
              <a:spcAft>
                <a:spcPts val="0"/>
              </a:spcAft>
              <a:buClr>
                <a:schemeClr val="dk1"/>
              </a:buClr>
              <a:buSzPts val="1100"/>
              <a:buFont typeface="Arial"/>
              <a:buNone/>
            </a:pPr>
            <a:endParaRPr sz="1400" b="1"/>
          </a:p>
          <a:p>
            <a:pPr marL="0" lvl="0" indent="0" algn="l" rtl="0">
              <a:spcBef>
                <a:spcPts val="0"/>
              </a:spcBef>
              <a:spcAft>
                <a:spcPts val="0"/>
              </a:spcAft>
              <a:buClr>
                <a:schemeClr val="dk1"/>
              </a:buClr>
              <a:buSzPts val="1100"/>
              <a:buFont typeface="Arial"/>
              <a:buNone/>
            </a:pPr>
            <a:r>
              <a:rPr lang="en-US" sz="1400" b="1"/>
              <a:t>Narrative: </a:t>
            </a:r>
            <a:r>
              <a:rPr lang="en-US" sz="1400"/>
              <a:t>The accreditation process supports a one-year contract between the state and local board that represents an agreement to implement applicable laws and policies. </a:t>
            </a:r>
            <a:endParaRPr sz="1400"/>
          </a:p>
          <a:p>
            <a:pPr marL="0" lvl="0" indent="0" algn="l" rtl="0">
              <a:spcBef>
                <a:spcPts val="0"/>
              </a:spcBef>
              <a:spcAft>
                <a:spcPts val="0"/>
              </a:spcAft>
              <a:buClr>
                <a:schemeClr val="dk1"/>
              </a:buClr>
              <a:buSzPts val="1100"/>
              <a:buFont typeface="Arial"/>
              <a:buNone/>
            </a:pPr>
            <a:r>
              <a:rPr lang="en-US" sz="1400">
                <a:highlight>
                  <a:schemeClr val="lt2"/>
                </a:highlight>
              </a:rPr>
              <a:t>[</a:t>
            </a:r>
            <a:r>
              <a:rPr lang="en-US" sz="1400" b="1">
                <a:highlight>
                  <a:schemeClr val="lt2"/>
                </a:highlight>
              </a:rPr>
              <a:t>NOTE TO PRESENTER</a:t>
            </a:r>
            <a:r>
              <a:rPr lang="en-US" sz="1400"/>
              <a:t>…select the appropriate sub-bullet and </a:t>
            </a:r>
            <a:r>
              <a:rPr lang="en-US" sz="1400">
                <a:highlight>
                  <a:srgbClr val="D9D9D9"/>
                </a:highlight>
              </a:rPr>
              <a:t>modify highlighted text</a:t>
            </a:r>
            <a:r>
              <a:rPr lang="en-US" sz="1400"/>
              <a:t>]</a:t>
            </a:r>
            <a:endParaRPr sz="1400"/>
          </a:p>
          <a:p>
            <a:pPr marL="457200" lvl="0" indent="-317500" algn="l" rtl="0">
              <a:spcBef>
                <a:spcPts val="0"/>
              </a:spcBef>
              <a:spcAft>
                <a:spcPts val="0"/>
              </a:spcAft>
              <a:buSzPts val="1400"/>
              <a:buChar char="●"/>
            </a:pPr>
            <a:r>
              <a:rPr lang="en-US" sz="1400"/>
              <a:t>In our district, since we’re </a:t>
            </a:r>
            <a:r>
              <a:rPr lang="en-US" sz="1400">
                <a:highlight>
                  <a:srgbClr val="D9D9D9"/>
                </a:highlight>
              </a:rPr>
              <a:t>Accredited</a:t>
            </a:r>
            <a:r>
              <a:rPr lang="en-US" sz="1400" i="1">
                <a:highlight>
                  <a:srgbClr val="D9D9D9"/>
                </a:highlight>
              </a:rPr>
              <a:t> or </a:t>
            </a:r>
            <a:r>
              <a:rPr lang="en-US" sz="1400">
                <a:highlight>
                  <a:srgbClr val="D9D9D9"/>
                </a:highlight>
              </a:rPr>
              <a:t>accredited w/ distinction</a:t>
            </a:r>
            <a:r>
              <a:rPr lang="en-US" sz="1400"/>
              <a:t> our existing contract will automatically renew for five years unless the superintendent and / or board president change.</a:t>
            </a:r>
            <a:endParaRPr sz="1400"/>
          </a:p>
          <a:p>
            <a:pPr marL="457200" lvl="0" indent="-317500" algn="l" rtl="0">
              <a:spcBef>
                <a:spcPts val="0"/>
              </a:spcBef>
              <a:spcAft>
                <a:spcPts val="0"/>
              </a:spcAft>
              <a:buSzPts val="1400"/>
              <a:buChar char="●"/>
            </a:pPr>
            <a:r>
              <a:rPr lang="en-US" sz="1400"/>
              <a:t>In our district, since we’re Accredited with </a:t>
            </a:r>
            <a:r>
              <a:rPr lang="en-US" sz="1400">
                <a:highlight>
                  <a:srgbClr val="D9D9D9"/>
                </a:highlight>
              </a:rPr>
              <a:t>Improvement/ Priority Improvement/ Turnaround/ Insufficient State Data </a:t>
            </a:r>
            <a:r>
              <a:rPr lang="en-US" sz="1400"/>
              <a:t>,the </a:t>
            </a:r>
            <a:r>
              <a:rPr lang="en-US" sz="1400">
                <a:highlight>
                  <a:srgbClr val="D9D9D9"/>
                </a:highlight>
              </a:rPr>
              <a:t>board president (name them) and I/name the superintendent</a:t>
            </a:r>
            <a:r>
              <a:rPr lang="en-US" sz="1400"/>
              <a:t> will sign the contract.</a:t>
            </a:r>
            <a:endParaRPr sz="1400"/>
          </a:p>
          <a:p>
            <a:pPr marL="0" lvl="0" indent="0" algn="l" rtl="0">
              <a:spcBef>
                <a:spcPts val="0"/>
              </a:spcBef>
              <a:spcAft>
                <a:spcPts val="0"/>
              </a:spcAft>
              <a:buClr>
                <a:schemeClr val="dk1"/>
              </a:buClr>
              <a:buSzPts val="1100"/>
              <a:buFont typeface="Arial"/>
              <a:buNone/>
            </a:pPr>
            <a:endParaRPr sz="1400"/>
          </a:p>
        </p:txBody>
      </p:sp>
      <p:sp>
        <p:nvSpPr>
          <p:cNvPr id="1286" name="Google Shape;1286;g2a645f2529a_0_7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g2c3eb91ef22_5_3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5" name="Google Shape;1295;g2c3eb91ef22_5_3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a:t>Narrative: </a:t>
            </a:r>
            <a:r>
              <a:rPr lang="en-US" sz="1400"/>
              <a:t>There’s three phases to the accreditation process. </a:t>
            </a:r>
            <a:endParaRPr sz="1400"/>
          </a:p>
          <a:p>
            <a:pPr marL="457200" lvl="0" indent="-317500" algn="l" rtl="0">
              <a:spcBef>
                <a:spcPts val="0"/>
              </a:spcBef>
              <a:spcAft>
                <a:spcPts val="0"/>
              </a:spcAft>
              <a:buSzPts val="1400"/>
              <a:buChar char="●"/>
            </a:pPr>
            <a:r>
              <a:rPr lang="en-US" sz="1400"/>
              <a:t>At the beginning of the school year, the Colorado Department of Education releases preliminary district and school frameworks and uses the preliminary district rating to accredit districts. </a:t>
            </a:r>
            <a:endParaRPr sz="1400"/>
          </a:p>
          <a:p>
            <a:pPr marL="457200" lvl="0" indent="-317500" algn="l" rtl="0">
              <a:spcBef>
                <a:spcPts val="0"/>
              </a:spcBef>
              <a:spcAft>
                <a:spcPts val="0"/>
              </a:spcAft>
              <a:buSzPts val="1400"/>
              <a:buChar char="●"/>
            </a:pPr>
            <a:r>
              <a:rPr lang="en-US" sz="1400"/>
              <a:t>Districts review their preliminary frameworks as well as their schools either accept or appeal the preliminary rating, which is due back to the state late September. </a:t>
            </a:r>
            <a:endParaRPr sz="1400"/>
          </a:p>
          <a:p>
            <a:pPr marL="457200" lvl="0" indent="-317500" algn="l" rtl="0">
              <a:spcBef>
                <a:spcPts val="0"/>
              </a:spcBef>
              <a:spcAft>
                <a:spcPts val="0"/>
              </a:spcAft>
              <a:buSzPts val="1400"/>
              <a:buChar char="●"/>
            </a:pPr>
            <a:r>
              <a:rPr lang="en-US" sz="1400"/>
              <a:t>Under some conditions, districts may submit additional evidence to adjust a school or district’s plan type through the request to reconsider process that is then due mid-October.</a:t>
            </a:r>
            <a:endParaRPr sz="1400"/>
          </a:p>
          <a:p>
            <a:pPr marL="0" lvl="0" indent="0" algn="l" rtl="0">
              <a:spcBef>
                <a:spcPts val="0"/>
              </a:spcBef>
              <a:spcAft>
                <a:spcPts val="0"/>
              </a:spcAft>
              <a:buNone/>
            </a:pPr>
            <a:r>
              <a:rPr lang="en-US" sz="1400">
                <a:highlight>
                  <a:schemeClr val="lt2"/>
                </a:highlight>
              </a:rPr>
              <a:t>[</a:t>
            </a:r>
            <a:r>
              <a:rPr lang="en-US" sz="1400" b="1">
                <a:highlight>
                  <a:schemeClr val="lt2"/>
                </a:highlight>
              </a:rPr>
              <a:t>NOTE TO PRESENTER</a:t>
            </a:r>
            <a:r>
              <a:rPr lang="en-US" sz="1400">
                <a:highlight>
                  <a:schemeClr val="lt2"/>
                </a:highlight>
              </a:rPr>
              <a:t>…select the appropriate sub-bullet and modify highlighted text]</a:t>
            </a:r>
            <a:endParaRPr sz="1400">
              <a:highlight>
                <a:schemeClr val="lt2"/>
              </a:highlight>
            </a:endParaRPr>
          </a:p>
          <a:p>
            <a:pPr marL="914400" lvl="1" indent="-317500" algn="l" rtl="0">
              <a:spcBef>
                <a:spcPts val="0"/>
              </a:spcBef>
              <a:spcAft>
                <a:spcPts val="0"/>
              </a:spcAft>
              <a:buSzPts val="1400"/>
              <a:buChar char="○"/>
            </a:pPr>
            <a:r>
              <a:rPr lang="en-US" sz="1400">
                <a:highlight>
                  <a:schemeClr val="lt2"/>
                </a:highlight>
              </a:rPr>
              <a:t>This year, we do not have any ratings to appeal. </a:t>
            </a:r>
            <a:endParaRPr sz="1400">
              <a:highlight>
                <a:schemeClr val="lt2"/>
              </a:highlight>
            </a:endParaRPr>
          </a:p>
          <a:p>
            <a:pPr marL="914400" lvl="1" indent="-317500" algn="l" rtl="0">
              <a:spcBef>
                <a:spcPts val="0"/>
              </a:spcBef>
              <a:spcAft>
                <a:spcPts val="0"/>
              </a:spcAft>
              <a:buSzPts val="1400"/>
              <a:buChar char="○"/>
            </a:pPr>
            <a:r>
              <a:rPr lang="en-US" sz="1400">
                <a:highlight>
                  <a:schemeClr val="lt2"/>
                </a:highlight>
              </a:rPr>
              <a:t>This year we plan to appeal ratings for the district and on behalf of (insert school names)</a:t>
            </a:r>
            <a:endParaRPr sz="1400">
              <a:highlight>
                <a:schemeClr val="lt2"/>
              </a:highlight>
            </a:endParaRPr>
          </a:p>
        </p:txBody>
      </p:sp>
      <p:sp>
        <p:nvSpPr>
          <p:cNvPr id="1296" name="Google Shape;1296;g2c3eb91ef22_5_3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2613325974d_0_34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2613325974d_0_34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dirty="0"/>
              <a:t>Narrative: </a:t>
            </a:r>
            <a:r>
              <a:rPr lang="en-US" sz="1400" dirty="0"/>
              <a:t>There are a few phases to the annual accreditation process that initiates with the release of preliminary district and school performance frameworks.</a:t>
            </a:r>
            <a:endParaRPr sz="1400" dirty="0"/>
          </a:p>
          <a:p>
            <a:pPr marL="0" lvl="0" indent="0" algn="l" rtl="0">
              <a:spcBef>
                <a:spcPts val="0"/>
              </a:spcBef>
              <a:spcAft>
                <a:spcPts val="0"/>
              </a:spcAft>
              <a:buClr>
                <a:schemeClr val="dk1"/>
              </a:buClr>
              <a:buSzPts val="1100"/>
              <a:buFont typeface="Arial"/>
              <a:buNone/>
            </a:pPr>
            <a:r>
              <a:rPr lang="en-US" sz="1400" dirty="0"/>
              <a:t>This timeline provides a more detailed description of the work that goes into the three phases of the accreditation process, </a:t>
            </a:r>
            <a:endParaRPr sz="1400" dirty="0"/>
          </a:p>
          <a:p>
            <a:pPr marL="457200" lvl="0" indent="-317500" algn="l" rtl="0">
              <a:spcBef>
                <a:spcPts val="0"/>
              </a:spcBef>
              <a:spcAft>
                <a:spcPts val="0"/>
              </a:spcAft>
              <a:buSzPts val="1400"/>
              <a:buChar char="●"/>
            </a:pPr>
            <a:r>
              <a:rPr lang="en-US" sz="1400" dirty="0"/>
              <a:t>One – that CDE reviews performance and releases preliminary frameworks, </a:t>
            </a:r>
            <a:endParaRPr sz="1400" dirty="0"/>
          </a:p>
          <a:p>
            <a:pPr marL="457200" lvl="0" indent="-317500" algn="l" rtl="0">
              <a:spcBef>
                <a:spcPts val="0"/>
              </a:spcBef>
              <a:spcAft>
                <a:spcPts val="0"/>
              </a:spcAft>
              <a:buSzPts val="1400"/>
              <a:buChar char="●"/>
            </a:pPr>
            <a:r>
              <a:rPr lang="en-US" sz="1400" dirty="0"/>
              <a:t>Two – districts review preliminary ratings and either accepts or appeals. The appeals process is called Request to Reconsider. </a:t>
            </a:r>
            <a:endParaRPr sz="1400" dirty="0"/>
          </a:p>
          <a:p>
            <a:pPr marL="457200" lvl="0" indent="-317500" algn="l" rtl="0">
              <a:spcBef>
                <a:spcPts val="0"/>
              </a:spcBef>
              <a:spcAft>
                <a:spcPts val="0"/>
              </a:spcAft>
              <a:buSzPts val="1400"/>
              <a:buChar char="●"/>
            </a:pPr>
            <a:r>
              <a:rPr lang="en-US" sz="1400" dirty="0"/>
              <a:t>The final phase is the State Board review and approval of district and school ratings. Those that are not part of the Request to Reconsider process go to the Board in November. For those in the Request to Reconsider process, once the state reviews and either accepts or rejects requests to reconsider, those final ratings go to the State Board in December, after which all ratings and final frameworks are publicly posted.</a:t>
            </a:r>
            <a:endParaRPr sz="1400" dirty="0"/>
          </a:p>
        </p:txBody>
      </p:sp>
      <p:sp>
        <p:nvSpPr>
          <p:cNvPr id="1319" name="Google Shape;1319;g2613325974d_0_34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2612f411fc2_1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2612f411fc2_1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3" name="Google Shape;1153;g2612f411fc2_1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2c41380af69_1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5" name="Google Shape;1345;g2c41380af69_1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dirty="0">
                <a:highlight>
                  <a:schemeClr val="lt2"/>
                </a:highlight>
              </a:rPr>
              <a:t>Note to Presenter</a:t>
            </a:r>
            <a:r>
              <a:rPr lang="en-US" sz="1400" dirty="0">
                <a:highlight>
                  <a:schemeClr val="lt2"/>
                </a:highlight>
              </a:rPr>
              <a:t>– Use this slide to identify what ratings / plan types you are appealing.</a:t>
            </a:r>
            <a:endParaRPr sz="1400" dirty="0">
              <a:highlight>
                <a:schemeClr val="lt2"/>
              </a:highlight>
            </a:endParaRPr>
          </a:p>
          <a:p>
            <a:pPr marL="0" lvl="0" indent="0" algn="l" rtl="0">
              <a:spcBef>
                <a:spcPts val="0"/>
              </a:spcBef>
              <a:spcAft>
                <a:spcPts val="0"/>
              </a:spcAft>
              <a:buClr>
                <a:schemeClr val="dk1"/>
              </a:buClr>
              <a:buSzPts val="1100"/>
              <a:buFont typeface="Arial"/>
              <a:buNone/>
            </a:pPr>
            <a:r>
              <a:rPr lang="en-US" sz="3000" dirty="0">
                <a:highlight>
                  <a:schemeClr val="lt2"/>
                </a:highlight>
              </a:rPr>
              <a:t>🔼</a:t>
            </a:r>
            <a:r>
              <a:rPr lang="en-US" sz="1400" dirty="0">
                <a:highlight>
                  <a:schemeClr val="lt2"/>
                </a:highlight>
              </a:rPr>
              <a:t>ENTER THE FOLLOWING INFORMATION IN THIS SLIDE:</a:t>
            </a:r>
            <a:endParaRPr sz="1400" dirty="0">
              <a:highlight>
                <a:schemeClr val="lt2"/>
              </a:highlight>
            </a:endParaRPr>
          </a:p>
          <a:p>
            <a:pPr marL="457200" lvl="0" indent="-317500" algn="l" rtl="0">
              <a:spcBef>
                <a:spcPts val="0"/>
              </a:spcBef>
              <a:spcAft>
                <a:spcPts val="0"/>
              </a:spcAft>
              <a:buSzPts val="1400"/>
              <a:buChar char="●"/>
            </a:pPr>
            <a:r>
              <a:rPr lang="en-US" sz="1400" dirty="0"/>
              <a:t>District or school  name by row and move around boxes for which ‘preliminary rating’ to ‘request to reconsider’ rating you’re appealing for.</a:t>
            </a:r>
            <a:endParaRPr sz="1400" dirty="0"/>
          </a:p>
          <a:p>
            <a:pPr marL="457200" lvl="0" indent="-317500" algn="l" rtl="0">
              <a:spcBef>
                <a:spcPts val="0"/>
              </a:spcBef>
              <a:spcAft>
                <a:spcPts val="0"/>
              </a:spcAft>
              <a:buSzPts val="1400"/>
              <a:buChar char="●"/>
            </a:pPr>
            <a:r>
              <a:rPr lang="en-US" sz="1400" dirty="0"/>
              <a:t>In the last column on the right, type in the ground for an appeal  selecting from the following common pathways: </a:t>
            </a:r>
            <a:endParaRPr sz="1400" dirty="0"/>
          </a:p>
          <a:p>
            <a:pPr marL="914400" lvl="1" indent="-317500" algn="l" rtl="0">
              <a:spcBef>
                <a:spcPts val="0"/>
              </a:spcBef>
              <a:spcAft>
                <a:spcPts val="0"/>
              </a:spcAft>
              <a:buSzPts val="1400"/>
              <a:buChar char="○"/>
            </a:pPr>
            <a:r>
              <a:rPr lang="en-US" sz="1400" dirty="0"/>
              <a:t>Body of Evidence, student performance</a:t>
            </a:r>
            <a:endParaRPr sz="1400" dirty="0"/>
          </a:p>
          <a:p>
            <a:pPr marL="914400" lvl="1" indent="-317500" algn="l" rtl="0">
              <a:spcBef>
                <a:spcPts val="0"/>
              </a:spcBef>
              <a:spcAft>
                <a:spcPts val="0"/>
              </a:spcAft>
              <a:buSzPts val="1400"/>
              <a:buChar char="○"/>
            </a:pPr>
            <a:r>
              <a:rPr lang="en-US" sz="1400" dirty="0"/>
              <a:t>Accountability participation impact</a:t>
            </a:r>
            <a:endParaRPr sz="1400" dirty="0"/>
          </a:p>
          <a:p>
            <a:pPr marL="914400" lvl="1" indent="-317500" algn="l" rtl="0">
              <a:spcBef>
                <a:spcPts val="0"/>
              </a:spcBef>
              <a:spcAft>
                <a:spcPts val="0"/>
              </a:spcAft>
              <a:buSzPts val="1400"/>
              <a:buChar char="○"/>
            </a:pPr>
            <a:r>
              <a:rPr lang="en-US" sz="1400" dirty="0"/>
              <a:t>Impact of Alternative Education Campuses</a:t>
            </a:r>
            <a:endParaRPr sz="1400" dirty="0"/>
          </a:p>
          <a:p>
            <a:pPr marL="914400" lvl="1" indent="-317500" algn="l" rtl="0">
              <a:spcBef>
                <a:spcPts val="0"/>
              </a:spcBef>
              <a:spcAft>
                <a:spcPts val="0"/>
              </a:spcAft>
              <a:buSzPts val="1400"/>
              <a:buChar char="○"/>
            </a:pPr>
            <a:r>
              <a:rPr lang="en-US" sz="1400" dirty="0"/>
              <a:t>Refer to the Accreditation &amp; Request to Reconsider Guidance Document posted under ‘Resources and Support’ at </a:t>
            </a:r>
            <a:r>
              <a:rPr lang="en-US" sz="1400" u="sng" dirty="0">
                <a:solidFill>
                  <a:schemeClr val="hlink"/>
                </a:solidFill>
                <a:hlinkClick r:id="rId3"/>
              </a:rPr>
              <a:t>this webpage</a:t>
            </a:r>
            <a:r>
              <a:rPr lang="en-US" sz="1400" dirty="0"/>
              <a:t>.</a:t>
            </a:r>
            <a:endParaRPr sz="1400" dirty="0"/>
          </a:p>
        </p:txBody>
      </p:sp>
      <p:sp>
        <p:nvSpPr>
          <p:cNvPr id="1346" name="Google Shape;1346;g2c41380af69_1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g2612f411fc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4" name="Google Shape;1354;g2612f411fc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2a645f2529a_0_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2a645f2529a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dirty="0">
                <a:highlight>
                  <a:schemeClr val="lt2"/>
                </a:highlight>
              </a:rPr>
              <a:t>[Note to Presenter: </a:t>
            </a:r>
            <a:r>
              <a:rPr lang="en-US" sz="1400" dirty="0">
                <a:highlight>
                  <a:schemeClr val="lt2"/>
                </a:highlight>
              </a:rPr>
              <a:t>This slide will call out requirements associated to plan types, such as local boards being required to adopt UIPs of schools with priority improvement and turnaround plan types. It’s possible that your district has the local board approval ALL plan types. Be sure to make adjustments as needed, based on your local board policies / practices that may exceed State Statute and Board Rules.]</a:t>
            </a:r>
            <a:endParaRPr sz="1400" dirty="0">
              <a:highlight>
                <a:schemeClr val="lt2"/>
              </a:highlight>
            </a:endParaRPr>
          </a:p>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Clr>
                <a:schemeClr val="dk1"/>
              </a:buClr>
              <a:buSzPts val="1100"/>
              <a:buFont typeface="Arial"/>
              <a:buNone/>
            </a:pPr>
            <a:r>
              <a:rPr lang="en-US" sz="1400" b="1" dirty="0"/>
              <a:t>Narrative: </a:t>
            </a:r>
            <a:endParaRPr sz="1400" b="1" dirty="0"/>
          </a:p>
          <a:p>
            <a:pPr marL="0" lvl="0" indent="0" algn="l" rtl="0">
              <a:spcBef>
                <a:spcPts val="0"/>
              </a:spcBef>
              <a:spcAft>
                <a:spcPts val="0"/>
              </a:spcAft>
              <a:buClr>
                <a:schemeClr val="dk1"/>
              </a:buClr>
              <a:buSzPts val="1100"/>
              <a:buFont typeface="Arial"/>
              <a:buNone/>
            </a:pPr>
            <a:r>
              <a:rPr lang="en-US" sz="1400" dirty="0"/>
              <a:t>To fully understand the role of local Boards of Education in the context of Colorado’s Educational Accountability system, it’s essential to understand Colorado’s District and School Performance Framework. As this slide illustrates under the action to “Engage with the District and Schools’ Improvement Plans” the level of engagement depends on the District and Each school’s “plan type” as prescribed in the Performance Framework.  In this section, I’ll provide an overview of the state’s accountability system, including key elements and explain what metrics comprise the district and school performance frameworks. We’ll also review our District and Schools’ PRELIMINARY frameworks. </a:t>
            </a:r>
            <a:endParaRPr sz="14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2613325974d_0_30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SzPts val="1100"/>
              <a:buNone/>
            </a:pPr>
            <a:r>
              <a:rPr lang="en-US" sz="1400" b="1"/>
              <a:t>Narrative: </a:t>
            </a:r>
            <a:r>
              <a:rPr lang="en-US" sz="1400"/>
              <a:t>CDE annually evaluates districts and schools based on student performance outcomes and provides a common framework through which to understand performance and focus improvement efforts.</a:t>
            </a:r>
            <a:endParaRPr sz="1400"/>
          </a:p>
          <a:p>
            <a:pPr marL="0" lvl="0" indent="0" algn="l" rtl="0">
              <a:spcBef>
                <a:spcPts val="0"/>
              </a:spcBef>
              <a:spcAft>
                <a:spcPts val="0"/>
              </a:spcAft>
              <a:buSzPts val="1100"/>
              <a:buNone/>
            </a:pPr>
            <a:r>
              <a:rPr lang="en-US" sz="1400"/>
              <a:t>State accountability establishes a minimum set of performance expectations to focus support and resources from the state. </a:t>
            </a:r>
            <a:endParaRPr sz="1400"/>
          </a:p>
          <a:p>
            <a:pPr marL="0" lvl="0" indent="0" algn="l" rtl="0">
              <a:spcBef>
                <a:spcPts val="0"/>
              </a:spcBef>
              <a:spcAft>
                <a:spcPts val="0"/>
              </a:spcAft>
              <a:buSzPts val="1100"/>
              <a:buNone/>
            </a:pPr>
            <a:endParaRPr sz="1400"/>
          </a:p>
          <a:p>
            <a:pPr marL="0" lvl="0" indent="0" algn="l" rtl="0">
              <a:spcBef>
                <a:spcPts val="0"/>
              </a:spcBef>
              <a:spcAft>
                <a:spcPts val="0"/>
              </a:spcAft>
              <a:buClr>
                <a:schemeClr val="dk1"/>
              </a:buClr>
              <a:buSzPts val="1100"/>
              <a:buFont typeface="Arial"/>
              <a:buNone/>
            </a:pPr>
            <a:endParaRPr sz="1400" b="1"/>
          </a:p>
        </p:txBody>
      </p:sp>
      <p:sp>
        <p:nvSpPr>
          <p:cNvPr id="1368" name="Google Shape;1368;g2613325974d_0_309: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g2613325974d_0_13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6" name="Google Shape;1376;g2613325974d_0_13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a:t>Narrative: </a:t>
            </a:r>
            <a:r>
              <a:rPr lang="en-US" sz="1400"/>
              <a:t>The state’s common framework used, termed the </a:t>
            </a:r>
            <a:r>
              <a:rPr lang="en-US" sz="1400" u="sng">
                <a:solidFill>
                  <a:schemeClr val="hlink"/>
                </a:solidFill>
                <a:hlinkClick r:id="rId3"/>
              </a:rPr>
              <a:t>Performance Frameworks</a:t>
            </a:r>
            <a:r>
              <a:rPr lang="en-US" sz="1400"/>
              <a:t> provide a </a:t>
            </a:r>
            <a:r>
              <a:rPr lang="en-US" sz="1400" b="1"/>
              <a:t>statewide evaluation of student performance</a:t>
            </a:r>
            <a:r>
              <a:rPr lang="en-US" sz="1400"/>
              <a:t> that highlights areas of success and areas for improvement. The sites with the </a:t>
            </a:r>
            <a:r>
              <a:rPr lang="en-US" sz="1400" b="1"/>
              <a:t>lowest-performing </a:t>
            </a:r>
            <a:r>
              <a:rPr lang="en-US" sz="1400"/>
              <a:t>results in academic achievement, growth and/or postsecondary workforce readiness direct the state’s support and intervention. Sites with the </a:t>
            </a:r>
            <a:r>
              <a:rPr lang="en-US" sz="1400" b="1"/>
              <a:t>highest-performing</a:t>
            </a:r>
            <a:r>
              <a:rPr lang="en-US" sz="1400"/>
              <a:t> results are identified to learn from their practices. </a:t>
            </a:r>
            <a:endParaRPr sz="1400"/>
          </a:p>
        </p:txBody>
      </p:sp>
      <p:sp>
        <p:nvSpPr>
          <p:cNvPr id="1377" name="Google Shape;1377;g2613325974d_0_13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2a645f2529a_0_13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2a645f2529a_0_13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dirty="0"/>
              <a:t>Narrative: </a:t>
            </a:r>
            <a:r>
              <a:rPr lang="en-US" sz="1400" dirty="0"/>
              <a:t>We are accountable for students who were continuously enrolled from October Count to the administration of the state assessment, and there has been no significant break in enrollment. For the district’s framework, this includes students continuously enrolled in our district whereas, the students must be continuous at a specific school to be included in the school’s performance framework. </a:t>
            </a:r>
            <a:endParaRPr sz="1400" dirty="0"/>
          </a:p>
        </p:txBody>
      </p:sp>
      <p:sp>
        <p:nvSpPr>
          <p:cNvPr id="1387" name="Google Shape;1387;g2a645f2529a_0_13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2613325974d_0_509:notes"/>
          <p:cNvSpPr txBox="1">
            <a:spLocks noGrp="1"/>
          </p:cNvSpPr>
          <p:nvPr>
            <p:ph type="body" idx="1"/>
          </p:nvPr>
        </p:nvSpPr>
        <p:spPr>
          <a:xfrm>
            <a:off x="687042" y="4406561"/>
            <a:ext cx="5496300" cy="3605400"/>
          </a:xfrm>
          <a:prstGeom prst="rect">
            <a:avLst/>
          </a:prstGeom>
          <a:noFill/>
          <a:ln>
            <a:noFill/>
          </a:ln>
        </p:spPr>
        <p:txBody>
          <a:bodyPr spcFirstLastPara="1" wrap="square" lIns="91450" tIns="45725" rIns="91450" bIns="45725" anchor="t" anchorCtr="0">
            <a:noAutofit/>
          </a:bodyPr>
          <a:lstStyle/>
          <a:p>
            <a:pPr marL="0" lvl="0" indent="0" algn="l" rtl="0">
              <a:spcBef>
                <a:spcPts val="0"/>
              </a:spcBef>
              <a:spcAft>
                <a:spcPts val="0"/>
              </a:spcAft>
              <a:buClr>
                <a:schemeClr val="dk1"/>
              </a:buClr>
              <a:buSzPts val="1100"/>
              <a:buFont typeface="Arial"/>
              <a:buNone/>
            </a:pPr>
            <a:r>
              <a:rPr lang="en-US" sz="1400" b="1"/>
              <a:t>Narrative: </a:t>
            </a:r>
            <a:r>
              <a:rPr lang="en-US" sz="1400"/>
              <a:t>Performance frameworks include three primary measures called “performance indicators.” These include Academic Achievement, Academic Growth and Postsecondary and Workforce Readiness. Within each indicator, results are included for all students as well as student groups if the group count meets a minimum value. For achievement and postsecondary &amp; workforce readiness the count is 16, for growth it’s 20. </a:t>
            </a:r>
            <a:endParaRPr/>
          </a:p>
        </p:txBody>
      </p:sp>
      <p:sp>
        <p:nvSpPr>
          <p:cNvPr id="1395" name="Google Shape;1395;g2613325974d_0_509:notes"/>
          <p:cNvSpPr>
            <a:spLocks noGrp="1" noRot="1" noChangeAspect="1"/>
          </p:cNvSpPr>
          <p:nvPr>
            <p:ph type="sldImg" idx="2"/>
          </p:nvPr>
        </p:nvSpPr>
        <p:spPr>
          <a:xfrm>
            <a:off x="1386805" y="1144562"/>
            <a:ext cx="4096500" cy="309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g282a875763b_0_109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0" name="Google Shape;1410;g282a875763b_0_1099:notes"/>
          <p:cNvSpPr txBox="1">
            <a:spLocks noGrp="1"/>
          </p:cNvSpPr>
          <p:nvPr>
            <p:ph type="body" idx="1"/>
          </p:nvPr>
        </p:nvSpPr>
        <p:spPr>
          <a:xfrm>
            <a:off x="702310" y="4480004"/>
            <a:ext cx="5618400" cy="36657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400" b="1" dirty="0"/>
              <a:t>Narrative: </a:t>
            </a:r>
            <a:r>
              <a:rPr lang="en-US" sz="1400" dirty="0"/>
              <a:t>To determine performance framework ratings, an overall number of points are calculated based on performance in the three areas, academic achievement, growth, and postsecondary and workforce readiness.  This table presents the performance data that is associated with each of these performance indicators. </a:t>
            </a:r>
            <a:endParaRPr sz="1400" dirty="0"/>
          </a:p>
          <a:p>
            <a:pPr marL="0" lvl="0" indent="0" algn="l" rtl="0">
              <a:lnSpc>
                <a:spcPct val="100000"/>
              </a:lnSpc>
              <a:spcBef>
                <a:spcPts val="0"/>
              </a:spcBef>
              <a:spcAft>
                <a:spcPts val="0"/>
              </a:spcAft>
              <a:buClr>
                <a:schemeClr val="dk1"/>
              </a:buClr>
              <a:buSzPts val="1200"/>
              <a:buFont typeface="Calibri"/>
              <a:buNone/>
            </a:pPr>
            <a:r>
              <a:rPr lang="en-US" sz="1400" dirty="0">
                <a:highlight>
                  <a:schemeClr val="lt2"/>
                </a:highlight>
              </a:rPr>
              <a:t>[</a:t>
            </a:r>
            <a:r>
              <a:rPr lang="en-US" sz="1400" b="1" dirty="0">
                <a:highlight>
                  <a:schemeClr val="lt2"/>
                </a:highlight>
              </a:rPr>
              <a:t>note to presenter: </a:t>
            </a:r>
            <a:r>
              <a:rPr lang="en-US" sz="1400" dirty="0">
                <a:highlight>
                  <a:schemeClr val="lt2"/>
                </a:highlight>
              </a:rPr>
              <a:t>based on knowledge of audience, you may choose to read through the data within each indicator or just stress a few key points provided below.]</a:t>
            </a:r>
            <a:endParaRPr sz="1400" dirty="0">
              <a:highlight>
                <a:schemeClr val="lt2"/>
              </a:highlight>
            </a:endParaRPr>
          </a:p>
          <a:p>
            <a:pPr marL="457200" lvl="0" indent="-317500" algn="l" rtl="0">
              <a:lnSpc>
                <a:spcPct val="100000"/>
              </a:lnSpc>
              <a:spcBef>
                <a:spcPts val="0"/>
              </a:spcBef>
              <a:spcAft>
                <a:spcPts val="0"/>
              </a:spcAft>
              <a:buSzPts val="1400"/>
              <a:buChar char="●"/>
            </a:pPr>
            <a:r>
              <a:rPr lang="en-US" sz="1400" dirty="0"/>
              <a:t>Academic achievement focus on CMAS and PSAT performance results, in addition to standard student groups, for English Language Arts achievement at the elementary level, it also includes a group for students previously identified for a READ plan. </a:t>
            </a:r>
            <a:endParaRPr sz="1400" dirty="0"/>
          </a:p>
          <a:p>
            <a:pPr marL="457200" lvl="0" indent="-317500" algn="l" rtl="0">
              <a:lnSpc>
                <a:spcPct val="100000"/>
              </a:lnSpc>
              <a:spcBef>
                <a:spcPts val="0"/>
              </a:spcBef>
              <a:spcAft>
                <a:spcPts val="0"/>
              </a:spcAft>
              <a:buSzPts val="1400"/>
              <a:buChar char="●"/>
            </a:pPr>
            <a:r>
              <a:rPr lang="en-US" sz="1400" dirty="0"/>
              <a:t>The Growth indicator includes annual growth from CMAS and PSAT/SAT, it also includes multilingual learners’ annual growth on the ACCESS for ELLs assessment as well as monitoring the percentage of multilingual learners on track to English proficiency.</a:t>
            </a:r>
            <a:endParaRPr sz="1400" dirty="0"/>
          </a:p>
          <a:p>
            <a:pPr marL="457200" lvl="0" indent="-317500" algn="l" rtl="0">
              <a:lnSpc>
                <a:spcPct val="100000"/>
              </a:lnSpc>
              <a:spcBef>
                <a:spcPts val="0"/>
              </a:spcBef>
              <a:spcAft>
                <a:spcPts val="0"/>
              </a:spcAft>
              <a:buSzPts val="1400"/>
              <a:buChar char="●"/>
            </a:pPr>
            <a:r>
              <a:rPr lang="en-US" sz="1400" dirty="0"/>
              <a:t>The Postsecondary and Workforce Readiness indicator includes many </a:t>
            </a:r>
            <a:r>
              <a:rPr lang="en-US" sz="1400" dirty="0" err="1"/>
              <a:t>subindicators</a:t>
            </a:r>
            <a:r>
              <a:rPr lang="en-US" sz="1400" dirty="0"/>
              <a:t>. In addition to college readiness measured by the SAT, it includes graduation, dropout and matriculation rates. With exception to matriculation rates, the other </a:t>
            </a:r>
            <a:r>
              <a:rPr lang="en-US" sz="1400" dirty="0" err="1"/>
              <a:t>subindicators</a:t>
            </a:r>
            <a:r>
              <a:rPr lang="en-US" sz="1400" dirty="0"/>
              <a:t> include overall and student group results while the matriculation rate is provides a breakdown of the rate by the way a student matriculated including a 2-year or 4-year institute of higher ed, career and technical education and/or military enlisted.  </a:t>
            </a:r>
            <a:endParaRPr sz="1400" dirty="0"/>
          </a:p>
        </p:txBody>
      </p:sp>
      <p:sp>
        <p:nvSpPr>
          <p:cNvPr id="1411" name="Google Shape;1411;g282a875763b_0_1099:notes"/>
          <p:cNvSpPr txBox="1">
            <a:spLocks noGrp="1"/>
          </p:cNvSpPr>
          <p:nvPr>
            <p:ph type="sldNum" idx="12"/>
          </p:nvPr>
        </p:nvSpPr>
        <p:spPr>
          <a:xfrm>
            <a:off x="3978131" y="8842029"/>
            <a:ext cx="3043200" cy="467100"/>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g282a875763b_0_7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dirty="0"/>
              <a:t>Narrative: </a:t>
            </a:r>
            <a:r>
              <a:rPr lang="en-US" sz="1400" dirty="0"/>
              <a:t>The three performance indicators achievement, growth and postsecondary and workforce readiness, or PWR are weighted to determine ratings. While the weighing varies by grade level, the one constant is that Growth holds the highest weight because 1) annual growth is a precursor to increasing achievement, 2) all students can show growth, and 3) the relationship between growth and student characteristics outside the control of schools (e.g., poverty) is weaker than with the other indicators (e.g., achievement, postsecondary workforce readiness).</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US" sz="1400" dirty="0"/>
              <a:t>Elementary and middle schools only have two indicators, academic and growth where achievement accounts for 40% of the overall rating and growth accounts for 60%. </a:t>
            </a:r>
            <a:endParaRPr sz="1400" dirty="0"/>
          </a:p>
          <a:p>
            <a:pPr marL="0" lvl="0" indent="0" algn="l" rtl="0">
              <a:spcBef>
                <a:spcPts val="0"/>
              </a:spcBef>
              <a:spcAft>
                <a:spcPts val="0"/>
              </a:spcAft>
              <a:buNone/>
            </a:pPr>
            <a:endParaRPr sz="1400" dirty="0"/>
          </a:p>
          <a:p>
            <a:pPr marL="0" lvl="0" indent="0" algn="l" rtl="0">
              <a:spcBef>
                <a:spcPts val="0"/>
              </a:spcBef>
              <a:spcAft>
                <a:spcPts val="0"/>
              </a:spcAft>
              <a:buClr>
                <a:schemeClr val="dk1"/>
              </a:buClr>
              <a:buSzPts val="1100"/>
              <a:buFont typeface="Arial"/>
              <a:buNone/>
            </a:pPr>
            <a:r>
              <a:rPr lang="en-US" sz="1400" dirty="0"/>
              <a:t>At the high school level and for districts with the inclusion of all three indicators, growth  accounts for 40% of the total rating while academic achievement and PWR each hold 30%.</a:t>
            </a:r>
            <a:endParaRPr dirty="0"/>
          </a:p>
        </p:txBody>
      </p:sp>
      <p:sp>
        <p:nvSpPr>
          <p:cNvPr id="1419" name="Google Shape;1419;g282a875763b_0_7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2a645f2529a_0_28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2a645f2529a_0_28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t>🔼</a:t>
            </a:r>
            <a:r>
              <a:rPr lang="en-US" sz="1400" dirty="0"/>
              <a:t>ENTER THE FOLLOWING INFORMATION IN THIS SLIDE:</a:t>
            </a:r>
            <a:endParaRPr sz="1400" dirty="0"/>
          </a:p>
          <a:p>
            <a:pPr marL="457200" lvl="0" indent="-317500" algn="l" rtl="0">
              <a:spcBef>
                <a:spcPts val="0"/>
              </a:spcBef>
              <a:spcAft>
                <a:spcPts val="0"/>
              </a:spcAft>
              <a:buSzPts val="1400"/>
              <a:buFont typeface="Calibri"/>
              <a:buAutoNum type="arabicPeriod"/>
            </a:pPr>
            <a:r>
              <a:rPr lang="en-US" sz="1400" dirty="0"/>
              <a:t>District Name in title and in box on the right</a:t>
            </a:r>
            <a:endParaRPr sz="1400" dirty="0"/>
          </a:p>
          <a:p>
            <a:pPr marL="457200" lvl="0" indent="-317500" algn="l" rtl="0">
              <a:spcBef>
                <a:spcPts val="0"/>
              </a:spcBef>
              <a:spcAft>
                <a:spcPts val="0"/>
              </a:spcAft>
              <a:buSzPts val="1400"/>
              <a:buFont typeface="Calibri"/>
              <a:buAutoNum type="arabicPeriod"/>
            </a:pPr>
            <a:r>
              <a:rPr lang="en-US" sz="1400" dirty="0"/>
              <a:t>District points earned out of 100</a:t>
            </a:r>
            <a:endParaRPr sz="1400" dirty="0"/>
          </a:p>
          <a:p>
            <a:pPr marL="457200" lvl="0" indent="-317500" algn="l" rtl="0">
              <a:spcBef>
                <a:spcPts val="0"/>
              </a:spcBef>
              <a:spcAft>
                <a:spcPts val="0"/>
              </a:spcAft>
              <a:buSzPts val="1400"/>
              <a:buFont typeface="Calibri"/>
              <a:buAutoNum type="arabicPeriod"/>
            </a:pPr>
            <a:r>
              <a:rPr lang="en-US" sz="1400" dirty="0"/>
              <a:t>Accountability Participation rates for each content area</a:t>
            </a:r>
            <a:endParaRPr sz="1400" dirty="0"/>
          </a:p>
          <a:p>
            <a:pPr marL="457200" lvl="0" indent="-317500" algn="l" rtl="0">
              <a:spcBef>
                <a:spcPts val="0"/>
              </a:spcBef>
              <a:spcAft>
                <a:spcPts val="0"/>
              </a:spcAft>
              <a:buSzPts val="1400"/>
              <a:buFont typeface="Calibri"/>
              <a:buAutoNum type="arabicPeriod"/>
            </a:pPr>
            <a:r>
              <a:rPr lang="en-US" sz="1400" dirty="0"/>
              <a:t>If your district or no school received a rating ‘decreased due to participation,’ you may consider deleting that note on the right side of the slide (and perhaps adding it to the script for background information).</a:t>
            </a:r>
            <a:endParaRPr sz="1400" dirty="0"/>
          </a:p>
          <a:p>
            <a:pPr marL="0" lvl="0" indent="0" algn="l" rtl="0">
              <a:spcBef>
                <a:spcPts val="0"/>
              </a:spcBef>
              <a:spcAft>
                <a:spcPts val="0"/>
              </a:spcAft>
              <a:buNone/>
            </a:pPr>
            <a:endParaRPr dirty="0"/>
          </a:p>
          <a:p>
            <a:pPr marL="0" lvl="0" indent="0" algn="l" rtl="0">
              <a:spcBef>
                <a:spcPts val="0"/>
              </a:spcBef>
              <a:spcAft>
                <a:spcPts val="0"/>
              </a:spcAft>
              <a:buNone/>
            </a:pPr>
            <a:r>
              <a:rPr lang="en-US" sz="1400" b="1" dirty="0">
                <a:highlight>
                  <a:schemeClr val="lt2"/>
                </a:highlight>
              </a:rPr>
              <a:t>[note to presenter: </a:t>
            </a:r>
            <a:r>
              <a:rPr lang="en-US" sz="1400" dirty="0">
                <a:highlight>
                  <a:schemeClr val="lt2"/>
                </a:highlight>
              </a:rPr>
              <a:t>Either describe what’s possible in terms of ratings on the left side of the slide, or </a:t>
            </a:r>
            <a:r>
              <a:rPr lang="en-US" sz="1400" i="1" dirty="0">
                <a:highlight>
                  <a:schemeClr val="lt2"/>
                </a:highlight>
              </a:rPr>
              <a:t>just focus on the right side</a:t>
            </a:r>
            <a:r>
              <a:rPr lang="en-US" sz="1400" dirty="0">
                <a:highlight>
                  <a:schemeClr val="lt2"/>
                </a:highlight>
              </a:rPr>
              <a:t>, sharing with the board what your district’s preliminary rating is. Both are included in the script provided below.</a:t>
            </a:r>
            <a:r>
              <a:rPr lang="en-US" sz="1400" b="1" dirty="0">
                <a:highlight>
                  <a:schemeClr val="lt2"/>
                </a:highlight>
              </a:rPr>
              <a:t>]</a:t>
            </a:r>
            <a:endParaRPr sz="1400" b="1" dirty="0">
              <a:highlight>
                <a:schemeClr val="lt2"/>
              </a:highlight>
            </a:endParaRPr>
          </a:p>
          <a:p>
            <a:pPr marL="0" lvl="0" indent="0" algn="l" rtl="0">
              <a:spcBef>
                <a:spcPts val="0"/>
              </a:spcBef>
              <a:spcAft>
                <a:spcPts val="0"/>
              </a:spcAft>
              <a:buNone/>
            </a:pPr>
            <a:endParaRPr sz="1400" b="1" dirty="0"/>
          </a:p>
          <a:p>
            <a:pPr marL="0" lvl="0" indent="0" algn="l" rtl="0">
              <a:spcBef>
                <a:spcPts val="0"/>
              </a:spcBef>
              <a:spcAft>
                <a:spcPts val="0"/>
              </a:spcAft>
              <a:buNone/>
            </a:pPr>
            <a:r>
              <a:rPr lang="en-US" sz="1400" b="1" dirty="0"/>
              <a:t>Narrative: </a:t>
            </a:r>
            <a:endParaRPr sz="1400" dirty="0"/>
          </a:p>
          <a:p>
            <a:pPr marL="0" lvl="0" indent="0" algn="l" rtl="0">
              <a:spcBef>
                <a:spcPts val="0"/>
              </a:spcBef>
              <a:spcAft>
                <a:spcPts val="0"/>
              </a:spcAft>
              <a:buNone/>
            </a:pPr>
            <a:r>
              <a:rPr lang="en-US" sz="1400" b="1" dirty="0"/>
              <a:t>[left side] </a:t>
            </a:r>
            <a:r>
              <a:rPr lang="en-US" sz="1400" dirty="0"/>
              <a:t>Based on framework results, districts are assigned an accreditation rating as follows: accredited with distinction, accredited, or accredited with an improvement plan, a priority improvement plan or a turnaround plan. In some cases, where the population tested is too small or participation in testing was too low, districts might receive a rating of insufficient state data with the plan type based on their most recent rating. </a:t>
            </a:r>
            <a:endParaRPr sz="1400" dirty="0"/>
          </a:p>
          <a:p>
            <a:pPr marL="0" lvl="0" indent="0" algn="l" rtl="0">
              <a:spcBef>
                <a:spcPts val="0"/>
              </a:spcBef>
              <a:spcAft>
                <a:spcPts val="0"/>
              </a:spcAft>
              <a:buClr>
                <a:schemeClr val="dk1"/>
              </a:buClr>
              <a:buSzPts val="1100"/>
              <a:buFont typeface="Arial"/>
              <a:buNone/>
            </a:pPr>
            <a:r>
              <a:rPr lang="en-US" sz="1400" b="1" dirty="0"/>
              <a:t>[right side]</a:t>
            </a:r>
            <a:r>
              <a:rPr lang="en-US" sz="1400" dirty="0"/>
              <a:t> Our district received a preliminary accreditation rating of </a:t>
            </a:r>
            <a:r>
              <a:rPr lang="en-US" sz="1400" dirty="0">
                <a:highlight>
                  <a:schemeClr val="lt2"/>
                </a:highlight>
              </a:rPr>
              <a:t>XXXX</a:t>
            </a:r>
            <a:r>
              <a:rPr lang="en-US" sz="1400" dirty="0"/>
              <a:t>. We received</a:t>
            </a:r>
            <a:r>
              <a:rPr lang="en-US" sz="1400" dirty="0">
                <a:highlight>
                  <a:schemeClr val="lt2"/>
                </a:highlight>
              </a:rPr>
              <a:t> ### </a:t>
            </a:r>
            <a:r>
              <a:rPr lang="en-US" sz="1400" dirty="0"/>
              <a:t>points out of 100. Our accountability participation rates were </a:t>
            </a:r>
            <a:r>
              <a:rPr lang="en-US" sz="1400" dirty="0">
                <a:highlight>
                  <a:schemeClr val="lt2"/>
                </a:highlight>
              </a:rPr>
              <a:t>XX% in English Language Arts, XX% in Math and XX% in Science. </a:t>
            </a:r>
            <a:r>
              <a:rPr lang="en-US" sz="1400" dirty="0"/>
              <a:t>Note that science participation rates are included in the 2024 frameworks for information only. </a:t>
            </a:r>
            <a:endParaRPr sz="1400" dirty="0"/>
          </a:p>
        </p:txBody>
      </p:sp>
      <p:sp>
        <p:nvSpPr>
          <p:cNvPr id="1435" name="Google Shape;1435;g2a645f2529a_0_28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2a0f8679acd_1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2a0f8679acd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1" name="Google Shape;1161;g2a0f8679acd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g2613325974d_0_2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6" name="Google Shape;1446;g2613325974d_0_2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800">
                <a:highlight>
                  <a:schemeClr val="lt2"/>
                </a:highlight>
              </a:rPr>
              <a:t>🔼</a:t>
            </a:r>
            <a:r>
              <a:rPr lang="en-US" sz="1400">
                <a:highlight>
                  <a:schemeClr val="lt2"/>
                </a:highlight>
              </a:rPr>
              <a:t>ENTER THE FOLLOWING INFORMATION IN THIS SLIDE:</a:t>
            </a:r>
            <a:endParaRPr sz="1400">
              <a:highlight>
                <a:schemeClr val="lt2"/>
              </a:highlight>
            </a:endParaRPr>
          </a:p>
          <a:p>
            <a:pPr marL="457200" lvl="0" indent="-317500" algn="l" rtl="0">
              <a:spcBef>
                <a:spcPts val="0"/>
              </a:spcBef>
              <a:spcAft>
                <a:spcPts val="0"/>
              </a:spcAft>
              <a:buClr>
                <a:schemeClr val="dk1"/>
              </a:buClr>
              <a:buSzPts val="1400"/>
              <a:buFont typeface="Calibri"/>
              <a:buAutoNum type="arabicPeriod"/>
            </a:pPr>
            <a:r>
              <a:rPr lang="en-US" sz="1400"/>
              <a:t>Add your district name to the slide title (replace “District Name”)</a:t>
            </a:r>
            <a:endParaRPr sz="1400"/>
          </a:p>
          <a:p>
            <a:pPr marL="457200" lvl="0" indent="-317500" algn="l" rtl="0">
              <a:spcBef>
                <a:spcPts val="0"/>
              </a:spcBef>
              <a:spcAft>
                <a:spcPts val="0"/>
              </a:spcAft>
              <a:buClr>
                <a:schemeClr val="dk1"/>
              </a:buClr>
              <a:buSzPts val="1400"/>
              <a:buFont typeface="Calibri"/>
              <a:buAutoNum type="arabicPeriod"/>
            </a:pPr>
            <a:r>
              <a:rPr lang="en-US" sz="1400"/>
              <a:t>Take a snapshot of your district’s </a:t>
            </a:r>
            <a:r>
              <a:rPr lang="en-US" sz="1400" b="1"/>
              <a:t>Indicator Rating Totals</a:t>
            </a:r>
            <a:r>
              <a:rPr lang="en-US" sz="1400"/>
              <a:t>, and replace the example in this slide</a:t>
            </a:r>
            <a:endParaRPr sz="1400"/>
          </a:p>
          <a:p>
            <a:pPr marL="457200" lvl="0" indent="-317500" algn="l" rtl="0">
              <a:spcBef>
                <a:spcPts val="0"/>
              </a:spcBef>
              <a:spcAft>
                <a:spcPts val="0"/>
              </a:spcAft>
              <a:buClr>
                <a:schemeClr val="dk1"/>
              </a:buClr>
              <a:buSzPts val="1400"/>
              <a:buFont typeface="Calibri"/>
              <a:buAutoNum type="arabicPeriod"/>
            </a:pPr>
            <a:r>
              <a:rPr lang="en-US" sz="1400"/>
              <a:t>Take a snapshot of your district’s </a:t>
            </a:r>
            <a:r>
              <a:rPr lang="en-US" sz="1400" b="1"/>
              <a:t>Summary of Ratings by EMH Level</a:t>
            </a:r>
            <a:r>
              <a:rPr lang="en-US" sz="1400"/>
              <a:t>, and replace the example in this slide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b="1"/>
              <a:t>Narrative.</a:t>
            </a:r>
            <a:r>
              <a:rPr lang="en-US" sz="1400"/>
              <a:t> Here’s our district’s accreditation rating broken down by indicator as well as level. </a:t>
            </a:r>
            <a:endParaRPr sz="1400"/>
          </a:p>
        </p:txBody>
      </p:sp>
      <p:sp>
        <p:nvSpPr>
          <p:cNvPr id="1447" name="Google Shape;1447;g2613325974d_0_2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2a0840cf61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2a0840cf61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dirty="0">
                <a:highlight>
                  <a:schemeClr val="lt2"/>
                </a:highlight>
              </a:rPr>
              <a:t>[Note to Presenter: </a:t>
            </a:r>
            <a:r>
              <a:rPr lang="en-US" sz="1400" dirty="0">
                <a:highlight>
                  <a:schemeClr val="lt2"/>
                </a:highlight>
              </a:rPr>
              <a:t>Use this slide if your District &amp; Single School have different Plan Types</a:t>
            </a:r>
            <a:r>
              <a:rPr lang="en-US" sz="1400" b="1" dirty="0">
                <a:highlight>
                  <a:schemeClr val="lt2"/>
                </a:highlight>
              </a:rPr>
              <a:t>]</a:t>
            </a:r>
            <a:endParaRPr sz="1400" b="1" dirty="0">
              <a:highlight>
                <a:schemeClr val="lt2"/>
              </a:highlight>
            </a:endParaRPr>
          </a:p>
          <a:p>
            <a:pPr marL="0" lvl="0" indent="0" algn="l" rtl="0">
              <a:spcBef>
                <a:spcPts val="0"/>
              </a:spcBef>
              <a:spcAft>
                <a:spcPts val="0"/>
              </a:spcAft>
              <a:buNone/>
            </a:pPr>
            <a:endParaRPr sz="1400" dirty="0"/>
          </a:p>
          <a:p>
            <a:pPr marL="0" lvl="0" indent="0" algn="l" rtl="0">
              <a:spcBef>
                <a:spcPts val="0"/>
              </a:spcBef>
              <a:spcAft>
                <a:spcPts val="0"/>
              </a:spcAft>
              <a:buClr>
                <a:schemeClr val="dk1"/>
              </a:buClr>
              <a:buSzPts val="1100"/>
              <a:buFont typeface="Arial"/>
              <a:buNone/>
            </a:pPr>
            <a:r>
              <a:rPr lang="en-US" sz="2800" dirty="0">
                <a:highlight>
                  <a:schemeClr val="lt2"/>
                </a:highlight>
              </a:rPr>
              <a:t>🔼</a:t>
            </a:r>
            <a:r>
              <a:rPr lang="en-US" sz="1400" dirty="0">
                <a:highlight>
                  <a:schemeClr val="lt2"/>
                </a:highlight>
              </a:rPr>
              <a:t>ENTER THE FOLLOWING INFORMATION IN THIS SLIDE:</a:t>
            </a:r>
            <a:endParaRPr sz="1400" dirty="0">
              <a:highlight>
                <a:schemeClr val="lt2"/>
              </a:highlight>
            </a:endParaRPr>
          </a:p>
          <a:p>
            <a:pPr marL="457200" lvl="0" indent="-317500" algn="l" rtl="0">
              <a:spcBef>
                <a:spcPts val="0"/>
              </a:spcBef>
              <a:spcAft>
                <a:spcPts val="0"/>
              </a:spcAft>
              <a:buClr>
                <a:schemeClr val="dk1"/>
              </a:buClr>
              <a:buSzPts val="1400"/>
              <a:buFont typeface="Calibri"/>
              <a:buAutoNum type="arabicPeriod"/>
            </a:pPr>
            <a:r>
              <a:rPr lang="en-US" sz="1400" dirty="0"/>
              <a:t>Insert # of points earned on the District Framework in the left column, second row</a:t>
            </a:r>
            <a:endParaRPr sz="1400" dirty="0"/>
          </a:p>
          <a:p>
            <a:pPr marL="457200" lvl="0" indent="-317500" algn="l" rtl="0">
              <a:spcBef>
                <a:spcPts val="0"/>
              </a:spcBef>
              <a:spcAft>
                <a:spcPts val="0"/>
              </a:spcAft>
              <a:buClr>
                <a:schemeClr val="dk1"/>
              </a:buClr>
              <a:buSzPts val="1400"/>
              <a:buFont typeface="Calibri"/>
              <a:buAutoNum type="arabicPeriod"/>
            </a:pPr>
            <a:r>
              <a:rPr lang="en-US" sz="1400" dirty="0"/>
              <a:t>Insert # of points earned in the School Framework in the right column, second row</a:t>
            </a:r>
            <a:endParaRPr sz="1400" dirty="0"/>
          </a:p>
          <a:p>
            <a:pPr marL="457200" lvl="0" indent="-317500" algn="l" rtl="0">
              <a:spcBef>
                <a:spcPts val="0"/>
              </a:spcBef>
              <a:spcAft>
                <a:spcPts val="0"/>
              </a:spcAft>
              <a:buClr>
                <a:schemeClr val="dk1"/>
              </a:buClr>
              <a:buSzPts val="1400"/>
              <a:buFont typeface="Calibri"/>
              <a:buAutoNum type="arabicPeriod"/>
            </a:pPr>
            <a:r>
              <a:rPr lang="en-US" sz="1400" dirty="0"/>
              <a:t>Update the narrative / script that is </a:t>
            </a:r>
            <a:r>
              <a:rPr lang="en-US" sz="1400" dirty="0">
                <a:highlight>
                  <a:srgbClr val="D9D9D9"/>
                </a:highlight>
              </a:rPr>
              <a:t>highlighted</a:t>
            </a:r>
            <a:r>
              <a:rPr lang="en-US" sz="1400" dirty="0"/>
              <a:t> below.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US" sz="1400" b="1" dirty="0"/>
              <a:t>narrative: </a:t>
            </a:r>
            <a:r>
              <a:rPr lang="en-US" sz="1400" dirty="0"/>
              <a:t>Our District and School preliminary rating or plan type are different because of framework </a:t>
            </a:r>
            <a:r>
              <a:rPr lang="en-US" sz="1400" dirty="0" err="1"/>
              <a:t>cutpoints</a:t>
            </a:r>
            <a:r>
              <a:rPr lang="en-US" sz="1400" dirty="0"/>
              <a:t> differ slightly for districts and school with regards to Accredited/Performance and Improvement Plan types. Our District earned </a:t>
            </a:r>
            <a:r>
              <a:rPr lang="en-US" sz="1400" dirty="0">
                <a:highlight>
                  <a:srgbClr val="D9D9D9"/>
                </a:highlight>
              </a:rPr>
              <a:t>##</a:t>
            </a:r>
            <a:r>
              <a:rPr lang="en-US" sz="1400" dirty="0"/>
              <a:t> points while our school yearned </a:t>
            </a:r>
            <a:r>
              <a:rPr lang="en-US" sz="1400" dirty="0">
                <a:highlight>
                  <a:srgbClr val="D9D9D9"/>
                </a:highlight>
              </a:rPr>
              <a:t>##</a:t>
            </a:r>
            <a:r>
              <a:rPr lang="en-US" sz="1400" dirty="0"/>
              <a:t>. Based on the </a:t>
            </a:r>
            <a:r>
              <a:rPr lang="en-US" sz="1400" dirty="0" err="1"/>
              <a:t>cutpoints</a:t>
            </a:r>
            <a:r>
              <a:rPr lang="en-US" sz="1400" dirty="0"/>
              <a:t>, our district was </a:t>
            </a:r>
            <a:r>
              <a:rPr lang="en-US" sz="1400" dirty="0">
                <a:highlight>
                  <a:srgbClr val="D9D9D9"/>
                </a:highlight>
              </a:rPr>
              <a:t>Accredited/Accredited with XX</a:t>
            </a:r>
            <a:r>
              <a:rPr lang="en-US" sz="1400" dirty="0"/>
              <a:t> and our School was assigned a </a:t>
            </a:r>
            <a:r>
              <a:rPr lang="en-US" sz="1400" dirty="0">
                <a:highlight>
                  <a:srgbClr val="D9D9D9"/>
                </a:highlight>
              </a:rPr>
              <a:t>XX</a:t>
            </a:r>
            <a:r>
              <a:rPr lang="en-US" sz="1400" dirty="0"/>
              <a:t> plan type. </a:t>
            </a:r>
            <a:endParaRPr sz="1400" dirty="0"/>
          </a:p>
        </p:txBody>
      </p:sp>
      <p:sp>
        <p:nvSpPr>
          <p:cNvPr id="1460" name="Google Shape;1460;g2a0840cf61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2613325974d_0_2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dirty="0">
                <a:highlight>
                  <a:schemeClr val="lt2"/>
                </a:highlight>
              </a:rPr>
              <a:t>[Note to Presenter: </a:t>
            </a:r>
            <a:r>
              <a:rPr lang="en-US" sz="1400" dirty="0">
                <a:highlight>
                  <a:schemeClr val="lt2"/>
                </a:highlight>
              </a:rPr>
              <a:t> Smaller LEAs may choose to list school names within each plan type column rather than including percentages and counts. The latter is more useful for large LEAs that have a lot of schools.</a:t>
            </a:r>
            <a:r>
              <a:rPr lang="en-US" sz="1400" b="1" dirty="0">
                <a:highlight>
                  <a:schemeClr val="lt2"/>
                </a:highlight>
              </a:rPr>
              <a:t>]</a:t>
            </a:r>
            <a:endParaRPr sz="1400" b="1" dirty="0">
              <a:highlight>
                <a:schemeClr val="lt2"/>
              </a:highlight>
            </a:endParaRPr>
          </a:p>
          <a:p>
            <a:pPr marL="0" lvl="0" indent="0" algn="l" rtl="0">
              <a:spcBef>
                <a:spcPts val="0"/>
              </a:spcBef>
              <a:spcAft>
                <a:spcPts val="0"/>
              </a:spcAft>
              <a:buClr>
                <a:schemeClr val="dk1"/>
              </a:buClr>
              <a:buSzPts val="1100"/>
              <a:buFont typeface="Arial"/>
              <a:buNone/>
            </a:pPr>
            <a:r>
              <a:rPr lang="en-US" sz="3000" dirty="0">
                <a:highlight>
                  <a:schemeClr val="lt2"/>
                </a:highlight>
              </a:rPr>
              <a:t>🔼</a:t>
            </a:r>
            <a:r>
              <a:rPr lang="en-US" sz="1400" dirty="0">
                <a:highlight>
                  <a:schemeClr val="lt2"/>
                </a:highlight>
              </a:rPr>
              <a:t>ENTER THE FOLLOWING INFORMATION IN THIS SLIDE:</a:t>
            </a:r>
            <a:endParaRPr sz="1400" dirty="0">
              <a:highlight>
                <a:schemeClr val="lt2"/>
              </a:highlight>
            </a:endParaRPr>
          </a:p>
          <a:p>
            <a:pPr marL="457200" lvl="0" indent="-317500" algn="l" rtl="0">
              <a:spcBef>
                <a:spcPts val="0"/>
              </a:spcBef>
              <a:spcAft>
                <a:spcPts val="0"/>
              </a:spcAft>
              <a:buClr>
                <a:schemeClr val="dk1"/>
              </a:buClr>
              <a:buSzPts val="1400"/>
              <a:buFont typeface="Calibri"/>
              <a:buAutoNum type="arabicPeriod"/>
            </a:pPr>
            <a:r>
              <a:rPr lang="en-US" sz="1400" dirty="0"/>
              <a:t>Percentage and count of schools that received each rating. </a:t>
            </a:r>
            <a:endParaRPr sz="1400" dirty="0"/>
          </a:p>
          <a:p>
            <a:pPr marL="457200" lvl="0" indent="-317500" algn="l" rtl="0">
              <a:spcBef>
                <a:spcPts val="0"/>
              </a:spcBef>
              <a:spcAft>
                <a:spcPts val="0"/>
              </a:spcAft>
              <a:buClr>
                <a:schemeClr val="dk1"/>
              </a:buClr>
              <a:buSzPts val="1400"/>
              <a:buFont typeface="Calibri"/>
              <a:buAutoNum type="arabicPeriod"/>
            </a:pPr>
            <a:r>
              <a:rPr lang="en-US" sz="1400" dirty="0"/>
              <a:t>Share out the results, reading off of the updated slide</a:t>
            </a:r>
            <a:endParaRPr sz="1400" dirty="0"/>
          </a:p>
        </p:txBody>
      </p:sp>
      <p:sp>
        <p:nvSpPr>
          <p:cNvPr id="1468" name="Google Shape;1468;g2613325974d_0_2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g26f9ef52c62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1" name="Google Shape;1481;g26f9ef52c62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dirty="0">
                <a:highlight>
                  <a:schemeClr val="lt2"/>
                </a:highlight>
              </a:rPr>
              <a:t>[Note to Presenter: </a:t>
            </a:r>
            <a:r>
              <a:rPr lang="en-US" sz="1400" dirty="0">
                <a:highlight>
                  <a:schemeClr val="lt2"/>
                </a:highlight>
              </a:rPr>
              <a:t>narrative is written for district whose local boards only adopt school plan types minimally required by state statute. Local Boards that review and adopt all schools’ UIP may delete this slide. Districts that only submit one combined plan for the district and all of its schools may delete too</a:t>
            </a:r>
            <a:r>
              <a:rPr lang="en-US" sz="1400" b="1" dirty="0">
                <a:highlight>
                  <a:schemeClr val="lt2"/>
                </a:highlight>
              </a:rPr>
              <a:t>]</a:t>
            </a:r>
            <a:endParaRPr sz="1400" b="1" dirty="0">
              <a:highlight>
                <a:schemeClr val="lt2"/>
              </a:highlight>
            </a:endParaRPr>
          </a:p>
          <a:p>
            <a:pPr marL="0" lvl="0" indent="0" algn="l" rtl="0">
              <a:spcBef>
                <a:spcPts val="0"/>
              </a:spcBef>
              <a:spcAft>
                <a:spcPts val="0"/>
              </a:spcAft>
              <a:buNone/>
            </a:pPr>
            <a:r>
              <a:rPr lang="en-US" sz="1400" b="1" dirty="0"/>
              <a:t>Narrative: </a:t>
            </a:r>
            <a:endParaRPr sz="1400" b="1" dirty="0"/>
          </a:p>
          <a:p>
            <a:pPr marL="0" lvl="0" indent="0" algn="l" rtl="0">
              <a:spcBef>
                <a:spcPts val="0"/>
              </a:spcBef>
              <a:spcAft>
                <a:spcPts val="0"/>
              </a:spcAft>
              <a:buClr>
                <a:schemeClr val="dk1"/>
              </a:buClr>
              <a:buSzPts val="1100"/>
              <a:buFont typeface="Arial"/>
              <a:buNone/>
            </a:pPr>
            <a:r>
              <a:rPr lang="en-US" sz="1400" dirty="0"/>
              <a:t>Given the framework results of our schools, we plan to bring the draft UIPs for schools with a priority improvement and turnaround plan types to the Board meeting on X date for review, feedback and adoption.</a:t>
            </a:r>
            <a:endParaRPr sz="1400" dirty="0"/>
          </a:p>
        </p:txBody>
      </p:sp>
      <p:sp>
        <p:nvSpPr>
          <p:cNvPr id="1482" name="Google Shape;1482;g26f9ef52c62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g2a645f2529a_0_13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sz="1400" b="1" dirty="0">
                <a:highlight>
                  <a:schemeClr val="lt2"/>
                </a:highlight>
              </a:rPr>
              <a:t>[Note to Presenter: </a:t>
            </a:r>
            <a:r>
              <a:rPr lang="en-US" sz="1400" dirty="0">
                <a:highlight>
                  <a:schemeClr val="lt2"/>
                </a:highlight>
              </a:rPr>
              <a:t> The slide is available for smaller systems that may not have data in all indicators/</a:t>
            </a:r>
            <a:r>
              <a:rPr lang="en-US" sz="1400" dirty="0" err="1">
                <a:highlight>
                  <a:schemeClr val="lt2"/>
                </a:highlight>
              </a:rPr>
              <a:t>subindicators</a:t>
            </a:r>
            <a:r>
              <a:rPr lang="en-US" sz="1400" dirty="0">
                <a:highlight>
                  <a:schemeClr val="lt2"/>
                </a:highlight>
              </a:rPr>
              <a:t> because of low N or for districts or districts with schools that have an ISD rating. The information in the blue box provide resources for district staff. The presenter might want to remove this blue box for presentation purposes </a:t>
            </a:r>
            <a:r>
              <a:rPr lang="en-US" sz="1400" b="1" dirty="0">
                <a:highlight>
                  <a:schemeClr val="lt2"/>
                </a:highlight>
              </a:rPr>
              <a:t>OR </a:t>
            </a:r>
            <a:r>
              <a:rPr lang="en-US" sz="1400" dirty="0">
                <a:highlight>
                  <a:schemeClr val="lt2"/>
                </a:highlight>
              </a:rPr>
              <a:t>highlight the bullet that corresponds to their framework. </a:t>
            </a:r>
            <a:endParaRPr sz="1400" dirty="0">
              <a:highlight>
                <a:schemeClr val="lt2"/>
              </a:highlight>
            </a:endParaRPr>
          </a:p>
          <a:p>
            <a:pPr marL="0" lvl="0" indent="0" algn="l" rtl="0">
              <a:spcBef>
                <a:spcPts val="0"/>
              </a:spcBef>
              <a:spcAft>
                <a:spcPts val="0"/>
              </a:spcAft>
              <a:buSzPts val="1100"/>
              <a:buNone/>
            </a:pPr>
            <a:endParaRPr sz="1400" dirty="0">
              <a:highlight>
                <a:schemeClr val="lt2"/>
              </a:highlight>
            </a:endParaRPr>
          </a:p>
          <a:p>
            <a:pPr marL="0" lvl="0" indent="0" algn="l" rtl="0">
              <a:spcBef>
                <a:spcPts val="0"/>
              </a:spcBef>
              <a:spcAft>
                <a:spcPts val="0"/>
              </a:spcAft>
              <a:buSzPts val="1100"/>
              <a:buNone/>
            </a:pPr>
            <a:r>
              <a:rPr lang="en-US" sz="1400" dirty="0">
                <a:highlight>
                  <a:schemeClr val="lt2"/>
                </a:highlight>
              </a:rPr>
              <a:t>Adjust the narrative / script to align with your system; per highlighted text below that correspond to one of the three bullet points in the slide deck.</a:t>
            </a:r>
            <a:r>
              <a:rPr lang="en-US" sz="1400" b="1" dirty="0">
                <a:highlight>
                  <a:schemeClr val="lt2"/>
                </a:highlight>
              </a:rPr>
              <a:t>]</a:t>
            </a:r>
            <a:endParaRPr sz="1400" b="1" dirty="0">
              <a:highlight>
                <a:schemeClr val="lt2"/>
              </a:highlight>
            </a:endParaRPr>
          </a:p>
          <a:p>
            <a:pPr marL="0" lvl="0" indent="0" algn="l" rtl="0">
              <a:spcBef>
                <a:spcPts val="0"/>
              </a:spcBef>
              <a:spcAft>
                <a:spcPts val="0"/>
              </a:spcAft>
              <a:buSzPts val="1100"/>
              <a:buNone/>
            </a:pPr>
            <a:endParaRPr sz="1400" b="1" dirty="0"/>
          </a:p>
          <a:p>
            <a:pPr marL="0" lvl="0" indent="0" algn="l" rtl="0">
              <a:spcBef>
                <a:spcPts val="0"/>
              </a:spcBef>
              <a:spcAft>
                <a:spcPts val="0"/>
              </a:spcAft>
              <a:buSzPts val="1100"/>
              <a:buNone/>
            </a:pPr>
            <a:r>
              <a:rPr lang="en-US" sz="1400" b="1" dirty="0"/>
              <a:t>Narrative</a:t>
            </a:r>
            <a:r>
              <a:rPr lang="en-US" sz="1400" dirty="0"/>
              <a:t> (select what relates to your system)</a:t>
            </a:r>
            <a:r>
              <a:rPr lang="en-US" sz="1400" b="1" dirty="0"/>
              <a:t>:</a:t>
            </a:r>
            <a:r>
              <a:rPr lang="en-US" sz="1400" dirty="0"/>
              <a:t> </a:t>
            </a:r>
            <a:endParaRPr sz="1400" dirty="0"/>
          </a:p>
          <a:p>
            <a:pPr marL="0" lvl="0" indent="0" algn="l" rtl="0">
              <a:spcBef>
                <a:spcPts val="0"/>
              </a:spcBef>
              <a:spcAft>
                <a:spcPts val="0"/>
              </a:spcAft>
              <a:buSzPts val="1100"/>
              <a:buNone/>
            </a:pPr>
            <a:r>
              <a:rPr lang="en-US" sz="1400" dirty="0"/>
              <a:t>In our Performance Framework, </a:t>
            </a:r>
            <a:endParaRPr sz="1400" dirty="0"/>
          </a:p>
          <a:p>
            <a:pPr marL="457200" lvl="0" indent="-317500" algn="l" rtl="0">
              <a:spcBef>
                <a:spcPts val="0"/>
              </a:spcBef>
              <a:spcAft>
                <a:spcPts val="0"/>
              </a:spcAft>
              <a:buSzPts val="1400"/>
              <a:buChar char="●"/>
            </a:pPr>
            <a:r>
              <a:rPr lang="en-US" sz="1400" dirty="0"/>
              <a:t>our results are limited to an N or total count of 16 students for achievement results and 20 for growth. These are the groups we are able to report on vs. not. </a:t>
            </a:r>
            <a:r>
              <a:rPr lang="en-US" sz="1400" i="1" dirty="0">
                <a:highlight>
                  <a:schemeClr val="lt2"/>
                </a:highlight>
              </a:rPr>
              <a:t>{name the groups and share anecdotal </a:t>
            </a:r>
            <a:r>
              <a:rPr lang="en-US" sz="1400" dirty="0">
                <a:highlight>
                  <a:schemeClr val="lt2"/>
                </a:highlight>
              </a:rPr>
              <a:t>information to demonstrate how smaller groups of students are doing}.</a:t>
            </a:r>
            <a:endParaRPr sz="1400" dirty="0">
              <a:highlight>
                <a:schemeClr val="lt2"/>
              </a:highlight>
            </a:endParaRPr>
          </a:p>
          <a:p>
            <a:pPr marL="457200" lvl="0" indent="-317500" algn="l" rtl="0">
              <a:spcBef>
                <a:spcPts val="0"/>
              </a:spcBef>
              <a:spcAft>
                <a:spcPts val="0"/>
              </a:spcAft>
              <a:buSzPts val="1400"/>
              <a:buChar char="●"/>
            </a:pPr>
            <a:r>
              <a:rPr lang="en-US" sz="1400" dirty="0"/>
              <a:t>Our official framework using multiple years to increase the number of indicators that can be included. While, our multi-year framework rating is</a:t>
            </a:r>
            <a:r>
              <a:rPr lang="en-US" sz="1400" dirty="0">
                <a:highlight>
                  <a:schemeClr val="lt2"/>
                </a:highlight>
              </a:rPr>
              <a:t> ##/</a:t>
            </a:r>
            <a:r>
              <a:rPr lang="en-US" sz="1400" dirty="0"/>
              <a:t>100, it’s important to look at the 1-year framework for informational purposes and gauge the direction of our annual progress.</a:t>
            </a:r>
            <a:endParaRPr sz="1400" dirty="0"/>
          </a:p>
          <a:p>
            <a:pPr marL="457200" lvl="0" indent="-317500" algn="l" rtl="0">
              <a:spcBef>
                <a:spcPts val="0"/>
              </a:spcBef>
              <a:spcAft>
                <a:spcPts val="0"/>
              </a:spcAft>
              <a:buSzPts val="1400"/>
              <a:buChar char="●"/>
            </a:pPr>
            <a:r>
              <a:rPr lang="en-US" sz="1400" dirty="0"/>
              <a:t>Our district has received an ISD rating. (continue to next slide)</a:t>
            </a:r>
            <a:endParaRPr sz="1400" dirty="0"/>
          </a:p>
        </p:txBody>
      </p:sp>
      <p:sp>
        <p:nvSpPr>
          <p:cNvPr id="1490" name="Google Shape;1490;g2a645f2529a_0_13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26b2ec62d3c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8" name="Google Shape;1498;g26b2ec62d3c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dirty="0">
                <a:highlight>
                  <a:schemeClr val="lt2"/>
                </a:highlight>
              </a:rPr>
              <a:t>[Note to Presenter: </a:t>
            </a:r>
            <a:r>
              <a:rPr lang="en-US" sz="1400" dirty="0">
                <a:highlight>
                  <a:schemeClr val="lt2"/>
                </a:highlight>
              </a:rPr>
              <a:t>Use if your district or schools received an ISD rating - otherwise may skip/delete.</a:t>
            </a:r>
            <a:r>
              <a:rPr lang="en-US" sz="1400" b="1" dirty="0">
                <a:highlight>
                  <a:schemeClr val="lt2"/>
                </a:highlight>
              </a:rPr>
              <a:t>]</a:t>
            </a:r>
            <a:endParaRPr sz="1400" dirty="0">
              <a:highlight>
                <a:schemeClr val="lt2"/>
              </a:highlight>
            </a:endParaRPr>
          </a:p>
          <a:p>
            <a:pPr marL="0" lvl="0" indent="0" algn="l" rtl="0">
              <a:spcBef>
                <a:spcPts val="0"/>
              </a:spcBef>
              <a:spcAft>
                <a:spcPts val="0"/>
              </a:spcAft>
              <a:buNone/>
            </a:pPr>
            <a:endParaRPr sz="1400" b="1" dirty="0"/>
          </a:p>
          <a:p>
            <a:pPr marL="0" lvl="0" indent="0" algn="l" rtl="0">
              <a:spcBef>
                <a:spcPts val="0"/>
              </a:spcBef>
              <a:spcAft>
                <a:spcPts val="0"/>
              </a:spcAft>
              <a:buNone/>
            </a:pPr>
            <a:r>
              <a:rPr lang="en-US" sz="1400" b="1" dirty="0"/>
              <a:t>Narrative: </a:t>
            </a:r>
            <a:r>
              <a:rPr lang="en-US" sz="1400" dirty="0"/>
              <a:t>Insufficient State Data (ISD) ratings are assigned when the state does not have enough data to assign a district rating or school plan type. There are two reasons. </a:t>
            </a:r>
            <a:endParaRPr sz="1400" dirty="0"/>
          </a:p>
          <a:p>
            <a:pPr marL="457200" lvl="0" indent="-330200" algn="l" rtl="0">
              <a:spcBef>
                <a:spcPts val="0"/>
              </a:spcBef>
              <a:spcAft>
                <a:spcPts val="0"/>
              </a:spcAft>
              <a:buSzPts val="1600"/>
              <a:buAutoNum type="arabicPeriod"/>
            </a:pPr>
            <a:r>
              <a:rPr lang="en-US" sz="1400" dirty="0"/>
              <a:t>The first is that the total participation rate was at or below 25% in both English language arts and math. Remember that Total Participation Rate is the percentage of students tested over all students eligible to take the test. Parent excusals are included in the calculation denominator.</a:t>
            </a:r>
            <a:endParaRPr sz="1400" dirty="0"/>
          </a:p>
          <a:p>
            <a:pPr marL="457200" lvl="0" indent="-330200" algn="l" rtl="0">
              <a:spcBef>
                <a:spcPts val="0"/>
              </a:spcBef>
              <a:spcAft>
                <a:spcPts val="0"/>
              </a:spcAft>
              <a:buSzPts val="1600"/>
              <a:buAutoNum type="arabicPeriod"/>
            </a:pPr>
            <a:r>
              <a:rPr lang="en-US" sz="1400" dirty="0"/>
              <a:t>or two, that reportable data are not available for all applicable performance indicators (i.e., achievement, growth, and postsecondary workforce readiness). </a:t>
            </a:r>
            <a:endParaRPr sz="1400" dirty="0"/>
          </a:p>
          <a:p>
            <a:pPr marL="0" lvl="0" indent="0" algn="l" rtl="0">
              <a:spcBef>
                <a:spcPts val="0"/>
              </a:spcBef>
              <a:spcAft>
                <a:spcPts val="0"/>
              </a:spcAft>
              <a:buNone/>
            </a:pPr>
            <a:r>
              <a:rPr lang="en-US" sz="1400" dirty="0"/>
              <a:t>In our case, we received an ISD rating, because the district did not earn any points for the </a:t>
            </a:r>
            <a:r>
              <a:rPr lang="en-US" sz="1400" dirty="0">
                <a:highlight>
                  <a:srgbClr val="D9D9D9"/>
                </a:highlight>
              </a:rPr>
              <a:t>XXX indicator at our XXX level</a:t>
            </a:r>
            <a:r>
              <a:rPr lang="en-US" sz="1400" dirty="0"/>
              <a:t>.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US" sz="1400" b="1" dirty="0">
                <a:highlight>
                  <a:schemeClr val="lt2"/>
                </a:highlight>
              </a:rPr>
              <a:t>[note to presenter: </a:t>
            </a:r>
            <a:r>
              <a:rPr lang="en-US" sz="1400" dirty="0">
                <a:highlight>
                  <a:schemeClr val="lt2"/>
                </a:highlight>
              </a:rPr>
              <a:t> If ISD rating for multi-level schools, one indicator may be missing for a level, but not the whole school (i.e., combined elementary, middle and/or high schools).</a:t>
            </a:r>
            <a:r>
              <a:rPr lang="en-US" sz="1400" b="1" dirty="0">
                <a:highlight>
                  <a:schemeClr val="lt2"/>
                </a:highlight>
              </a:rPr>
              <a:t>]</a:t>
            </a:r>
            <a:endParaRPr sz="1400" b="1" dirty="0">
              <a:highlight>
                <a:schemeClr val="lt2"/>
              </a:highlight>
            </a:endParaRPr>
          </a:p>
          <a:p>
            <a:pPr marL="0" lvl="0" indent="0" algn="l" rtl="0">
              <a:spcBef>
                <a:spcPts val="0"/>
              </a:spcBef>
              <a:spcAft>
                <a:spcPts val="0"/>
              </a:spcAft>
              <a:buNone/>
            </a:pPr>
            <a:endParaRPr dirty="0"/>
          </a:p>
        </p:txBody>
      </p:sp>
      <p:sp>
        <p:nvSpPr>
          <p:cNvPr id="1499" name="Google Shape;1499;g26b2ec62d3c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26b2ec62d3c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26b2ec62d3c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dirty="0">
                <a:highlight>
                  <a:schemeClr val="lt2"/>
                </a:highlight>
              </a:rPr>
              <a:t>[Note to Presenter: </a:t>
            </a:r>
            <a:r>
              <a:rPr lang="en-US" sz="1400" dirty="0">
                <a:highlight>
                  <a:schemeClr val="lt2"/>
                </a:highlight>
              </a:rPr>
              <a:t> In the context of this slide, for ISD frameworks it’s important to bring in local data as it relates to talking points 3 and 4 below // bullets 3 and 4 in the slide too. If participation rate is an issue (point 5), bring in efforts to increase participation while still honoring parental excusals.</a:t>
            </a:r>
            <a:r>
              <a:rPr lang="en-US" sz="1400" b="1" dirty="0">
                <a:highlight>
                  <a:schemeClr val="lt2"/>
                </a:highlight>
              </a:rPr>
              <a:t>]</a:t>
            </a:r>
            <a:endParaRPr sz="1400" b="1" dirty="0">
              <a:highlight>
                <a:schemeClr val="lt2"/>
              </a:highlight>
            </a:endParaRPr>
          </a:p>
          <a:p>
            <a:pPr marL="0" lvl="0" indent="0" algn="l" rtl="0">
              <a:spcBef>
                <a:spcPts val="0"/>
              </a:spcBef>
              <a:spcAft>
                <a:spcPts val="0"/>
              </a:spcAft>
              <a:buNone/>
            </a:pPr>
            <a:endParaRPr sz="1400" b="1" dirty="0"/>
          </a:p>
          <a:p>
            <a:pPr marL="0" lvl="0" indent="0" algn="l" rtl="0">
              <a:spcBef>
                <a:spcPts val="0"/>
              </a:spcBef>
              <a:spcAft>
                <a:spcPts val="0"/>
              </a:spcAft>
              <a:buNone/>
            </a:pPr>
            <a:r>
              <a:rPr lang="en-US" sz="1400" b="1" dirty="0"/>
              <a:t>Narrative: </a:t>
            </a:r>
            <a:r>
              <a:rPr lang="en-US" sz="1400" dirty="0"/>
              <a:t>As we review this ISD framework it’s important to note the following:</a:t>
            </a:r>
            <a:endParaRPr sz="1400" dirty="0"/>
          </a:p>
          <a:p>
            <a:pPr marL="457200" lvl="0" indent="-317500" algn="l" rtl="0">
              <a:spcBef>
                <a:spcPts val="0"/>
              </a:spcBef>
              <a:spcAft>
                <a:spcPts val="0"/>
              </a:spcAft>
              <a:buSzPts val="1400"/>
              <a:buAutoNum type="arabicPeriod"/>
            </a:pPr>
            <a:r>
              <a:rPr lang="en-US" sz="1400" dirty="0"/>
              <a:t>The ISD rating does not imply a value judgement. The state simply did not have enough data to calculate a rating and share a public report. </a:t>
            </a:r>
            <a:endParaRPr sz="1400" dirty="0"/>
          </a:p>
          <a:p>
            <a:pPr marL="457200" lvl="0" indent="-317500" algn="l" rtl="0">
              <a:spcBef>
                <a:spcPts val="0"/>
              </a:spcBef>
              <a:spcAft>
                <a:spcPts val="0"/>
              </a:spcAft>
              <a:buSzPts val="1400"/>
              <a:buAutoNum type="arabicPeriod"/>
            </a:pPr>
            <a:r>
              <a:rPr lang="en-US" sz="1400" dirty="0"/>
              <a:t>While some information may be available for particular indicators (e.g., achievement), it is important not to characterize the performance for the whole district / school based on representation of limited performance indicators. </a:t>
            </a:r>
            <a:endParaRPr sz="1400" dirty="0"/>
          </a:p>
          <a:p>
            <a:pPr marL="457200" lvl="0" indent="-317500" algn="l" rtl="0">
              <a:spcBef>
                <a:spcPts val="0"/>
              </a:spcBef>
              <a:spcAft>
                <a:spcPts val="0"/>
              </a:spcAft>
              <a:buSzPts val="1400"/>
              <a:buAutoNum type="arabicPeriod"/>
            </a:pPr>
            <a:r>
              <a:rPr lang="en-US" sz="1400" dirty="0"/>
              <a:t>We have local data to provide context to where </a:t>
            </a:r>
            <a:r>
              <a:rPr lang="en-US" sz="1400" dirty="0" err="1"/>
              <a:t>where</a:t>
            </a:r>
            <a:r>
              <a:rPr lang="en-US" sz="1400" dirty="0"/>
              <a:t> are.</a:t>
            </a:r>
            <a:endParaRPr sz="1400" dirty="0"/>
          </a:p>
          <a:p>
            <a:pPr marL="457200" lvl="0" indent="-317500" algn="l" rtl="0">
              <a:spcBef>
                <a:spcPts val="0"/>
              </a:spcBef>
              <a:spcAft>
                <a:spcPts val="0"/>
              </a:spcAft>
              <a:buSzPts val="1400"/>
              <a:buAutoNum type="arabicPeriod"/>
            </a:pPr>
            <a:r>
              <a:rPr lang="en-US" sz="1400" dirty="0">
                <a:highlight>
                  <a:srgbClr val="D9D9D9"/>
                </a:highlight>
              </a:rPr>
              <a:t>{“Emphasize” – this would be a good place for the presenter to add local data to better understand your district’s achievement, growth and postsecondary workforce readiness}</a:t>
            </a:r>
            <a:endParaRPr sz="1400" dirty="0">
              <a:highlight>
                <a:srgbClr val="D9D9D9"/>
              </a:highlight>
            </a:endParaRPr>
          </a:p>
          <a:p>
            <a:pPr marL="457200" lvl="0" indent="-317500" algn="l" rtl="0">
              <a:spcBef>
                <a:spcPts val="0"/>
              </a:spcBef>
              <a:spcAft>
                <a:spcPts val="0"/>
              </a:spcAft>
              <a:buSzPts val="1400"/>
              <a:buAutoNum type="arabicPeriod"/>
            </a:pPr>
            <a:r>
              <a:rPr lang="en-US" sz="1400" dirty="0">
                <a:highlight>
                  <a:srgbClr val="D9D9D9"/>
                </a:highlight>
              </a:rPr>
              <a:t>{include if this is an issue // contributes to the ISD rating}</a:t>
            </a:r>
            <a:r>
              <a:rPr lang="en-US" sz="1400" dirty="0"/>
              <a:t> We have engaged in the following efforts to encourage participation in state assessments:</a:t>
            </a:r>
            <a:endParaRPr sz="1400" dirty="0"/>
          </a:p>
          <a:p>
            <a:pPr marL="914400" lvl="1" indent="-317500" algn="l" rtl="0">
              <a:spcBef>
                <a:spcPts val="0"/>
              </a:spcBef>
              <a:spcAft>
                <a:spcPts val="0"/>
              </a:spcAft>
              <a:buSzPts val="1400"/>
              <a:buChar char="○"/>
            </a:pPr>
            <a:r>
              <a:rPr lang="en-US" sz="1400" dirty="0">
                <a:highlight>
                  <a:srgbClr val="D9D9D9"/>
                </a:highlight>
              </a:rPr>
              <a:t>…</a:t>
            </a:r>
            <a:endParaRPr sz="1400" dirty="0">
              <a:highlight>
                <a:srgbClr val="D9D9D9"/>
              </a:highlight>
            </a:endParaRPr>
          </a:p>
        </p:txBody>
      </p:sp>
      <p:sp>
        <p:nvSpPr>
          <p:cNvPr id="1507" name="Google Shape;1507;g26b2ec62d3c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2a0f8679acd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2a0f8679acd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15" name="Google Shape;1515;g2a0f8679acd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g2a0f8679acd_0_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2" name="Google Shape;1522;g2a0f8679acd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dirty="0">
                <a:highlight>
                  <a:schemeClr val="lt2"/>
                </a:highlight>
              </a:rPr>
              <a:t>Note to presenter:  </a:t>
            </a:r>
            <a:r>
              <a:rPr lang="en-US" sz="1400" dirty="0">
                <a:highlight>
                  <a:schemeClr val="lt2"/>
                </a:highlight>
              </a:rPr>
              <a:t>This section is helpful for districts that have schools on performance watch. It also includes newer plan type requirements for sites with the improvement plan.</a:t>
            </a:r>
            <a:endParaRPr dirty="0">
              <a:highlight>
                <a:schemeClr val="lt2"/>
              </a:highlight>
            </a:endParaRPr>
          </a:p>
        </p:txBody>
      </p:sp>
      <p:sp>
        <p:nvSpPr>
          <p:cNvPr id="1523" name="Google Shape;1523;g2a0f8679acd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a645f2529a_0_1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a645f2529a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a:highlight>
                  <a:schemeClr val="lt2"/>
                </a:highlight>
              </a:rPr>
              <a:t>[Note to Presenter: </a:t>
            </a:r>
            <a:r>
              <a:rPr lang="en-US" sz="1400">
                <a:highlight>
                  <a:schemeClr val="lt2"/>
                </a:highlight>
              </a:rPr>
              <a:t>This is important to review if the district or any of its schools that received a Priority Improvement or Turnaround Plan type,</a:t>
            </a:r>
            <a:r>
              <a:rPr lang="en-US" sz="1400" b="1">
                <a:highlight>
                  <a:schemeClr val="lt2"/>
                </a:highlight>
              </a:rPr>
              <a:t> OR</a:t>
            </a:r>
            <a:r>
              <a:rPr lang="en-US" sz="1400">
                <a:highlight>
                  <a:schemeClr val="lt2"/>
                </a:highlight>
              </a:rPr>
              <a:t> are ISD, but their most recent plan type was PI/T </a:t>
            </a:r>
            <a:r>
              <a:rPr lang="en-US" sz="1400" b="1">
                <a:highlight>
                  <a:schemeClr val="lt2"/>
                </a:highlight>
              </a:rPr>
              <a:t>OR </a:t>
            </a:r>
            <a:r>
              <a:rPr lang="en-US" sz="1400">
                <a:highlight>
                  <a:schemeClr val="lt2"/>
                </a:highlight>
              </a:rPr>
              <a:t>they received Improvement/performance, while their previous rating was PI/T.</a:t>
            </a:r>
            <a:r>
              <a:rPr lang="en-US" sz="1400" b="1">
                <a:highlight>
                  <a:schemeClr val="lt2"/>
                </a:highlight>
              </a:rPr>
              <a:t>]</a:t>
            </a:r>
            <a:endParaRPr sz="1400" b="1">
              <a:highlight>
                <a:schemeClr val="lt2"/>
              </a:highlight>
            </a:endParaRPr>
          </a:p>
          <a:p>
            <a:pPr marL="0" lvl="0" indent="0" algn="l" rtl="0">
              <a:spcBef>
                <a:spcPts val="0"/>
              </a:spcBef>
              <a:spcAft>
                <a:spcPts val="0"/>
              </a:spcAft>
              <a:buNone/>
            </a:pPr>
            <a:endParaRPr sz="1400" b="1"/>
          </a:p>
          <a:p>
            <a:pPr marL="0" lvl="0" indent="0" algn="l" rtl="0">
              <a:spcBef>
                <a:spcPts val="0"/>
              </a:spcBef>
              <a:spcAft>
                <a:spcPts val="0"/>
              </a:spcAft>
              <a:buClr>
                <a:schemeClr val="dk1"/>
              </a:buClr>
              <a:buSzPts val="1100"/>
              <a:buFont typeface="Arial"/>
              <a:buNone/>
            </a:pPr>
            <a:r>
              <a:rPr lang="en-US" sz="1400" b="1"/>
              <a:t>Narrative: </a:t>
            </a:r>
            <a:r>
              <a:rPr lang="en-US" sz="1400"/>
              <a:t>Performance Watch encompasses all schools and districts that are identified in the State’s Accountability System. This section outlines additional stakeholder engagement and planning requirements for schools and districts with a priority improvement or turnaround plan type. This section also highlights planning requirements connected to improvement ratings based on </a:t>
            </a:r>
            <a:r>
              <a:rPr lang="en-US" sz="1400" u="sng">
                <a:solidFill>
                  <a:schemeClr val="hlink"/>
                </a:solidFill>
                <a:hlinkClick r:id="rId3"/>
              </a:rPr>
              <a:t>HB23-1231</a:t>
            </a:r>
            <a:r>
              <a:rPr lang="en-US" sz="1400"/>
              <a:t> enacted in 23-24. While there are newer requirements for improvement plans, sites with an improvement plan are NOT on Performance Watch unless the previous two or more years, the site had a priority improvement or turnaround plan type. </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en-US" sz="1400"/>
              <a:t>For the context of Board Statutory Responsibilities, the Local School Board MUST adopt each school’s UIP IF they are on “Performance Watch.” Let’s review what this means.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2e65dfe469e_3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2e65dfe469e_3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Note to Presenter:</a:t>
            </a:r>
            <a:r>
              <a:rPr lang="en-US"/>
              <a:t>  this slide explains how to update CDE template formatting to reflect local district templates. </a:t>
            </a:r>
            <a:endParaRPr/>
          </a:p>
        </p:txBody>
      </p:sp>
      <p:sp>
        <p:nvSpPr>
          <p:cNvPr id="1169" name="Google Shape;1169;g2e65dfe469e_3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2a0f8679acd_0_69:notes"/>
          <p:cNvSpPr>
            <a:spLocks noGrp="1" noRot="1" noChangeAspect="1"/>
          </p:cNvSpPr>
          <p:nvPr>
            <p:ph type="sldImg" idx="2"/>
          </p:nvPr>
        </p:nvSpPr>
        <p:spPr>
          <a:xfrm>
            <a:off x="1417638" y="1163638"/>
            <a:ext cx="4187700" cy="314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8" name="Google Shape;1538;g2a0f8679acd_0_69: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US" sz="1400" b="1" dirty="0">
                <a:highlight>
                  <a:schemeClr val="lt2"/>
                </a:highlight>
              </a:rPr>
              <a:t>[Note to Presenter: </a:t>
            </a:r>
            <a:r>
              <a:rPr lang="en-US" sz="1400" dirty="0">
                <a:highlight>
                  <a:schemeClr val="lt2"/>
                </a:highlight>
              </a:rPr>
              <a:t>Resources to support plan type requirements are at this webpage: </a:t>
            </a:r>
            <a:r>
              <a:rPr lang="en-US" sz="1400" u="sng" dirty="0">
                <a:highlight>
                  <a:schemeClr val="lt2"/>
                </a:highlight>
                <a:hlinkClick r:id="rId3"/>
              </a:rPr>
              <a:t>Performance Watch Expectations</a:t>
            </a:r>
            <a:r>
              <a:rPr lang="en-US" sz="1400" b="1" dirty="0">
                <a:highlight>
                  <a:schemeClr val="lt2"/>
                </a:highlight>
              </a:rPr>
              <a:t>. </a:t>
            </a:r>
            <a:r>
              <a:rPr lang="en-US" sz="1400" dirty="0">
                <a:highlight>
                  <a:schemeClr val="lt2"/>
                </a:highlight>
              </a:rPr>
              <a:t>Local Boards shall adopt plans of schools on the Accountability Clock, while districts may chose to have all schools’ plans be adopted by their local boards. Adjust call out box to ensure alignment to local context, as needed.</a:t>
            </a:r>
            <a:r>
              <a:rPr lang="en-US" sz="1400" b="1" dirty="0">
                <a:highlight>
                  <a:schemeClr val="lt2"/>
                </a:highlight>
              </a:rPr>
              <a:t>]</a:t>
            </a:r>
            <a:endParaRPr sz="1400" b="1" dirty="0">
              <a:highlight>
                <a:schemeClr val="lt2"/>
              </a:highlight>
            </a:endParaRPr>
          </a:p>
          <a:p>
            <a:pPr marL="0" lvl="0" indent="0" algn="l" rtl="0">
              <a:spcBef>
                <a:spcPts val="0"/>
              </a:spcBef>
              <a:spcAft>
                <a:spcPts val="0"/>
              </a:spcAft>
              <a:buClr>
                <a:schemeClr val="dk1"/>
              </a:buClr>
              <a:buSzPts val="1100"/>
              <a:buFont typeface="Arial"/>
              <a:buNone/>
            </a:pPr>
            <a:endParaRPr sz="1400" b="1" dirty="0"/>
          </a:p>
          <a:p>
            <a:pPr marL="0" lvl="0" indent="0" algn="l" rtl="0">
              <a:spcBef>
                <a:spcPts val="0"/>
              </a:spcBef>
              <a:spcAft>
                <a:spcPts val="0"/>
              </a:spcAft>
              <a:buClr>
                <a:schemeClr val="dk1"/>
              </a:buClr>
              <a:buSzPts val="1100"/>
              <a:buFont typeface="Arial"/>
              <a:buNone/>
            </a:pPr>
            <a:r>
              <a:rPr lang="en-US" sz="1400" b="1" dirty="0"/>
              <a:t>Narrative: </a:t>
            </a:r>
            <a:endParaRPr sz="1400" b="1" dirty="0"/>
          </a:p>
          <a:p>
            <a:pPr marL="457200" lvl="0" indent="-317500" algn="l" rtl="0">
              <a:spcBef>
                <a:spcPts val="0"/>
              </a:spcBef>
              <a:spcAft>
                <a:spcPts val="0"/>
              </a:spcAft>
              <a:buSzPts val="1400"/>
              <a:buChar char="●"/>
            </a:pPr>
            <a:r>
              <a:rPr lang="en-US" sz="1400" dirty="0"/>
              <a:t>Performance watch encompasses districts and schools identified as being on the </a:t>
            </a:r>
            <a:r>
              <a:rPr lang="en-US" sz="1400" b="1" dirty="0"/>
              <a:t>Accountability clock</a:t>
            </a:r>
            <a:r>
              <a:rPr lang="en-US" sz="1400" dirty="0"/>
              <a:t>, whereas the site is identified with a priority improvement or turnaround plan type for one or more consistent years. The red box under the </a:t>
            </a:r>
            <a:r>
              <a:rPr lang="en-US" sz="1400" b="1" dirty="0"/>
              <a:t>Accountability Clock</a:t>
            </a:r>
            <a:r>
              <a:rPr lang="en-US" sz="1400" dirty="0"/>
              <a:t> identifies sites at the so called “end of the clock” that have reached 5 or more consecutive years being “on the clock.” These sites move to state board action. </a:t>
            </a:r>
            <a:endParaRPr sz="1400" dirty="0"/>
          </a:p>
          <a:p>
            <a:pPr marL="457200" lvl="0" indent="-317500" algn="l" rtl="0">
              <a:spcBef>
                <a:spcPts val="0"/>
              </a:spcBef>
              <a:spcAft>
                <a:spcPts val="0"/>
              </a:spcAft>
              <a:buSzPts val="1400"/>
              <a:buChar char="●"/>
            </a:pPr>
            <a:r>
              <a:rPr lang="en-US" sz="1400" dirty="0"/>
              <a:t>There are also sites that may be identified </a:t>
            </a:r>
            <a:r>
              <a:rPr lang="en-US" sz="1400" b="1" dirty="0"/>
              <a:t>On Watch</a:t>
            </a:r>
            <a:r>
              <a:rPr lang="en-US" sz="1400" dirty="0"/>
              <a:t> – still under </a:t>
            </a:r>
            <a:r>
              <a:rPr lang="en-US" sz="1400" b="1" dirty="0"/>
              <a:t>Performance Watch</a:t>
            </a:r>
            <a:r>
              <a:rPr lang="en-US" sz="1400" dirty="0"/>
              <a:t> because they were previously on the </a:t>
            </a:r>
            <a:r>
              <a:rPr lang="en-US" sz="1400" b="1" dirty="0"/>
              <a:t>Accountability Clock</a:t>
            </a:r>
            <a:r>
              <a:rPr lang="en-US" sz="1400" dirty="0"/>
              <a:t> for two or more consecutive years and, while they earned a performance or improvement rating this year, must achieve one of those ratings for two consecutive years before exiting </a:t>
            </a:r>
            <a:r>
              <a:rPr lang="en-US" sz="1400" b="1" dirty="0"/>
              <a:t>Performance Watch</a:t>
            </a:r>
            <a:r>
              <a:rPr lang="en-US" sz="1400" dirty="0"/>
              <a:t>.</a:t>
            </a:r>
            <a:endParaRPr dirty="0"/>
          </a:p>
        </p:txBody>
      </p:sp>
      <p:sp>
        <p:nvSpPr>
          <p:cNvPr id="1539" name="Google Shape;1539;g2a0f8679acd_0_69: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2a645f2529a_0_17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highlight>
                  <a:schemeClr val="lt2"/>
                </a:highlight>
              </a:rPr>
              <a:t>[</a:t>
            </a:r>
            <a:r>
              <a:rPr lang="en-US" sz="1400" b="1" dirty="0">
                <a:highlight>
                  <a:schemeClr val="lt2"/>
                </a:highlight>
              </a:rPr>
              <a:t>Note to Presenter</a:t>
            </a:r>
            <a:r>
              <a:rPr lang="en-US" sz="1400" dirty="0">
                <a:highlight>
                  <a:schemeClr val="lt2"/>
                </a:highlight>
              </a:rPr>
              <a:t>– This slide will be helpful for the District Accountability Contact to identify the additional requirements associated to Performance Watch categories (column “Implications” of their district and schools. Links provide resources to meet different requirements / expectations / implications. IF you do NOT have an ISD rating in your district, you may want to remove the </a:t>
            </a:r>
            <a:r>
              <a:rPr lang="en-US" sz="1400" dirty="0">
                <a:highlight>
                  <a:schemeClr val="accent4"/>
                </a:highlight>
              </a:rPr>
              <a:t>orange</a:t>
            </a:r>
            <a:r>
              <a:rPr lang="en-US" sz="1400" dirty="0">
                <a:highlight>
                  <a:schemeClr val="lt2"/>
                </a:highlight>
              </a:rPr>
              <a:t> call out box in this slide.]</a:t>
            </a:r>
            <a:endParaRPr sz="1400" dirty="0">
              <a:highlight>
                <a:schemeClr val="lt2"/>
              </a:highlight>
            </a:endParaRPr>
          </a:p>
          <a:p>
            <a:pPr marL="0" lvl="0" indent="0" algn="l" rtl="0">
              <a:spcBef>
                <a:spcPts val="0"/>
              </a:spcBef>
              <a:spcAft>
                <a:spcPts val="0"/>
              </a:spcAft>
              <a:buNone/>
            </a:pPr>
            <a:endParaRPr sz="1400" dirty="0"/>
          </a:p>
          <a:p>
            <a:pPr marL="0" lvl="0" indent="0" algn="l" rtl="0">
              <a:spcBef>
                <a:spcPts val="0"/>
              </a:spcBef>
              <a:spcAft>
                <a:spcPts val="0"/>
              </a:spcAft>
              <a:buNone/>
            </a:pPr>
            <a:r>
              <a:rPr lang="en-US" sz="1400" b="1" dirty="0"/>
              <a:t>Narrative – </a:t>
            </a:r>
            <a:r>
              <a:rPr lang="en-US" sz="1400" dirty="0"/>
              <a:t>There are three categories for being on Performance Watch. The first is known as “</a:t>
            </a:r>
            <a:r>
              <a:rPr lang="en-US" sz="1400" b="1" dirty="0"/>
              <a:t>On Clock</a:t>
            </a:r>
            <a:r>
              <a:rPr lang="en-US" sz="1400" dirty="0"/>
              <a:t>” indicating that the site is on the “accountability clock” when they are assigned a priority improvement or turnaround plan type based on the performance framework.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US" sz="1400" dirty="0"/>
              <a:t>A site receives an “</a:t>
            </a:r>
            <a:r>
              <a:rPr lang="en-US" sz="1400" b="1" dirty="0"/>
              <a:t>On Watch</a:t>
            </a:r>
            <a:r>
              <a:rPr lang="en-US" sz="1400" dirty="0"/>
              <a:t>” category if it earned an Improvement or Performance plan type AND it was previously on the accountability clock for </a:t>
            </a:r>
            <a:r>
              <a:rPr lang="en-US" sz="1400" u="sng" dirty="0"/>
              <a:t>at least two consecutive years</a:t>
            </a:r>
            <a:r>
              <a:rPr lang="en-US" sz="1400" dirty="0"/>
              <a:t>. This is an important distinction. IF a site is assigned Priority Improvement or Turnaround AND receives a Performance or Improvement plan type after one year of being on the accountability clock, then they are off the clock and out of Performance Watch. However, after two consecutive years “</a:t>
            </a:r>
            <a:r>
              <a:rPr lang="en-US" sz="1400" b="1" dirty="0"/>
              <a:t>On Clock</a:t>
            </a:r>
            <a:r>
              <a:rPr lang="en-US" sz="1400" dirty="0"/>
              <a:t>”-- even if earning a Performance or Improvement plan type the next year, the site will be </a:t>
            </a:r>
            <a:r>
              <a:rPr lang="en-US" sz="1400" b="1" dirty="0"/>
              <a:t>“On Watch”</a:t>
            </a:r>
            <a:r>
              <a:rPr lang="en-US" sz="1400" dirty="0"/>
              <a:t> and would only be removed from Performance Watch if they earn an improvement or performance plan type for a second consecutive year</a:t>
            </a:r>
            <a:r>
              <a:rPr lang="en-US" sz="1400" b="1" dirty="0"/>
              <a:t>. </a:t>
            </a:r>
            <a:endParaRPr sz="1400" b="1" dirty="0"/>
          </a:p>
          <a:p>
            <a:pPr marL="0" lvl="0" indent="0" algn="l" rtl="0">
              <a:spcBef>
                <a:spcPts val="0"/>
              </a:spcBef>
              <a:spcAft>
                <a:spcPts val="0"/>
              </a:spcAft>
              <a:buNone/>
            </a:pPr>
            <a:endParaRPr sz="1400" b="1" dirty="0"/>
          </a:p>
          <a:p>
            <a:pPr marL="0" lvl="0" indent="0" algn="l" rtl="0">
              <a:spcBef>
                <a:spcPts val="0"/>
              </a:spcBef>
              <a:spcAft>
                <a:spcPts val="0"/>
              </a:spcAft>
              <a:buNone/>
            </a:pPr>
            <a:r>
              <a:rPr lang="en-US" sz="1400" dirty="0"/>
              <a:t>Finally, the “</a:t>
            </a:r>
            <a:r>
              <a:rPr lang="en-US" sz="1400" b="1" dirty="0"/>
              <a:t>On Hold</a:t>
            </a:r>
            <a:r>
              <a:rPr lang="en-US" sz="1400" dirty="0"/>
              <a:t>” designation is used if the site received an ISD or Insufficient State Data rating and the last available plan type was  “</a:t>
            </a:r>
            <a:r>
              <a:rPr lang="en-US" sz="1400" b="1" dirty="0"/>
              <a:t>On Clock.</a:t>
            </a:r>
            <a:r>
              <a:rPr lang="en-US" sz="1400" dirty="0"/>
              <a:t>”</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p:txBody>
      </p:sp>
      <p:sp>
        <p:nvSpPr>
          <p:cNvPr id="1555" name="Google Shape;1555;g2a645f2529a_0_17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g2a0f8679acd_0_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2a0f8679acd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highlight>
                  <a:schemeClr val="lt2"/>
                </a:highlight>
              </a:rPr>
              <a:t>Note to Presenter</a:t>
            </a:r>
            <a:r>
              <a:rPr lang="en-US" sz="2800">
                <a:highlight>
                  <a:schemeClr val="lt2"/>
                </a:highlight>
              </a:rPr>
              <a:t>🔼</a:t>
            </a:r>
            <a:r>
              <a:rPr lang="en-US" sz="1400">
                <a:highlight>
                  <a:schemeClr val="lt2"/>
                </a:highlight>
              </a:rPr>
              <a:t>ENTER THE FOLLOWING INFORMATION IN THIS SLIDE:</a:t>
            </a:r>
            <a:endParaRPr sz="1400">
              <a:highlight>
                <a:schemeClr val="lt2"/>
              </a:highlight>
            </a:endParaRPr>
          </a:p>
          <a:p>
            <a:pPr marL="457200" lvl="0" indent="-317500" algn="l" rtl="0">
              <a:spcBef>
                <a:spcPts val="0"/>
              </a:spcBef>
              <a:spcAft>
                <a:spcPts val="0"/>
              </a:spcAft>
              <a:buClr>
                <a:schemeClr val="dk1"/>
              </a:buClr>
              <a:buSzPts val="1400"/>
              <a:buFont typeface="Calibri"/>
              <a:buAutoNum type="arabicPeriod"/>
            </a:pPr>
            <a:r>
              <a:rPr lang="en-US" sz="1400"/>
              <a:t>Enter in the names of each school that are on the clock / on hold including their Year on the Clock (e.g., Y1, Y2, etc.)</a:t>
            </a:r>
            <a:endParaRPr sz="1400"/>
          </a:p>
          <a:p>
            <a:pPr marL="457200" lvl="0" indent="-317500" algn="l" rtl="0">
              <a:spcBef>
                <a:spcPts val="0"/>
              </a:spcBef>
              <a:spcAft>
                <a:spcPts val="0"/>
              </a:spcAft>
              <a:buClr>
                <a:schemeClr val="dk1"/>
              </a:buClr>
              <a:buSzPts val="1400"/>
              <a:buFont typeface="Calibri"/>
              <a:buAutoNum type="arabicPeriod"/>
            </a:pPr>
            <a:r>
              <a:rPr lang="en-US" sz="1400"/>
              <a:t>Adjust / add to the script based on your schools on the Accountability Clock.</a:t>
            </a:r>
            <a:endParaRPr sz="1400"/>
          </a:p>
          <a:p>
            <a:pPr marL="0" lvl="0" indent="0" algn="l" rtl="0">
              <a:spcBef>
                <a:spcPts val="0"/>
              </a:spcBef>
              <a:spcAft>
                <a:spcPts val="0"/>
              </a:spcAft>
              <a:buNone/>
            </a:pPr>
            <a:endParaRPr/>
          </a:p>
          <a:p>
            <a:pPr marL="0" lvl="0" indent="0" algn="l" rtl="0">
              <a:spcBef>
                <a:spcPts val="0"/>
              </a:spcBef>
              <a:spcAft>
                <a:spcPts val="0"/>
              </a:spcAft>
              <a:buNone/>
            </a:pPr>
            <a:r>
              <a:rPr lang="en-US" sz="1400" b="1"/>
              <a:t>Narrative: </a:t>
            </a:r>
            <a:r>
              <a:rPr lang="en-US" sz="1400">
                <a:highlight>
                  <a:schemeClr val="lt2"/>
                </a:highlight>
              </a:rPr>
              <a:t>________</a:t>
            </a:r>
            <a:r>
              <a:rPr lang="en-US" sz="1400"/>
              <a:t> Schools are identified by the State’s Accountability System.  For our sites “On Clock” you’ll see that the year on the clock (e.g., ABC Elementary School, Y2), </a:t>
            </a:r>
            <a:r>
              <a:rPr lang="en-US" sz="1400">
                <a:highlight>
                  <a:schemeClr val="lt2"/>
                </a:highlight>
              </a:rPr>
              <a:t>________</a:t>
            </a:r>
            <a:r>
              <a:rPr lang="en-US" sz="1400"/>
              <a:t> (Alpine) School that has an ISD rating retains its Year 1 status from last year, when it was first identified “On the Clock”. </a:t>
            </a:r>
            <a:endParaRPr sz="1400"/>
          </a:p>
          <a:p>
            <a:pPr marL="0" lvl="0" indent="0" algn="l" rtl="0">
              <a:spcBef>
                <a:spcPts val="0"/>
              </a:spcBef>
              <a:spcAft>
                <a:spcPts val="0"/>
              </a:spcAft>
              <a:buNone/>
            </a:pPr>
            <a:endParaRPr sz="1400"/>
          </a:p>
        </p:txBody>
      </p:sp>
      <p:sp>
        <p:nvSpPr>
          <p:cNvPr id="1565" name="Google Shape;1565;g2a0f8679acd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g2a8867e9db2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5" name="Google Shape;1575;g2a8867e9db2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dirty="0">
                <a:highlight>
                  <a:schemeClr val="lt2"/>
                </a:highlight>
              </a:rPr>
              <a:t>Note to Presenter</a:t>
            </a:r>
            <a:r>
              <a:rPr lang="en-US" sz="2800" dirty="0">
                <a:highlight>
                  <a:schemeClr val="lt2"/>
                </a:highlight>
              </a:rPr>
              <a:t>🔼</a:t>
            </a:r>
            <a:r>
              <a:rPr lang="en-US" sz="1400" dirty="0">
                <a:highlight>
                  <a:schemeClr val="lt2"/>
                </a:highlight>
              </a:rPr>
              <a:t>ENTER THE FOLLOWING INFORMATION IN THIS SLIDE:</a:t>
            </a:r>
            <a:endParaRPr sz="1400" dirty="0">
              <a:highlight>
                <a:schemeClr val="lt2"/>
              </a:highlight>
            </a:endParaRPr>
          </a:p>
          <a:p>
            <a:pPr marL="457200" lvl="0" indent="-317500" algn="l" rtl="0">
              <a:spcBef>
                <a:spcPts val="0"/>
              </a:spcBef>
              <a:spcAft>
                <a:spcPts val="0"/>
              </a:spcAft>
              <a:buClr>
                <a:schemeClr val="dk1"/>
              </a:buClr>
              <a:buSzPts val="1400"/>
              <a:buFont typeface="Calibri"/>
              <a:buAutoNum type="arabicPeriod"/>
            </a:pPr>
            <a:r>
              <a:rPr lang="en-US" sz="1400" dirty="0"/>
              <a:t>Enter in the names of each school that are on the clock including their Year on Watch (e.g., Y1, Y2, etc.).</a:t>
            </a:r>
            <a:endParaRPr sz="1400" dirty="0"/>
          </a:p>
          <a:p>
            <a:pPr marL="0" lvl="0" indent="0" algn="l" rtl="0">
              <a:spcBef>
                <a:spcPts val="0"/>
              </a:spcBef>
              <a:spcAft>
                <a:spcPts val="0"/>
              </a:spcAft>
              <a:buNone/>
            </a:pPr>
            <a:endParaRPr dirty="0"/>
          </a:p>
          <a:p>
            <a:pPr marL="0" lvl="0" indent="0" algn="l" rtl="0">
              <a:spcBef>
                <a:spcPts val="0"/>
              </a:spcBef>
              <a:spcAft>
                <a:spcPts val="0"/>
              </a:spcAft>
              <a:buNone/>
            </a:pPr>
            <a:r>
              <a:rPr lang="en-US" sz="1400" b="1" dirty="0"/>
              <a:t>Narrative: </a:t>
            </a:r>
            <a:r>
              <a:rPr lang="en-US" sz="1400" dirty="0"/>
              <a:t>Our district has </a:t>
            </a:r>
            <a:r>
              <a:rPr lang="en-US" sz="1400" dirty="0">
                <a:highlight>
                  <a:srgbClr val="D9D9D9"/>
                </a:highlight>
              </a:rPr>
              <a:t>______</a:t>
            </a:r>
            <a:r>
              <a:rPr lang="en-US" sz="1400" dirty="0"/>
              <a:t> schools “On Watch.” These schools were On the Clock last year (note that they will only be Year 2 or above) and because of improvement in their performance framework OR due to insufficient state data (after moving to On Watch last year), they are designated On Watch. </a:t>
            </a:r>
            <a:endParaRPr sz="1400" dirty="0"/>
          </a:p>
          <a:p>
            <a:pPr marL="0" lvl="0" indent="0" algn="l" rtl="0">
              <a:spcBef>
                <a:spcPts val="0"/>
              </a:spcBef>
              <a:spcAft>
                <a:spcPts val="0"/>
              </a:spcAft>
              <a:buNone/>
            </a:pPr>
            <a:endParaRPr sz="1400" dirty="0"/>
          </a:p>
          <a:p>
            <a:pPr marL="0" lvl="0" indent="0" algn="l" rtl="0">
              <a:spcBef>
                <a:spcPts val="0"/>
              </a:spcBef>
              <a:spcAft>
                <a:spcPts val="0"/>
              </a:spcAft>
              <a:buClr>
                <a:schemeClr val="dk1"/>
              </a:buClr>
              <a:buSzPts val="1100"/>
              <a:buFont typeface="Arial"/>
              <a:buNone/>
            </a:pPr>
            <a:r>
              <a:rPr lang="en-US" sz="1400" dirty="0"/>
              <a:t>Note that the Year On Watch matches the last year that each school was On the Clock. For example, under Performance, the Y2 associated to {Sunshine High School} indicates the number of years the school was on the clock BEFORE receiving a Performance rating this year.</a:t>
            </a:r>
            <a:endParaRPr sz="1600" dirty="0"/>
          </a:p>
          <a:p>
            <a:pPr marL="0" lvl="0" indent="0" algn="l" rtl="0">
              <a:spcBef>
                <a:spcPts val="0"/>
              </a:spcBef>
              <a:spcAft>
                <a:spcPts val="0"/>
              </a:spcAft>
              <a:buNone/>
            </a:pPr>
            <a:endParaRPr dirty="0"/>
          </a:p>
        </p:txBody>
      </p:sp>
      <p:sp>
        <p:nvSpPr>
          <p:cNvPr id="1576" name="Google Shape;1576;g2a8867e9db2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2a0f8679acd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2a0f8679acd_0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a:highlight>
                  <a:schemeClr val="lt2"/>
                </a:highlight>
              </a:rPr>
              <a:t>[Note to Presenter:</a:t>
            </a:r>
            <a:r>
              <a:rPr lang="en-US" sz="1400">
                <a:highlight>
                  <a:schemeClr val="lt2"/>
                </a:highlight>
              </a:rPr>
              <a:t> This is a quick overview of annual requirements from Year 1 On the Clock. In the next section of this slidedeck – Improvement Planning: Current Year Priorities – slides 54-60, there is an in depth slide for each requirement. Those slides have been hidden from “presenting mode” since they my be more useful for school and district based staff to know the details to implement each requirement. Whereas for a presentation, it may be too much.</a:t>
            </a:r>
            <a:r>
              <a:rPr lang="en-US" sz="1400" b="1">
                <a:highlight>
                  <a:schemeClr val="lt2"/>
                </a:highlight>
              </a:rPr>
              <a:t>]</a:t>
            </a:r>
            <a:endParaRPr>
              <a:highlight>
                <a:schemeClr val="lt2"/>
              </a:highlight>
            </a:endParaRPr>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None/>
            </a:pPr>
            <a:r>
              <a:rPr lang="en-US" sz="1400" b="1"/>
              <a:t>Narrative: </a:t>
            </a:r>
            <a:r>
              <a:rPr lang="en-US" sz="1400"/>
              <a:t>For schools on the Accountability Clock, there are both stakeholder engagement and planning requirements. Under newer Colorado law in 2022, the Math Acceleration requirement extends to sites with an Improvement plan type, even though those schools are not identified as on the clock. We’ll review our Math Acceleration efforts at the same time as we hold our local board hearing for our schools with priority improvement and turnaround ratings. </a:t>
            </a:r>
            <a:endParaRPr sz="1400"/>
          </a:p>
          <a:p>
            <a:pPr marL="0" lvl="0" indent="0" algn="l" rtl="0">
              <a:spcBef>
                <a:spcPts val="0"/>
              </a:spcBef>
              <a:spcAft>
                <a:spcPts val="0"/>
              </a:spcAft>
              <a:buNone/>
            </a:pPr>
            <a:endParaRPr sz="1400"/>
          </a:p>
        </p:txBody>
      </p:sp>
      <p:sp>
        <p:nvSpPr>
          <p:cNvPr id="1587" name="Google Shape;1587;g2a0f8679acd_0_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2a0f8679acd_0_1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2a0f8679acd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dirty="0">
                <a:highlight>
                  <a:schemeClr val="lt2"/>
                </a:highlight>
              </a:rPr>
              <a:t>Note to Presenter</a:t>
            </a:r>
            <a:r>
              <a:rPr lang="en-US" sz="1400" dirty="0">
                <a:highlight>
                  <a:schemeClr val="lt2"/>
                </a:highlight>
              </a:rPr>
              <a:t>→ This slide is a reminder for the district Accountability Contact regarding the Timeline for the three required steps in Stakeholder engagement. </a:t>
            </a:r>
            <a:endParaRPr sz="1400" dirty="0">
              <a:highlight>
                <a:schemeClr val="lt2"/>
              </a:highlight>
            </a:endParaRPr>
          </a:p>
          <a:p>
            <a:pPr marL="0" lvl="0" indent="0" algn="l" rtl="0">
              <a:spcBef>
                <a:spcPts val="0"/>
              </a:spcBef>
              <a:spcAft>
                <a:spcPts val="0"/>
              </a:spcAft>
              <a:buNone/>
            </a:pPr>
            <a:r>
              <a:rPr lang="en-US" sz="1400" dirty="0">
                <a:highlight>
                  <a:schemeClr val="lt2"/>
                </a:highlight>
              </a:rPr>
              <a:t>Here’s the key resource for this required </a:t>
            </a:r>
            <a:r>
              <a:rPr lang="en-US" sz="1400" u="sng" dirty="0">
                <a:solidFill>
                  <a:schemeClr val="hlink"/>
                </a:solidFill>
                <a:highlight>
                  <a:schemeClr val="lt2"/>
                </a:highlight>
                <a:hlinkClick r:id="rId3"/>
              </a:rPr>
              <a:t>stakeholder engagement process</a:t>
            </a:r>
            <a:r>
              <a:rPr lang="en-US" sz="1400" dirty="0">
                <a:highlight>
                  <a:schemeClr val="lt2"/>
                </a:highlight>
              </a:rPr>
              <a:t>.</a:t>
            </a:r>
            <a:endParaRPr sz="1400" dirty="0">
              <a:highlight>
                <a:schemeClr val="lt2"/>
              </a:highlight>
            </a:endParaRPr>
          </a:p>
          <a:p>
            <a:pPr marL="0" lvl="0" indent="0" algn="l" rtl="0">
              <a:spcBef>
                <a:spcPts val="0"/>
              </a:spcBef>
              <a:spcAft>
                <a:spcPts val="0"/>
              </a:spcAft>
              <a:buNone/>
            </a:pPr>
            <a:r>
              <a:rPr lang="en-US" sz="2800" dirty="0">
                <a:solidFill>
                  <a:srgbClr val="000000"/>
                </a:solidFill>
                <a:highlight>
                  <a:schemeClr val="lt2"/>
                </a:highlight>
              </a:rPr>
              <a:t>🔼</a:t>
            </a:r>
            <a:endParaRPr sz="1400" dirty="0">
              <a:solidFill>
                <a:srgbClr val="000000"/>
              </a:solidFill>
              <a:highlight>
                <a:schemeClr val="lt2"/>
              </a:highlight>
            </a:endParaRPr>
          </a:p>
          <a:p>
            <a:pPr marL="0" lvl="0" indent="0" algn="l" rtl="0">
              <a:spcBef>
                <a:spcPts val="0"/>
              </a:spcBef>
              <a:spcAft>
                <a:spcPts val="0"/>
              </a:spcAft>
              <a:buNone/>
            </a:pPr>
            <a:r>
              <a:rPr lang="en-US" sz="1400" dirty="0">
                <a:highlight>
                  <a:schemeClr val="lt2"/>
                </a:highlight>
              </a:rPr>
              <a:t>The Facilitator may chose to insert its timeline for these three events, for example: </a:t>
            </a:r>
            <a:endParaRPr sz="1400" dirty="0">
              <a:highlight>
                <a:schemeClr val="lt2"/>
              </a:highlight>
            </a:endParaRPr>
          </a:p>
          <a:p>
            <a:pPr marL="457200" lvl="0" indent="-330200" algn="l" rtl="0">
              <a:spcBef>
                <a:spcPts val="0"/>
              </a:spcBef>
              <a:spcAft>
                <a:spcPts val="0"/>
              </a:spcAft>
              <a:buSzPts val="1600"/>
              <a:buFont typeface="Calibri"/>
              <a:buChar char="●"/>
            </a:pPr>
            <a:r>
              <a:rPr lang="en-US" sz="1400" dirty="0">
                <a:highlight>
                  <a:schemeClr val="lt2"/>
                </a:highlight>
              </a:rPr>
              <a:t>September 15 – Families received parent notification letter about X School’s performance rating and when the board public hearing will take place</a:t>
            </a:r>
            <a:endParaRPr sz="1400" dirty="0">
              <a:highlight>
                <a:schemeClr val="lt2"/>
              </a:highlight>
            </a:endParaRPr>
          </a:p>
          <a:p>
            <a:pPr marL="457200" lvl="0" indent="-330200" algn="l" rtl="0">
              <a:spcBef>
                <a:spcPts val="0"/>
              </a:spcBef>
              <a:spcAft>
                <a:spcPts val="0"/>
              </a:spcAft>
              <a:buSzPts val="1600"/>
              <a:buFont typeface="Calibri"/>
              <a:buChar char="●"/>
            </a:pPr>
            <a:r>
              <a:rPr lang="en-US" sz="1400" dirty="0">
                <a:highlight>
                  <a:schemeClr val="lt2"/>
                </a:highlight>
              </a:rPr>
              <a:t>November 1 – Board meeting, public hearing to review draft UIP(s) at identified school(s)</a:t>
            </a:r>
            <a:endParaRPr sz="1400" dirty="0">
              <a:highlight>
                <a:schemeClr val="lt2"/>
              </a:highlight>
            </a:endParaRPr>
          </a:p>
          <a:p>
            <a:pPr marL="457200" lvl="0" indent="-330200" algn="l" rtl="0">
              <a:spcBef>
                <a:spcPts val="0"/>
              </a:spcBef>
              <a:spcAft>
                <a:spcPts val="0"/>
              </a:spcAft>
              <a:buSzPts val="1600"/>
              <a:buFont typeface="Calibri"/>
              <a:buChar char="●"/>
            </a:pPr>
            <a:r>
              <a:rPr lang="en-US" sz="1400" dirty="0">
                <a:highlight>
                  <a:schemeClr val="lt2"/>
                </a:highlight>
              </a:rPr>
              <a:t>December 1 - Board meeting, final UIP(s) presented for board adoption</a:t>
            </a:r>
            <a:endParaRPr sz="1400" dirty="0">
              <a:highlight>
                <a:schemeClr val="lt2"/>
              </a:highlight>
            </a:endParaRP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sz="1400" b="1" dirty="0"/>
              <a:t>Narrative: </a:t>
            </a:r>
            <a:r>
              <a:rPr lang="en-US" sz="1400" dirty="0"/>
              <a:t>We have scheduled </a:t>
            </a:r>
            <a:r>
              <a:rPr lang="en-US" sz="1400" dirty="0">
                <a:highlight>
                  <a:schemeClr val="lt2"/>
                </a:highlight>
              </a:rPr>
              <a:t>XXXX date</a:t>
            </a:r>
            <a:r>
              <a:rPr lang="en-US" sz="1400" dirty="0"/>
              <a:t> for our local board hearing that must occur at least 30 days after communities are notified at our Schools with Priority Improvement and Turnaround Plan types. At the hearing, we’ll provide an overview of each school’s plan and how we’re incorporating plan type requirements based on each school’s plan type. </a:t>
            </a:r>
            <a:endParaRPr sz="1400" dirty="0"/>
          </a:p>
        </p:txBody>
      </p:sp>
      <p:sp>
        <p:nvSpPr>
          <p:cNvPr id="1598" name="Google Shape;1598;g2a0f8679acd_0_1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g26f9ef52c62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highlight>
                  <a:schemeClr val="lt2"/>
                </a:highlight>
              </a:rPr>
              <a:t>[</a:t>
            </a:r>
            <a:r>
              <a:rPr lang="en-US" sz="1400" b="1" dirty="0">
                <a:highlight>
                  <a:schemeClr val="lt2"/>
                </a:highlight>
              </a:rPr>
              <a:t>Note to Presenter</a:t>
            </a:r>
            <a:r>
              <a:rPr lang="en-US" sz="1400" dirty="0">
                <a:highlight>
                  <a:schemeClr val="lt2"/>
                </a:highlight>
              </a:rPr>
              <a:t>– This slide will be helpful for the District Accountability Contact to identify the additional requirements associated to Performance Watch categories (Links included in the “Implications” column provide resources to meet different requirements / expectations / implications.]</a:t>
            </a:r>
            <a:endParaRPr sz="1400" dirty="0">
              <a:highlight>
                <a:schemeClr val="lt2"/>
              </a:highlight>
            </a:endParaRPr>
          </a:p>
          <a:p>
            <a:pPr marL="0" lvl="0" indent="0" algn="l" rtl="0">
              <a:spcBef>
                <a:spcPts val="0"/>
              </a:spcBef>
              <a:spcAft>
                <a:spcPts val="0"/>
              </a:spcAft>
              <a:buNone/>
            </a:pPr>
            <a:endParaRPr sz="1400" dirty="0"/>
          </a:p>
          <a:p>
            <a:pPr marL="0" lvl="0" indent="0" algn="l" rtl="0">
              <a:spcBef>
                <a:spcPts val="0"/>
              </a:spcBef>
              <a:spcAft>
                <a:spcPts val="0"/>
              </a:spcAft>
              <a:buNone/>
            </a:pPr>
            <a:r>
              <a:rPr lang="en-US" sz="1400" b="1" dirty="0"/>
              <a:t>Narrative – </a:t>
            </a:r>
            <a:r>
              <a:rPr lang="en-US" sz="1400" dirty="0"/>
              <a:t>To wrap this up, let’s revisit the Performance Watch designations for a moment in regards to implications for each type (On Clock, On Watch, On Hold). The requirements or “implications” that we just reviewed are specific to schools “on the clock.” For schools On Watch, those sites do not have the previous requirements we reviewed, while they are still eligible for grants and their UIP will be reviewed by CDE. For a school On Hold, they must still meet communication expectations or the Stakeholder Engagement requirements. </a:t>
            </a:r>
            <a:endParaRPr sz="1400" dirty="0"/>
          </a:p>
        </p:txBody>
      </p:sp>
      <p:sp>
        <p:nvSpPr>
          <p:cNvPr id="1606" name="Google Shape;1606;g26f9ef52c62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Google Shape;1613;g2a892bcd7bd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4" name="Google Shape;1614;g2a892bcd7bd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5" name="Google Shape;1615;g2a892bcd7bd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2613325974d_0_2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2613325974d_0_2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a:highlight>
                  <a:schemeClr val="lt2"/>
                </a:highlight>
              </a:rPr>
              <a:t>Note to presenter – </a:t>
            </a:r>
            <a:r>
              <a:rPr lang="en-US" sz="1400">
                <a:highlight>
                  <a:schemeClr val="lt2"/>
                </a:highlight>
              </a:rPr>
              <a:t>This section is developed to update your local board on your UIP efforts, either for the district or for schools On the Clock. </a:t>
            </a:r>
            <a:endParaRPr sz="1400">
              <a:highlight>
                <a:schemeClr val="lt2"/>
              </a:highlight>
            </a:endParaRPr>
          </a:p>
          <a:p>
            <a:pPr marL="0" lvl="0" indent="0" algn="l" rtl="0">
              <a:spcBef>
                <a:spcPts val="0"/>
              </a:spcBef>
              <a:spcAft>
                <a:spcPts val="0"/>
              </a:spcAft>
              <a:buClr>
                <a:schemeClr val="dk1"/>
              </a:buClr>
              <a:buSzPts val="1100"/>
              <a:buFont typeface="Arial"/>
              <a:buNone/>
            </a:pPr>
            <a:r>
              <a:rPr lang="en-US" sz="1400">
                <a:highlight>
                  <a:schemeClr val="lt2"/>
                </a:highlight>
              </a:rPr>
              <a:t>This section also includes a slide explaining each plan requirement for schools on the clock that may be more helpful in working with schools as they develop their plans, rather than presenting to the board. </a:t>
            </a:r>
            <a:endParaRPr sz="1400">
              <a:highlight>
                <a:schemeClr val="lt2"/>
              </a:highlight>
            </a:endParaRPr>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None/>
            </a:pPr>
            <a:endParaRPr b="1"/>
          </a:p>
        </p:txBody>
      </p:sp>
      <p:sp>
        <p:nvSpPr>
          <p:cNvPr id="1623" name="Google Shape;1623;g2613325974d_0_2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g2a645f2529a_0_3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9" name="Google Shape;1629;g2a645f2529a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a:t>Narrative.  </a:t>
            </a:r>
            <a:r>
              <a:rPr lang="en-US" sz="1400"/>
              <a:t>Before adopting plans, it’s important that the Board and in consultation with the District’s Accountability Committee engage in the district and schools’ improvement plans. In this section, we’ll review our priorities and planned efforts in support of continuous improvement.</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2612f411fc2_1_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2612f411fc2_1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2" name="Google Shape;1182;g2612f411fc2_1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2a645f2529a_0_3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t>Narrative.  </a:t>
            </a:r>
            <a:r>
              <a:rPr lang="en-US" sz="1400"/>
              <a:t>It is critical that board members have a clear understanding of their responsibilities regarding improvement plans.  Most importantly, board members should review the plan from the perspective of ensuring that best practices are being followed.  The board is not responsible for the implementation of the plan as this is a primary responsibility of the superintendent and school principal. There are similarities and differences between the board and superintendent roles as reflected in the slide.  Both parties should ensure district goals are met and best practices are being utilized.  In contrast, superintendents are the implementers and should ensure board policy, statute, and district priorities are being met.  Board members will be looking to see that the developed plan is aligned with policy, goals and resources.  The board is never responsible for managerial tasks. </a:t>
            </a:r>
            <a:endParaRPr/>
          </a:p>
        </p:txBody>
      </p:sp>
      <p:sp>
        <p:nvSpPr>
          <p:cNvPr id="1638" name="Google Shape;1638;g2a645f2529a_0_3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3"/>
        <p:cNvGrpSpPr/>
        <p:nvPr/>
      </p:nvGrpSpPr>
      <p:grpSpPr>
        <a:xfrm>
          <a:off x="0" y="0"/>
          <a:ext cx="0" cy="0"/>
          <a:chOff x="0" y="0"/>
          <a:chExt cx="0" cy="0"/>
        </a:xfrm>
      </p:grpSpPr>
      <p:sp>
        <p:nvSpPr>
          <p:cNvPr id="1644" name="Google Shape;1644;g2a645f2529a_0_6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5" name="Google Shape;1645;g2a645f2529a_0_6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a:t>Narrative.</a:t>
            </a:r>
            <a:r>
              <a:rPr lang="en-US" sz="1400"/>
              <a:t>  As a board member, some primary questions that are often asked related to oversight of plan adoption and implementation are presented in the slide.  Typically, the questions asked are less about how? but instead about the Why? The use of why questions tend to be aligned with ensuring appropriate oversight and that best practices were used in plan development.  The Colorado Department of Education has also produced a short resource document that explores other questions board members may want to consider asking. </a:t>
            </a:r>
            <a:endParaRPr sz="1400"/>
          </a:p>
        </p:txBody>
      </p:sp>
      <p:sp>
        <p:nvSpPr>
          <p:cNvPr id="1646" name="Google Shape;1646;g2a645f2529a_0_6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2a645f2529a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2a645f2529a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dirty="0">
                <a:highlight>
                  <a:schemeClr val="lt2"/>
                </a:highlight>
              </a:rPr>
              <a:t>[</a:t>
            </a:r>
            <a:r>
              <a:rPr lang="en-US" sz="1400" b="1" dirty="0">
                <a:highlight>
                  <a:schemeClr val="lt2"/>
                </a:highlight>
              </a:rPr>
              <a:t>Note to Presenter: </a:t>
            </a:r>
            <a:r>
              <a:rPr lang="en-US" sz="1400" dirty="0">
                <a:highlight>
                  <a:schemeClr val="lt2"/>
                </a:highlight>
              </a:rPr>
              <a:t>Use this slide if your district has selected to use the traditional UIP template. If your district moved to the new streamlined template, delete this slide and use the next slide.]</a:t>
            </a:r>
            <a:endParaRPr sz="1400" dirty="0"/>
          </a:p>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Clr>
                <a:schemeClr val="dk1"/>
              </a:buClr>
              <a:buSzPts val="1100"/>
              <a:buFont typeface="Arial"/>
              <a:buNone/>
            </a:pPr>
            <a:r>
              <a:rPr lang="en-US" sz="1400" b="1" dirty="0"/>
              <a:t>Narrative:  </a:t>
            </a:r>
            <a:r>
              <a:rPr lang="en-US" sz="1400" dirty="0"/>
              <a:t>The UIP is organized by five guiding questions that outline the major concepts of the improvement planning process that include Priority Performance Challenges, Root Causes, Major Improvement Strategies, Action Plans &amp; Progress Monitoring. The guiding questions aim to create coherence and emphasize the importance of aligning all elements of the improvement plan. </a:t>
            </a:r>
            <a:endParaRPr sz="14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2e5e3ab63b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2e5e3ab63b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dirty="0">
                <a:highlight>
                  <a:schemeClr val="lt2"/>
                </a:highlight>
              </a:rPr>
              <a:t>[</a:t>
            </a:r>
            <a:r>
              <a:rPr lang="en-US" sz="1400" b="1" dirty="0">
                <a:highlight>
                  <a:schemeClr val="lt2"/>
                </a:highlight>
              </a:rPr>
              <a:t>Note to Presenter: </a:t>
            </a:r>
            <a:r>
              <a:rPr lang="en-US" sz="1400" dirty="0">
                <a:highlight>
                  <a:schemeClr val="lt2"/>
                </a:highlight>
              </a:rPr>
              <a:t>Use this slide if your district has selected to move to the new, streamlined UIP template. If your district stayed with the traditional template, delete this slide and use the previous slide.]</a:t>
            </a:r>
            <a:endParaRPr sz="1400" dirty="0"/>
          </a:p>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Clr>
                <a:schemeClr val="dk1"/>
              </a:buClr>
              <a:buSzPts val="1100"/>
              <a:buFont typeface="Arial"/>
              <a:buNone/>
            </a:pPr>
            <a:r>
              <a:rPr lang="en-US" sz="1400" b="1" dirty="0"/>
              <a:t>Narrative:  </a:t>
            </a:r>
            <a:r>
              <a:rPr lang="en-US" sz="1400" dirty="0"/>
              <a:t>The new streamlined UIP is organized by the “top three” guiding questions outlining the major concepts of the improvement planning process that include 1) Priorities &amp; Targets, 2) Root Causes &amp; Strategies, and 3) Implementation &amp; Actions. The new “top three” guiding questions reorganize the layout to align better with school and district planning process, and consistent with the traditional UIP aim to create coherence and emphasize the importance of aligning all elements of the improvement plan. </a:t>
            </a: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2613325974d_0_2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9" name="Google Shape;1669;g2613325974d_0_2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800">
                <a:highlight>
                  <a:schemeClr val="lt2"/>
                </a:highlight>
              </a:rPr>
              <a:t>🔼</a:t>
            </a:r>
            <a:r>
              <a:rPr lang="en-US" sz="1300">
                <a:highlight>
                  <a:schemeClr val="lt2"/>
                </a:highlight>
              </a:rPr>
              <a:t>ENTER THE FOLLOWING INFORMATION IN THIS SLIDE:</a:t>
            </a:r>
            <a:endParaRPr sz="1300">
              <a:highlight>
                <a:schemeClr val="lt2"/>
              </a:highlight>
            </a:endParaRPr>
          </a:p>
          <a:p>
            <a:pPr marL="457200" lvl="0" indent="-311150" algn="l" rtl="0">
              <a:spcBef>
                <a:spcPts val="0"/>
              </a:spcBef>
              <a:spcAft>
                <a:spcPts val="0"/>
              </a:spcAft>
              <a:buClr>
                <a:schemeClr val="dk1"/>
              </a:buClr>
              <a:buSzPts val="1300"/>
              <a:buFont typeface="Calibri"/>
              <a:buAutoNum type="arabicPeriod"/>
            </a:pPr>
            <a:r>
              <a:rPr lang="en-US" sz="1300"/>
              <a:t>Take a snapshot of your district / school’s UIP “snapshot” from the online UIP system or the new streamlined system</a:t>
            </a:r>
            <a:endParaRPr sz="13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None/>
            </a:pPr>
            <a:r>
              <a:rPr lang="en-US" sz="1400" b="1"/>
              <a:t>Narrative:  </a:t>
            </a:r>
            <a:r>
              <a:rPr lang="en-US" sz="1400"/>
              <a:t>Here’s the executive summary of the district UIP. </a:t>
            </a:r>
            <a:r>
              <a:rPr lang="en-US" sz="1400">
                <a:highlight>
                  <a:schemeClr val="lt2"/>
                </a:highlight>
              </a:rPr>
              <a:t>(note to presenter – insert your content and consider reading it backwards so that it reads like a Theory of Action)</a:t>
            </a:r>
            <a:endParaRPr sz="1400">
              <a:highlight>
                <a:schemeClr val="lt2"/>
              </a:highlight>
            </a:endParaRPr>
          </a:p>
          <a:p>
            <a:pPr marL="0" lvl="0" indent="0" algn="l" rtl="0">
              <a:spcBef>
                <a:spcPts val="0"/>
              </a:spcBef>
              <a:spcAft>
                <a:spcPts val="0"/>
              </a:spcAft>
              <a:buClr>
                <a:schemeClr val="dk1"/>
              </a:buClr>
              <a:buSzPts val="1100"/>
              <a:buFont typeface="Arial"/>
              <a:buNone/>
            </a:pPr>
            <a:r>
              <a:rPr lang="en-US" sz="1400"/>
              <a:t>If we implement </a:t>
            </a:r>
            <a:r>
              <a:rPr lang="en-US" sz="1400">
                <a:highlight>
                  <a:schemeClr val="lt2"/>
                </a:highlight>
              </a:rPr>
              <a:t>__[insert MIS #1]__ and  __[insert MIS #1]__ (etc.) </a:t>
            </a:r>
            <a:r>
              <a:rPr lang="en-US" sz="1400"/>
              <a:t>with fidelity, then we will address the following root causes: </a:t>
            </a:r>
            <a:r>
              <a:rPr lang="en-US" sz="1400">
                <a:highlight>
                  <a:schemeClr val="lt2"/>
                </a:highlight>
              </a:rPr>
              <a:t>___[insert root causes]___ </a:t>
            </a:r>
            <a:r>
              <a:rPr lang="en-US" sz="1400"/>
              <a:t>that will change current trends for all of our students focused on </a:t>
            </a:r>
            <a:r>
              <a:rPr lang="en-US" sz="1400">
                <a:highlight>
                  <a:schemeClr val="lt2"/>
                </a:highlight>
              </a:rPr>
              <a:t>___[insert priority performance challenges / student performance priorities]___</a:t>
            </a:r>
            <a:r>
              <a:rPr lang="en-US" sz="1400"/>
              <a:t>.</a:t>
            </a:r>
            <a:endParaRPr sz="1400"/>
          </a:p>
        </p:txBody>
      </p:sp>
      <p:sp>
        <p:nvSpPr>
          <p:cNvPr id="1670" name="Google Shape;1670;g2613325974d_0_2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g2a07022add0_0_3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g2a07022add0_0_3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highlight>
                  <a:schemeClr val="lt2"/>
                </a:highlight>
              </a:rPr>
              <a:t>[</a:t>
            </a:r>
            <a:r>
              <a:rPr lang="en-US" sz="1400" b="1" dirty="0">
                <a:highlight>
                  <a:schemeClr val="lt2"/>
                </a:highlight>
              </a:rPr>
              <a:t>Note to facilitator</a:t>
            </a:r>
            <a:r>
              <a:rPr lang="en-US" sz="1400" dirty="0">
                <a:highlight>
                  <a:schemeClr val="lt2"/>
                </a:highlight>
              </a:rPr>
              <a:t>→ Highlight key efforts - things being done or progress towards implementation]</a:t>
            </a:r>
            <a:endParaRPr sz="1400" dirty="0">
              <a:highlight>
                <a:schemeClr val="lt2"/>
              </a:highlight>
            </a:endParaRPr>
          </a:p>
        </p:txBody>
      </p:sp>
      <p:sp>
        <p:nvSpPr>
          <p:cNvPr id="1679" name="Google Shape;1679;g2a07022add0_0_3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5"/>
        <p:cNvGrpSpPr/>
        <p:nvPr/>
      </p:nvGrpSpPr>
      <p:grpSpPr>
        <a:xfrm>
          <a:off x="0" y="0"/>
          <a:ext cx="0" cy="0"/>
          <a:chOff x="0" y="0"/>
          <a:chExt cx="0" cy="0"/>
        </a:xfrm>
      </p:grpSpPr>
      <p:sp>
        <p:nvSpPr>
          <p:cNvPr id="1686" name="Google Shape;1686;g2a0f8679acd_0_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7" name="Google Shape;1687;g2a0f8679acd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8" name="Google Shape;1688;g2a0f8679acd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2a0840cf610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2a0840cf610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5" name="Google Shape;1695;g2a0840cf610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g2a0f8679acd_0_1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2" name="Google Shape;1702;g2a0f8679acd_0_1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3" name="Google Shape;1703;g2a0f8679acd_0_1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g2a07022add0_0_15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2" name="Google Shape;1712;g2a07022add0_0_15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dirty="0">
                <a:highlight>
                  <a:schemeClr val="lt2"/>
                </a:highlight>
              </a:rPr>
              <a:t>[</a:t>
            </a:r>
            <a:r>
              <a:rPr lang="en-US" sz="1400" b="1" dirty="0">
                <a:highlight>
                  <a:schemeClr val="lt2"/>
                </a:highlight>
              </a:rPr>
              <a:t>Note to Presenter</a:t>
            </a:r>
            <a:r>
              <a:rPr lang="en-US" sz="1400" dirty="0">
                <a:highlight>
                  <a:schemeClr val="lt2"/>
                </a:highlight>
              </a:rPr>
              <a:t>→ Highlight what schools are doing along the continuum, give specific examples, add photos]</a:t>
            </a:r>
            <a:endParaRPr sz="1400" dirty="0">
              <a:highlight>
                <a:schemeClr val="lt2"/>
              </a:highlight>
            </a:endParaRPr>
          </a:p>
          <a:p>
            <a:pPr marL="0" lvl="0" indent="0" algn="l" rtl="0">
              <a:spcBef>
                <a:spcPts val="0"/>
              </a:spcBef>
              <a:spcAft>
                <a:spcPts val="0"/>
              </a:spcAft>
              <a:buClr>
                <a:schemeClr val="dk1"/>
              </a:buClr>
              <a:buSzPts val="1100"/>
              <a:buFont typeface="Arial"/>
              <a:buNone/>
            </a:pPr>
            <a:endParaRPr sz="1400" dirty="0"/>
          </a:p>
          <a:p>
            <a:pPr marL="0" lvl="0" indent="0" algn="l" rtl="0">
              <a:spcBef>
                <a:spcPts val="0"/>
              </a:spcBef>
              <a:spcAft>
                <a:spcPts val="0"/>
              </a:spcAft>
              <a:buClr>
                <a:schemeClr val="dk1"/>
              </a:buClr>
              <a:buSzPts val="1100"/>
              <a:buFont typeface="Arial"/>
              <a:buNone/>
            </a:pPr>
            <a:r>
              <a:rPr lang="en-US" sz="1400" dirty="0">
                <a:solidFill>
                  <a:schemeClr val="dk1"/>
                </a:solidFill>
                <a:latin typeface="Calibri"/>
                <a:ea typeface="Calibri"/>
                <a:cs typeface="Calibri"/>
                <a:sym typeface="Calibri"/>
              </a:rPr>
              <a:t>This image depicts the continuum of impact for family engagement activities. These include, on the left, school or system-wide activities; and, on the right, more individualized touchpoints with specific students and families. Note that there is no “good” or “bad” end of this continuum. This image reflects the research findings that individualized activities have a stronger impact on student success than building-wide activities. However, a strong family engagement approach will incorporate a range of activities from across this spectrum.</a:t>
            </a:r>
            <a:endParaRPr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t>Narrative:</a:t>
            </a:r>
            <a:endParaRPr sz="1400"/>
          </a:p>
          <a:p>
            <a:pPr marL="0" lvl="0" indent="0" algn="l" rtl="0">
              <a:spcBef>
                <a:spcPts val="0"/>
              </a:spcBef>
              <a:spcAft>
                <a:spcPts val="0"/>
              </a:spcAft>
              <a:buClr>
                <a:schemeClr val="dk1"/>
              </a:buClr>
              <a:buSzPts val="1100"/>
              <a:buFont typeface="Arial"/>
              <a:buNone/>
            </a:pPr>
            <a:r>
              <a:rPr lang="en-US" sz="1400" b="1">
                <a:highlight>
                  <a:schemeClr val="lt2"/>
                </a:highlight>
              </a:rPr>
              <a:t>Note to presenter: </a:t>
            </a:r>
            <a:r>
              <a:rPr lang="en-US" sz="1400">
                <a:highlight>
                  <a:schemeClr val="lt2"/>
                </a:highlight>
              </a:rPr>
              <a:t> adjust slide template w/district logo and information as needed. </a:t>
            </a:r>
            <a:endParaRPr sz="1400">
              <a:highlight>
                <a:schemeClr val="lt2"/>
              </a:highlight>
            </a:endParaRPr>
          </a:p>
        </p:txBody>
      </p:sp>
      <p:sp>
        <p:nvSpPr>
          <p:cNvPr id="1190" name="Google Shape;119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g2a07022add0_0_16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0" name="Google Shape;1720;g2a07022add0_0_16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highlight>
                  <a:schemeClr val="lt2"/>
                </a:highlight>
              </a:rPr>
              <a:t>[</a:t>
            </a:r>
            <a:r>
              <a:rPr lang="en-US" sz="1400" b="1" dirty="0">
                <a:highlight>
                  <a:schemeClr val="lt2"/>
                </a:highlight>
              </a:rPr>
              <a:t>Note to Presenter</a:t>
            </a:r>
            <a:r>
              <a:rPr lang="en-US" sz="1400" dirty="0">
                <a:highlight>
                  <a:schemeClr val="lt2"/>
                </a:highlight>
              </a:rPr>
              <a:t>→ Highlight what your district and schools are doing to support K-12 math acceleration]</a:t>
            </a:r>
            <a:endParaRPr sz="1400" dirty="0">
              <a:highlight>
                <a:schemeClr val="lt2"/>
              </a:highlight>
            </a:endParaRPr>
          </a:p>
        </p:txBody>
      </p:sp>
      <p:sp>
        <p:nvSpPr>
          <p:cNvPr id="1721" name="Google Shape;1721;g2a07022add0_0_16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g2a07022add0_0_16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9" name="Google Shape;1729;g2a07022add0_0_16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t>Narrative: </a:t>
            </a:r>
            <a:r>
              <a:rPr lang="en-US" sz="1400">
                <a:solidFill>
                  <a:schemeClr val="dk1"/>
                </a:solidFill>
                <a:latin typeface="Calibri"/>
                <a:ea typeface="Calibri"/>
                <a:cs typeface="Calibri"/>
                <a:sym typeface="Calibri"/>
              </a:rPr>
              <a:t>Schools that are newly identified for Priority Improvement or Turnaround plan types, as well as their District, IF the district is also Priority Improvement or Turnaround should… </a:t>
            </a:r>
            <a:endParaRPr sz="14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400">
                <a:solidFill>
                  <a:schemeClr val="dk1"/>
                </a:solidFill>
                <a:latin typeface="Calibri"/>
                <a:ea typeface="Calibri"/>
                <a:cs typeface="Calibri"/>
                <a:sym typeface="Calibri"/>
              </a:rPr>
              <a:t>Indicate in your current UIP any steps you have taken to assess the (needs of) and (resources available for) children eight and under across your community.</a:t>
            </a:r>
            <a:endParaRPr sz="14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400">
                <a:solidFill>
                  <a:schemeClr val="dk1"/>
                </a:solidFill>
                <a:latin typeface="Calibri"/>
                <a:ea typeface="Calibri"/>
                <a:cs typeface="Calibri"/>
                <a:sym typeface="Calibri"/>
              </a:rPr>
              <a:t>Take advantage of the resources available on the Improvement Planning and Early Learning website to learn about and plan this year to conduct and report on an Early Learning Needs Assessment in your 2024-25 UIP.</a:t>
            </a:r>
            <a:endParaRPr sz="14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400">
                <a:solidFill>
                  <a:schemeClr val="dk1"/>
                </a:solidFill>
                <a:latin typeface="Calibri"/>
                <a:ea typeface="Calibri"/>
                <a:cs typeface="Calibri"/>
                <a:sym typeface="Calibri"/>
              </a:rPr>
              <a:t>Ideally, districts with identified schools will initiate the ELNA process to coordinate across sites, as needed.  </a:t>
            </a: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400">
                <a:solidFill>
                  <a:schemeClr val="dk1"/>
                </a:solidFill>
                <a:latin typeface="Calibri"/>
                <a:ea typeface="Calibri"/>
                <a:cs typeface="Calibri"/>
                <a:sym typeface="Calibri"/>
              </a:rPr>
              <a:t>For more information, the Early Learning Needs Assessment includes a complete analysis of </a:t>
            </a:r>
            <a:r>
              <a:rPr lang="en-US" sz="1400" u="sng">
                <a:solidFill>
                  <a:schemeClr val="hlink"/>
                </a:solidFill>
                <a:latin typeface="Calibri"/>
                <a:ea typeface="Calibri"/>
                <a:cs typeface="Calibri"/>
                <a:sym typeface="Calibri"/>
                <a:hlinkClick r:id="rId3"/>
              </a:rPr>
              <a:t>early elementary student achievement data</a:t>
            </a:r>
            <a:r>
              <a:rPr lang="en-US" sz="1400">
                <a:solidFill>
                  <a:schemeClr val="dk1"/>
                </a:solidFill>
                <a:latin typeface="Calibri"/>
                <a:ea typeface="Calibri"/>
                <a:cs typeface="Calibri"/>
                <a:sym typeface="Calibri"/>
              </a:rPr>
              <a:t>. Your UIP Plan would identify appropriate research-based next steps to improve early childhood programs and partnerships.   </a:t>
            </a: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2a07022add0_0_16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2a07022add0_0_16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[this slide is specific to schools and districts with turnaround plan types]</a:t>
            </a:r>
            <a:endParaRPr sz="1400"/>
          </a:p>
        </p:txBody>
      </p:sp>
      <p:sp>
        <p:nvSpPr>
          <p:cNvPr id="1737" name="Google Shape;1737;g2a07022add0_0_16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2612f411fc2_0_7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2612f411fc2_0_7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5" name="Google Shape;1745;g2612f411fc2_0_7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2a0f8679acd_1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2a0f8679acd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1752" name="Google Shape;1752;g2a0f8679acd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2a8867e9db2_0_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2a8867e9db2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800">
                <a:highlight>
                  <a:schemeClr val="lt2"/>
                </a:highlight>
              </a:rPr>
              <a:t>🔼</a:t>
            </a:r>
            <a:r>
              <a:rPr lang="en-US" sz="1400">
                <a:highlight>
                  <a:schemeClr val="lt2"/>
                </a:highlight>
              </a:rPr>
              <a:t>ENTER THE FOLLOWING INFORMATION IN THIS SLIDE:</a:t>
            </a:r>
            <a:endParaRPr sz="1400">
              <a:highlight>
                <a:schemeClr val="lt2"/>
              </a:highlight>
            </a:endParaRPr>
          </a:p>
          <a:p>
            <a:pPr marL="457200" lvl="0" indent="-317500" algn="l" rtl="0">
              <a:spcBef>
                <a:spcPts val="0"/>
              </a:spcBef>
              <a:spcAft>
                <a:spcPts val="0"/>
              </a:spcAft>
              <a:buClr>
                <a:schemeClr val="dk1"/>
              </a:buClr>
              <a:buSzPts val="1400"/>
              <a:buFont typeface="Calibri"/>
              <a:buChar char="●"/>
            </a:pPr>
            <a:r>
              <a:rPr lang="en-US" sz="1400"/>
              <a:t>Name, title, email address, and/or phone number of key contacts related to this presentation. </a:t>
            </a:r>
            <a:endParaRPr sz="1400"/>
          </a:p>
          <a:p>
            <a:pPr marL="0" lvl="0" indent="0" algn="l" rtl="0">
              <a:spcBef>
                <a:spcPts val="0"/>
              </a:spcBef>
              <a:spcAft>
                <a:spcPts val="0"/>
              </a:spcAft>
              <a:buNone/>
            </a:pPr>
            <a:endParaRPr/>
          </a:p>
        </p:txBody>
      </p:sp>
      <p:sp>
        <p:nvSpPr>
          <p:cNvPr id="1761" name="Google Shape;1761;g2a8867e9db2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8"/>
        <p:cNvGrpSpPr/>
        <p:nvPr/>
      </p:nvGrpSpPr>
      <p:grpSpPr>
        <a:xfrm>
          <a:off x="0" y="0"/>
          <a:ext cx="0" cy="0"/>
          <a:chOff x="0" y="0"/>
          <a:chExt cx="0" cy="0"/>
        </a:xfrm>
      </p:grpSpPr>
      <p:sp>
        <p:nvSpPr>
          <p:cNvPr id="1769" name="Google Shape;1769;g2a0f8679acd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0" name="Google Shape;1770;g2a0f8679ac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1" name="Google Shape;1771;g2a0f8679ac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8" name="Google Shape;177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g2612f411fc2_0_7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4" name="Google Shape;1784;g2612f411fc2_0_7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Please recognize that additional changes are planned related to the alternative ed framework and ESSA.  Please see the online changes document to see the full scope of changes (not specific to accountability frameworks).</a:t>
            </a:r>
            <a:endParaRPr sz="1400"/>
          </a:p>
        </p:txBody>
      </p:sp>
      <p:sp>
        <p:nvSpPr>
          <p:cNvPr id="1785" name="Google Shape;1785;g2612f411fc2_0_7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1"/>
        <p:cNvGrpSpPr/>
        <p:nvPr/>
      </p:nvGrpSpPr>
      <p:grpSpPr>
        <a:xfrm>
          <a:off x="0" y="0"/>
          <a:ext cx="0" cy="0"/>
          <a:chOff x="0" y="0"/>
          <a:chExt cx="0" cy="0"/>
        </a:xfrm>
      </p:grpSpPr>
      <p:sp>
        <p:nvSpPr>
          <p:cNvPr id="1792" name="Google Shape;1792;g2a07022add0_0_162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3" name="Google Shape;1793;g2a07022add0_0_1625:notes"/>
          <p:cNvSpPr txBox="1">
            <a:spLocks noGrp="1"/>
          </p:cNvSpPr>
          <p:nvPr>
            <p:ph type="body" idx="1"/>
          </p:nvPr>
        </p:nvSpPr>
        <p:spPr>
          <a:xfrm>
            <a:off x="702310" y="4480004"/>
            <a:ext cx="5618400" cy="36657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How are the framework ratings determined?</a:t>
            </a:r>
            <a:endParaRPr/>
          </a:p>
        </p:txBody>
      </p:sp>
      <p:sp>
        <p:nvSpPr>
          <p:cNvPr id="1794" name="Google Shape;1794;g2a07022add0_0_1625:notes"/>
          <p:cNvSpPr txBox="1">
            <a:spLocks noGrp="1"/>
          </p:cNvSpPr>
          <p:nvPr>
            <p:ph type="sldNum" idx="12"/>
          </p:nvPr>
        </p:nvSpPr>
        <p:spPr>
          <a:xfrm>
            <a:off x="3978131" y="8842029"/>
            <a:ext cx="3043200" cy="467100"/>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282a875763b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400"/>
          </a:p>
        </p:txBody>
      </p:sp>
      <p:sp>
        <p:nvSpPr>
          <p:cNvPr id="1198" name="Google Shape;1198;g282a875763b_0_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2a892bcd7b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1" name="Google Shape;1801;g2a892bcd7b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Google Shape;1814;g2612f411fc2_1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5" name="Google Shape;1815;g2612f411fc2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6" name="Google Shape;1816;g2612f411fc2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g26c5bf994bd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6" name="Google Shape;1826;g26c5bf994b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800"/>
              <a:t>🔼</a:t>
            </a:r>
            <a:r>
              <a:rPr lang="en-US"/>
              <a:t>ENTER THE FOLLOWING INFORMATION IN THIS SLIDE:</a:t>
            </a:r>
            <a:endParaRPr/>
          </a:p>
          <a:p>
            <a:pPr marL="457200" lvl="0" indent="-304800" algn="l" rtl="0">
              <a:spcBef>
                <a:spcPts val="0"/>
              </a:spcBef>
              <a:spcAft>
                <a:spcPts val="0"/>
              </a:spcAft>
              <a:buClr>
                <a:schemeClr val="dk1"/>
              </a:buClr>
              <a:buSzPts val="1200"/>
              <a:buFont typeface="Calibri"/>
              <a:buAutoNum type="arabicPeriod"/>
            </a:pPr>
            <a:r>
              <a:rPr lang="en-US"/>
              <a:t>Snapshot of growth results from district performance framework for one level. </a:t>
            </a:r>
            <a:endParaRPr/>
          </a:p>
          <a:p>
            <a:pPr marL="457200" lvl="0" indent="-304800" algn="l" rtl="0">
              <a:spcBef>
                <a:spcPts val="0"/>
              </a:spcBef>
              <a:spcAft>
                <a:spcPts val="0"/>
              </a:spcAft>
              <a:buClr>
                <a:schemeClr val="dk1"/>
              </a:buClr>
              <a:buSzPts val="1200"/>
              <a:buFont typeface="Calibri"/>
              <a:buAutoNum type="arabicPeriod"/>
            </a:pPr>
            <a:r>
              <a:rPr lang="en-US"/>
              <a:t>The presenter may use this to show board members how the ratings are assigned based on points earned, while board members are referring to the actual PDF for the district school performance framework.</a:t>
            </a:r>
            <a:endParaRPr/>
          </a:p>
          <a:p>
            <a:pPr marL="45720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Narrative. </a:t>
            </a:r>
            <a:r>
              <a:rPr lang="en-US"/>
              <a:t> This slide reflects the district level academic growth results of all students at the elementary level. It includes the number of points assigned along with the corresponding rating for each content area– English Language Arts and Math, as well as English Language Proficiency measured using the ACCESS for ELLS assessment. Growth data is included for all students and by student group where the count is at least 16 students.  The last row in the table reflects the overall number of points earned with the associated growth rating for the elementary level. There are similar tables for each level, elementary, middle and high.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827" name="Google Shape;1827;g26c5bf994b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5"/>
        <p:cNvGrpSpPr/>
        <p:nvPr/>
      </p:nvGrpSpPr>
      <p:grpSpPr>
        <a:xfrm>
          <a:off x="0" y="0"/>
          <a:ext cx="0" cy="0"/>
          <a:chOff x="0" y="0"/>
          <a:chExt cx="0" cy="0"/>
        </a:xfrm>
      </p:grpSpPr>
      <p:sp>
        <p:nvSpPr>
          <p:cNvPr id="1836" name="Google Shape;1836;g2612f411fc2_1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7" name="Google Shape;1837;g2612f411fc2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8" name="Google Shape;1838;g2612f411fc2_1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g2c41380af69_1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7" name="Google Shape;1847;g2c41380af69_1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800"/>
              <a:t>🔼</a:t>
            </a:r>
            <a:r>
              <a:rPr lang="en-US"/>
              <a:t>ENTER THE FOLLOWING INFORMATION IN THIS SLIDE:</a:t>
            </a:r>
            <a:endParaRPr/>
          </a:p>
          <a:p>
            <a:pPr marL="457200" lvl="0" indent="-304800" algn="l" rtl="0">
              <a:spcBef>
                <a:spcPts val="0"/>
              </a:spcBef>
              <a:spcAft>
                <a:spcPts val="0"/>
              </a:spcAft>
              <a:buClr>
                <a:schemeClr val="dk1"/>
              </a:buClr>
              <a:buSzPts val="1200"/>
              <a:buFont typeface="Calibri"/>
              <a:buAutoNum type="arabicPeriod"/>
            </a:pPr>
            <a:r>
              <a:rPr lang="en-US"/>
              <a:t>Snapshot of growth results from district performance framework for one level. </a:t>
            </a:r>
            <a:endParaRPr/>
          </a:p>
          <a:p>
            <a:pPr marL="457200" lvl="0" indent="-304800" algn="l" rtl="0">
              <a:spcBef>
                <a:spcPts val="0"/>
              </a:spcBef>
              <a:spcAft>
                <a:spcPts val="0"/>
              </a:spcAft>
              <a:buClr>
                <a:schemeClr val="dk1"/>
              </a:buClr>
              <a:buSzPts val="1200"/>
              <a:buFont typeface="Calibri"/>
              <a:buAutoNum type="arabicPeriod"/>
            </a:pPr>
            <a:r>
              <a:rPr lang="en-US"/>
              <a:t>The presenter may use this to show board members how the ratings are assigned based on points earned, while board members are referring to the actual PDF for the district school performance framework.</a:t>
            </a:r>
            <a:endParaRPr/>
          </a:p>
          <a:p>
            <a:pPr marL="45720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Narrative. </a:t>
            </a:r>
            <a:r>
              <a:rPr lang="en-US"/>
              <a:t> This slide reflects the district level academic growth results of all students at the elementary level. It includes the number of points assigned along with the corresponding rating for each content area– English Language Arts and Math, as well as English Language Proficiency measured using the ACCESS for ELLS assessment. Growth data is included for all students and by student group where the count is at least 16 students.  The last row in the table reflects the overall number of points earned with the associated growth rating for the elementary level. There are similar tables for each level, elementary, middle and high.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848" name="Google Shape;1848;g2c41380af69_1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6"/>
        <p:cNvGrpSpPr/>
        <p:nvPr/>
      </p:nvGrpSpPr>
      <p:grpSpPr>
        <a:xfrm>
          <a:off x="0" y="0"/>
          <a:ext cx="0" cy="0"/>
          <a:chOff x="0" y="0"/>
          <a:chExt cx="0" cy="0"/>
        </a:xfrm>
      </p:grpSpPr>
      <p:sp>
        <p:nvSpPr>
          <p:cNvPr id="1857" name="Google Shape;1857;g2612f411fc2_0_7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8" name="Google Shape;1858;g2612f411fc2_0_7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9" name="Google Shape;1859;g2612f411fc2_0_7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g2c40ff32eb8_0_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6" name="Google Shape;1866;g2c40ff32eb8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Narrative.  The </a:t>
            </a:r>
            <a:r>
              <a:rPr lang="en-US" b="1"/>
              <a:t>Colorado Growth Model </a:t>
            </a:r>
            <a:r>
              <a:rPr lang="en-US"/>
              <a:t>was developed by CDE and the National Center for the Improvement in Educational Assessment (NCIES) and first used in 2009. Currently used by about half the states.</a:t>
            </a:r>
            <a:endParaRPr/>
          </a:p>
        </p:txBody>
      </p:sp>
      <p:sp>
        <p:nvSpPr>
          <p:cNvPr id="1867" name="Google Shape;1867;g2c40ff32eb8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3"/>
        <p:cNvGrpSpPr/>
        <p:nvPr/>
      </p:nvGrpSpPr>
      <p:grpSpPr>
        <a:xfrm>
          <a:off x="0" y="0"/>
          <a:ext cx="0" cy="0"/>
          <a:chOff x="0" y="0"/>
          <a:chExt cx="0" cy="0"/>
        </a:xfrm>
      </p:grpSpPr>
      <p:sp>
        <p:nvSpPr>
          <p:cNvPr id="1874" name="Google Shape;1874;g2c40ff32eb8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5" name="Google Shape;1875;g2c40ff32eb8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6" name="Google Shape;1876;g2c40ff32eb8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2612f411fc2_1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4" name="Google Shape;1884;g2612f411fc2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5" name="Google Shape;1885;g2612f411fc2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2612f411fc2_0_7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2612f411fc2_0_7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800"/>
              <a:t>🔼</a:t>
            </a:r>
            <a:r>
              <a:rPr lang="en-US"/>
              <a:t>ENTER THE FOLLOWING INFORMATION IN THIS SLIDE:</a:t>
            </a:r>
            <a:endParaRPr/>
          </a:p>
          <a:p>
            <a:pPr marL="457200" lvl="0" indent="-304800" algn="l" rtl="0">
              <a:spcBef>
                <a:spcPts val="0"/>
              </a:spcBef>
              <a:spcAft>
                <a:spcPts val="0"/>
              </a:spcAft>
              <a:buClr>
                <a:schemeClr val="dk1"/>
              </a:buClr>
              <a:buSzPts val="1200"/>
              <a:buFont typeface="Calibri"/>
              <a:buAutoNum type="arabicPeriod"/>
            </a:pPr>
            <a:r>
              <a:rPr lang="en-US"/>
              <a:t>Snapshot of postsecondary workforce readiness results from district performance framework.</a:t>
            </a:r>
            <a:endParaRPr/>
          </a:p>
          <a:p>
            <a:pPr marL="45720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Narrative. </a:t>
            </a:r>
            <a:r>
              <a:rPr lang="en-US"/>
              <a:t> This slide reflects the district level postsecondary and workforce readiness results of all students at the high school level.  Also, it includes the number of points assigned along with the corresponding rating for each PWR subindicator including SAT, Dropout rate, matriculation rate, and graduation rates.  The last row in the table reflects the overall number of points earned with the associated PWR rating.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895" name="Google Shape;1895;g2612f411fc2_0_7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2612f411fc2_0_3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b="1"/>
              <a:t>Narrative: </a:t>
            </a:r>
            <a:r>
              <a:rPr lang="en-US" sz="1400"/>
              <a:t>Colorado’s education accountability system is based on the belief that every student should receive an excellent education and graduate ready to succeed. The accountability system consists of local, state, and federal processes: </a:t>
            </a:r>
            <a:endParaRPr sz="1400"/>
          </a:p>
          <a:p>
            <a:pPr marL="457200" lvl="0" indent="-317500" algn="l" rtl="0">
              <a:lnSpc>
                <a:spcPct val="100000"/>
              </a:lnSpc>
              <a:spcBef>
                <a:spcPts val="0"/>
              </a:spcBef>
              <a:spcAft>
                <a:spcPts val="0"/>
              </a:spcAft>
              <a:buSzPts val="1400"/>
              <a:buChar char="●"/>
            </a:pPr>
            <a:r>
              <a:rPr lang="en-US" sz="1400"/>
              <a:t>Local accountability is driven by locally elected boards and reflects locally-held values. Boards oversee superintendent and district policies. </a:t>
            </a:r>
            <a:endParaRPr sz="1400"/>
          </a:p>
          <a:p>
            <a:pPr marL="457200" lvl="0" indent="-317500" algn="l" rtl="0">
              <a:lnSpc>
                <a:spcPct val="100000"/>
              </a:lnSpc>
              <a:spcBef>
                <a:spcPts val="0"/>
              </a:spcBef>
              <a:spcAft>
                <a:spcPts val="0"/>
              </a:spcAft>
              <a:buSzPts val="1400"/>
              <a:buChar char="●"/>
            </a:pPr>
            <a:r>
              <a:rPr lang="en-US" sz="1400"/>
              <a:t>State accountability is informed by the Education Accountability Act of 2009 and by rules set by the Colorado Board of Education. This policy context drives the creation of performance frameworks, public reporting, improvement planning, performance watch, accreditation contracts, accountability committees, supports and interventions, and several state awards programs. </a:t>
            </a:r>
            <a:endParaRPr sz="1400"/>
          </a:p>
          <a:p>
            <a:pPr marL="457200" lvl="0" indent="-317500" algn="l" rtl="0">
              <a:lnSpc>
                <a:spcPct val="100000"/>
              </a:lnSpc>
              <a:spcBef>
                <a:spcPts val="0"/>
              </a:spcBef>
              <a:spcAft>
                <a:spcPts val="0"/>
              </a:spcAft>
              <a:buSzPts val="1400"/>
              <a:buChar char="●"/>
            </a:pPr>
            <a:r>
              <a:rPr lang="en-US" sz="1400"/>
              <a:t>Federal accountability is informed by the Every Student Succeeds Act (ESSA) and the approved Colorado state plan. The state plan establishes the criteria to identify schools on improvement.</a:t>
            </a:r>
            <a:endParaRPr sz="1400"/>
          </a:p>
          <a:p>
            <a:pPr marL="0" lvl="0" indent="0" algn="l" rtl="0">
              <a:spcBef>
                <a:spcPts val="0"/>
              </a:spcBef>
              <a:spcAft>
                <a:spcPts val="0"/>
              </a:spcAft>
              <a:buSzPts val="1100"/>
              <a:buNone/>
            </a:pPr>
            <a:endParaRPr sz="1400"/>
          </a:p>
          <a:p>
            <a:pPr marL="0" lvl="0" indent="0" algn="l" rtl="0">
              <a:spcBef>
                <a:spcPts val="0"/>
              </a:spcBef>
              <a:spcAft>
                <a:spcPts val="0"/>
              </a:spcAft>
              <a:buClr>
                <a:schemeClr val="dk1"/>
              </a:buClr>
              <a:buSzPts val="1100"/>
              <a:buFont typeface="Arial"/>
              <a:buNone/>
            </a:pPr>
            <a:r>
              <a:rPr lang="en-US" sz="1400" b="1">
                <a:highlight>
                  <a:schemeClr val="lt2"/>
                </a:highlight>
              </a:rPr>
              <a:t>[Note to presenter: </a:t>
            </a:r>
            <a:r>
              <a:rPr lang="en-US" sz="1400">
                <a:highlight>
                  <a:schemeClr val="lt2"/>
                </a:highlight>
              </a:rPr>
              <a:t>Resource - </a:t>
            </a:r>
            <a:r>
              <a:rPr lang="en-US" sz="1400" u="sng">
                <a:solidFill>
                  <a:schemeClr val="hlink"/>
                </a:solidFill>
                <a:highlight>
                  <a:schemeClr val="lt2"/>
                </a:highlight>
                <a:hlinkClick r:id="rId3"/>
              </a:rPr>
              <a:t>Accountability Fact Sheet</a:t>
            </a:r>
            <a:r>
              <a:rPr lang="en-US" sz="1400" b="1">
                <a:highlight>
                  <a:schemeClr val="lt2"/>
                </a:highlight>
              </a:rPr>
              <a:t>]</a:t>
            </a:r>
            <a:endParaRPr sz="1400" b="1">
              <a:highlight>
                <a:schemeClr val="lt2"/>
              </a:highlight>
            </a:endParaRPr>
          </a:p>
        </p:txBody>
      </p:sp>
      <p:sp>
        <p:nvSpPr>
          <p:cNvPr id="1204" name="Google Shape;1204;g2612f411fc2_0_3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2612f411fc2_0_7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3" name="Google Shape;1903;g2612f411fc2_0_7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4" name="Google Shape;1904;g2612f411fc2_0_7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2612f411fc2_0_7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2" name="Google Shape;1912;g2612f411fc2_0_7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800"/>
              <a:t>🔼</a:t>
            </a:r>
            <a:r>
              <a:rPr lang="en-US"/>
              <a:t>ENTER THE FOLLOWING INFORMATION IN THIS SLIDE:</a:t>
            </a:r>
            <a:endParaRPr/>
          </a:p>
          <a:p>
            <a:pPr marL="457200" lvl="0" indent="-304800" algn="l" rtl="0">
              <a:spcBef>
                <a:spcPts val="0"/>
              </a:spcBef>
              <a:spcAft>
                <a:spcPts val="0"/>
              </a:spcAft>
              <a:buClr>
                <a:schemeClr val="dk1"/>
              </a:buClr>
              <a:buSzPts val="1200"/>
              <a:buFont typeface="Calibri"/>
              <a:buAutoNum type="arabicPeriod"/>
            </a:pPr>
            <a:r>
              <a:rPr lang="en-US"/>
              <a:t>Snapshot of Colorado SAT achievement results within the PWR indicator from district performance framework.</a:t>
            </a:r>
            <a:endParaRPr/>
          </a:p>
          <a:p>
            <a:pPr marL="45720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Narrative. </a:t>
            </a:r>
            <a:r>
              <a:rPr lang="en-US"/>
              <a:t> This slide reflects the district level Colorado SAT achievement results of all students who took the SAT during the spring of last year, our current seniors (prior year juniors).  Also, it includes the number of points assigned along with the corresponding rating for all students and each student group in Evidence Based Reading and Writing, and Math.  This section has a total of 16 points, 4 points for all students in both EBRW and then Math, and then 1 point for each student group for each content area. These SAT subindicators contribute 9.2% towards rating.</a:t>
            </a:r>
            <a:endParaRPr/>
          </a:p>
          <a:p>
            <a:pPr marL="0" lvl="0" indent="0" algn="l" rtl="0">
              <a:spcBef>
                <a:spcPts val="0"/>
              </a:spcBef>
              <a:spcAft>
                <a:spcPts val="0"/>
              </a:spcAft>
              <a:buNone/>
            </a:pPr>
            <a:endParaRPr/>
          </a:p>
        </p:txBody>
      </p:sp>
      <p:sp>
        <p:nvSpPr>
          <p:cNvPr id="1913" name="Google Shape;1913;g2612f411fc2_0_7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0"/>
        <p:cNvGrpSpPr/>
        <p:nvPr/>
      </p:nvGrpSpPr>
      <p:grpSpPr>
        <a:xfrm>
          <a:off x="0" y="0"/>
          <a:ext cx="0" cy="0"/>
          <a:chOff x="0" y="0"/>
          <a:chExt cx="0" cy="0"/>
        </a:xfrm>
      </p:grpSpPr>
      <p:sp>
        <p:nvSpPr>
          <p:cNvPr id="1921" name="Google Shape;1921;g2612f411fc2_0_7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2" name="Google Shape;1922;g2612f411fc2_0_7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3" name="Google Shape;1923;g2612f411fc2_0_7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2612f411fc2_0_8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2612f411fc2_0_8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800"/>
              <a:t>🔼</a:t>
            </a:r>
            <a:r>
              <a:rPr lang="en-US"/>
              <a:t>ENTER THE FOLLOWING INFORMATION IN THIS SLIDE:</a:t>
            </a:r>
            <a:endParaRPr/>
          </a:p>
          <a:p>
            <a:pPr marL="457200" lvl="0" indent="-304800" algn="l" rtl="0">
              <a:spcBef>
                <a:spcPts val="0"/>
              </a:spcBef>
              <a:spcAft>
                <a:spcPts val="0"/>
              </a:spcAft>
              <a:buClr>
                <a:schemeClr val="dk1"/>
              </a:buClr>
              <a:buSzPts val="1200"/>
              <a:buFont typeface="Calibri"/>
              <a:buAutoNum type="arabicPeriod"/>
            </a:pPr>
            <a:r>
              <a:rPr lang="en-US"/>
              <a:t>Snapshot of graduation rate results within the PWR indicator from district performance framework.</a:t>
            </a:r>
            <a:endParaRPr/>
          </a:p>
          <a:p>
            <a:pPr marL="45720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b="1"/>
              <a:t>Narrative. </a:t>
            </a:r>
            <a:r>
              <a:rPr lang="en-US"/>
              <a:t> This slide reflects the district level Graduation results from the 2022-2023 School year (for the 2024 frameworks).  These results </a:t>
            </a:r>
            <a:r>
              <a:rPr lang="en-US" sz="1100"/>
              <a:t>lag behind the year of accountability calculations due to the timing of all these different collections and the release of official results. In other words, for the 2023-24 school year Performance Frameworks (2024) and ESSA identification (2024), the graduation rates represent the 2022-23 cohort of anticipated graduates. </a:t>
            </a:r>
            <a:endParaRPr sz="1100"/>
          </a:p>
          <a:p>
            <a:pPr marL="0" lvl="0" indent="0" algn="l" rtl="0">
              <a:spcBef>
                <a:spcPts val="0"/>
              </a:spcBef>
              <a:spcAft>
                <a:spcPts val="0"/>
              </a:spcAft>
              <a:buNone/>
            </a:pPr>
            <a:r>
              <a:rPr lang="en-US"/>
              <a:t>Again, the framework includes the number of points assigned along with the corresponding rating for all students and each student group taking the BEST graduation rate for each group.  This section has a total of 16 points, 8 points for all students and 2 points for each student group. Similar to the SAT subindicators, graduation rates contribute around 9.2% towards rating.</a:t>
            </a:r>
            <a:endParaRPr/>
          </a:p>
          <a:p>
            <a:pPr marL="0" lvl="0" indent="0" algn="l" rtl="0">
              <a:spcBef>
                <a:spcPts val="0"/>
              </a:spcBef>
              <a:spcAft>
                <a:spcPts val="0"/>
              </a:spcAft>
              <a:buNone/>
            </a:pPr>
            <a:endParaRPr sz="1100"/>
          </a:p>
          <a:p>
            <a:pPr marL="0" lvl="0" indent="0" algn="l" rtl="0">
              <a:spcBef>
                <a:spcPts val="0"/>
              </a:spcBef>
              <a:spcAft>
                <a:spcPts val="0"/>
              </a:spcAft>
              <a:buClr>
                <a:schemeClr val="dk1"/>
              </a:buClr>
              <a:buSzPts val="1100"/>
              <a:buFont typeface="Arial"/>
              <a:buNone/>
            </a:pPr>
            <a:endParaRPr/>
          </a:p>
        </p:txBody>
      </p:sp>
      <p:sp>
        <p:nvSpPr>
          <p:cNvPr id="1932" name="Google Shape;1932;g2612f411fc2_0_8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2612f411fc2_0_7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2612f411fc2_0_7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3" name="Google Shape;1943;g2612f411fc2_0_7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g2612f411fc2_0_8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1" name="Google Shape;1951;g2612f411fc2_0_8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800"/>
              <a:t>🔼</a:t>
            </a:r>
            <a:r>
              <a:rPr lang="en-US"/>
              <a:t>ENTER THE FOLLOWING INFORMATION IN THIS SLIDE:</a:t>
            </a:r>
            <a:endParaRPr/>
          </a:p>
          <a:p>
            <a:pPr marL="457200" lvl="0" indent="-304800" algn="l" rtl="0">
              <a:spcBef>
                <a:spcPts val="0"/>
              </a:spcBef>
              <a:spcAft>
                <a:spcPts val="0"/>
              </a:spcAft>
              <a:buClr>
                <a:schemeClr val="dk1"/>
              </a:buClr>
              <a:buSzPts val="1200"/>
              <a:buFont typeface="Calibri"/>
              <a:buAutoNum type="arabicPeriod"/>
            </a:pPr>
            <a:r>
              <a:rPr lang="en-US"/>
              <a:t>Snapshot of dropout rate results within the PWR indicator from district performance framework.</a:t>
            </a:r>
            <a:endParaRPr/>
          </a:p>
          <a:p>
            <a:pPr marL="45720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Narrative. </a:t>
            </a:r>
            <a:r>
              <a:rPr lang="en-US"/>
              <a:t> This slide reflects the district level Dropout Rates from the 2022-2023 School year (for the 2024 frameworks).  Consistent with graduation rates, these results </a:t>
            </a:r>
            <a:r>
              <a:rPr lang="en-US" sz="1100"/>
              <a:t>lag behind the year of accountability calculations due to the timing of all these different collections and the release of official results.  </a:t>
            </a:r>
            <a:r>
              <a:rPr lang="en-US"/>
              <a:t>Also consistent with Graduation rates, Dropout rates have a total of 16 points, 8 points for all students and 2 points for each student group that contribute around 9.2% towards rating.</a:t>
            </a:r>
            <a:endParaRPr/>
          </a:p>
        </p:txBody>
      </p:sp>
      <p:sp>
        <p:nvSpPr>
          <p:cNvPr id="1952" name="Google Shape;1952;g2612f411fc2_0_8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2612f411fc2_0_7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2612f411fc2_0_7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3" name="Google Shape;1963;g2612f411fc2_0_7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
        <p:cNvGrpSpPr/>
        <p:nvPr/>
      </p:nvGrpSpPr>
      <p:grpSpPr>
        <a:xfrm>
          <a:off x="0" y="0"/>
          <a:ext cx="0" cy="0"/>
          <a:chOff x="0" y="0"/>
          <a:chExt cx="0" cy="0"/>
        </a:xfrm>
      </p:grpSpPr>
      <p:sp>
        <p:nvSpPr>
          <p:cNvPr id="1970" name="Google Shape;1970;g2612f411fc2_0_8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 name="Google Shape;1971;g2612f411fc2_0_8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800"/>
              <a:t>🔼</a:t>
            </a:r>
            <a:r>
              <a:rPr lang="en-US"/>
              <a:t>ENTER THE FOLLOWING INFORMATION IN THIS SLIDE:</a:t>
            </a:r>
            <a:endParaRPr/>
          </a:p>
          <a:p>
            <a:pPr marL="457200" lvl="0" indent="-304800" algn="l" rtl="0">
              <a:spcBef>
                <a:spcPts val="0"/>
              </a:spcBef>
              <a:spcAft>
                <a:spcPts val="0"/>
              </a:spcAft>
              <a:buClr>
                <a:schemeClr val="dk1"/>
              </a:buClr>
              <a:buSzPts val="1200"/>
              <a:buFont typeface="Calibri"/>
              <a:buAutoNum type="arabicPeriod"/>
            </a:pPr>
            <a:r>
              <a:rPr lang="en-US"/>
              <a:t>Snapshot of matriculation rate results within the PWR indicator from district performance framework.</a:t>
            </a:r>
            <a:endParaRPr/>
          </a:p>
          <a:p>
            <a:pPr marL="45720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Narrative. </a:t>
            </a:r>
            <a:r>
              <a:rPr lang="en-US"/>
              <a:t> This slide reflects the district level Matriculation Rates from the 2022-2023 School year (for the 2024 frameworks).  Consistent with graduation and dropout rates, these results </a:t>
            </a:r>
            <a:r>
              <a:rPr lang="en-US" sz="1100"/>
              <a:t>lag behind the year of accountability calculations due to the timing of all these different collections and the release of official results. Compared to other PWR subindicator</a:t>
            </a:r>
            <a:r>
              <a:rPr lang="en-US"/>
              <a:t>s, the matriculation rate is only worth 4 points that makes up 2.3% of the high school or district’s overall rating.</a:t>
            </a:r>
            <a:endParaRPr/>
          </a:p>
          <a:p>
            <a:pPr marL="0" lvl="0" indent="0" algn="l" rtl="0">
              <a:spcBef>
                <a:spcPts val="0"/>
              </a:spcBef>
              <a:spcAft>
                <a:spcPts val="0"/>
              </a:spcAft>
              <a:buNone/>
            </a:pPr>
            <a:endParaRPr/>
          </a:p>
        </p:txBody>
      </p:sp>
      <p:sp>
        <p:nvSpPr>
          <p:cNvPr id="1972" name="Google Shape;1972;g2612f411fc2_0_8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0"/>
        <p:cNvGrpSpPr/>
        <p:nvPr/>
      </p:nvGrpSpPr>
      <p:grpSpPr>
        <a:xfrm>
          <a:off x="0" y="0"/>
          <a:ext cx="0" cy="0"/>
          <a:chOff x="0" y="0"/>
          <a:chExt cx="0" cy="0"/>
        </a:xfrm>
      </p:grpSpPr>
      <p:sp>
        <p:nvSpPr>
          <p:cNvPr id="1981" name="Google Shape;1981;g26b2e0e25e1_0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2" name="Google Shape;1982;g26b2e0e25e1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3" name="Google Shape;1983;g26b2e0e25e1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2b169144ff6_2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2b169144ff6_2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0" name="Google Shape;1990;g2b169144ff6_2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2a0840cf610_4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7" name="Google Shape;1217;g2a0840cf610_4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a:t>Narrative: </a:t>
            </a:r>
            <a:r>
              <a:rPr lang="en-US" sz="1400"/>
              <a:t>Colorado statute clearly indicates that the role of the Board of Education is critical in supporting the Educational accountability system.  Statute requires that local boards enter into a district accreditation contract with the state, accredit their schools, consult with and obtain feedback from their district accountability committee, and support work related to their district and school improvement plans.</a:t>
            </a:r>
            <a:endParaRPr sz="140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26b2e0e25e1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26b2e0e25e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0" name="Google Shape;2000;g26b2e0e25e1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6"/>
        <p:cNvGrpSpPr/>
        <p:nvPr/>
      </p:nvGrpSpPr>
      <p:grpSpPr>
        <a:xfrm>
          <a:off x="0" y="0"/>
          <a:ext cx="0" cy="0"/>
          <a:chOff x="0" y="0"/>
          <a:chExt cx="0" cy="0"/>
        </a:xfrm>
      </p:grpSpPr>
      <p:sp>
        <p:nvSpPr>
          <p:cNvPr id="2007" name="Google Shape;2007;g26b2e0e25e1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8" name="Google Shape;2008;g26b2e0e25e1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9" name="Google Shape;2009;g26b2e0e25e1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38"/>
            <a:ext cx="9144000" cy="2182761"/>
          </a:xfrm>
          <a:prstGeom prst="rect">
            <a:avLst/>
          </a:prstGeom>
          <a:gradFill>
            <a:gsLst>
              <a:gs pos="0">
                <a:schemeClr val="lt1"/>
              </a:gs>
              <a:gs pos="100000">
                <a:srgbClr val="488BC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2"/>
          <p:cNvCxnSpPr/>
          <p:nvPr/>
        </p:nvCxnSpPr>
        <p:spPr>
          <a:xfrm>
            <a:off x="685800" y="2772696"/>
            <a:ext cx="7801897" cy="0"/>
          </a:xfrm>
          <a:prstGeom prst="straightConnector1">
            <a:avLst/>
          </a:prstGeom>
          <a:noFill/>
          <a:ln w="19050" cap="flat" cmpd="sng">
            <a:solidFill>
              <a:srgbClr val="488BC9"/>
            </a:solidFill>
            <a:prstDash val="solid"/>
            <a:miter lim="800000"/>
            <a:headEnd type="none" w="sm" len="sm"/>
            <a:tailEnd type="none" w="sm" len="sm"/>
          </a:ln>
        </p:spPr>
      </p:cxnSp>
      <p:sp>
        <p:nvSpPr>
          <p:cNvPr id="19" name="Google Shape;19;p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2"/>
        <p:cNvGrpSpPr/>
        <p:nvPr/>
      </p:nvGrpSpPr>
      <p:grpSpPr>
        <a:xfrm>
          <a:off x="0" y="0"/>
          <a:ext cx="0" cy="0"/>
          <a:chOff x="0" y="0"/>
          <a:chExt cx="0" cy="0"/>
        </a:xfrm>
      </p:grpSpPr>
      <p:sp>
        <p:nvSpPr>
          <p:cNvPr id="73" name="Google Shape;73;p1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1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750"/>
        <p:cNvGrpSpPr/>
        <p:nvPr/>
      </p:nvGrpSpPr>
      <p:grpSpPr>
        <a:xfrm>
          <a:off x="0" y="0"/>
          <a:ext cx="0" cy="0"/>
          <a:chOff x="0" y="0"/>
          <a:chExt cx="0" cy="0"/>
        </a:xfrm>
      </p:grpSpPr>
      <p:sp>
        <p:nvSpPr>
          <p:cNvPr id="751" name="Google Shape;751;p104"/>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2" name="Google Shape;752;p104"/>
          <p:cNvCxnSpPr/>
          <p:nvPr/>
        </p:nvCxnSpPr>
        <p:spPr>
          <a:xfrm>
            <a:off x="0" y="6082133"/>
            <a:ext cx="5392200" cy="0"/>
          </a:xfrm>
          <a:prstGeom prst="straightConnector1">
            <a:avLst/>
          </a:prstGeom>
          <a:noFill/>
          <a:ln w="9525" cap="flat" cmpd="sng">
            <a:solidFill>
              <a:srgbClr val="E69138"/>
            </a:solidFill>
            <a:prstDash val="solid"/>
            <a:round/>
            <a:headEnd type="none" w="med" len="med"/>
            <a:tailEnd type="none" w="med" len="med"/>
          </a:ln>
        </p:spPr>
      </p:cxnSp>
      <p:sp>
        <p:nvSpPr>
          <p:cNvPr id="753" name="Google Shape;753;p104"/>
          <p:cNvSpPr txBox="1">
            <a:spLocks noGrp="1"/>
          </p:cNvSpPr>
          <p:nvPr>
            <p:ph type="body" idx="1"/>
          </p:nvPr>
        </p:nvSpPr>
        <p:spPr>
          <a:xfrm>
            <a:off x="457200" y="1524000"/>
            <a:ext cx="3776400" cy="42555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754" name="Google Shape;754;p104"/>
          <p:cNvPicPr preferRelativeResize="0"/>
          <p:nvPr/>
        </p:nvPicPr>
        <p:blipFill>
          <a:blip r:embed="rId2">
            <a:alphaModFix/>
          </a:blip>
          <a:stretch>
            <a:fillRect/>
          </a:stretch>
        </p:blipFill>
        <p:spPr>
          <a:xfrm>
            <a:off x="0" y="0"/>
            <a:ext cx="9144000" cy="914400"/>
          </a:xfrm>
          <a:prstGeom prst="rect">
            <a:avLst/>
          </a:prstGeom>
          <a:noFill/>
          <a:ln>
            <a:noFill/>
          </a:ln>
        </p:spPr>
      </p:pic>
      <p:sp>
        <p:nvSpPr>
          <p:cNvPr id="755" name="Google Shape;755;p10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56" name="Google Shape;756;p104"/>
          <p:cNvSpPr txBox="1">
            <a:spLocks noGrp="1"/>
          </p:cNvSpPr>
          <p:nvPr>
            <p:ph type="sldNum" idx="12"/>
          </p:nvPr>
        </p:nvSpPr>
        <p:spPr>
          <a:xfrm>
            <a:off x="114300" y="6384667"/>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757" name="Google Shape;757;p104"/>
          <p:cNvPicPr preferRelativeResize="0"/>
          <p:nvPr/>
        </p:nvPicPr>
        <p:blipFill>
          <a:blip r:embed="rId3">
            <a:alphaModFix/>
          </a:blip>
          <a:stretch>
            <a:fillRect/>
          </a:stretch>
        </p:blipFill>
        <p:spPr>
          <a:xfrm>
            <a:off x="4524250" y="6235200"/>
            <a:ext cx="867951" cy="369000"/>
          </a:xfrm>
          <a:prstGeom prst="rect">
            <a:avLst/>
          </a:prstGeom>
          <a:noFill/>
          <a:ln>
            <a:noFill/>
          </a:ln>
        </p:spPr>
      </p:pic>
      <p:sp>
        <p:nvSpPr>
          <p:cNvPr id="758" name="Google Shape;758;p104"/>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759"/>
        <p:cNvGrpSpPr/>
        <p:nvPr/>
      </p:nvGrpSpPr>
      <p:grpSpPr>
        <a:xfrm>
          <a:off x="0" y="0"/>
          <a:ext cx="0" cy="0"/>
          <a:chOff x="0" y="0"/>
          <a:chExt cx="0" cy="0"/>
        </a:xfrm>
      </p:grpSpPr>
      <p:pic>
        <p:nvPicPr>
          <p:cNvPr id="760" name="Google Shape;760;p105"/>
          <p:cNvPicPr preferRelativeResize="0"/>
          <p:nvPr/>
        </p:nvPicPr>
        <p:blipFill>
          <a:blip r:embed="rId2">
            <a:alphaModFix/>
          </a:blip>
          <a:stretch>
            <a:fillRect/>
          </a:stretch>
        </p:blipFill>
        <p:spPr>
          <a:xfrm>
            <a:off x="0" y="0"/>
            <a:ext cx="9144000" cy="914400"/>
          </a:xfrm>
          <a:prstGeom prst="rect">
            <a:avLst/>
          </a:prstGeom>
          <a:noFill/>
          <a:ln>
            <a:noFill/>
          </a:ln>
        </p:spPr>
      </p:pic>
      <p:sp>
        <p:nvSpPr>
          <p:cNvPr id="761" name="Google Shape;761;p10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62" name="Google Shape;762;p105"/>
          <p:cNvSpPr txBox="1">
            <a:spLocks noGrp="1"/>
          </p:cNvSpPr>
          <p:nvPr>
            <p:ph type="sldNum" idx="12"/>
          </p:nvPr>
        </p:nvSpPr>
        <p:spPr>
          <a:xfrm>
            <a:off x="114300" y="6384667"/>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763" name="Google Shape;763;p105"/>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764" name="Google Shape;764;p105"/>
          <p:cNvCxnSpPr/>
          <p:nvPr/>
        </p:nvCxnSpPr>
        <p:spPr>
          <a:xfrm>
            <a:off x="0" y="6082133"/>
            <a:ext cx="9152700" cy="0"/>
          </a:xfrm>
          <a:prstGeom prst="straightConnector1">
            <a:avLst/>
          </a:prstGeom>
          <a:noFill/>
          <a:ln w="9525" cap="flat" cmpd="sng">
            <a:solidFill>
              <a:srgbClr val="E69138"/>
            </a:solidFill>
            <a:prstDash val="solid"/>
            <a:round/>
            <a:headEnd type="none" w="med" len="med"/>
            <a:tailEnd type="none" w="med" len="med"/>
          </a:ln>
        </p:spPr>
      </p:cxnSp>
      <p:sp>
        <p:nvSpPr>
          <p:cNvPr id="765" name="Google Shape;765;p105"/>
          <p:cNvSpPr txBox="1">
            <a:spLocks noGrp="1"/>
          </p:cNvSpPr>
          <p:nvPr>
            <p:ph type="body" idx="1"/>
          </p:nvPr>
        </p:nvSpPr>
        <p:spPr>
          <a:xfrm>
            <a:off x="311700" y="1536633"/>
            <a:ext cx="3999900" cy="4238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766" name="Google Shape;766;p105"/>
          <p:cNvSpPr txBox="1">
            <a:spLocks noGrp="1"/>
          </p:cNvSpPr>
          <p:nvPr>
            <p:ph type="body" idx="2"/>
          </p:nvPr>
        </p:nvSpPr>
        <p:spPr>
          <a:xfrm>
            <a:off x="4832400" y="1536633"/>
            <a:ext cx="3999900" cy="4238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767"/>
        <p:cNvGrpSpPr/>
        <p:nvPr/>
      </p:nvGrpSpPr>
      <p:grpSpPr>
        <a:xfrm>
          <a:off x="0" y="0"/>
          <a:ext cx="0" cy="0"/>
          <a:chOff x="0" y="0"/>
          <a:chExt cx="0" cy="0"/>
        </a:xfrm>
      </p:grpSpPr>
      <p:pic>
        <p:nvPicPr>
          <p:cNvPr id="768" name="Google Shape;768;p106"/>
          <p:cNvPicPr preferRelativeResize="0"/>
          <p:nvPr/>
        </p:nvPicPr>
        <p:blipFill>
          <a:blip r:embed="rId2">
            <a:alphaModFix/>
          </a:blip>
          <a:stretch>
            <a:fillRect/>
          </a:stretch>
        </p:blipFill>
        <p:spPr>
          <a:xfrm>
            <a:off x="0" y="0"/>
            <a:ext cx="9144000" cy="914400"/>
          </a:xfrm>
          <a:prstGeom prst="rect">
            <a:avLst/>
          </a:prstGeom>
          <a:noFill/>
          <a:ln>
            <a:noFill/>
          </a:ln>
        </p:spPr>
      </p:pic>
      <p:sp>
        <p:nvSpPr>
          <p:cNvPr id="769" name="Google Shape;769;p10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0" name="Google Shape;770;p106"/>
          <p:cNvSpPr txBox="1">
            <a:spLocks noGrp="1"/>
          </p:cNvSpPr>
          <p:nvPr>
            <p:ph type="sldNum" idx="12"/>
          </p:nvPr>
        </p:nvSpPr>
        <p:spPr>
          <a:xfrm>
            <a:off x="114300" y="6384667"/>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771" name="Google Shape;771;p106"/>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772" name="Google Shape;772;p106"/>
          <p:cNvCxnSpPr/>
          <p:nvPr/>
        </p:nvCxnSpPr>
        <p:spPr>
          <a:xfrm>
            <a:off x="0" y="6082133"/>
            <a:ext cx="9152700" cy="0"/>
          </a:xfrm>
          <a:prstGeom prst="straightConnector1">
            <a:avLst/>
          </a:prstGeom>
          <a:noFill/>
          <a:ln w="9525" cap="flat" cmpd="sng">
            <a:solidFill>
              <a:srgbClr val="E69138"/>
            </a:solidFill>
            <a:prstDash val="solid"/>
            <a:round/>
            <a:headEnd type="none" w="med" len="med"/>
            <a:tailEnd type="none" w="med" len="med"/>
          </a:ln>
        </p:spPr>
      </p:cxnSp>
      <p:sp>
        <p:nvSpPr>
          <p:cNvPr id="773" name="Google Shape;773;p106"/>
          <p:cNvSpPr txBox="1">
            <a:spLocks noGrp="1"/>
          </p:cNvSpPr>
          <p:nvPr>
            <p:ph type="body" idx="1"/>
          </p:nvPr>
        </p:nvSpPr>
        <p:spPr>
          <a:xfrm>
            <a:off x="311700" y="1849600"/>
            <a:ext cx="3999900" cy="39255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774" name="Google Shape;774;p106"/>
          <p:cNvSpPr txBox="1">
            <a:spLocks noGrp="1"/>
          </p:cNvSpPr>
          <p:nvPr>
            <p:ph type="body" idx="2"/>
          </p:nvPr>
        </p:nvSpPr>
        <p:spPr>
          <a:xfrm>
            <a:off x="4832400" y="1849433"/>
            <a:ext cx="3999900" cy="39255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775" name="Google Shape;775;p106"/>
          <p:cNvSpPr txBox="1">
            <a:spLocks noGrp="1"/>
          </p:cNvSpPr>
          <p:nvPr>
            <p:ph type="title" idx="3"/>
          </p:nvPr>
        </p:nvSpPr>
        <p:spPr>
          <a:xfrm>
            <a:off x="329300" y="1396200"/>
            <a:ext cx="3982200" cy="492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776" name="Google Shape;776;p106"/>
          <p:cNvSpPr txBox="1">
            <a:spLocks noGrp="1"/>
          </p:cNvSpPr>
          <p:nvPr>
            <p:ph type="title" idx="4"/>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7"/>
        <p:cNvGrpSpPr/>
        <p:nvPr/>
      </p:nvGrpSpPr>
      <p:grpSpPr>
        <a:xfrm>
          <a:off x="0" y="0"/>
          <a:ext cx="0" cy="0"/>
          <a:chOff x="0" y="0"/>
          <a:chExt cx="0" cy="0"/>
        </a:xfrm>
      </p:grpSpPr>
      <p:pic>
        <p:nvPicPr>
          <p:cNvPr id="778" name="Google Shape;778;p107"/>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779" name="Google Shape;779;p107"/>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0" name="Google Shape;780;p107"/>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81" name="Google Shape;781;p107"/>
          <p:cNvPicPr preferRelativeResize="0"/>
          <p:nvPr/>
        </p:nvPicPr>
        <p:blipFill rotWithShape="1">
          <a:blip r:embed="rId3">
            <a:alphaModFix/>
          </a:blip>
          <a:srcRect/>
          <a:stretch/>
        </p:blipFill>
        <p:spPr>
          <a:xfrm>
            <a:off x="8086704" y="6172201"/>
            <a:ext cx="857291" cy="364738"/>
          </a:xfrm>
          <a:prstGeom prst="rect">
            <a:avLst/>
          </a:prstGeom>
          <a:noFill/>
          <a:ln>
            <a:noFill/>
          </a:ln>
        </p:spPr>
      </p:pic>
      <p:sp>
        <p:nvSpPr>
          <p:cNvPr id="782" name="Google Shape;782;p107"/>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783"/>
        <p:cNvGrpSpPr/>
        <p:nvPr/>
      </p:nvGrpSpPr>
      <p:grpSpPr>
        <a:xfrm>
          <a:off x="0" y="0"/>
          <a:ext cx="0" cy="0"/>
          <a:chOff x="0" y="0"/>
          <a:chExt cx="0" cy="0"/>
        </a:xfrm>
      </p:grpSpPr>
      <p:sp>
        <p:nvSpPr>
          <p:cNvPr id="784" name="Google Shape;784;p108"/>
          <p:cNvSpPr txBox="1">
            <a:spLocks noGrp="1"/>
          </p:cNvSpPr>
          <p:nvPr>
            <p:ph type="body" idx="1"/>
          </p:nvPr>
        </p:nvSpPr>
        <p:spPr>
          <a:xfrm>
            <a:off x="628650" y="1554480"/>
            <a:ext cx="3886200" cy="435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5" name="Google Shape;785;p108"/>
          <p:cNvSpPr txBox="1">
            <a:spLocks noGrp="1"/>
          </p:cNvSpPr>
          <p:nvPr>
            <p:ph type="body" idx="2"/>
          </p:nvPr>
        </p:nvSpPr>
        <p:spPr>
          <a:xfrm>
            <a:off x="4629150" y="1554480"/>
            <a:ext cx="3886200" cy="435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86" name="Google Shape;786;p108"/>
          <p:cNvPicPr preferRelativeResize="0"/>
          <p:nvPr/>
        </p:nvPicPr>
        <p:blipFill rotWithShape="1">
          <a:blip r:embed="rId2">
            <a:alphaModFix/>
          </a:blip>
          <a:srcRect/>
          <a:stretch/>
        </p:blipFill>
        <p:spPr>
          <a:xfrm>
            <a:off x="8086705" y="6172202"/>
            <a:ext cx="857291" cy="364738"/>
          </a:xfrm>
          <a:prstGeom prst="rect">
            <a:avLst/>
          </a:prstGeom>
          <a:noFill/>
          <a:ln>
            <a:noFill/>
          </a:ln>
        </p:spPr>
      </p:pic>
      <p:sp>
        <p:nvSpPr>
          <p:cNvPr id="787" name="Google Shape;787;p108"/>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88" name="Google Shape;788;p108"/>
          <p:cNvPicPr preferRelativeResize="0"/>
          <p:nvPr/>
        </p:nvPicPr>
        <p:blipFill rotWithShape="1">
          <a:blip r:embed="rId3">
            <a:alphaModFix/>
          </a:blip>
          <a:srcRect/>
          <a:stretch/>
        </p:blipFill>
        <p:spPr>
          <a:xfrm>
            <a:off x="3" y="1"/>
            <a:ext cx="9143995" cy="914399"/>
          </a:xfrm>
          <a:prstGeom prst="rect">
            <a:avLst/>
          </a:prstGeom>
          <a:noFill/>
          <a:ln>
            <a:noFill/>
          </a:ln>
        </p:spPr>
      </p:pic>
      <p:sp>
        <p:nvSpPr>
          <p:cNvPr id="789" name="Google Shape;789;p108"/>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790"/>
        <p:cNvGrpSpPr/>
        <p:nvPr/>
      </p:nvGrpSpPr>
      <p:grpSpPr>
        <a:xfrm>
          <a:off x="0" y="0"/>
          <a:ext cx="0" cy="0"/>
          <a:chOff x="0" y="0"/>
          <a:chExt cx="0" cy="0"/>
        </a:xfrm>
      </p:grpSpPr>
      <p:sp>
        <p:nvSpPr>
          <p:cNvPr id="791" name="Google Shape;791;p109"/>
          <p:cNvSpPr txBox="1">
            <a:spLocks noGrp="1"/>
          </p:cNvSpPr>
          <p:nvPr>
            <p:ph type="body" idx="1"/>
          </p:nvPr>
        </p:nvSpPr>
        <p:spPr>
          <a:xfrm>
            <a:off x="628650" y="1463040"/>
            <a:ext cx="3886200" cy="4583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792" name="Google Shape;792;p109"/>
          <p:cNvSpPr txBox="1">
            <a:spLocks noGrp="1"/>
          </p:cNvSpPr>
          <p:nvPr>
            <p:ph type="body" idx="2"/>
          </p:nvPr>
        </p:nvSpPr>
        <p:spPr>
          <a:xfrm>
            <a:off x="4629150" y="1463040"/>
            <a:ext cx="3886200" cy="4583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pic>
        <p:nvPicPr>
          <p:cNvPr id="793" name="Google Shape;793;p109"/>
          <p:cNvPicPr preferRelativeResize="0"/>
          <p:nvPr/>
        </p:nvPicPr>
        <p:blipFill rotWithShape="1">
          <a:blip r:embed="rId2">
            <a:alphaModFix/>
          </a:blip>
          <a:srcRect/>
          <a:stretch/>
        </p:blipFill>
        <p:spPr>
          <a:xfrm>
            <a:off x="1" y="0"/>
            <a:ext cx="6857996" cy="914400"/>
          </a:xfrm>
          <a:prstGeom prst="rect">
            <a:avLst/>
          </a:prstGeom>
          <a:noFill/>
          <a:ln>
            <a:noFill/>
          </a:ln>
        </p:spPr>
      </p:pic>
      <p:sp>
        <p:nvSpPr>
          <p:cNvPr id="794" name="Google Shape;794;p109"/>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795" name="Google Shape;795;p109"/>
          <p:cNvPicPr preferRelativeResize="0"/>
          <p:nvPr/>
        </p:nvPicPr>
        <p:blipFill rotWithShape="1">
          <a:blip r:embed="rId3">
            <a:alphaModFix/>
          </a:blip>
          <a:srcRect/>
          <a:stretch/>
        </p:blipFill>
        <p:spPr>
          <a:xfrm>
            <a:off x="7772400" y="6172200"/>
            <a:ext cx="857250" cy="364439"/>
          </a:xfrm>
          <a:prstGeom prst="rect">
            <a:avLst/>
          </a:prstGeom>
          <a:noFill/>
          <a:ln>
            <a:noFill/>
          </a:ln>
        </p:spPr>
      </p:pic>
      <p:sp>
        <p:nvSpPr>
          <p:cNvPr id="796" name="Google Shape;796;p10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sz="1600">
                <a:solidFill>
                  <a:srgbClr val="7F7F7F"/>
                </a:solidFill>
                <a:latin typeface="Calibri"/>
                <a:ea typeface="Calibri"/>
                <a:cs typeface="Calibri"/>
                <a:sym typeface="Calibri"/>
              </a:defRPr>
            </a:lvl1pPr>
            <a:lvl2pPr marL="0" lvl="1" indent="0" algn="l" rtl="0">
              <a:spcBef>
                <a:spcPts val="0"/>
              </a:spcBef>
              <a:buNone/>
              <a:defRPr sz="1600">
                <a:solidFill>
                  <a:srgbClr val="7F7F7F"/>
                </a:solidFill>
                <a:latin typeface="Calibri"/>
                <a:ea typeface="Calibri"/>
                <a:cs typeface="Calibri"/>
                <a:sym typeface="Calibri"/>
              </a:defRPr>
            </a:lvl2pPr>
            <a:lvl3pPr marL="0" lvl="2" indent="0" algn="l" rtl="0">
              <a:spcBef>
                <a:spcPts val="0"/>
              </a:spcBef>
              <a:buNone/>
              <a:defRPr sz="1600">
                <a:solidFill>
                  <a:srgbClr val="7F7F7F"/>
                </a:solidFill>
                <a:latin typeface="Calibri"/>
                <a:ea typeface="Calibri"/>
                <a:cs typeface="Calibri"/>
                <a:sym typeface="Calibri"/>
              </a:defRPr>
            </a:lvl3pPr>
            <a:lvl4pPr marL="0" lvl="3" indent="0" algn="l" rtl="0">
              <a:spcBef>
                <a:spcPts val="0"/>
              </a:spcBef>
              <a:buNone/>
              <a:defRPr sz="1600">
                <a:solidFill>
                  <a:srgbClr val="7F7F7F"/>
                </a:solidFill>
                <a:latin typeface="Calibri"/>
                <a:ea typeface="Calibri"/>
                <a:cs typeface="Calibri"/>
                <a:sym typeface="Calibri"/>
              </a:defRPr>
            </a:lvl4pPr>
            <a:lvl5pPr marL="0" lvl="4" indent="0" algn="l" rtl="0">
              <a:spcBef>
                <a:spcPts val="0"/>
              </a:spcBef>
              <a:buNone/>
              <a:defRPr sz="1600">
                <a:solidFill>
                  <a:srgbClr val="7F7F7F"/>
                </a:solidFill>
                <a:latin typeface="Calibri"/>
                <a:ea typeface="Calibri"/>
                <a:cs typeface="Calibri"/>
                <a:sym typeface="Calibri"/>
              </a:defRPr>
            </a:lvl5pPr>
            <a:lvl6pPr marL="0" lvl="5" indent="0" algn="l" rtl="0">
              <a:spcBef>
                <a:spcPts val="0"/>
              </a:spcBef>
              <a:buNone/>
              <a:defRPr sz="1600">
                <a:solidFill>
                  <a:srgbClr val="7F7F7F"/>
                </a:solidFill>
                <a:latin typeface="Calibri"/>
                <a:ea typeface="Calibri"/>
                <a:cs typeface="Calibri"/>
                <a:sym typeface="Calibri"/>
              </a:defRPr>
            </a:lvl6pPr>
            <a:lvl7pPr marL="0" lvl="6" indent="0" algn="l" rtl="0">
              <a:spcBef>
                <a:spcPts val="0"/>
              </a:spcBef>
              <a:buNone/>
              <a:defRPr sz="1600">
                <a:solidFill>
                  <a:srgbClr val="7F7F7F"/>
                </a:solidFill>
                <a:latin typeface="Calibri"/>
                <a:ea typeface="Calibri"/>
                <a:cs typeface="Calibri"/>
                <a:sym typeface="Calibri"/>
              </a:defRPr>
            </a:lvl7pPr>
            <a:lvl8pPr marL="0" lvl="7" indent="0" algn="l" rtl="0">
              <a:spcBef>
                <a:spcPts val="0"/>
              </a:spcBef>
              <a:buNone/>
              <a:defRPr sz="1600">
                <a:solidFill>
                  <a:srgbClr val="7F7F7F"/>
                </a:solidFill>
                <a:latin typeface="Calibri"/>
                <a:ea typeface="Calibri"/>
                <a:cs typeface="Calibri"/>
                <a:sym typeface="Calibri"/>
              </a:defRPr>
            </a:lvl8pPr>
            <a:lvl9pPr marL="0" lvl="8" indent="0" algn="l" rtl="0">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797"/>
        <p:cNvGrpSpPr/>
        <p:nvPr/>
      </p:nvGrpSpPr>
      <p:grpSpPr>
        <a:xfrm>
          <a:off x="0" y="0"/>
          <a:ext cx="0" cy="0"/>
          <a:chOff x="0" y="0"/>
          <a:chExt cx="0" cy="0"/>
        </a:xfrm>
      </p:grpSpPr>
      <p:sp>
        <p:nvSpPr>
          <p:cNvPr id="798" name="Google Shape;798;p110"/>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9" name="Google Shape;799;p110"/>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0" name="Google Shape;800;p110"/>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01"/>
        <p:cNvGrpSpPr/>
        <p:nvPr/>
      </p:nvGrpSpPr>
      <p:grpSpPr>
        <a:xfrm>
          <a:off x="0" y="0"/>
          <a:ext cx="0" cy="0"/>
          <a:chOff x="0" y="0"/>
          <a:chExt cx="0" cy="0"/>
        </a:xfrm>
      </p:grpSpPr>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808"/>
        <p:cNvGrpSpPr/>
        <p:nvPr/>
      </p:nvGrpSpPr>
      <p:grpSpPr>
        <a:xfrm>
          <a:off x="0" y="0"/>
          <a:ext cx="0" cy="0"/>
          <a:chOff x="0" y="0"/>
          <a:chExt cx="0" cy="0"/>
        </a:xfrm>
      </p:grpSpPr>
      <p:sp>
        <p:nvSpPr>
          <p:cNvPr id="809" name="Google Shape;809;p11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10" name="Google Shape;810;p113"/>
          <p:cNvPicPr preferRelativeResize="0"/>
          <p:nvPr/>
        </p:nvPicPr>
        <p:blipFill rotWithShape="1">
          <a:blip r:embed="rId2">
            <a:alphaModFix/>
          </a:blip>
          <a:srcRect/>
          <a:stretch/>
        </p:blipFill>
        <p:spPr>
          <a:xfrm>
            <a:off x="-12" y="-15383"/>
            <a:ext cx="9144024" cy="5166574"/>
          </a:xfrm>
          <a:prstGeom prst="rect">
            <a:avLst/>
          </a:prstGeom>
          <a:noFill/>
          <a:ln>
            <a:noFill/>
          </a:ln>
        </p:spPr>
      </p:pic>
      <p:cxnSp>
        <p:nvCxnSpPr>
          <p:cNvPr id="811" name="Google Shape;811;p113"/>
          <p:cNvCxnSpPr/>
          <p:nvPr/>
        </p:nvCxnSpPr>
        <p:spPr>
          <a:xfrm>
            <a:off x="301350" y="3678567"/>
            <a:ext cx="8541300" cy="0"/>
          </a:xfrm>
          <a:prstGeom prst="straightConnector1">
            <a:avLst/>
          </a:prstGeom>
          <a:noFill/>
          <a:ln w="9525" cap="flat" cmpd="sng">
            <a:solidFill>
              <a:schemeClr val="lt1"/>
            </a:solidFill>
            <a:prstDash val="solid"/>
            <a:round/>
            <a:headEnd type="none" w="sm" len="sm"/>
            <a:tailEnd type="none" w="sm" len="sm"/>
          </a:ln>
        </p:spPr>
      </p:cxnSp>
      <p:sp>
        <p:nvSpPr>
          <p:cNvPr id="812" name="Google Shape;812;p113"/>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13" name="Google Shape;813;p113"/>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5200"/>
              <a:buChar char="○"/>
              <a:defRPr sz="5200"/>
            </a:lvl2pPr>
            <a:lvl3pPr lvl="2" algn="ctr" rtl="0">
              <a:lnSpc>
                <a:spcPct val="100000"/>
              </a:lnSpc>
              <a:spcBef>
                <a:spcPts val="0"/>
              </a:spcBef>
              <a:spcAft>
                <a:spcPts val="0"/>
              </a:spcAft>
              <a:buSzPts val="5200"/>
              <a:buChar char="■"/>
              <a:defRPr sz="5200"/>
            </a:lvl3pPr>
            <a:lvl4pPr lvl="3" algn="ctr" rtl="0">
              <a:lnSpc>
                <a:spcPct val="100000"/>
              </a:lnSpc>
              <a:spcBef>
                <a:spcPts val="0"/>
              </a:spcBef>
              <a:spcAft>
                <a:spcPts val="0"/>
              </a:spcAft>
              <a:buSzPts val="5200"/>
              <a:buChar char="●"/>
              <a:defRPr sz="5200"/>
            </a:lvl4pPr>
            <a:lvl5pPr lvl="4" algn="ctr" rtl="0">
              <a:lnSpc>
                <a:spcPct val="100000"/>
              </a:lnSpc>
              <a:spcBef>
                <a:spcPts val="0"/>
              </a:spcBef>
              <a:spcAft>
                <a:spcPts val="0"/>
              </a:spcAft>
              <a:buSzPts val="5200"/>
              <a:buChar char="○"/>
              <a:defRPr sz="5200"/>
            </a:lvl5pPr>
            <a:lvl6pPr lvl="5" algn="ctr" rtl="0">
              <a:lnSpc>
                <a:spcPct val="100000"/>
              </a:lnSpc>
              <a:spcBef>
                <a:spcPts val="0"/>
              </a:spcBef>
              <a:spcAft>
                <a:spcPts val="0"/>
              </a:spcAft>
              <a:buSzPts val="5200"/>
              <a:buChar char="■"/>
              <a:defRPr sz="5200"/>
            </a:lvl6pPr>
            <a:lvl7pPr lvl="6" algn="ctr" rtl="0">
              <a:lnSpc>
                <a:spcPct val="100000"/>
              </a:lnSpc>
              <a:spcBef>
                <a:spcPts val="0"/>
              </a:spcBef>
              <a:spcAft>
                <a:spcPts val="0"/>
              </a:spcAft>
              <a:buSzPts val="5200"/>
              <a:buChar char="●"/>
              <a:defRPr sz="5200"/>
            </a:lvl7pPr>
            <a:lvl8pPr lvl="7" algn="ctr" rtl="0">
              <a:lnSpc>
                <a:spcPct val="100000"/>
              </a:lnSpc>
              <a:spcBef>
                <a:spcPts val="0"/>
              </a:spcBef>
              <a:spcAft>
                <a:spcPts val="0"/>
              </a:spcAft>
              <a:buSzPts val="5200"/>
              <a:buChar char="○"/>
              <a:defRPr sz="5200"/>
            </a:lvl8pPr>
            <a:lvl9pPr lvl="8" algn="ctr" rtl="0">
              <a:lnSpc>
                <a:spcPct val="100000"/>
              </a:lnSpc>
              <a:spcBef>
                <a:spcPts val="0"/>
              </a:spcBef>
              <a:spcAft>
                <a:spcPts val="0"/>
              </a:spcAft>
              <a:buSzPts val="5200"/>
              <a:buChar char="■"/>
              <a:defRPr sz="5200"/>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814"/>
        <p:cNvGrpSpPr/>
        <p:nvPr/>
      </p:nvGrpSpPr>
      <p:grpSpPr>
        <a:xfrm>
          <a:off x="0" y="0"/>
          <a:ext cx="0" cy="0"/>
          <a:chOff x="0" y="0"/>
          <a:chExt cx="0" cy="0"/>
        </a:xfrm>
      </p:grpSpPr>
      <p:sp>
        <p:nvSpPr>
          <p:cNvPr id="815" name="Google Shape;815;p114"/>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16" name="Google Shape;816;p114"/>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817" name="Google Shape;817;p114"/>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818" name="Google Shape;818;p114"/>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819" name="Google Shape;819;p11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20" name="Google Shape;820;p114"/>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821" name="Google Shape;821;p114"/>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822" name="Google Shape;822;p114"/>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823"/>
        <p:cNvGrpSpPr/>
        <p:nvPr/>
      </p:nvGrpSpPr>
      <p:grpSpPr>
        <a:xfrm>
          <a:off x="0" y="0"/>
          <a:ext cx="0" cy="0"/>
          <a:chOff x="0" y="0"/>
          <a:chExt cx="0" cy="0"/>
        </a:xfrm>
      </p:grpSpPr>
      <p:pic>
        <p:nvPicPr>
          <p:cNvPr id="824" name="Google Shape;824;p11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825" name="Google Shape;825;p11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26" name="Google Shape;826;p115"/>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827" name="Google Shape;827;p115"/>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828" name="Google Shape;828;p115"/>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829" name="Google Shape;829;p115"/>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Content slide with header/logo - blue 2 1">
  <p:cSld name="SECTION_HEADER_6">
    <p:spTree>
      <p:nvGrpSpPr>
        <p:cNvPr id="1" name="Shape 830"/>
        <p:cNvGrpSpPr/>
        <p:nvPr/>
      </p:nvGrpSpPr>
      <p:grpSpPr>
        <a:xfrm>
          <a:off x="0" y="0"/>
          <a:ext cx="0" cy="0"/>
          <a:chOff x="0" y="0"/>
          <a:chExt cx="0" cy="0"/>
        </a:xfrm>
      </p:grpSpPr>
      <p:pic>
        <p:nvPicPr>
          <p:cNvPr id="831" name="Google Shape;831;p116"/>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832" name="Google Shape;832;p11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33" name="Google Shape;833;p116"/>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834" name="Google Shape;834;p116"/>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835" name="Google Shape;835;p116"/>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836" name="Google Shape;836;p116"/>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837"/>
        <p:cNvGrpSpPr/>
        <p:nvPr/>
      </p:nvGrpSpPr>
      <p:grpSpPr>
        <a:xfrm>
          <a:off x="0" y="0"/>
          <a:ext cx="0" cy="0"/>
          <a:chOff x="0" y="0"/>
          <a:chExt cx="0" cy="0"/>
        </a:xfrm>
      </p:grpSpPr>
      <p:sp>
        <p:nvSpPr>
          <p:cNvPr id="838" name="Google Shape;838;p117"/>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9" name="Google Shape;839;p11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840" name="Google Shape;840;p11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841" name="Google Shape;841;p117"/>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842" name="Google Shape;842;p117"/>
          <p:cNvCxnSpPr/>
          <p:nvPr/>
        </p:nvCxnSpPr>
        <p:spPr>
          <a:xfrm>
            <a:off x="0" y="6082133"/>
            <a:ext cx="5392200" cy="0"/>
          </a:xfrm>
          <a:prstGeom prst="straightConnector1">
            <a:avLst/>
          </a:prstGeom>
          <a:noFill/>
          <a:ln w="9525" cap="flat" cmpd="sng">
            <a:solidFill>
              <a:schemeClr val="accent1"/>
            </a:solidFill>
            <a:prstDash val="solid"/>
            <a:round/>
            <a:headEnd type="none" w="sm" len="sm"/>
            <a:tailEnd type="none" w="sm" len="sm"/>
          </a:ln>
        </p:spPr>
      </p:cxnSp>
      <p:sp>
        <p:nvSpPr>
          <p:cNvPr id="843" name="Google Shape;843;p117"/>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Clr>
                <a:schemeClr val="dk1"/>
              </a:buClr>
              <a:buSzPts val="1800"/>
              <a:buChar char="●"/>
              <a:defRPr>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844" name="Google Shape;844;p117"/>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845" name="Google Shape;845;p117"/>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46"/>
        <p:cNvGrpSpPr/>
        <p:nvPr/>
      </p:nvGrpSpPr>
      <p:grpSpPr>
        <a:xfrm>
          <a:off x="0" y="0"/>
          <a:ext cx="0" cy="0"/>
          <a:chOff x="0" y="0"/>
          <a:chExt cx="0" cy="0"/>
        </a:xfrm>
      </p:grpSpPr>
      <p:pic>
        <p:nvPicPr>
          <p:cNvPr id="847" name="Google Shape;847;p118"/>
          <p:cNvPicPr preferRelativeResize="0"/>
          <p:nvPr/>
        </p:nvPicPr>
        <p:blipFill rotWithShape="1">
          <a:blip r:embed="rId2">
            <a:alphaModFix/>
          </a:blip>
          <a:srcRect/>
          <a:stretch/>
        </p:blipFill>
        <p:spPr>
          <a:xfrm>
            <a:off x="2" y="0"/>
            <a:ext cx="9143996" cy="1219200"/>
          </a:xfrm>
          <a:prstGeom prst="rect">
            <a:avLst/>
          </a:prstGeom>
          <a:noFill/>
          <a:ln>
            <a:noFill/>
          </a:ln>
        </p:spPr>
      </p:pic>
      <p:sp>
        <p:nvSpPr>
          <p:cNvPr id="848" name="Google Shape;848;p118"/>
          <p:cNvSpPr txBox="1">
            <a:spLocks noGrp="1"/>
          </p:cNvSpPr>
          <p:nvPr>
            <p:ph type="title"/>
          </p:nvPr>
        </p:nvSpPr>
        <p:spPr>
          <a:xfrm>
            <a:off x="245194" y="254513"/>
            <a:ext cx="6081900" cy="756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9" name="Google Shape;849;p118"/>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rtl="0">
              <a:lnSpc>
                <a:spcPct val="90000"/>
              </a:lnSpc>
              <a:spcBef>
                <a:spcPts val="750"/>
              </a:spcBef>
              <a:spcAft>
                <a:spcPts val="0"/>
              </a:spcAft>
              <a:buClr>
                <a:schemeClr val="dk1"/>
              </a:buClr>
              <a:buSzPts val="2400"/>
              <a:buChar char="•"/>
              <a:defRPr sz="1800"/>
            </a:lvl1pPr>
            <a:lvl2pPr marL="914400" lvl="1" indent="-355600" algn="l" rtl="0">
              <a:lnSpc>
                <a:spcPct val="90000"/>
              </a:lnSpc>
              <a:spcBef>
                <a:spcPts val="375"/>
              </a:spcBef>
              <a:spcAft>
                <a:spcPts val="0"/>
              </a:spcAft>
              <a:buClr>
                <a:schemeClr val="dk1"/>
              </a:buClr>
              <a:buSzPts val="2000"/>
              <a:buChar char="•"/>
              <a:defRPr sz="1500"/>
            </a:lvl2pPr>
            <a:lvl3pPr marL="1371600" lvl="2" indent="-342900" algn="l" rtl="0">
              <a:lnSpc>
                <a:spcPct val="90000"/>
              </a:lnSpc>
              <a:spcBef>
                <a:spcPts val="375"/>
              </a:spcBef>
              <a:spcAft>
                <a:spcPts val="0"/>
              </a:spcAft>
              <a:buClr>
                <a:schemeClr val="dk1"/>
              </a:buClr>
              <a:buSzPts val="1800"/>
              <a:buChar char="•"/>
              <a:defRPr sz="1350"/>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850" name="Google Shape;850;p118"/>
          <p:cNvPicPr preferRelativeResize="0"/>
          <p:nvPr/>
        </p:nvPicPr>
        <p:blipFill rotWithShape="1">
          <a:blip r:embed="rId3">
            <a:alphaModFix/>
          </a:blip>
          <a:srcRect/>
          <a:stretch/>
        </p:blipFill>
        <p:spPr>
          <a:xfrm>
            <a:off x="8119240" y="6172201"/>
            <a:ext cx="796159" cy="485919"/>
          </a:xfrm>
          <a:prstGeom prst="rect">
            <a:avLst/>
          </a:prstGeom>
          <a:noFill/>
          <a:ln>
            <a:noFill/>
          </a:ln>
        </p:spPr>
      </p:pic>
      <p:sp>
        <p:nvSpPr>
          <p:cNvPr id="851" name="Google Shape;851;p118"/>
          <p:cNvSpPr txBox="1">
            <a:spLocks noGrp="1"/>
          </p:cNvSpPr>
          <p:nvPr>
            <p:ph type="sldNum" idx="12"/>
          </p:nvPr>
        </p:nvSpPr>
        <p:spPr>
          <a:xfrm>
            <a:off x="89064" y="6347555"/>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Content slide with header/logo - blue 2">
  <p:cSld name="Content slide with header/logo - blue 2">
    <p:spTree>
      <p:nvGrpSpPr>
        <p:cNvPr id="1" name="Shape 852"/>
        <p:cNvGrpSpPr/>
        <p:nvPr/>
      </p:nvGrpSpPr>
      <p:grpSpPr>
        <a:xfrm>
          <a:off x="0" y="0"/>
          <a:ext cx="0" cy="0"/>
          <a:chOff x="0" y="0"/>
          <a:chExt cx="0" cy="0"/>
        </a:xfrm>
      </p:grpSpPr>
      <p:pic>
        <p:nvPicPr>
          <p:cNvPr id="853" name="Google Shape;853;p119"/>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854" name="Google Shape;854;p119"/>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55" name="Google Shape;855;p119"/>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856" name="Google Shape;856;p119"/>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857" name="Google Shape;857;p119"/>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858" name="Google Shape;858;p119"/>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59"/>
        <p:cNvGrpSpPr/>
        <p:nvPr/>
      </p:nvGrpSpPr>
      <p:grpSpPr>
        <a:xfrm>
          <a:off x="0" y="0"/>
          <a:ext cx="0" cy="0"/>
          <a:chOff x="0" y="0"/>
          <a:chExt cx="0" cy="0"/>
        </a:xfrm>
      </p:grpSpPr>
      <p:sp>
        <p:nvSpPr>
          <p:cNvPr id="860" name="Google Shape;860;p120"/>
          <p:cNvSpPr txBox="1">
            <a:spLocks noGrp="1"/>
          </p:cNvSpPr>
          <p:nvPr>
            <p:ph type="body" idx="1"/>
          </p:nvPr>
        </p:nvSpPr>
        <p:spPr>
          <a:xfrm>
            <a:off x="628650" y="1463041"/>
            <a:ext cx="3886200" cy="45837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SzPts val="1800"/>
              <a:buChar char="●"/>
              <a:defRPr sz="1800"/>
            </a:lvl1pPr>
            <a:lvl2pPr marL="914400" lvl="1" indent="-317500" algn="l" rtl="0">
              <a:lnSpc>
                <a:spcPct val="115000"/>
              </a:lnSpc>
              <a:spcBef>
                <a:spcPts val="0"/>
              </a:spcBef>
              <a:spcAft>
                <a:spcPts val="0"/>
              </a:spcAft>
              <a:buSzPts val="1400"/>
              <a:buChar char="○"/>
              <a:defRPr sz="1500"/>
            </a:lvl2pPr>
            <a:lvl3pPr marL="1371600" lvl="2" indent="-317500" algn="l" rtl="0">
              <a:lnSpc>
                <a:spcPct val="115000"/>
              </a:lnSpc>
              <a:spcBef>
                <a:spcPts val="0"/>
              </a:spcBef>
              <a:spcAft>
                <a:spcPts val="0"/>
              </a:spcAft>
              <a:buSzPts val="1400"/>
              <a:buChar char="■"/>
              <a:defRPr sz="1350"/>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861" name="Google Shape;861;p120"/>
          <p:cNvSpPr txBox="1">
            <a:spLocks noGrp="1"/>
          </p:cNvSpPr>
          <p:nvPr>
            <p:ph type="body" idx="2"/>
          </p:nvPr>
        </p:nvSpPr>
        <p:spPr>
          <a:xfrm>
            <a:off x="4629150" y="1463041"/>
            <a:ext cx="3886200" cy="45837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SzPts val="1800"/>
              <a:buChar char="●"/>
              <a:defRPr sz="1800"/>
            </a:lvl1pPr>
            <a:lvl2pPr marL="914400" lvl="1" indent="-317500" algn="l" rtl="0">
              <a:lnSpc>
                <a:spcPct val="115000"/>
              </a:lnSpc>
              <a:spcBef>
                <a:spcPts val="0"/>
              </a:spcBef>
              <a:spcAft>
                <a:spcPts val="0"/>
              </a:spcAft>
              <a:buSzPts val="1400"/>
              <a:buChar char="○"/>
              <a:defRPr sz="1500"/>
            </a:lvl2pPr>
            <a:lvl3pPr marL="1371600" lvl="2" indent="-317500" algn="l" rtl="0">
              <a:lnSpc>
                <a:spcPct val="115000"/>
              </a:lnSpc>
              <a:spcBef>
                <a:spcPts val="0"/>
              </a:spcBef>
              <a:spcAft>
                <a:spcPts val="0"/>
              </a:spcAft>
              <a:buSzPts val="1400"/>
              <a:buChar char="■"/>
              <a:defRPr sz="1350"/>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pic>
        <p:nvPicPr>
          <p:cNvPr id="862" name="Google Shape;862;p120"/>
          <p:cNvPicPr preferRelativeResize="0"/>
          <p:nvPr/>
        </p:nvPicPr>
        <p:blipFill rotWithShape="1">
          <a:blip r:embed="rId2">
            <a:alphaModFix/>
          </a:blip>
          <a:srcRect/>
          <a:stretch/>
        </p:blipFill>
        <p:spPr>
          <a:xfrm>
            <a:off x="2" y="0"/>
            <a:ext cx="9143996" cy="1219200"/>
          </a:xfrm>
          <a:prstGeom prst="rect">
            <a:avLst/>
          </a:prstGeom>
          <a:noFill/>
          <a:ln>
            <a:noFill/>
          </a:ln>
        </p:spPr>
      </p:pic>
      <p:sp>
        <p:nvSpPr>
          <p:cNvPr id="863" name="Google Shape;863;p120"/>
          <p:cNvSpPr txBox="1">
            <a:spLocks noGrp="1"/>
          </p:cNvSpPr>
          <p:nvPr>
            <p:ph type="title"/>
          </p:nvPr>
        </p:nvSpPr>
        <p:spPr>
          <a:xfrm>
            <a:off x="245194" y="254513"/>
            <a:ext cx="6081900" cy="756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400"/>
              <a:buNone/>
              <a:defRPr sz="18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864" name="Google Shape;864;p120"/>
          <p:cNvPicPr preferRelativeResize="0"/>
          <p:nvPr/>
        </p:nvPicPr>
        <p:blipFill rotWithShape="1">
          <a:blip r:embed="rId3">
            <a:alphaModFix/>
          </a:blip>
          <a:srcRect/>
          <a:stretch/>
        </p:blipFill>
        <p:spPr>
          <a:xfrm>
            <a:off x="7920318" y="6172201"/>
            <a:ext cx="995082" cy="485919"/>
          </a:xfrm>
          <a:prstGeom prst="rect">
            <a:avLst/>
          </a:prstGeom>
          <a:noFill/>
          <a:ln>
            <a:noFill/>
          </a:ln>
        </p:spPr>
      </p:pic>
      <p:sp>
        <p:nvSpPr>
          <p:cNvPr id="865" name="Google Shape;865;p120"/>
          <p:cNvSpPr txBox="1">
            <a:spLocks noGrp="1"/>
          </p:cNvSpPr>
          <p:nvPr>
            <p:ph type="sldNum" idx="12"/>
          </p:nvPr>
        </p:nvSpPr>
        <p:spPr>
          <a:xfrm>
            <a:off x="223071" y="6427019"/>
            <a:ext cx="2057400" cy="365100"/>
          </a:xfrm>
          <a:prstGeom prst="rect">
            <a:avLst/>
          </a:prstGeom>
          <a:noFill/>
          <a:ln>
            <a:noFill/>
          </a:ln>
        </p:spPr>
        <p:txBody>
          <a:bodyPr spcFirstLastPara="1" wrap="square" lIns="91425" tIns="91425" rIns="91425" bIns="91425" anchor="t" anchorCtr="0">
            <a:noAutofit/>
          </a:bodyPr>
          <a:lstStyle>
            <a:lvl1pPr marL="0" lvl="0"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1pPr>
            <a:lvl2pPr marL="0" lvl="1"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2pPr>
            <a:lvl3pPr marL="0" lvl="2"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3pPr>
            <a:lvl4pPr marL="0" lvl="3"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4pPr>
            <a:lvl5pPr marL="0" lvl="4"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5pPr>
            <a:lvl6pPr marL="0" lvl="5"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6pPr>
            <a:lvl7pPr marL="0" lvl="6"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7pPr>
            <a:lvl8pPr marL="0" lvl="7"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8pPr>
            <a:lvl9pPr marL="0" lvl="8"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866"/>
        <p:cNvGrpSpPr/>
        <p:nvPr/>
      </p:nvGrpSpPr>
      <p:grpSpPr>
        <a:xfrm>
          <a:off x="0" y="0"/>
          <a:ext cx="0" cy="0"/>
          <a:chOff x="0" y="0"/>
          <a:chExt cx="0" cy="0"/>
        </a:xfrm>
      </p:grpSpPr>
      <p:pic>
        <p:nvPicPr>
          <p:cNvPr id="867" name="Google Shape;867;p121"/>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868" name="Google Shape;868;p121"/>
          <p:cNvSpPr txBox="1">
            <a:spLocks noGrp="1"/>
          </p:cNvSpPr>
          <p:nvPr>
            <p:ph type="title"/>
          </p:nvPr>
        </p:nvSpPr>
        <p:spPr>
          <a:xfrm>
            <a:off x="213075" y="304800"/>
            <a:ext cx="79335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69" name="Google Shape;869;p121"/>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870" name="Google Shape;870;p121"/>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871" name="Google Shape;871;p121"/>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872" name="Google Shape;872;p121"/>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873" name="Google Shape;873;p121"/>
          <p:cNvSpPr>
            <a:spLocks noGrp="1"/>
          </p:cNvSpPr>
          <p:nvPr>
            <p:ph type="pic" idx="2"/>
          </p:nvPr>
        </p:nvSpPr>
        <p:spPr>
          <a:xfrm>
            <a:off x="8290775" y="95300"/>
            <a:ext cx="774300" cy="774300"/>
          </a:xfrm>
          <a:prstGeom prst="rect">
            <a:avLst/>
          </a:prstGeom>
          <a:noFill/>
          <a:ln>
            <a:noFill/>
          </a:ln>
        </p:spPr>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Divider slide-blue">
  <p:cSld name="Divider slide-blue">
    <p:spTree>
      <p:nvGrpSpPr>
        <p:cNvPr id="1" name="Shape 874"/>
        <p:cNvGrpSpPr/>
        <p:nvPr/>
      </p:nvGrpSpPr>
      <p:grpSpPr>
        <a:xfrm>
          <a:off x="0" y="0"/>
          <a:ext cx="0" cy="0"/>
          <a:chOff x="0" y="0"/>
          <a:chExt cx="0" cy="0"/>
        </a:xfrm>
      </p:grpSpPr>
      <p:sp>
        <p:nvSpPr>
          <p:cNvPr id="875" name="Google Shape;875;p12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76" name="Google Shape;876;p122"/>
          <p:cNvPicPr preferRelativeResize="0"/>
          <p:nvPr/>
        </p:nvPicPr>
        <p:blipFill rotWithShape="1">
          <a:blip r:embed="rId2">
            <a:alphaModFix/>
          </a:blip>
          <a:srcRect/>
          <a:stretch/>
        </p:blipFill>
        <p:spPr>
          <a:xfrm>
            <a:off x="-12" y="-15383"/>
            <a:ext cx="9144024" cy="5166574"/>
          </a:xfrm>
          <a:prstGeom prst="rect">
            <a:avLst/>
          </a:prstGeom>
          <a:noFill/>
          <a:ln>
            <a:noFill/>
          </a:ln>
        </p:spPr>
      </p:pic>
      <p:sp>
        <p:nvSpPr>
          <p:cNvPr id="877" name="Google Shape;877;p122"/>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878"/>
        <p:cNvGrpSpPr/>
        <p:nvPr/>
      </p:nvGrpSpPr>
      <p:grpSpPr>
        <a:xfrm>
          <a:off x="0" y="0"/>
          <a:ext cx="0" cy="0"/>
          <a:chOff x="0" y="0"/>
          <a:chExt cx="0" cy="0"/>
        </a:xfrm>
      </p:grpSpPr>
      <p:pic>
        <p:nvPicPr>
          <p:cNvPr id="879" name="Google Shape;879;p123"/>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880" name="Google Shape;880;p123"/>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881" name="Google Shape;881;p123"/>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882" name="Google Shape;882;p123"/>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883" name="Google Shape;883;p123"/>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884" name="Google Shape;884;p123"/>
          <p:cNvPicPr preferRelativeResize="0"/>
          <p:nvPr/>
        </p:nvPicPr>
        <p:blipFill rotWithShape="1">
          <a:blip r:embed="rId4">
            <a:alphaModFix/>
          </a:blip>
          <a:srcRect/>
          <a:stretch/>
        </p:blipFill>
        <p:spPr>
          <a:xfrm>
            <a:off x="461400" y="3415684"/>
            <a:ext cx="410276" cy="410275"/>
          </a:xfrm>
          <a:prstGeom prst="rect">
            <a:avLst/>
          </a:prstGeom>
          <a:noFill/>
          <a:ln>
            <a:noFill/>
          </a:ln>
        </p:spPr>
      </p:pic>
      <p:pic>
        <p:nvPicPr>
          <p:cNvPr id="885" name="Google Shape;885;p123"/>
          <p:cNvPicPr preferRelativeResize="0"/>
          <p:nvPr/>
        </p:nvPicPr>
        <p:blipFill rotWithShape="1">
          <a:blip r:embed="rId4">
            <a:alphaModFix/>
          </a:blip>
          <a:srcRect/>
          <a:stretch/>
        </p:blipFill>
        <p:spPr>
          <a:xfrm>
            <a:off x="461400" y="2661717"/>
            <a:ext cx="410276" cy="410276"/>
          </a:xfrm>
          <a:prstGeom prst="rect">
            <a:avLst/>
          </a:prstGeom>
          <a:noFill/>
          <a:ln>
            <a:noFill/>
          </a:ln>
        </p:spPr>
      </p:pic>
      <p:sp>
        <p:nvSpPr>
          <p:cNvPr id="886" name="Google Shape;886;p123"/>
          <p:cNvSpPr txBox="1">
            <a:spLocks noGrp="1"/>
          </p:cNvSpPr>
          <p:nvPr>
            <p:ph type="title" idx="2"/>
          </p:nvPr>
        </p:nvSpPr>
        <p:spPr>
          <a:xfrm>
            <a:off x="461400" y="1524000"/>
            <a:ext cx="7685400" cy="430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887" name="Google Shape;887;p123"/>
          <p:cNvSpPr txBox="1">
            <a:spLocks noGrp="1"/>
          </p:cNvSpPr>
          <p:nvPr>
            <p:ph type="subTitle" idx="1"/>
          </p:nvPr>
        </p:nvSpPr>
        <p:spPr>
          <a:xfrm>
            <a:off x="1005250" y="2720033"/>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888" name="Google Shape;888;p123"/>
          <p:cNvSpPr txBox="1">
            <a:spLocks noGrp="1"/>
          </p:cNvSpPr>
          <p:nvPr>
            <p:ph type="subTitle" idx="3"/>
          </p:nvPr>
        </p:nvSpPr>
        <p:spPr>
          <a:xfrm>
            <a:off x="1005250" y="3474000"/>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pic>
        <p:nvPicPr>
          <p:cNvPr id="889" name="Google Shape;889;p123"/>
          <p:cNvPicPr preferRelativeResize="0"/>
          <p:nvPr/>
        </p:nvPicPr>
        <p:blipFill rotWithShape="1">
          <a:blip r:embed="rId4">
            <a:alphaModFix/>
          </a:blip>
          <a:srcRect/>
          <a:stretch/>
        </p:blipFill>
        <p:spPr>
          <a:xfrm>
            <a:off x="465600" y="4169651"/>
            <a:ext cx="410276" cy="410275"/>
          </a:xfrm>
          <a:prstGeom prst="rect">
            <a:avLst/>
          </a:prstGeom>
          <a:noFill/>
          <a:ln>
            <a:noFill/>
          </a:ln>
        </p:spPr>
      </p:pic>
      <p:sp>
        <p:nvSpPr>
          <p:cNvPr id="890" name="Google Shape;890;p123"/>
          <p:cNvSpPr txBox="1">
            <a:spLocks noGrp="1"/>
          </p:cNvSpPr>
          <p:nvPr>
            <p:ph type="subTitle" idx="4"/>
          </p:nvPr>
        </p:nvSpPr>
        <p:spPr>
          <a:xfrm>
            <a:off x="1009450" y="4227967"/>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891"/>
        <p:cNvGrpSpPr/>
        <p:nvPr/>
      </p:nvGrpSpPr>
      <p:grpSpPr>
        <a:xfrm>
          <a:off x="0" y="0"/>
          <a:ext cx="0" cy="0"/>
          <a:chOff x="0" y="0"/>
          <a:chExt cx="0" cy="0"/>
        </a:xfrm>
      </p:grpSpPr>
      <p:pic>
        <p:nvPicPr>
          <p:cNvPr id="892" name="Google Shape;892;p124"/>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893" name="Google Shape;893;p12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894" name="Google Shape;894;p124"/>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895" name="Google Shape;895;p124"/>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896" name="Google Shape;896;p124"/>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897" name="Google Shape;897;p124"/>
          <p:cNvPicPr preferRelativeResize="0"/>
          <p:nvPr/>
        </p:nvPicPr>
        <p:blipFill rotWithShape="1">
          <a:blip r:embed="rId4">
            <a:alphaModFix/>
          </a:blip>
          <a:srcRect/>
          <a:stretch/>
        </p:blipFill>
        <p:spPr>
          <a:xfrm>
            <a:off x="461400" y="3415700"/>
            <a:ext cx="410276" cy="410276"/>
          </a:xfrm>
          <a:prstGeom prst="rect">
            <a:avLst/>
          </a:prstGeom>
          <a:noFill/>
          <a:ln>
            <a:noFill/>
          </a:ln>
        </p:spPr>
      </p:pic>
      <p:pic>
        <p:nvPicPr>
          <p:cNvPr id="898" name="Google Shape;898;p124"/>
          <p:cNvPicPr preferRelativeResize="0"/>
          <p:nvPr/>
        </p:nvPicPr>
        <p:blipFill rotWithShape="1">
          <a:blip r:embed="rId5">
            <a:alphaModFix/>
          </a:blip>
          <a:srcRect/>
          <a:stretch/>
        </p:blipFill>
        <p:spPr>
          <a:xfrm>
            <a:off x="461400" y="2661717"/>
            <a:ext cx="410276" cy="410276"/>
          </a:xfrm>
          <a:prstGeom prst="rect">
            <a:avLst/>
          </a:prstGeom>
          <a:noFill/>
          <a:ln>
            <a:noFill/>
          </a:ln>
        </p:spPr>
      </p:pic>
      <p:sp>
        <p:nvSpPr>
          <p:cNvPr id="899" name="Google Shape;899;p124"/>
          <p:cNvSpPr txBox="1">
            <a:spLocks noGrp="1"/>
          </p:cNvSpPr>
          <p:nvPr>
            <p:ph type="title" idx="2"/>
          </p:nvPr>
        </p:nvSpPr>
        <p:spPr>
          <a:xfrm>
            <a:off x="461400" y="1524000"/>
            <a:ext cx="7685400" cy="430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900" name="Google Shape;900;p124"/>
          <p:cNvSpPr txBox="1">
            <a:spLocks noGrp="1"/>
          </p:cNvSpPr>
          <p:nvPr>
            <p:ph type="subTitle" idx="1"/>
          </p:nvPr>
        </p:nvSpPr>
        <p:spPr>
          <a:xfrm>
            <a:off x="1005250" y="2720033"/>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901" name="Google Shape;901;p124"/>
          <p:cNvSpPr txBox="1">
            <a:spLocks noGrp="1"/>
          </p:cNvSpPr>
          <p:nvPr>
            <p:ph type="subTitle" idx="3"/>
          </p:nvPr>
        </p:nvSpPr>
        <p:spPr>
          <a:xfrm>
            <a:off x="1005250" y="3474000"/>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pic>
        <p:nvPicPr>
          <p:cNvPr id="902" name="Google Shape;902;p124"/>
          <p:cNvPicPr preferRelativeResize="0"/>
          <p:nvPr/>
        </p:nvPicPr>
        <p:blipFill rotWithShape="1">
          <a:blip r:embed="rId6">
            <a:alphaModFix/>
          </a:blip>
          <a:srcRect/>
          <a:stretch/>
        </p:blipFill>
        <p:spPr>
          <a:xfrm>
            <a:off x="492988" y="4169664"/>
            <a:ext cx="347100" cy="347100"/>
          </a:xfrm>
          <a:prstGeom prst="rect">
            <a:avLst/>
          </a:prstGeom>
          <a:noFill/>
          <a:ln>
            <a:noFill/>
          </a:ln>
        </p:spPr>
      </p:pic>
      <p:sp>
        <p:nvSpPr>
          <p:cNvPr id="903" name="Google Shape;903;p124"/>
          <p:cNvSpPr txBox="1">
            <a:spLocks noGrp="1"/>
          </p:cNvSpPr>
          <p:nvPr>
            <p:ph type="subTitle" idx="4"/>
          </p:nvPr>
        </p:nvSpPr>
        <p:spPr>
          <a:xfrm>
            <a:off x="1009450" y="4227967"/>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77"/>
        <p:cNvGrpSpPr/>
        <p:nvPr/>
      </p:nvGrpSpPr>
      <p:grpSpPr>
        <a:xfrm>
          <a:off x="0" y="0"/>
          <a:ext cx="0" cy="0"/>
          <a:chOff x="0" y="0"/>
          <a:chExt cx="0" cy="0"/>
        </a:xfrm>
      </p:grpSpPr>
      <p:pic>
        <p:nvPicPr>
          <p:cNvPr id="78" name="Google Shape;78;p13"/>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79" name="Google Shape;79;p13"/>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904"/>
        <p:cNvGrpSpPr/>
        <p:nvPr/>
      </p:nvGrpSpPr>
      <p:grpSpPr>
        <a:xfrm>
          <a:off x="0" y="0"/>
          <a:ext cx="0" cy="0"/>
          <a:chOff x="0" y="0"/>
          <a:chExt cx="0" cy="0"/>
        </a:xfrm>
      </p:grpSpPr>
      <p:pic>
        <p:nvPicPr>
          <p:cNvPr id="905" name="Google Shape;905;p125"/>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906" name="Google Shape;906;p125"/>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907" name="Google Shape;907;p125"/>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908"/>
        <p:cNvGrpSpPr/>
        <p:nvPr/>
      </p:nvGrpSpPr>
      <p:grpSpPr>
        <a:xfrm>
          <a:off x="0" y="0"/>
          <a:ext cx="0" cy="0"/>
          <a:chOff x="0" y="0"/>
          <a:chExt cx="0" cy="0"/>
        </a:xfrm>
      </p:grpSpPr>
      <p:pic>
        <p:nvPicPr>
          <p:cNvPr id="909" name="Google Shape;909;p126"/>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910" name="Google Shape;910;p126"/>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911" name="Google Shape;911;p126"/>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912" name="Google Shape;912;p12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913" name="Google Shape;913;p126"/>
          <p:cNvSpPr/>
          <p:nvPr/>
        </p:nvSpPr>
        <p:spPr>
          <a:xfrm>
            <a:off x="0" y="1586652"/>
            <a:ext cx="2214600" cy="8919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914" name="Google Shape;914;p126"/>
          <p:cNvSpPr/>
          <p:nvPr/>
        </p:nvSpPr>
        <p:spPr>
          <a:xfrm>
            <a:off x="1838325" y="1586367"/>
            <a:ext cx="2064000" cy="8919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915" name="Google Shape;915;p126"/>
          <p:cNvSpPr/>
          <p:nvPr/>
        </p:nvSpPr>
        <p:spPr>
          <a:xfrm>
            <a:off x="3516750" y="1586367"/>
            <a:ext cx="2064000" cy="8919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916" name="Google Shape;916;p126"/>
          <p:cNvSpPr/>
          <p:nvPr/>
        </p:nvSpPr>
        <p:spPr>
          <a:xfrm>
            <a:off x="6874025" y="1586367"/>
            <a:ext cx="2064000" cy="8919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917" name="Google Shape;917;p126"/>
          <p:cNvSpPr/>
          <p:nvPr/>
        </p:nvSpPr>
        <p:spPr>
          <a:xfrm>
            <a:off x="5195350" y="1586367"/>
            <a:ext cx="2064000" cy="8919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918" name="Google Shape;918;p126"/>
          <p:cNvSpPr txBox="1">
            <a:spLocks noGrp="1"/>
          </p:cNvSpPr>
          <p:nvPr>
            <p:ph type="subTitle" idx="1"/>
          </p:nvPr>
        </p:nvSpPr>
        <p:spPr>
          <a:xfrm>
            <a:off x="2140425" y="2705433"/>
            <a:ext cx="1459800" cy="31497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919" name="Google Shape;919;p126"/>
          <p:cNvSpPr txBox="1">
            <a:spLocks noGrp="1"/>
          </p:cNvSpPr>
          <p:nvPr>
            <p:ph type="subTitle" idx="2"/>
          </p:nvPr>
        </p:nvSpPr>
        <p:spPr>
          <a:xfrm>
            <a:off x="3818850" y="2705451"/>
            <a:ext cx="1459800" cy="31497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920" name="Google Shape;920;p126"/>
          <p:cNvSpPr txBox="1">
            <a:spLocks noGrp="1"/>
          </p:cNvSpPr>
          <p:nvPr>
            <p:ph type="subTitle" idx="3"/>
          </p:nvPr>
        </p:nvSpPr>
        <p:spPr>
          <a:xfrm>
            <a:off x="5497275" y="2705433"/>
            <a:ext cx="1459800" cy="31497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921" name="Google Shape;921;p126"/>
          <p:cNvSpPr txBox="1">
            <a:spLocks noGrp="1"/>
          </p:cNvSpPr>
          <p:nvPr>
            <p:ph type="subTitle" idx="4"/>
          </p:nvPr>
        </p:nvSpPr>
        <p:spPr>
          <a:xfrm>
            <a:off x="7175700" y="2705584"/>
            <a:ext cx="1459800" cy="31497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922" name="Google Shape;922;p126"/>
          <p:cNvSpPr txBox="1">
            <a:spLocks noGrp="1"/>
          </p:cNvSpPr>
          <p:nvPr>
            <p:ph type="title" idx="5"/>
          </p:nvPr>
        </p:nvSpPr>
        <p:spPr>
          <a:xfrm>
            <a:off x="333825" y="1786667"/>
            <a:ext cx="1383600" cy="492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800"/>
              <a:buNone/>
              <a:defRPr sz="1400">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923" name="Google Shape;923;p126"/>
          <p:cNvSpPr txBox="1">
            <a:spLocks noGrp="1"/>
          </p:cNvSpPr>
          <p:nvPr>
            <p:ph type="title" idx="6"/>
          </p:nvPr>
        </p:nvSpPr>
        <p:spPr>
          <a:xfrm>
            <a:off x="2214600" y="1786367"/>
            <a:ext cx="1459800" cy="492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924" name="Google Shape;924;p126"/>
          <p:cNvSpPr txBox="1">
            <a:spLocks noGrp="1"/>
          </p:cNvSpPr>
          <p:nvPr>
            <p:ph type="title" idx="7"/>
          </p:nvPr>
        </p:nvSpPr>
        <p:spPr>
          <a:xfrm>
            <a:off x="3846450" y="1786667"/>
            <a:ext cx="1459800" cy="492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925" name="Google Shape;925;p126"/>
          <p:cNvSpPr txBox="1">
            <a:spLocks noGrp="1"/>
          </p:cNvSpPr>
          <p:nvPr>
            <p:ph type="title" idx="8"/>
          </p:nvPr>
        </p:nvSpPr>
        <p:spPr>
          <a:xfrm>
            <a:off x="5545325" y="1786367"/>
            <a:ext cx="1459800" cy="492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926" name="Google Shape;926;p126"/>
          <p:cNvSpPr txBox="1">
            <a:spLocks noGrp="1"/>
          </p:cNvSpPr>
          <p:nvPr>
            <p:ph type="title" idx="9"/>
          </p:nvPr>
        </p:nvSpPr>
        <p:spPr>
          <a:xfrm>
            <a:off x="7259350" y="1786367"/>
            <a:ext cx="1459800" cy="492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927" name="Google Shape;927;p126"/>
          <p:cNvSpPr txBox="1">
            <a:spLocks noGrp="1"/>
          </p:cNvSpPr>
          <p:nvPr>
            <p:ph type="subTitle" idx="13"/>
          </p:nvPr>
        </p:nvSpPr>
        <p:spPr>
          <a:xfrm>
            <a:off x="295725" y="2705600"/>
            <a:ext cx="1459800" cy="31497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928"/>
        <p:cNvGrpSpPr/>
        <p:nvPr/>
      </p:nvGrpSpPr>
      <p:grpSpPr>
        <a:xfrm>
          <a:off x="0" y="0"/>
          <a:ext cx="0" cy="0"/>
          <a:chOff x="0" y="0"/>
          <a:chExt cx="0" cy="0"/>
        </a:xfrm>
      </p:grpSpPr>
      <p:pic>
        <p:nvPicPr>
          <p:cNvPr id="929" name="Google Shape;929;p127"/>
          <p:cNvPicPr preferRelativeResize="0"/>
          <p:nvPr/>
        </p:nvPicPr>
        <p:blipFill rotWithShape="1">
          <a:blip r:embed="rId2">
            <a:alphaModFix/>
          </a:blip>
          <a:srcRect/>
          <a:stretch/>
        </p:blipFill>
        <p:spPr>
          <a:xfrm>
            <a:off x="8146725" y="6235200"/>
            <a:ext cx="867951" cy="369000"/>
          </a:xfrm>
          <a:prstGeom prst="rect">
            <a:avLst/>
          </a:prstGeom>
          <a:noFill/>
          <a:ln>
            <a:noFill/>
          </a:ln>
        </p:spPr>
      </p:pic>
      <p:sp>
        <p:nvSpPr>
          <p:cNvPr id="930" name="Google Shape;930;p127"/>
          <p:cNvSpPr/>
          <p:nvPr/>
        </p:nvSpPr>
        <p:spPr>
          <a:xfrm>
            <a:off x="2963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31" name="Google Shape;931;p127"/>
          <p:cNvPicPr preferRelativeResize="0"/>
          <p:nvPr/>
        </p:nvPicPr>
        <p:blipFill rotWithShape="1">
          <a:blip r:embed="rId3">
            <a:alphaModFix/>
          </a:blip>
          <a:srcRect/>
          <a:stretch/>
        </p:blipFill>
        <p:spPr>
          <a:xfrm>
            <a:off x="-6900" y="0"/>
            <a:ext cx="9172498" cy="917250"/>
          </a:xfrm>
          <a:prstGeom prst="rect">
            <a:avLst/>
          </a:prstGeom>
          <a:noFill/>
          <a:ln>
            <a:noFill/>
          </a:ln>
        </p:spPr>
      </p:pic>
      <p:sp>
        <p:nvSpPr>
          <p:cNvPr id="932" name="Google Shape;932;p12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933" name="Google Shape;933;p127"/>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cxnSp>
        <p:nvCxnSpPr>
          <p:cNvPr id="934" name="Google Shape;934;p127"/>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935" name="Google Shape;935;p127"/>
          <p:cNvSpPr txBox="1">
            <a:spLocks noGrp="1"/>
          </p:cNvSpPr>
          <p:nvPr>
            <p:ph type="subTitle" idx="1"/>
          </p:nvPr>
        </p:nvSpPr>
        <p:spPr>
          <a:xfrm>
            <a:off x="377725" y="2153091"/>
            <a:ext cx="2421300" cy="33147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936" name="Google Shape;936;p127"/>
          <p:cNvSpPr>
            <a:spLocks noGrp="1"/>
          </p:cNvSpPr>
          <p:nvPr>
            <p:ph type="pic" idx="2"/>
          </p:nvPr>
        </p:nvSpPr>
        <p:spPr>
          <a:xfrm>
            <a:off x="1391575" y="1606576"/>
            <a:ext cx="393600" cy="471600"/>
          </a:xfrm>
          <a:prstGeom prst="roundRect">
            <a:avLst>
              <a:gd name="adj" fmla="val 16667"/>
            </a:avLst>
          </a:prstGeom>
          <a:noFill/>
          <a:ln>
            <a:noFill/>
          </a:ln>
        </p:spPr>
      </p:sp>
      <p:sp>
        <p:nvSpPr>
          <p:cNvPr id="937" name="Google Shape;937;p127"/>
          <p:cNvSpPr/>
          <p:nvPr/>
        </p:nvSpPr>
        <p:spPr>
          <a:xfrm>
            <a:off x="31770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27"/>
          <p:cNvSpPr txBox="1">
            <a:spLocks noGrp="1"/>
          </p:cNvSpPr>
          <p:nvPr>
            <p:ph type="subTitle" idx="3"/>
          </p:nvPr>
        </p:nvSpPr>
        <p:spPr>
          <a:xfrm>
            <a:off x="3258425" y="2153091"/>
            <a:ext cx="2421300" cy="33147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939" name="Google Shape;939;p127"/>
          <p:cNvSpPr>
            <a:spLocks noGrp="1"/>
          </p:cNvSpPr>
          <p:nvPr>
            <p:ph type="pic" idx="4"/>
          </p:nvPr>
        </p:nvSpPr>
        <p:spPr>
          <a:xfrm>
            <a:off x="4272275" y="1606576"/>
            <a:ext cx="393600" cy="471600"/>
          </a:xfrm>
          <a:prstGeom prst="roundRect">
            <a:avLst>
              <a:gd name="adj" fmla="val 16667"/>
            </a:avLst>
          </a:prstGeom>
          <a:noFill/>
          <a:ln>
            <a:noFill/>
          </a:ln>
        </p:spPr>
      </p:sp>
      <p:sp>
        <p:nvSpPr>
          <p:cNvPr id="940" name="Google Shape;940;p127"/>
          <p:cNvSpPr/>
          <p:nvPr/>
        </p:nvSpPr>
        <p:spPr>
          <a:xfrm>
            <a:off x="60577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27"/>
          <p:cNvSpPr txBox="1">
            <a:spLocks noGrp="1"/>
          </p:cNvSpPr>
          <p:nvPr>
            <p:ph type="subTitle" idx="5"/>
          </p:nvPr>
        </p:nvSpPr>
        <p:spPr>
          <a:xfrm>
            <a:off x="6139125" y="2153091"/>
            <a:ext cx="2421300" cy="33147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942" name="Google Shape;942;p127"/>
          <p:cNvSpPr>
            <a:spLocks noGrp="1"/>
          </p:cNvSpPr>
          <p:nvPr>
            <p:ph type="pic" idx="6"/>
          </p:nvPr>
        </p:nvSpPr>
        <p:spPr>
          <a:xfrm>
            <a:off x="7152975" y="1606576"/>
            <a:ext cx="393600" cy="471600"/>
          </a:xfrm>
          <a:prstGeom prst="roundRect">
            <a:avLst>
              <a:gd name="adj" fmla="val 16667"/>
            </a:avLst>
          </a:prstGeom>
          <a:noFill/>
          <a:ln>
            <a:noFill/>
          </a:ln>
        </p:spPr>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943"/>
        <p:cNvGrpSpPr/>
        <p:nvPr/>
      </p:nvGrpSpPr>
      <p:grpSpPr>
        <a:xfrm>
          <a:off x="0" y="0"/>
          <a:ext cx="0" cy="0"/>
          <a:chOff x="0" y="0"/>
          <a:chExt cx="0" cy="0"/>
        </a:xfrm>
      </p:grpSpPr>
      <p:sp>
        <p:nvSpPr>
          <p:cNvPr id="944" name="Google Shape;944;p128"/>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45" name="Google Shape;945;p12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46" name="Google Shape;946;p128"/>
          <p:cNvSpPr txBox="1">
            <a:spLocks noGrp="1"/>
          </p:cNvSpPr>
          <p:nvPr>
            <p:ph type="body" idx="1"/>
          </p:nvPr>
        </p:nvSpPr>
        <p:spPr>
          <a:xfrm>
            <a:off x="311700" y="1931833"/>
            <a:ext cx="3999900" cy="38433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947" name="Google Shape;947;p128"/>
          <p:cNvSpPr txBox="1">
            <a:spLocks noGrp="1"/>
          </p:cNvSpPr>
          <p:nvPr>
            <p:ph type="body" idx="2"/>
          </p:nvPr>
        </p:nvSpPr>
        <p:spPr>
          <a:xfrm>
            <a:off x="4832400" y="1931833"/>
            <a:ext cx="3999900" cy="38433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948" name="Google Shape;948;p128"/>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949" name="Google Shape;949;p128"/>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950" name="Google Shape;950;p128"/>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951" name="Google Shape;951;p128"/>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952" name="Google Shape;952;p128"/>
          <p:cNvSpPr txBox="1">
            <a:spLocks noGrp="1"/>
          </p:cNvSpPr>
          <p:nvPr>
            <p:ph type="title" idx="4"/>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953" name="Google Shape;953;p128"/>
          <p:cNvSpPr txBox="1">
            <a:spLocks noGrp="1"/>
          </p:cNvSpPr>
          <p:nvPr>
            <p:ph type="title" idx="5"/>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954"/>
        <p:cNvGrpSpPr/>
        <p:nvPr/>
      </p:nvGrpSpPr>
      <p:grpSpPr>
        <a:xfrm>
          <a:off x="0" y="0"/>
          <a:ext cx="0" cy="0"/>
          <a:chOff x="0" y="0"/>
          <a:chExt cx="0" cy="0"/>
        </a:xfrm>
      </p:grpSpPr>
      <p:pic>
        <p:nvPicPr>
          <p:cNvPr id="955" name="Google Shape;955;p12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56" name="Google Shape;956;p12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57" name="Google Shape;957;p129"/>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958" name="Google Shape;958;p129"/>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959" name="Google Shape;959;p129"/>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rtl="0">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rtl="0">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rtl="0">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rtl="0">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rtl="0">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rtl="0">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rtl="0">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rtl="0">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960" name="Google Shape;960;p129"/>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961"/>
        <p:cNvGrpSpPr/>
        <p:nvPr/>
      </p:nvGrpSpPr>
      <p:grpSpPr>
        <a:xfrm>
          <a:off x="0" y="0"/>
          <a:ext cx="0" cy="0"/>
          <a:chOff x="0" y="0"/>
          <a:chExt cx="0" cy="0"/>
        </a:xfrm>
      </p:grpSpPr>
      <p:pic>
        <p:nvPicPr>
          <p:cNvPr id="962" name="Google Shape;962;p13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63" name="Google Shape;963;p130"/>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
        <p:nvSpPr>
          <p:cNvPr id="964" name="Google Shape;964;p13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965"/>
        <p:cNvGrpSpPr/>
        <p:nvPr/>
      </p:nvGrpSpPr>
      <p:grpSpPr>
        <a:xfrm>
          <a:off x="0" y="0"/>
          <a:ext cx="0" cy="0"/>
          <a:chOff x="0" y="0"/>
          <a:chExt cx="0" cy="0"/>
        </a:xfrm>
      </p:grpSpPr>
      <p:pic>
        <p:nvPicPr>
          <p:cNvPr id="966" name="Google Shape;966;p131"/>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967" name="Google Shape;967;p131"/>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968" name="Google Shape;968;p131"/>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969" name="Google Shape;969;p131"/>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970" name="Google Shape;970;p131"/>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971" name="Google Shape;971;p131"/>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972"/>
        <p:cNvGrpSpPr/>
        <p:nvPr/>
      </p:nvGrpSpPr>
      <p:grpSpPr>
        <a:xfrm>
          <a:off x="0" y="0"/>
          <a:ext cx="0" cy="0"/>
          <a:chOff x="0" y="0"/>
          <a:chExt cx="0" cy="0"/>
        </a:xfrm>
      </p:grpSpPr>
      <p:pic>
        <p:nvPicPr>
          <p:cNvPr id="973" name="Google Shape;973;p132"/>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974" name="Google Shape;974;p132"/>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75" name="Google Shape;975;p132"/>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976" name="Google Shape;976;p132"/>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977" name="Google Shape;977;p132"/>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978"/>
        <p:cNvGrpSpPr/>
        <p:nvPr/>
      </p:nvGrpSpPr>
      <p:grpSpPr>
        <a:xfrm>
          <a:off x="0" y="0"/>
          <a:ext cx="0" cy="0"/>
          <a:chOff x="0" y="0"/>
          <a:chExt cx="0" cy="0"/>
        </a:xfrm>
      </p:grpSpPr>
      <p:pic>
        <p:nvPicPr>
          <p:cNvPr id="979" name="Google Shape;979;p133"/>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980" name="Google Shape;980;p133"/>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981" name="Google Shape;981;p133"/>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982"/>
        <p:cNvGrpSpPr/>
        <p:nvPr/>
      </p:nvGrpSpPr>
      <p:grpSpPr>
        <a:xfrm>
          <a:off x="0" y="0"/>
          <a:ext cx="0" cy="0"/>
          <a:chOff x="0" y="0"/>
          <a:chExt cx="0" cy="0"/>
        </a:xfrm>
      </p:grpSpPr>
      <p:sp>
        <p:nvSpPr>
          <p:cNvPr id="983" name="Google Shape;983;p134"/>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4" name="Google Shape;984;p134"/>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985" name="Google Shape;985;p13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86" name="Google Shape;986;p134"/>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987" name="Google Shape;987;p134"/>
          <p:cNvCxnSpPr/>
          <p:nvPr/>
        </p:nvCxnSpPr>
        <p:spPr>
          <a:xfrm>
            <a:off x="0" y="6082133"/>
            <a:ext cx="5392200" cy="0"/>
          </a:xfrm>
          <a:prstGeom prst="straightConnector1">
            <a:avLst/>
          </a:prstGeom>
          <a:noFill/>
          <a:ln w="9525" cap="flat" cmpd="sng">
            <a:solidFill>
              <a:srgbClr val="F1C232"/>
            </a:solidFill>
            <a:prstDash val="solid"/>
            <a:round/>
            <a:headEnd type="none" w="sm" len="sm"/>
            <a:tailEnd type="none" w="sm" len="sm"/>
          </a:ln>
        </p:spPr>
      </p:cxnSp>
      <p:sp>
        <p:nvSpPr>
          <p:cNvPr id="988" name="Google Shape;988;p134"/>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Clr>
                <a:schemeClr val="dk1"/>
              </a:buClr>
              <a:buSzPts val="1800"/>
              <a:buChar char="●"/>
              <a:defRPr>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989" name="Google Shape;989;p134"/>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990" name="Google Shape;990;p134"/>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1"/>
        <p:cNvGrpSpPr/>
        <p:nvPr/>
      </p:nvGrpSpPr>
      <p:grpSpPr>
        <a:xfrm>
          <a:off x="0" y="0"/>
          <a:ext cx="0" cy="0"/>
          <a:chOff x="0" y="0"/>
          <a:chExt cx="0" cy="0"/>
        </a:xfrm>
      </p:grpSpPr>
      <p:pic>
        <p:nvPicPr>
          <p:cNvPr id="82" name="Google Shape;82;p14"/>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83" name="Google Shape;83;p14"/>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991"/>
        <p:cNvGrpSpPr/>
        <p:nvPr/>
      </p:nvGrpSpPr>
      <p:grpSpPr>
        <a:xfrm>
          <a:off x="0" y="0"/>
          <a:ext cx="0" cy="0"/>
          <a:chOff x="0" y="0"/>
          <a:chExt cx="0" cy="0"/>
        </a:xfrm>
      </p:grpSpPr>
      <p:pic>
        <p:nvPicPr>
          <p:cNvPr id="992" name="Google Shape;992;p135"/>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993" name="Google Shape;993;p13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94" name="Google Shape;994;p135"/>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995" name="Google Shape;995;p135"/>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996" name="Google Shape;996;p13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997" name="Google Shape;997;p135"/>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998" name="Google Shape;998;p135"/>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999" name="Google Shape;999;p135"/>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000"/>
        <p:cNvGrpSpPr/>
        <p:nvPr/>
      </p:nvGrpSpPr>
      <p:grpSpPr>
        <a:xfrm>
          <a:off x="0" y="0"/>
          <a:ext cx="0" cy="0"/>
          <a:chOff x="0" y="0"/>
          <a:chExt cx="0" cy="0"/>
        </a:xfrm>
      </p:grpSpPr>
      <p:pic>
        <p:nvPicPr>
          <p:cNvPr id="1001" name="Google Shape;1001;p136"/>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1002" name="Google Shape;1002;p13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03" name="Google Shape;1003;p136"/>
          <p:cNvSpPr txBox="1">
            <a:spLocks noGrp="1"/>
          </p:cNvSpPr>
          <p:nvPr>
            <p:ph type="body" idx="1"/>
          </p:nvPr>
        </p:nvSpPr>
        <p:spPr>
          <a:xfrm>
            <a:off x="311700" y="1879133"/>
            <a:ext cx="3999900" cy="38961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004" name="Google Shape;1004;p136"/>
          <p:cNvSpPr txBox="1">
            <a:spLocks noGrp="1"/>
          </p:cNvSpPr>
          <p:nvPr>
            <p:ph type="body" idx="2"/>
          </p:nvPr>
        </p:nvSpPr>
        <p:spPr>
          <a:xfrm>
            <a:off x="4832400" y="1879033"/>
            <a:ext cx="3999900" cy="38961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005" name="Google Shape;1005;p13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06" name="Google Shape;1006;p136"/>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007" name="Google Shape;1007;p136"/>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008" name="Google Shape;1008;p136"/>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1009" name="Google Shape;1009;p136"/>
          <p:cNvSpPr txBox="1">
            <a:spLocks noGrp="1"/>
          </p:cNvSpPr>
          <p:nvPr>
            <p:ph type="title" idx="4"/>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010" name="Google Shape;1010;p136"/>
          <p:cNvSpPr txBox="1">
            <a:spLocks noGrp="1"/>
          </p:cNvSpPr>
          <p:nvPr>
            <p:ph type="title" idx="5"/>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011"/>
        <p:cNvGrpSpPr/>
        <p:nvPr/>
      </p:nvGrpSpPr>
      <p:grpSpPr>
        <a:xfrm>
          <a:off x="0" y="0"/>
          <a:ext cx="0" cy="0"/>
          <a:chOff x="0" y="0"/>
          <a:chExt cx="0" cy="0"/>
        </a:xfrm>
      </p:grpSpPr>
      <p:pic>
        <p:nvPicPr>
          <p:cNvPr id="1012" name="Google Shape;1012;p13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13" name="Google Shape;1013;p137"/>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1014" name="Google Shape;1014;p137"/>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rtl="0">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rtl="0">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rtl="0">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rtl="0">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rtl="0">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rtl="0">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rtl="0">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rtl="0">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015" name="Google Shape;1015;p137"/>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016"/>
        <p:cNvGrpSpPr/>
        <p:nvPr/>
      </p:nvGrpSpPr>
      <p:grpSpPr>
        <a:xfrm>
          <a:off x="0" y="0"/>
          <a:ext cx="0" cy="0"/>
          <a:chOff x="0" y="0"/>
          <a:chExt cx="0" cy="0"/>
        </a:xfrm>
      </p:grpSpPr>
      <p:pic>
        <p:nvPicPr>
          <p:cNvPr id="1017" name="Google Shape;1017;p13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18" name="Google Shape;1018;p138"/>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1019"/>
        <p:cNvGrpSpPr/>
        <p:nvPr/>
      </p:nvGrpSpPr>
      <p:grpSpPr>
        <a:xfrm>
          <a:off x="0" y="0"/>
          <a:ext cx="0" cy="0"/>
          <a:chOff x="0" y="0"/>
          <a:chExt cx="0" cy="0"/>
        </a:xfrm>
      </p:grpSpPr>
      <p:pic>
        <p:nvPicPr>
          <p:cNvPr id="1020" name="Google Shape;1020;p139"/>
          <p:cNvPicPr preferRelativeResize="0"/>
          <p:nvPr/>
        </p:nvPicPr>
        <p:blipFill rotWithShape="1">
          <a:blip r:embed="rId2">
            <a:alphaModFix/>
          </a:blip>
          <a:srcRect/>
          <a:stretch/>
        </p:blipFill>
        <p:spPr>
          <a:xfrm>
            <a:off x="8146725" y="6235200"/>
            <a:ext cx="867951" cy="369000"/>
          </a:xfrm>
          <a:prstGeom prst="rect">
            <a:avLst/>
          </a:prstGeom>
          <a:noFill/>
          <a:ln>
            <a:noFill/>
          </a:ln>
        </p:spPr>
      </p:pic>
      <p:pic>
        <p:nvPicPr>
          <p:cNvPr id="1021" name="Google Shape;1021;p139"/>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1022" name="Google Shape;1022;p139"/>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23" name="Google Shape;1023;p139"/>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1024" name="Google Shape;1024;p139"/>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1025" name="Google Shape;1025;p139"/>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1026"/>
        <p:cNvGrpSpPr/>
        <p:nvPr/>
      </p:nvGrpSpPr>
      <p:grpSpPr>
        <a:xfrm>
          <a:off x="0" y="0"/>
          <a:ext cx="0" cy="0"/>
          <a:chOff x="0" y="0"/>
          <a:chExt cx="0" cy="0"/>
        </a:xfrm>
      </p:grpSpPr>
      <p:pic>
        <p:nvPicPr>
          <p:cNvPr id="1027" name="Google Shape;1027;p140"/>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1028" name="Google Shape;1028;p140"/>
          <p:cNvSpPr txBox="1">
            <a:spLocks noGrp="1"/>
          </p:cNvSpPr>
          <p:nvPr>
            <p:ph type="sldNum" idx="12"/>
          </p:nvPr>
        </p:nvSpPr>
        <p:spPr>
          <a:xfrm>
            <a:off x="8556784" y="6333135"/>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29" name="Google Shape;1029;p14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030" name="Google Shape;1030;p140"/>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1031" name="Google Shape;1031;p140"/>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032" name="Google Shape;1032;p14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1033"/>
        <p:cNvGrpSpPr/>
        <p:nvPr/>
      </p:nvGrpSpPr>
      <p:grpSpPr>
        <a:xfrm>
          <a:off x="0" y="0"/>
          <a:ext cx="0" cy="0"/>
          <a:chOff x="0" y="0"/>
          <a:chExt cx="0" cy="0"/>
        </a:xfrm>
      </p:grpSpPr>
      <p:sp>
        <p:nvSpPr>
          <p:cNvPr id="1034" name="Google Shape;1034;p141"/>
          <p:cNvSpPr txBox="1">
            <a:spLocks noGrp="1"/>
          </p:cNvSpPr>
          <p:nvPr>
            <p:ph type="sldNum" idx="12"/>
          </p:nvPr>
        </p:nvSpPr>
        <p:spPr>
          <a:xfrm>
            <a:off x="8556784" y="6333135"/>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35" name="Google Shape;1035;p141"/>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1036" name="Google Shape;1036;p141"/>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1037" name="Google Shape;1037;p141"/>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1038"/>
        <p:cNvGrpSpPr/>
        <p:nvPr/>
      </p:nvGrpSpPr>
      <p:grpSpPr>
        <a:xfrm>
          <a:off x="0" y="0"/>
          <a:ext cx="0" cy="0"/>
          <a:chOff x="0" y="0"/>
          <a:chExt cx="0" cy="0"/>
        </a:xfrm>
      </p:grpSpPr>
      <p:sp>
        <p:nvSpPr>
          <p:cNvPr id="1039" name="Google Shape;1039;p142"/>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0" name="Google Shape;1040;p142"/>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1041" name="Google Shape;1041;p142"/>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042" name="Google Shape;1042;p142"/>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043" name="Google Shape;1043;p142"/>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1044" name="Google Shape;1044;p142"/>
          <p:cNvCxnSpPr/>
          <p:nvPr/>
        </p:nvCxnSpPr>
        <p:spPr>
          <a:xfrm>
            <a:off x="0" y="6082133"/>
            <a:ext cx="5392200" cy="0"/>
          </a:xfrm>
          <a:prstGeom prst="straightConnector1">
            <a:avLst/>
          </a:prstGeom>
          <a:noFill/>
          <a:ln w="9525" cap="flat" cmpd="sng">
            <a:solidFill>
              <a:srgbClr val="93C47D"/>
            </a:solidFill>
            <a:prstDash val="solid"/>
            <a:round/>
            <a:headEnd type="none" w="sm" len="sm"/>
            <a:tailEnd type="none" w="sm" len="sm"/>
          </a:ln>
        </p:spPr>
      </p:cxnSp>
      <p:sp>
        <p:nvSpPr>
          <p:cNvPr id="1045" name="Google Shape;1045;p142"/>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Clr>
                <a:schemeClr val="dk1"/>
              </a:buClr>
              <a:buSzPts val="1800"/>
              <a:buChar char="●"/>
              <a:defRPr>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1046" name="Google Shape;1046;p142"/>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1047"/>
        <p:cNvGrpSpPr/>
        <p:nvPr/>
      </p:nvGrpSpPr>
      <p:grpSpPr>
        <a:xfrm>
          <a:off x="0" y="0"/>
          <a:ext cx="0" cy="0"/>
          <a:chOff x="0" y="0"/>
          <a:chExt cx="0" cy="0"/>
        </a:xfrm>
      </p:grpSpPr>
      <p:pic>
        <p:nvPicPr>
          <p:cNvPr id="1048" name="Google Shape;1048;p143"/>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1049" name="Google Shape;1049;p143"/>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050" name="Google Shape;1050;p143"/>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1051" name="Google Shape;1051;p143"/>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052" name="Google Shape;1052;p143"/>
          <p:cNvSpPr txBox="1">
            <a:spLocks noGrp="1"/>
          </p:cNvSpPr>
          <p:nvPr>
            <p:ph type="body" idx="1"/>
          </p:nvPr>
        </p:nvSpPr>
        <p:spPr>
          <a:xfrm>
            <a:off x="311700" y="1861567"/>
            <a:ext cx="3999900" cy="39135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053" name="Google Shape;1053;p143"/>
          <p:cNvSpPr txBox="1">
            <a:spLocks noGrp="1"/>
          </p:cNvSpPr>
          <p:nvPr>
            <p:ph type="body" idx="2"/>
          </p:nvPr>
        </p:nvSpPr>
        <p:spPr>
          <a:xfrm>
            <a:off x="4832400" y="1861433"/>
            <a:ext cx="3999900" cy="39135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054" name="Google Shape;1054;p143"/>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55" name="Google Shape;1055;p143"/>
          <p:cNvSpPr txBox="1">
            <a:spLocks noGrp="1"/>
          </p:cNvSpPr>
          <p:nvPr>
            <p:ph type="title" idx="3"/>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056" name="Google Shape;1056;p143"/>
          <p:cNvSpPr txBox="1">
            <a:spLocks noGrp="1"/>
          </p:cNvSpPr>
          <p:nvPr>
            <p:ph type="title" idx="4"/>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1057"/>
        <p:cNvGrpSpPr/>
        <p:nvPr/>
      </p:nvGrpSpPr>
      <p:grpSpPr>
        <a:xfrm>
          <a:off x="0" y="0"/>
          <a:ext cx="0" cy="0"/>
          <a:chOff x="0" y="0"/>
          <a:chExt cx="0" cy="0"/>
        </a:xfrm>
      </p:grpSpPr>
      <p:pic>
        <p:nvPicPr>
          <p:cNvPr id="1058" name="Google Shape;1058;p144"/>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1059" name="Google Shape;1059;p144"/>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060" name="Google Shape;1060;p144"/>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1061" name="Google Shape;1061;p144"/>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rtl="0">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rtl="0">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rtl="0">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rtl="0">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rtl="0">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rtl="0">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rtl="0">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rtl="0">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062" name="Google Shape;1062;p144"/>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85"/>
        <p:cNvGrpSpPr/>
        <p:nvPr/>
      </p:nvGrpSpPr>
      <p:grpSpPr>
        <a:xfrm>
          <a:off x="0" y="0"/>
          <a:ext cx="0" cy="0"/>
          <a:chOff x="0" y="0"/>
          <a:chExt cx="0" cy="0"/>
        </a:xfrm>
      </p:grpSpPr>
      <p:pic>
        <p:nvPicPr>
          <p:cNvPr id="86" name="Google Shape;86;p15"/>
          <p:cNvPicPr preferRelativeResize="0"/>
          <p:nvPr/>
        </p:nvPicPr>
        <p:blipFill rotWithShape="1">
          <a:blip r:embed="rId2">
            <a:alphaModFix/>
          </a:blip>
          <a:srcRect/>
          <a:stretch/>
        </p:blipFill>
        <p:spPr>
          <a:xfrm>
            <a:off x="2" y="0"/>
            <a:ext cx="9143996" cy="1219200"/>
          </a:xfrm>
          <a:prstGeom prst="rect">
            <a:avLst/>
          </a:prstGeom>
          <a:noFill/>
          <a:ln>
            <a:noFill/>
          </a:ln>
        </p:spPr>
      </p:pic>
      <p:sp>
        <p:nvSpPr>
          <p:cNvPr id="87" name="Google Shape;87;p15"/>
          <p:cNvSpPr txBox="1">
            <a:spLocks noGrp="1"/>
          </p:cNvSpPr>
          <p:nvPr>
            <p:ph type="title"/>
          </p:nvPr>
        </p:nvSpPr>
        <p:spPr>
          <a:xfrm>
            <a:off x="245194" y="254513"/>
            <a:ext cx="6081900" cy="756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p15"/>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rtl="0">
              <a:lnSpc>
                <a:spcPct val="90000"/>
              </a:lnSpc>
              <a:spcBef>
                <a:spcPts val="750"/>
              </a:spcBef>
              <a:spcAft>
                <a:spcPts val="0"/>
              </a:spcAft>
              <a:buClr>
                <a:schemeClr val="dk1"/>
              </a:buClr>
              <a:buSzPts val="2400"/>
              <a:buChar char="•"/>
              <a:defRPr sz="1800"/>
            </a:lvl1pPr>
            <a:lvl2pPr marL="914400" lvl="1" indent="-355600" algn="l" rtl="0">
              <a:lnSpc>
                <a:spcPct val="90000"/>
              </a:lnSpc>
              <a:spcBef>
                <a:spcPts val="375"/>
              </a:spcBef>
              <a:spcAft>
                <a:spcPts val="0"/>
              </a:spcAft>
              <a:buClr>
                <a:schemeClr val="dk1"/>
              </a:buClr>
              <a:buSzPts val="2000"/>
              <a:buChar char="•"/>
              <a:defRPr sz="1500"/>
            </a:lvl2pPr>
            <a:lvl3pPr marL="1371600" lvl="2" indent="-342900" algn="l" rtl="0">
              <a:lnSpc>
                <a:spcPct val="90000"/>
              </a:lnSpc>
              <a:spcBef>
                <a:spcPts val="375"/>
              </a:spcBef>
              <a:spcAft>
                <a:spcPts val="0"/>
              </a:spcAft>
              <a:buClr>
                <a:schemeClr val="dk1"/>
              </a:buClr>
              <a:buSzPts val="1800"/>
              <a:buChar char="•"/>
              <a:defRPr sz="1350"/>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89" name="Google Shape;89;p15"/>
          <p:cNvPicPr preferRelativeResize="0"/>
          <p:nvPr/>
        </p:nvPicPr>
        <p:blipFill rotWithShape="1">
          <a:blip r:embed="rId3">
            <a:alphaModFix/>
          </a:blip>
          <a:srcRect/>
          <a:stretch/>
        </p:blipFill>
        <p:spPr>
          <a:xfrm>
            <a:off x="8119240" y="6172201"/>
            <a:ext cx="796159" cy="485919"/>
          </a:xfrm>
          <a:prstGeom prst="rect">
            <a:avLst/>
          </a:prstGeom>
          <a:noFill/>
          <a:ln>
            <a:noFill/>
          </a:ln>
        </p:spPr>
      </p:pic>
      <p:sp>
        <p:nvSpPr>
          <p:cNvPr id="90" name="Google Shape;90;p15"/>
          <p:cNvSpPr txBox="1">
            <a:spLocks noGrp="1"/>
          </p:cNvSpPr>
          <p:nvPr>
            <p:ph type="sldNum" idx="12"/>
          </p:nvPr>
        </p:nvSpPr>
        <p:spPr>
          <a:xfrm>
            <a:off x="89064" y="6347555"/>
            <a:ext cx="2057400" cy="365100"/>
          </a:xfrm>
          <a:prstGeom prst="rect">
            <a:avLst/>
          </a:prstGeom>
          <a:noFill/>
          <a:ln>
            <a:noFill/>
          </a:ln>
        </p:spPr>
        <p:txBody>
          <a:bodyPr spcFirstLastPara="1" wrap="square" lIns="91425" tIns="45700" rIns="91425" bIns="45700" anchor="t" anchorCtr="0">
            <a:noAutofit/>
          </a:bodyPr>
          <a:lstStyle>
            <a:lvl1pPr marL="0" lvl="0"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1pPr>
            <a:lvl2pPr marL="0" lvl="1"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2pPr>
            <a:lvl3pPr marL="0" lvl="2"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3pPr>
            <a:lvl4pPr marL="0" lvl="3"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4pPr>
            <a:lvl5pPr marL="0" lvl="4"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5pPr>
            <a:lvl6pPr marL="0" lvl="5"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6pPr>
            <a:lvl7pPr marL="0" lvl="6"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7pPr>
            <a:lvl8pPr marL="0" lvl="7"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8pPr>
            <a:lvl9pPr marL="0" lvl="8"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1063"/>
        <p:cNvGrpSpPr/>
        <p:nvPr/>
      </p:nvGrpSpPr>
      <p:grpSpPr>
        <a:xfrm>
          <a:off x="0" y="0"/>
          <a:ext cx="0" cy="0"/>
          <a:chOff x="0" y="0"/>
          <a:chExt cx="0" cy="0"/>
        </a:xfrm>
      </p:grpSpPr>
      <p:pic>
        <p:nvPicPr>
          <p:cNvPr id="1064" name="Google Shape;1064;p145"/>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1065" name="Google Shape;1065;p145"/>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066" name="Google Shape;1066;p145"/>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1067"/>
        <p:cNvGrpSpPr/>
        <p:nvPr/>
      </p:nvGrpSpPr>
      <p:grpSpPr>
        <a:xfrm>
          <a:off x="0" y="0"/>
          <a:ext cx="0" cy="0"/>
          <a:chOff x="0" y="0"/>
          <a:chExt cx="0" cy="0"/>
        </a:xfrm>
      </p:grpSpPr>
      <p:pic>
        <p:nvPicPr>
          <p:cNvPr id="1068" name="Google Shape;1068;p146"/>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1069" name="Google Shape;1069;p146"/>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1070" name="Google Shape;1070;p14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1" name="Google Shape;1071;p146"/>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1072" name="Google Shape;1072;p146"/>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1073" name="Google Shape;1073;p146"/>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1074"/>
        <p:cNvGrpSpPr/>
        <p:nvPr/>
      </p:nvGrpSpPr>
      <p:grpSpPr>
        <a:xfrm>
          <a:off x="0" y="0"/>
          <a:ext cx="0" cy="0"/>
          <a:chOff x="0" y="0"/>
          <a:chExt cx="0" cy="0"/>
        </a:xfrm>
      </p:grpSpPr>
      <p:pic>
        <p:nvPicPr>
          <p:cNvPr id="1075" name="Google Shape;1075;p147"/>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1076" name="Google Shape;1076;p147"/>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1077" name="Google Shape;1077;p14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1078" name="Google Shape;1078;p147"/>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1079" name="Google Shape;1079;p147"/>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1080"/>
        <p:cNvGrpSpPr/>
        <p:nvPr/>
      </p:nvGrpSpPr>
      <p:grpSpPr>
        <a:xfrm>
          <a:off x="0" y="0"/>
          <a:ext cx="0" cy="0"/>
          <a:chOff x="0" y="0"/>
          <a:chExt cx="0" cy="0"/>
        </a:xfrm>
      </p:grpSpPr>
      <p:pic>
        <p:nvPicPr>
          <p:cNvPr id="1081" name="Google Shape;1081;p148"/>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1082" name="Google Shape;1082;p148"/>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1083" name="Google Shape;1083;p148"/>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1084"/>
        <p:cNvGrpSpPr/>
        <p:nvPr/>
      </p:nvGrpSpPr>
      <p:grpSpPr>
        <a:xfrm>
          <a:off x="0" y="0"/>
          <a:ext cx="0" cy="0"/>
          <a:chOff x="0" y="0"/>
          <a:chExt cx="0" cy="0"/>
        </a:xfrm>
      </p:grpSpPr>
      <p:sp>
        <p:nvSpPr>
          <p:cNvPr id="1085" name="Google Shape;1085;p149"/>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86" name="Google Shape;1086;p149"/>
          <p:cNvCxnSpPr/>
          <p:nvPr/>
        </p:nvCxnSpPr>
        <p:spPr>
          <a:xfrm>
            <a:off x="0" y="6082133"/>
            <a:ext cx="5392200" cy="0"/>
          </a:xfrm>
          <a:prstGeom prst="straightConnector1">
            <a:avLst/>
          </a:prstGeom>
          <a:noFill/>
          <a:ln w="9525" cap="flat" cmpd="sng">
            <a:solidFill>
              <a:srgbClr val="E69138"/>
            </a:solidFill>
            <a:prstDash val="solid"/>
            <a:round/>
            <a:headEnd type="none" w="sm" len="sm"/>
            <a:tailEnd type="none" w="sm" len="sm"/>
          </a:ln>
        </p:spPr>
      </p:cxnSp>
      <p:sp>
        <p:nvSpPr>
          <p:cNvPr id="1087" name="Google Shape;1087;p149"/>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Clr>
                <a:schemeClr val="dk1"/>
              </a:buClr>
              <a:buSzPts val="1800"/>
              <a:buChar char="●"/>
              <a:defRPr>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pic>
        <p:nvPicPr>
          <p:cNvPr id="1088" name="Google Shape;1088;p149"/>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1089" name="Google Shape;1089;p149"/>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90" name="Google Shape;1090;p149"/>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091" name="Google Shape;1091;p149"/>
          <p:cNvPicPr preferRelativeResize="0"/>
          <p:nvPr/>
        </p:nvPicPr>
        <p:blipFill rotWithShape="1">
          <a:blip r:embed="rId3">
            <a:alphaModFix/>
          </a:blip>
          <a:srcRect/>
          <a:stretch/>
        </p:blipFill>
        <p:spPr>
          <a:xfrm>
            <a:off x="4524250" y="6235200"/>
            <a:ext cx="867951" cy="369000"/>
          </a:xfrm>
          <a:prstGeom prst="rect">
            <a:avLst/>
          </a:prstGeom>
          <a:noFill/>
          <a:ln>
            <a:noFill/>
          </a:ln>
        </p:spPr>
      </p:pic>
      <p:sp>
        <p:nvSpPr>
          <p:cNvPr id="1092" name="Google Shape;1092;p149"/>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1093"/>
        <p:cNvGrpSpPr/>
        <p:nvPr/>
      </p:nvGrpSpPr>
      <p:grpSpPr>
        <a:xfrm>
          <a:off x="0" y="0"/>
          <a:ext cx="0" cy="0"/>
          <a:chOff x="0" y="0"/>
          <a:chExt cx="0" cy="0"/>
        </a:xfrm>
      </p:grpSpPr>
      <p:pic>
        <p:nvPicPr>
          <p:cNvPr id="1094" name="Google Shape;1094;p150"/>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1095" name="Google Shape;1095;p15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96" name="Google Shape;1096;p150"/>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097" name="Google Shape;1097;p15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098" name="Google Shape;1098;p150"/>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1099" name="Google Shape;1099;p150"/>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100" name="Google Shape;1100;p150"/>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1101"/>
        <p:cNvGrpSpPr/>
        <p:nvPr/>
      </p:nvGrpSpPr>
      <p:grpSpPr>
        <a:xfrm>
          <a:off x="0" y="0"/>
          <a:ext cx="0" cy="0"/>
          <a:chOff x="0" y="0"/>
          <a:chExt cx="0" cy="0"/>
        </a:xfrm>
      </p:grpSpPr>
      <p:pic>
        <p:nvPicPr>
          <p:cNvPr id="1102" name="Google Shape;1102;p151"/>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1103" name="Google Shape;1103;p151"/>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04" name="Google Shape;1104;p151"/>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105" name="Google Shape;1105;p151"/>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106" name="Google Shape;1106;p151"/>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1107" name="Google Shape;1107;p151"/>
          <p:cNvSpPr txBox="1">
            <a:spLocks noGrp="1"/>
          </p:cNvSpPr>
          <p:nvPr>
            <p:ph type="body" idx="1"/>
          </p:nvPr>
        </p:nvSpPr>
        <p:spPr>
          <a:xfrm>
            <a:off x="311700" y="1849600"/>
            <a:ext cx="3999900" cy="39255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108" name="Google Shape;1108;p151"/>
          <p:cNvSpPr txBox="1">
            <a:spLocks noGrp="1"/>
          </p:cNvSpPr>
          <p:nvPr>
            <p:ph type="body" idx="2"/>
          </p:nvPr>
        </p:nvSpPr>
        <p:spPr>
          <a:xfrm>
            <a:off x="4832400" y="1849433"/>
            <a:ext cx="3999900" cy="39255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109" name="Google Shape;1109;p151"/>
          <p:cNvSpPr txBox="1">
            <a:spLocks noGrp="1"/>
          </p:cNvSpPr>
          <p:nvPr>
            <p:ph type="title" idx="3"/>
          </p:nvPr>
        </p:nvSpPr>
        <p:spPr>
          <a:xfrm>
            <a:off x="329300" y="1396200"/>
            <a:ext cx="3982200" cy="4920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110" name="Google Shape;1110;p151"/>
          <p:cNvSpPr txBox="1">
            <a:spLocks noGrp="1"/>
          </p:cNvSpPr>
          <p:nvPr>
            <p:ph type="title" idx="4"/>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wo Content">
  <p:cSld name="1_Two Content 2">
    <p:spTree>
      <p:nvGrpSpPr>
        <p:cNvPr id="1" name="Shape 1111"/>
        <p:cNvGrpSpPr/>
        <p:nvPr/>
      </p:nvGrpSpPr>
      <p:grpSpPr>
        <a:xfrm>
          <a:off x="0" y="0"/>
          <a:ext cx="0" cy="0"/>
          <a:chOff x="0" y="0"/>
          <a:chExt cx="0" cy="0"/>
        </a:xfrm>
      </p:grpSpPr>
      <p:sp>
        <p:nvSpPr>
          <p:cNvPr id="1112" name="Google Shape;1112;p152"/>
          <p:cNvSpPr txBox="1">
            <a:spLocks noGrp="1"/>
          </p:cNvSpPr>
          <p:nvPr>
            <p:ph type="body" idx="1"/>
          </p:nvPr>
        </p:nvSpPr>
        <p:spPr>
          <a:xfrm>
            <a:off x="628650" y="1554480"/>
            <a:ext cx="3886200" cy="435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13" name="Google Shape;1113;p152"/>
          <p:cNvSpPr txBox="1">
            <a:spLocks noGrp="1"/>
          </p:cNvSpPr>
          <p:nvPr>
            <p:ph type="body" idx="2"/>
          </p:nvPr>
        </p:nvSpPr>
        <p:spPr>
          <a:xfrm>
            <a:off x="4629150" y="1554480"/>
            <a:ext cx="3886200" cy="435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114" name="Google Shape;1114;p152"/>
          <p:cNvPicPr preferRelativeResize="0"/>
          <p:nvPr/>
        </p:nvPicPr>
        <p:blipFill rotWithShape="1">
          <a:blip r:embed="rId2">
            <a:alphaModFix/>
          </a:blip>
          <a:srcRect/>
          <a:stretch/>
        </p:blipFill>
        <p:spPr>
          <a:xfrm>
            <a:off x="8086705" y="6172203"/>
            <a:ext cx="857291" cy="364738"/>
          </a:xfrm>
          <a:prstGeom prst="rect">
            <a:avLst/>
          </a:prstGeom>
          <a:noFill/>
          <a:ln>
            <a:noFill/>
          </a:ln>
        </p:spPr>
      </p:pic>
      <p:sp>
        <p:nvSpPr>
          <p:cNvPr id="1115" name="Google Shape;1115;p152"/>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116" name="Google Shape;1116;p152"/>
          <p:cNvPicPr preferRelativeResize="0"/>
          <p:nvPr/>
        </p:nvPicPr>
        <p:blipFill rotWithShape="1">
          <a:blip r:embed="rId3">
            <a:alphaModFix/>
          </a:blip>
          <a:srcRect/>
          <a:stretch/>
        </p:blipFill>
        <p:spPr>
          <a:xfrm>
            <a:off x="3" y="1"/>
            <a:ext cx="9143995" cy="914399"/>
          </a:xfrm>
          <a:prstGeom prst="rect">
            <a:avLst/>
          </a:prstGeom>
          <a:noFill/>
          <a:ln>
            <a:noFill/>
          </a:ln>
        </p:spPr>
      </p:pic>
      <p:sp>
        <p:nvSpPr>
          <p:cNvPr id="1117" name="Google Shape;1117;p152"/>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1118"/>
        <p:cNvGrpSpPr/>
        <p:nvPr/>
      </p:nvGrpSpPr>
      <p:grpSpPr>
        <a:xfrm>
          <a:off x="0" y="0"/>
          <a:ext cx="0" cy="0"/>
          <a:chOff x="0" y="0"/>
          <a:chExt cx="0" cy="0"/>
        </a:xfrm>
      </p:grpSpPr>
      <p:sp>
        <p:nvSpPr>
          <p:cNvPr id="1119" name="Google Shape;1119;p153"/>
          <p:cNvSpPr txBox="1">
            <a:spLocks noGrp="1"/>
          </p:cNvSpPr>
          <p:nvPr>
            <p:ph type="body" idx="1"/>
          </p:nvPr>
        </p:nvSpPr>
        <p:spPr>
          <a:xfrm>
            <a:off x="628650" y="1463040"/>
            <a:ext cx="3886200" cy="4583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1120" name="Google Shape;1120;p153"/>
          <p:cNvSpPr txBox="1">
            <a:spLocks noGrp="1"/>
          </p:cNvSpPr>
          <p:nvPr>
            <p:ph type="body" idx="2"/>
          </p:nvPr>
        </p:nvSpPr>
        <p:spPr>
          <a:xfrm>
            <a:off x="4629150" y="1463040"/>
            <a:ext cx="3886200" cy="4583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pic>
        <p:nvPicPr>
          <p:cNvPr id="1121" name="Google Shape;1121;p153"/>
          <p:cNvPicPr preferRelativeResize="0"/>
          <p:nvPr/>
        </p:nvPicPr>
        <p:blipFill rotWithShape="1">
          <a:blip r:embed="rId2">
            <a:alphaModFix/>
          </a:blip>
          <a:srcRect/>
          <a:stretch/>
        </p:blipFill>
        <p:spPr>
          <a:xfrm>
            <a:off x="1" y="0"/>
            <a:ext cx="6857996" cy="914400"/>
          </a:xfrm>
          <a:prstGeom prst="rect">
            <a:avLst/>
          </a:prstGeom>
          <a:noFill/>
          <a:ln>
            <a:noFill/>
          </a:ln>
        </p:spPr>
      </p:pic>
      <p:sp>
        <p:nvSpPr>
          <p:cNvPr id="1122" name="Google Shape;1122;p153"/>
          <p:cNvSpPr txBox="1">
            <a:spLocks noGrp="1"/>
          </p:cNvSpPr>
          <p:nvPr>
            <p:ph type="title"/>
          </p:nvPr>
        </p:nvSpPr>
        <p:spPr>
          <a:xfrm>
            <a:off x="245193" y="254513"/>
            <a:ext cx="6081900" cy="756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123" name="Google Shape;1123;p153"/>
          <p:cNvPicPr preferRelativeResize="0"/>
          <p:nvPr/>
        </p:nvPicPr>
        <p:blipFill rotWithShape="1">
          <a:blip r:embed="rId3">
            <a:alphaModFix/>
          </a:blip>
          <a:srcRect/>
          <a:stretch/>
        </p:blipFill>
        <p:spPr>
          <a:xfrm>
            <a:off x="7772400" y="6172200"/>
            <a:ext cx="857250" cy="364439"/>
          </a:xfrm>
          <a:prstGeom prst="rect">
            <a:avLst/>
          </a:prstGeom>
          <a:noFill/>
          <a:ln>
            <a:noFill/>
          </a:ln>
        </p:spPr>
      </p:pic>
      <p:sp>
        <p:nvSpPr>
          <p:cNvPr id="1124" name="Google Shape;1124;p153"/>
          <p:cNvSpPr txBox="1">
            <a:spLocks noGrp="1"/>
          </p:cNvSpPr>
          <p:nvPr>
            <p:ph type="sldNum" idx="12"/>
          </p:nvPr>
        </p:nvSpPr>
        <p:spPr>
          <a:xfrm>
            <a:off x="223071" y="6427019"/>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1125"/>
        <p:cNvGrpSpPr/>
        <p:nvPr/>
      </p:nvGrpSpPr>
      <p:grpSpPr>
        <a:xfrm>
          <a:off x="0" y="0"/>
          <a:ext cx="0" cy="0"/>
          <a:chOff x="0" y="0"/>
          <a:chExt cx="0" cy="0"/>
        </a:xfrm>
      </p:grpSpPr>
      <p:sp>
        <p:nvSpPr>
          <p:cNvPr id="1126" name="Google Shape;1126;p154"/>
          <p:cNvSpPr txBox="1">
            <a:spLocks noGrp="1"/>
          </p:cNvSpPr>
          <p:nvPr>
            <p:ph type="dt" idx="10"/>
          </p:nvPr>
        </p:nvSpPr>
        <p:spPr>
          <a:xfrm>
            <a:off x="628650" y="6356351"/>
            <a:ext cx="20574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7" name="Google Shape;1127;p154"/>
          <p:cNvSpPr txBox="1">
            <a:spLocks noGrp="1"/>
          </p:cNvSpPr>
          <p:nvPr>
            <p:ph type="ftr" idx="11"/>
          </p:nvPr>
        </p:nvSpPr>
        <p:spPr>
          <a:xfrm>
            <a:off x="3028950" y="6356351"/>
            <a:ext cx="30861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8" name="Google Shape;1128;p154"/>
          <p:cNvSpPr txBox="1">
            <a:spLocks noGrp="1"/>
          </p:cNvSpPr>
          <p:nvPr>
            <p:ph type="sldNum" idx="12"/>
          </p:nvPr>
        </p:nvSpPr>
        <p:spPr>
          <a:xfrm>
            <a:off x="6457950" y="6356351"/>
            <a:ext cx="20574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91"/>
        <p:cNvGrpSpPr/>
        <p:nvPr/>
      </p:nvGrpSpPr>
      <p:grpSpPr>
        <a:xfrm>
          <a:off x="0" y="0"/>
          <a:ext cx="0" cy="0"/>
          <a:chOff x="0" y="0"/>
          <a:chExt cx="0" cy="0"/>
        </a:xfrm>
      </p:grpSpPr>
      <p:pic>
        <p:nvPicPr>
          <p:cNvPr id="92" name="Google Shape;92;p16"/>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3" name="Google Shape;93;p1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9pPr>
          </a:lstStyle>
          <a:p>
            <a:endParaRPr/>
          </a:p>
        </p:txBody>
      </p:sp>
      <p:sp>
        <p:nvSpPr>
          <p:cNvPr id="94" name="Google Shape;94;p16"/>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90000"/>
              </a:lnSpc>
              <a:spcBef>
                <a:spcPts val="0"/>
              </a:spcBef>
              <a:spcAft>
                <a:spcPts val="0"/>
              </a:spcAft>
              <a:buClr>
                <a:schemeClr val="dk1"/>
              </a:buClr>
              <a:buSzPts val="1600"/>
              <a:buChar char="●"/>
              <a:defRPr>
                <a:solidFill>
                  <a:schemeClr val="dk1"/>
                </a:solidFill>
              </a:defRPr>
            </a:lvl1pPr>
            <a:lvl2pPr marL="914400" lvl="1" indent="-292100" algn="l" rtl="0">
              <a:lnSpc>
                <a:spcPct val="90000"/>
              </a:lnSpc>
              <a:spcBef>
                <a:spcPts val="0"/>
              </a:spcBef>
              <a:spcAft>
                <a:spcPts val="0"/>
              </a:spcAft>
              <a:buClr>
                <a:schemeClr val="dk1"/>
              </a:buClr>
              <a:buSzPts val="1000"/>
              <a:buChar char="○"/>
              <a:defRPr sz="1600">
                <a:solidFill>
                  <a:schemeClr val="dk1"/>
                </a:solidFill>
              </a:defRPr>
            </a:lvl2pPr>
            <a:lvl3pPr marL="1371600" lvl="2" indent="-292100" algn="l" rtl="0">
              <a:lnSpc>
                <a:spcPct val="90000"/>
              </a:lnSpc>
              <a:spcBef>
                <a:spcPts val="0"/>
              </a:spcBef>
              <a:spcAft>
                <a:spcPts val="0"/>
              </a:spcAft>
              <a:buClr>
                <a:schemeClr val="dk1"/>
              </a:buClr>
              <a:buSzPts val="1000"/>
              <a:buChar char="■"/>
              <a:defRPr sz="1600">
                <a:solidFill>
                  <a:schemeClr val="dk1"/>
                </a:solidFill>
              </a:defRPr>
            </a:lvl3pPr>
            <a:lvl4pPr marL="1828800" lvl="3" indent="-292100" algn="l" rtl="0">
              <a:lnSpc>
                <a:spcPct val="90000"/>
              </a:lnSpc>
              <a:spcBef>
                <a:spcPts val="0"/>
              </a:spcBef>
              <a:spcAft>
                <a:spcPts val="0"/>
              </a:spcAft>
              <a:buClr>
                <a:schemeClr val="dk1"/>
              </a:buClr>
              <a:buSzPts val="1000"/>
              <a:buChar char="●"/>
              <a:defRPr sz="1600">
                <a:solidFill>
                  <a:schemeClr val="dk1"/>
                </a:solidFill>
              </a:defRPr>
            </a:lvl4pPr>
            <a:lvl5pPr marL="2286000" lvl="4" indent="-292100" algn="l" rtl="0">
              <a:lnSpc>
                <a:spcPct val="90000"/>
              </a:lnSpc>
              <a:spcBef>
                <a:spcPts val="0"/>
              </a:spcBef>
              <a:spcAft>
                <a:spcPts val="0"/>
              </a:spcAft>
              <a:buClr>
                <a:schemeClr val="dk1"/>
              </a:buClr>
              <a:buSzPts val="1000"/>
              <a:buChar char="○"/>
              <a:defRPr sz="1600">
                <a:solidFill>
                  <a:schemeClr val="dk1"/>
                </a:solidFill>
              </a:defRPr>
            </a:lvl5pPr>
            <a:lvl6pPr marL="2743200" lvl="5" indent="-292100" algn="l" rtl="0">
              <a:lnSpc>
                <a:spcPct val="90000"/>
              </a:lnSpc>
              <a:spcBef>
                <a:spcPts val="0"/>
              </a:spcBef>
              <a:spcAft>
                <a:spcPts val="0"/>
              </a:spcAft>
              <a:buClr>
                <a:schemeClr val="dk1"/>
              </a:buClr>
              <a:buSzPts val="1000"/>
              <a:buChar char="■"/>
              <a:defRPr sz="1600">
                <a:solidFill>
                  <a:schemeClr val="dk1"/>
                </a:solidFill>
              </a:defRPr>
            </a:lvl6pPr>
            <a:lvl7pPr marL="3200400" lvl="6" indent="-292100" algn="l" rtl="0">
              <a:lnSpc>
                <a:spcPct val="90000"/>
              </a:lnSpc>
              <a:spcBef>
                <a:spcPts val="0"/>
              </a:spcBef>
              <a:spcAft>
                <a:spcPts val="0"/>
              </a:spcAft>
              <a:buClr>
                <a:schemeClr val="dk1"/>
              </a:buClr>
              <a:buSzPts val="1000"/>
              <a:buChar char="●"/>
              <a:defRPr sz="1600">
                <a:solidFill>
                  <a:schemeClr val="dk1"/>
                </a:solidFill>
              </a:defRPr>
            </a:lvl7pPr>
            <a:lvl8pPr marL="3657600" lvl="7" indent="-292100" algn="l" rtl="0">
              <a:lnSpc>
                <a:spcPct val="90000"/>
              </a:lnSpc>
              <a:spcBef>
                <a:spcPts val="0"/>
              </a:spcBef>
              <a:spcAft>
                <a:spcPts val="0"/>
              </a:spcAft>
              <a:buClr>
                <a:schemeClr val="dk1"/>
              </a:buClr>
              <a:buSzPts val="1000"/>
              <a:buChar char="○"/>
              <a:defRPr sz="1600">
                <a:solidFill>
                  <a:schemeClr val="dk1"/>
                </a:solidFill>
              </a:defRPr>
            </a:lvl8pPr>
            <a:lvl9pPr marL="4114800" lvl="8" indent="-292100" algn="l" rtl="0">
              <a:lnSpc>
                <a:spcPct val="90000"/>
              </a:lnSpc>
              <a:spcBef>
                <a:spcPts val="0"/>
              </a:spcBef>
              <a:spcAft>
                <a:spcPts val="0"/>
              </a:spcAft>
              <a:buClr>
                <a:schemeClr val="dk1"/>
              </a:buClr>
              <a:buSzPts val="1000"/>
              <a:buChar char="■"/>
              <a:defRPr sz="1600">
                <a:solidFill>
                  <a:schemeClr val="dk1"/>
                </a:solidFill>
              </a:defRPr>
            </a:lvl9pPr>
          </a:lstStyle>
          <a:p>
            <a:endParaRPr/>
          </a:p>
        </p:txBody>
      </p:sp>
      <p:pic>
        <p:nvPicPr>
          <p:cNvPr id="95" name="Google Shape;95;p16"/>
          <p:cNvPicPr preferRelativeResize="0"/>
          <p:nvPr/>
        </p:nvPicPr>
        <p:blipFill rotWithShape="1">
          <a:blip r:embed="rId3">
            <a:alphaModFix/>
          </a:blip>
          <a:srcRect/>
          <a:stretch/>
        </p:blipFill>
        <p:spPr>
          <a:xfrm>
            <a:off x="8146726" y="6235200"/>
            <a:ext cx="867951" cy="369000"/>
          </a:xfrm>
          <a:prstGeom prst="rect">
            <a:avLst/>
          </a:prstGeom>
          <a:noFill/>
          <a:ln>
            <a:noFill/>
          </a:ln>
        </p:spPr>
      </p:pic>
      <p:cxnSp>
        <p:nvCxnSpPr>
          <p:cNvPr id="96" name="Google Shape;96;p16"/>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97" name="Google Shape;97;p16"/>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129"/>
        <p:cNvGrpSpPr/>
        <p:nvPr/>
      </p:nvGrpSpPr>
      <p:grpSpPr>
        <a:xfrm>
          <a:off x="0" y="0"/>
          <a:ext cx="0" cy="0"/>
          <a:chOff x="0" y="0"/>
          <a:chExt cx="0" cy="0"/>
        </a:xfrm>
      </p:grpSpPr>
      <p:pic>
        <p:nvPicPr>
          <p:cNvPr id="1130" name="Google Shape;1130;p155"/>
          <p:cNvPicPr preferRelativeResize="0"/>
          <p:nvPr/>
        </p:nvPicPr>
        <p:blipFill rotWithShape="1">
          <a:blip r:embed="rId2">
            <a:alphaModFix/>
          </a:blip>
          <a:srcRect/>
          <a:stretch/>
        </p:blipFill>
        <p:spPr>
          <a:xfrm>
            <a:off x="2" y="0"/>
            <a:ext cx="9143996" cy="1219200"/>
          </a:xfrm>
          <a:prstGeom prst="rect">
            <a:avLst/>
          </a:prstGeom>
          <a:noFill/>
          <a:ln>
            <a:noFill/>
          </a:ln>
        </p:spPr>
      </p:pic>
      <p:sp>
        <p:nvSpPr>
          <p:cNvPr id="1131" name="Google Shape;1131;p155"/>
          <p:cNvSpPr txBox="1">
            <a:spLocks noGrp="1"/>
          </p:cNvSpPr>
          <p:nvPr>
            <p:ph type="title"/>
          </p:nvPr>
        </p:nvSpPr>
        <p:spPr>
          <a:xfrm>
            <a:off x="245194" y="254513"/>
            <a:ext cx="6081900" cy="756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400"/>
              <a:buNone/>
              <a:defRPr sz="18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2" name="Google Shape;1132;p155"/>
          <p:cNvSpPr txBox="1">
            <a:spLocks noGrp="1"/>
          </p:cNvSpPr>
          <p:nvPr>
            <p:ph type="body" idx="1"/>
          </p:nvPr>
        </p:nvSpPr>
        <p:spPr>
          <a:xfrm>
            <a:off x="628650" y="1463040"/>
            <a:ext cx="7886700" cy="46407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SzPts val="1800"/>
              <a:buChar char="●"/>
              <a:defRPr sz="1800"/>
            </a:lvl1pPr>
            <a:lvl2pPr marL="914400" lvl="1" indent="-317500" algn="l" rtl="0">
              <a:lnSpc>
                <a:spcPct val="115000"/>
              </a:lnSpc>
              <a:spcBef>
                <a:spcPts val="0"/>
              </a:spcBef>
              <a:spcAft>
                <a:spcPts val="0"/>
              </a:spcAft>
              <a:buSzPts val="1400"/>
              <a:buChar char="○"/>
              <a:defRPr sz="1500"/>
            </a:lvl2pPr>
            <a:lvl3pPr marL="1371600" lvl="2" indent="-317500" algn="l" rtl="0">
              <a:lnSpc>
                <a:spcPct val="115000"/>
              </a:lnSpc>
              <a:spcBef>
                <a:spcPts val="0"/>
              </a:spcBef>
              <a:spcAft>
                <a:spcPts val="0"/>
              </a:spcAft>
              <a:buSzPts val="1400"/>
              <a:buChar char="■"/>
              <a:defRPr sz="1350"/>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pic>
        <p:nvPicPr>
          <p:cNvPr id="1133" name="Google Shape;1133;p155"/>
          <p:cNvPicPr preferRelativeResize="0"/>
          <p:nvPr/>
        </p:nvPicPr>
        <p:blipFill rotWithShape="1">
          <a:blip r:embed="rId3">
            <a:alphaModFix/>
          </a:blip>
          <a:srcRect/>
          <a:stretch/>
        </p:blipFill>
        <p:spPr>
          <a:xfrm>
            <a:off x="8088406" y="6172201"/>
            <a:ext cx="826994" cy="485919"/>
          </a:xfrm>
          <a:prstGeom prst="rect">
            <a:avLst/>
          </a:prstGeom>
          <a:noFill/>
          <a:ln>
            <a:noFill/>
          </a:ln>
        </p:spPr>
      </p:pic>
      <p:sp>
        <p:nvSpPr>
          <p:cNvPr id="1134" name="Google Shape;1134;p155"/>
          <p:cNvSpPr txBox="1">
            <a:spLocks noGrp="1"/>
          </p:cNvSpPr>
          <p:nvPr>
            <p:ph type="sldNum" idx="12"/>
          </p:nvPr>
        </p:nvSpPr>
        <p:spPr>
          <a:xfrm>
            <a:off x="223071" y="6427019"/>
            <a:ext cx="2057400" cy="365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7">
    <p:spTree>
      <p:nvGrpSpPr>
        <p:cNvPr id="1" name="Shape 1135"/>
        <p:cNvGrpSpPr/>
        <p:nvPr/>
      </p:nvGrpSpPr>
      <p:grpSpPr>
        <a:xfrm>
          <a:off x="0" y="0"/>
          <a:ext cx="0" cy="0"/>
          <a:chOff x="0" y="0"/>
          <a:chExt cx="0" cy="0"/>
        </a:xfrm>
      </p:grpSpPr>
      <p:pic>
        <p:nvPicPr>
          <p:cNvPr id="1136" name="Google Shape;1136;p15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137" name="Google Shape;1137;p156"/>
          <p:cNvSpPr txBox="1">
            <a:spLocks noGrp="1"/>
          </p:cNvSpPr>
          <p:nvPr>
            <p:ph type="title"/>
          </p:nvPr>
        </p:nvSpPr>
        <p:spPr>
          <a:xfrm>
            <a:off x="213075" y="304800"/>
            <a:ext cx="8520600" cy="763500"/>
          </a:xfrm>
          <a:prstGeom prst="rect">
            <a:avLst/>
          </a:prstGeom>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38" name="Google Shape;1138;p156"/>
          <p:cNvSpPr txBox="1">
            <a:spLocks noGrp="1"/>
          </p:cNvSpPr>
          <p:nvPr>
            <p:ph type="body" idx="1"/>
          </p:nvPr>
        </p:nvSpPr>
        <p:spPr>
          <a:xfrm>
            <a:off x="457200" y="1524000"/>
            <a:ext cx="8520600" cy="42555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139" name="Google Shape;1139;p156"/>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1140" name="Google Shape;1140;p156"/>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41" name="Google Shape;1141;p156"/>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8"/>
        <p:cNvGrpSpPr/>
        <p:nvPr/>
      </p:nvGrpSpPr>
      <p:grpSpPr>
        <a:xfrm>
          <a:off x="0" y="0"/>
          <a:ext cx="0" cy="0"/>
          <a:chOff x="0" y="0"/>
          <a:chExt cx="0" cy="0"/>
        </a:xfrm>
      </p:grpSpPr>
      <p:sp>
        <p:nvSpPr>
          <p:cNvPr id="99" name="Google Shape;99;p17"/>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pic>
        <p:nvPicPr>
          <p:cNvPr id="100" name="Google Shape;100;p1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01" name="Google Shape;101;p1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Clr>
                <a:srgbClr val="FFFFFF"/>
              </a:buClr>
              <a:buSzPts val="1400"/>
              <a:buFont typeface="Rockwell"/>
              <a:buNone/>
              <a:defRPr sz="2000">
                <a:solidFill>
                  <a:srgbClr val="FFFFFF"/>
                </a:solidFill>
                <a:latin typeface="Rockwell"/>
                <a:ea typeface="Rockwell"/>
                <a:cs typeface="Rockwell"/>
                <a:sym typeface="Rockwell"/>
              </a:defRPr>
            </a:lvl9pPr>
          </a:lstStyle>
          <a:p>
            <a:endParaRPr/>
          </a:p>
        </p:txBody>
      </p:sp>
      <p:pic>
        <p:nvPicPr>
          <p:cNvPr id="102" name="Google Shape;102;p17"/>
          <p:cNvPicPr preferRelativeResize="0"/>
          <p:nvPr/>
        </p:nvPicPr>
        <p:blipFill rotWithShape="1">
          <a:blip r:embed="rId3">
            <a:alphaModFix/>
          </a:blip>
          <a:srcRect/>
          <a:stretch/>
        </p:blipFill>
        <p:spPr>
          <a:xfrm>
            <a:off x="4524251" y="6235200"/>
            <a:ext cx="867951" cy="369000"/>
          </a:xfrm>
          <a:prstGeom prst="rect">
            <a:avLst/>
          </a:prstGeom>
          <a:noFill/>
          <a:ln>
            <a:noFill/>
          </a:ln>
        </p:spPr>
      </p:pic>
      <p:cxnSp>
        <p:nvCxnSpPr>
          <p:cNvPr id="103" name="Google Shape;103;p17"/>
          <p:cNvCxnSpPr/>
          <p:nvPr/>
        </p:nvCxnSpPr>
        <p:spPr>
          <a:xfrm>
            <a:off x="0" y="6082133"/>
            <a:ext cx="5392200" cy="0"/>
          </a:xfrm>
          <a:prstGeom prst="straightConnector1">
            <a:avLst/>
          </a:prstGeom>
          <a:noFill/>
          <a:ln w="9525" cap="flat" cmpd="sng">
            <a:solidFill>
              <a:schemeClr val="accent1"/>
            </a:solidFill>
            <a:prstDash val="solid"/>
            <a:round/>
            <a:headEnd type="none" w="sm" len="sm"/>
            <a:tailEnd type="none" w="sm" len="sm"/>
          </a:ln>
        </p:spPr>
      </p:cxnSp>
      <p:sp>
        <p:nvSpPr>
          <p:cNvPr id="104" name="Google Shape;104;p17"/>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0"/>
              </a:spcBef>
              <a:spcAft>
                <a:spcPts val="0"/>
              </a:spcAft>
              <a:buClr>
                <a:schemeClr val="dk1"/>
              </a:buClr>
              <a:buSzPts val="1800"/>
              <a:buChar char="●"/>
              <a:defRPr>
                <a:solidFill>
                  <a:schemeClr val="dk1"/>
                </a:solidFill>
              </a:defRPr>
            </a:lvl1pPr>
            <a:lvl2pPr marL="914400" lvl="1" indent="-330200" algn="l" rtl="0">
              <a:lnSpc>
                <a:spcPct val="90000"/>
              </a:lnSpc>
              <a:spcBef>
                <a:spcPts val="0"/>
              </a:spcBef>
              <a:spcAft>
                <a:spcPts val="0"/>
              </a:spcAft>
              <a:buClr>
                <a:schemeClr val="dk1"/>
              </a:buClr>
              <a:buSzPts val="1600"/>
              <a:buChar char="○"/>
              <a:defRPr sz="1600">
                <a:solidFill>
                  <a:schemeClr val="dk1"/>
                </a:solidFill>
              </a:defRPr>
            </a:lvl2pPr>
            <a:lvl3pPr marL="1371600" lvl="2" indent="-330200" algn="l" rtl="0">
              <a:lnSpc>
                <a:spcPct val="90000"/>
              </a:lnSpc>
              <a:spcBef>
                <a:spcPts val="0"/>
              </a:spcBef>
              <a:spcAft>
                <a:spcPts val="0"/>
              </a:spcAft>
              <a:buClr>
                <a:schemeClr val="dk1"/>
              </a:buClr>
              <a:buSzPts val="1600"/>
              <a:buChar char="■"/>
              <a:defRPr sz="1600">
                <a:solidFill>
                  <a:schemeClr val="dk1"/>
                </a:solidFill>
              </a:defRPr>
            </a:lvl3pPr>
            <a:lvl4pPr marL="1828800" lvl="3" indent="-330200" algn="l" rtl="0">
              <a:lnSpc>
                <a:spcPct val="90000"/>
              </a:lnSpc>
              <a:spcBef>
                <a:spcPts val="0"/>
              </a:spcBef>
              <a:spcAft>
                <a:spcPts val="0"/>
              </a:spcAft>
              <a:buClr>
                <a:schemeClr val="dk1"/>
              </a:buClr>
              <a:buSzPts val="1600"/>
              <a:buChar char="●"/>
              <a:defRPr sz="1600">
                <a:solidFill>
                  <a:schemeClr val="dk1"/>
                </a:solidFill>
              </a:defRPr>
            </a:lvl4pPr>
            <a:lvl5pPr marL="2286000" lvl="4" indent="-330200" algn="l" rtl="0">
              <a:lnSpc>
                <a:spcPct val="90000"/>
              </a:lnSpc>
              <a:spcBef>
                <a:spcPts val="0"/>
              </a:spcBef>
              <a:spcAft>
                <a:spcPts val="0"/>
              </a:spcAft>
              <a:buClr>
                <a:schemeClr val="dk1"/>
              </a:buClr>
              <a:buSzPts val="1600"/>
              <a:buChar char="○"/>
              <a:defRPr sz="1600">
                <a:solidFill>
                  <a:schemeClr val="dk1"/>
                </a:solidFill>
              </a:defRPr>
            </a:lvl5pPr>
            <a:lvl6pPr marL="2743200" lvl="5" indent="-330200" algn="l" rtl="0">
              <a:lnSpc>
                <a:spcPct val="90000"/>
              </a:lnSpc>
              <a:spcBef>
                <a:spcPts val="0"/>
              </a:spcBef>
              <a:spcAft>
                <a:spcPts val="0"/>
              </a:spcAft>
              <a:buClr>
                <a:schemeClr val="dk1"/>
              </a:buClr>
              <a:buSzPts val="1600"/>
              <a:buChar char="■"/>
              <a:defRPr sz="1600">
                <a:solidFill>
                  <a:schemeClr val="dk1"/>
                </a:solidFill>
              </a:defRPr>
            </a:lvl6pPr>
            <a:lvl7pPr marL="3200400" lvl="6" indent="-330200" algn="l" rtl="0">
              <a:lnSpc>
                <a:spcPct val="90000"/>
              </a:lnSpc>
              <a:spcBef>
                <a:spcPts val="0"/>
              </a:spcBef>
              <a:spcAft>
                <a:spcPts val="0"/>
              </a:spcAft>
              <a:buClr>
                <a:schemeClr val="dk1"/>
              </a:buClr>
              <a:buSzPts val="1600"/>
              <a:buChar char="●"/>
              <a:defRPr sz="1600">
                <a:solidFill>
                  <a:schemeClr val="dk1"/>
                </a:solidFill>
              </a:defRPr>
            </a:lvl7pPr>
            <a:lvl8pPr marL="3657600" lvl="7" indent="-330200" algn="l" rtl="0">
              <a:lnSpc>
                <a:spcPct val="90000"/>
              </a:lnSpc>
              <a:spcBef>
                <a:spcPts val="0"/>
              </a:spcBef>
              <a:spcAft>
                <a:spcPts val="0"/>
              </a:spcAft>
              <a:buClr>
                <a:schemeClr val="dk1"/>
              </a:buClr>
              <a:buSzPts val="1600"/>
              <a:buChar char="○"/>
              <a:defRPr sz="1600">
                <a:solidFill>
                  <a:schemeClr val="dk1"/>
                </a:solidFill>
              </a:defRPr>
            </a:lvl8pPr>
            <a:lvl9pPr marL="4114800" lvl="8" indent="-330200" algn="l" rtl="0">
              <a:lnSpc>
                <a:spcPct val="90000"/>
              </a:lnSpc>
              <a:spcBef>
                <a:spcPts val="0"/>
              </a:spcBef>
              <a:spcAft>
                <a:spcPts val="0"/>
              </a:spcAft>
              <a:buClr>
                <a:schemeClr val="dk1"/>
              </a:buClr>
              <a:buSzPts val="1600"/>
              <a:buChar char="■"/>
              <a:defRPr sz="1600">
                <a:solidFill>
                  <a:schemeClr val="dk1"/>
                </a:solidFill>
              </a:defRPr>
            </a:lvl9pPr>
          </a:lstStyle>
          <a:p>
            <a:endParaRPr/>
          </a:p>
        </p:txBody>
      </p:sp>
      <p:sp>
        <p:nvSpPr>
          <p:cNvPr id="105" name="Google Shape;105;p17"/>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999999"/>
              </a:buClr>
              <a:buSzPts val="1200"/>
              <a:buFont typeface="Rockwel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17"/>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107"/>
        <p:cNvGrpSpPr/>
        <p:nvPr/>
      </p:nvGrpSpPr>
      <p:grpSpPr>
        <a:xfrm>
          <a:off x="0" y="0"/>
          <a:ext cx="0" cy="0"/>
          <a:chOff x="0" y="0"/>
          <a:chExt cx="0" cy="0"/>
        </a:xfrm>
      </p:grpSpPr>
      <p:pic>
        <p:nvPicPr>
          <p:cNvPr id="108" name="Google Shape;108;p18"/>
          <p:cNvPicPr preferRelativeResize="0"/>
          <p:nvPr/>
        </p:nvPicPr>
        <p:blipFill>
          <a:blip r:embed="rId2">
            <a:alphaModFix/>
          </a:blip>
          <a:stretch>
            <a:fillRect/>
          </a:stretch>
        </p:blipFill>
        <p:spPr>
          <a:xfrm>
            <a:off x="8146725" y="6235200"/>
            <a:ext cx="867951" cy="369000"/>
          </a:xfrm>
          <a:prstGeom prst="rect">
            <a:avLst/>
          </a:prstGeom>
          <a:noFill/>
          <a:ln>
            <a:noFill/>
          </a:ln>
        </p:spPr>
      </p:pic>
      <p:cxnSp>
        <p:nvCxnSpPr>
          <p:cNvPr id="109" name="Google Shape;109;p18"/>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0" name="Google Shape;110;p18"/>
          <p:cNvSpPr txBox="1">
            <a:spLocks noGrp="1"/>
          </p:cNvSpPr>
          <p:nvPr>
            <p:ph type="sldNum" idx="12"/>
          </p:nvPr>
        </p:nvSpPr>
        <p:spPr>
          <a:xfrm>
            <a:off x="88683" y="6235189"/>
            <a:ext cx="548700" cy="5247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111"/>
        <p:cNvGrpSpPr/>
        <p:nvPr/>
      </p:nvGrpSpPr>
      <p:grpSpPr>
        <a:xfrm>
          <a:off x="0" y="0"/>
          <a:ext cx="0" cy="0"/>
          <a:chOff x="0" y="0"/>
          <a:chExt cx="0" cy="0"/>
        </a:xfrm>
      </p:grpSpPr>
      <p:pic>
        <p:nvPicPr>
          <p:cNvPr id="112" name="Google Shape;112;p19"/>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13" name="Google Shape;113;p19"/>
          <p:cNvSpPr txBox="1">
            <a:spLocks noGrp="1"/>
          </p:cNvSpPr>
          <p:nvPr>
            <p:ph type="title"/>
          </p:nvPr>
        </p:nvSpPr>
        <p:spPr>
          <a:xfrm>
            <a:off x="213075" y="304800"/>
            <a:ext cx="8520600" cy="7635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4" name="Google Shape;114;p19"/>
          <p:cNvSpPr txBox="1">
            <a:spLocks noGrp="1"/>
          </p:cNvSpPr>
          <p:nvPr>
            <p:ph type="body" idx="1"/>
          </p:nvPr>
        </p:nvSpPr>
        <p:spPr>
          <a:xfrm>
            <a:off x="457200" y="1524000"/>
            <a:ext cx="8520600" cy="4255500"/>
          </a:xfrm>
          <a:prstGeom prst="rect">
            <a:avLst/>
          </a:prstGeom>
        </p:spPr>
        <p:txBody>
          <a:bodyPr spcFirstLastPara="1" wrap="square" lIns="0" tIns="0" rIns="0" bIns="0" anchor="t" anchorCtr="0">
            <a:normAutofit/>
          </a:bodyPr>
          <a:lstStyle>
            <a:lvl1pPr marL="457200" lvl="0" indent="-330200" rtl="0">
              <a:spcBef>
                <a:spcPts val="1000"/>
              </a:spcBef>
              <a:spcAft>
                <a:spcPts val="0"/>
              </a:spcAft>
              <a:buClr>
                <a:schemeClr val="dk1"/>
              </a:buClr>
              <a:buSzPts val="1600"/>
              <a:buChar char="•"/>
              <a:defRPr>
                <a:solidFill>
                  <a:schemeClr val="dk1"/>
                </a:solidFill>
              </a:defRPr>
            </a:lvl1pPr>
            <a:lvl2pPr marL="914400" lvl="1" indent="-292100" rtl="0">
              <a:spcBef>
                <a:spcPts val="500"/>
              </a:spcBef>
              <a:spcAft>
                <a:spcPts val="0"/>
              </a:spcAft>
              <a:buClr>
                <a:schemeClr val="dk1"/>
              </a:buClr>
              <a:buSzPts val="1000"/>
              <a:buChar char="•"/>
              <a:defRPr sz="1600">
                <a:solidFill>
                  <a:schemeClr val="dk1"/>
                </a:solidFill>
              </a:defRPr>
            </a:lvl2pPr>
            <a:lvl3pPr marL="1371600" lvl="2" indent="-292100" rtl="0">
              <a:spcBef>
                <a:spcPts val="500"/>
              </a:spcBef>
              <a:spcAft>
                <a:spcPts val="0"/>
              </a:spcAft>
              <a:buClr>
                <a:schemeClr val="dk1"/>
              </a:buClr>
              <a:buSzPts val="1000"/>
              <a:buChar char="•"/>
              <a:defRPr sz="1600">
                <a:solidFill>
                  <a:schemeClr val="dk1"/>
                </a:solidFill>
              </a:defRPr>
            </a:lvl3pPr>
            <a:lvl4pPr marL="1828800" lvl="3" indent="-292100" rtl="0">
              <a:spcBef>
                <a:spcPts val="500"/>
              </a:spcBef>
              <a:spcAft>
                <a:spcPts val="0"/>
              </a:spcAft>
              <a:buClr>
                <a:schemeClr val="dk1"/>
              </a:buClr>
              <a:buSzPts val="1000"/>
              <a:buChar char="•"/>
              <a:defRPr sz="1600">
                <a:solidFill>
                  <a:schemeClr val="dk1"/>
                </a:solidFill>
              </a:defRPr>
            </a:lvl4pPr>
            <a:lvl5pPr marL="2286000" lvl="4" indent="-292100" rtl="0">
              <a:spcBef>
                <a:spcPts val="500"/>
              </a:spcBef>
              <a:spcAft>
                <a:spcPts val="0"/>
              </a:spcAft>
              <a:buClr>
                <a:schemeClr val="dk1"/>
              </a:buClr>
              <a:buSzPts val="1000"/>
              <a:buChar char="•"/>
              <a:defRPr sz="1600">
                <a:solidFill>
                  <a:schemeClr val="dk1"/>
                </a:solidFill>
              </a:defRPr>
            </a:lvl5pPr>
            <a:lvl6pPr marL="2743200" lvl="5" indent="-292100" rtl="0">
              <a:spcBef>
                <a:spcPts val="500"/>
              </a:spcBef>
              <a:spcAft>
                <a:spcPts val="0"/>
              </a:spcAft>
              <a:buClr>
                <a:schemeClr val="dk1"/>
              </a:buClr>
              <a:buSzPts val="1000"/>
              <a:buChar char="•"/>
              <a:defRPr sz="1600">
                <a:solidFill>
                  <a:schemeClr val="dk1"/>
                </a:solidFill>
              </a:defRPr>
            </a:lvl6pPr>
            <a:lvl7pPr marL="3200400" lvl="6" indent="-292100" rtl="0">
              <a:spcBef>
                <a:spcPts val="500"/>
              </a:spcBef>
              <a:spcAft>
                <a:spcPts val="0"/>
              </a:spcAft>
              <a:buClr>
                <a:schemeClr val="dk1"/>
              </a:buClr>
              <a:buSzPts val="1000"/>
              <a:buChar char="•"/>
              <a:defRPr sz="1600">
                <a:solidFill>
                  <a:schemeClr val="dk1"/>
                </a:solidFill>
              </a:defRPr>
            </a:lvl7pPr>
            <a:lvl8pPr marL="3657600" lvl="7" indent="-292100" rtl="0">
              <a:spcBef>
                <a:spcPts val="500"/>
              </a:spcBef>
              <a:spcAft>
                <a:spcPts val="0"/>
              </a:spcAft>
              <a:buClr>
                <a:schemeClr val="dk1"/>
              </a:buClr>
              <a:buSzPts val="1000"/>
              <a:buChar char="•"/>
              <a:defRPr sz="1600">
                <a:solidFill>
                  <a:schemeClr val="dk1"/>
                </a:solidFill>
              </a:defRPr>
            </a:lvl8pPr>
            <a:lvl9pPr marL="4114800" lvl="8" indent="-292100" rtl="0">
              <a:spcBef>
                <a:spcPts val="500"/>
              </a:spcBef>
              <a:spcAft>
                <a:spcPts val="0"/>
              </a:spcAft>
              <a:buClr>
                <a:schemeClr val="dk1"/>
              </a:buClr>
              <a:buSzPts val="1000"/>
              <a:buChar char="•"/>
              <a:defRPr sz="1600">
                <a:solidFill>
                  <a:schemeClr val="dk1"/>
                </a:solidFill>
              </a:defRPr>
            </a:lvl9pPr>
          </a:lstStyle>
          <a:p>
            <a:endParaRPr/>
          </a:p>
        </p:txBody>
      </p:sp>
      <p:pic>
        <p:nvPicPr>
          <p:cNvPr id="115" name="Google Shape;115;p19"/>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116" name="Google Shape;116;p19"/>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9"/>
          <p:cNvSpPr txBox="1">
            <a:spLocks noGrp="1"/>
          </p:cNvSpPr>
          <p:nvPr>
            <p:ph type="sldNum" idx="12"/>
          </p:nvPr>
        </p:nvSpPr>
        <p:spPr>
          <a:xfrm>
            <a:off x="114300" y="6310000"/>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118"/>
        <p:cNvGrpSpPr/>
        <p:nvPr/>
      </p:nvGrpSpPr>
      <p:grpSpPr>
        <a:xfrm>
          <a:off x="0" y="0"/>
          <a:ext cx="0" cy="0"/>
          <a:chOff x="0" y="0"/>
          <a:chExt cx="0" cy="0"/>
        </a:xfrm>
      </p:grpSpPr>
      <p:pic>
        <p:nvPicPr>
          <p:cNvPr id="119" name="Google Shape;119;p2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0" name="Google Shape;120;p20"/>
          <p:cNvSpPr txBox="1">
            <a:spLocks noGrp="1"/>
          </p:cNvSpPr>
          <p:nvPr>
            <p:ph type="title"/>
          </p:nvPr>
        </p:nvSpPr>
        <p:spPr>
          <a:xfrm>
            <a:off x="213075" y="304800"/>
            <a:ext cx="8520600" cy="7635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21" name="Google Shape;121;p20"/>
          <p:cNvSpPr txBox="1">
            <a:spLocks noGrp="1"/>
          </p:cNvSpPr>
          <p:nvPr>
            <p:ph type="body" idx="1"/>
          </p:nvPr>
        </p:nvSpPr>
        <p:spPr>
          <a:xfrm>
            <a:off x="457200" y="1524000"/>
            <a:ext cx="8520600" cy="4255500"/>
          </a:xfrm>
          <a:prstGeom prst="rect">
            <a:avLst/>
          </a:prstGeom>
        </p:spPr>
        <p:txBody>
          <a:bodyPr spcFirstLastPara="1" wrap="square" lIns="0" tIns="0" rIns="0" bIns="0" anchor="t" anchorCtr="0">
            <a:normAutofit/>
          </a:bodyPr>
          <a:lstStyle>
            <a:lvl1pPr marL="457200" lvl="0" indent="-330200" rtl="0">
              <a:spcBef>
                <a:spcPts val="1000"/>
              </a:spcBef>
              <a:spcAft>
                <a:spcPts val="0"/>
              </a:spcAft>
              <a:buClr>
                <a:schemeClr val="dk1"/>
              </a:buClr>
              <a:buSzPts val="1600"/>
              <a:buChar char="•"/>
              <a:defRPr>
                <a:solidFill>
                  <a:schemeClr val="dk1"/>
                </a:solidFill>
              </a:defRPr>
            </a:lvl1pPr>
            <a:lvl2pPr marL="914400" lvl="1" indent="-292100" rtl="0">
              <a:spcBef>
                <a:spcPts val="500"/>
              </a:spcBef>
              <a:spcAft>
                <a:spcPts val="0"/>
              </a:spcAft>
              <a:buClr>
                <a:schemeClr val="dk1"/>
              </a:buClr>
              <a:buSzPts val="1000"/>
              <a:buChar char="•"/>
              <a:defRPr sz="1600">
                <a:solidFill>
                  <a:schemeClr val="dk1"/>
                </a:solidFill>
              </a:defRPr>
            </a:lvl2pPr>
            <a:lvl3pPr marL="1371600" lvl="2" indent="-292100" rtl="0">
              <a:spcBef>
                <a:spcPts val="500"/>
              </a:spcBef>
              <a:spcAft>
                <a:spcPts val="0"/>
              </a:spcAft>
              <a:buClr>
                <a:schemeClr val="dk1"/>
              </a:buClr>
              <a:buSzPts val="1000"/>
              <a:buChar char="•"/>
              <a:defRPr sz="1600">
                <a:solidFill>
                  <a:schemeClr val="dk1"/>
                </a:solidFill>
              </a:defRPr>
            </a:lvl3pPr>
            <a:lvl4pPr marL="1828800" lvl="3" indent="-292100" rtl="0">
              <a:spcBef>
                <a:spcPts val="500"/>
              </a:spcBef>
              <a:spcAft>
                <a:spcPts val="0"/>
              </a:spcAft>
              <a:buClr>
                <a:schemeClr val="dk1"/>
              </a:buClr>
              <a:buSzPts val="1000"/>
              <a:buChar char="•"/>
              <a:defRPr sz="1600">
                <a:solidFill>
                  <a:schemeClr val="dk1"/>
                </a:solidFill>
              </a:defRPr>
            </a:lvl4pPr>
            <a:lvl5pPr marL="2286000" lvl="4" indent="-292100" rtl="0">
              <a:spcBef>
                <a:spcPts val="500"/>
              </a:spcBef>
              <a:spcAft>
                <a:spcPts val="0"/>
              </a:spcAft>
              <a:buClr>
                <a:schemeClr val="dk1"/>
              </a:buClr>
              <a:buSzPts val="1000"/>
              <a:buChar char="•"/>
              <a:defRPr sz="1600">
                <a:solidFill>
                  <a:schemeClr val="dk1"/>
                </a:solidFill>
              </a:defRPr>
            </a:lvl5pPr>
            <a:lvl6pPr marL="2743200" lvl="5" indent="-292100" rtl="0">
              <a:spcBef>
                <a:spcPts val="500"/>
              </a:spcBef>
              <a:spcAft>
                <a:spcPts val="0"/>
              </a:spcAft>
              <a:buClr>
                <a:schemeClr val="dk1"/>
              </a:buClr>
              <a:buSzPts val="1000"/>
              <a:buChar char="•"/>
              <a:defRPr sz="1600">
                <a:solidFill>
                  <a:schemeClr val="dk1"/>
                </a:solidFill>
              </a:defRPr>
            </a:lvl6pPr>
            <a:lvl7pPr marL="3200400" lvl="6" indent="-292100" rtl="0">
              <a:spcBef>
                <a:spcPts val="500"/>
              </a:spcBef>
              <a:spcAft>
                <a:spcPts val="0"/>
              </a:spcAft>
              <a:buClr>
                <a:schemeClr val="dk1"/>
              </a:buClr>
              <a:buSzPts val="1000"/>
              <a:buChar char="•"/>
              <a:defRPr sz="1600">
                <a:solidFill>
                  <a:schemeClr val="dk1"/>
                </a:solidFill>
              </a:defRPr>
            </a:lvl7pPr>
            <a:lvl8pPr marL="3657600" lvl="7" indent="-292100" rtl="0">
              <a:spcBef>
                <a:spcPts val="500"/>
              </a:spcBef>
              <a:spcAft>
                <a:spcPts val="0"/>
              </a:spcAft>
              <a:buClr>
                <a:schemeClr val="dk1"/>
              </a:buClr>
              <a:buSzPts val="1000"/>
              <a:buChar char="•"/>
              <a:defRPr sz="1600">
                <a:solidFill>
                  <a:schemeClr val="dk1"/>
                </a:solidFill>
              </a:defRPr>
            </a:lvl8pPr>
            <a:lvl9pPr marL="4114800" lvl="8" indent="-292100" rtl="0">
              <a:spcBef>
                <a:spcPts val="500"/>
              </a:spcBef>
              <a:spcAft>
                <a:spcPts val="0"/>
              </a:spcAft>
              <a:buClr>
                <a:schemeClr val="dk1"/>
              </a:buClr>
              <a:buSzPts val="1000"/>
              <a:buChar char="•"/>
              <a:defRPr sz="1600">
                <a:solidFill>
                  <a:schemeClr val="dk1"/>
                </a:solidFill>
              </a:defRPr>
            </a:lvl9pPr>
          </a:lstStyle>
          <a:p>
            <a:endParaRPr/>
          </a:p>
        </p:txBody>
      </p:sp>
      <p:pic>
        <p:nvPicPr>
          <p:cNvPr id="122" name="Google Shape;122;p20"/>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123" name="Google Shape;123;p20"/>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124" name="Google Shape;124;p20"/>
          <p:cNvSpPr txBox="1">
            <a:spLocks noGrp="1"/>
          </p:cNvSpPr>
          <p:nvPr>
            <p:ph type="sldNum" idx="12"/>
          </p:nvPr>
        </p:nvSpPr>
        <p:spPr>
          <a:xfrm>
            <a:off x="114300" y="6310000"/>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25"/>
        <p:cNvGrpSpPr/>
        <p:nvPr/>
      </p:nvGrpSpPr>
      <p:grpSpPr>
        <a:xfrm>
          <a:off x="0" y="0"/>
          <a:ext cx="0" cy="0"/>
          <a:chOff x="0" y="0"/>
          <a:chExt cx="0" cy="0"/>
        </a:xfrm>
      </p:grpSpPr>
      <p:sp>
        <p:nvSpPr>
          <p:cNvPr id="126" name="Google Shape;126;p21"/>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pic>
        <p:nvPicPr>
          <p:cNvPr id="127" name="Google Shape;127;p2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21"/>
          <p:cNvSpPr txBox="1">
            <a:spLocks noGrp="1"/>
          </p:cNvSpPr>
          <p:nvPr>
            <p:ph type="body" idx="1"/>
          </p:nvPr>
        </p:nvSpPr>
        <p:spPr>
          <a:xfrm>
            <a:off x="311700" y="1536633"/>
            <a:ext cx="3999900" cy="4238400"/>
          </a:xfrm>
          <a:prstGeom prst="rect">
            <a:avLst/>
          </a:prstGeom>
        </p:spPr>
        <p:txBody>
          <a:bodyPr spcFirstLastPara="1" wrap="square" lIns="91425" tIns="45700" rIns="91425" bIns="45700" anchor="t" anchorCtr="0">
            <a:normAutofit/>
          </a:bodyPr>
          <a:lstStyle>
            <a:lvl1pPr marL="457200" lvl="0" indent="-317500" rtl="0">
              <a:spcBef>
                <a:spcPts val="1000"/>
              </a:spcBef>
              <a:spcAft>
                <a:spcPts val="0"/>
              </a:spcAft>
              <a:buClr>
                <a:schemeClr val="dk1"/>
              </a:buClr>
              <a:buSzPts val="1400"/>
              <a:buChar char="•"/>
              <a:defRPr sz="1400">
                <a:solidFill>
                  <a:schemeClr val="dk1"/>
                </a:solidFill>
              </a:defRPr>
            </a:lvl1pPr>
            <a:lvl2pPr marL="914400" lvl="1" indent="-304800" rtl="0">
              <a:spcBef>
                <a:spcPts val="500"/>
              </a:spcBef>
              <a:spcAft>
                <a:spcPts val="0"/>
              </a:spcAft>
              <a:buClr>
                <a:schemeClr val="dk1"/>
              </a:buClr>
              <a:buSzPts val="1200"/>
              <a:buChar char="•"/>
              <a:defRPr sz="1200">
                <a:solidFill>
                  <a:schemeClr val="dk1"/>
                </a:solidFill>
              </a:defRPr>
            </a:lvl2pPr>
            <a:lvl3pPr marL="1371600" lvl="2" indent="-304800" rtl="0">
              <a:spcBef>
                <a:spcPts val="500"/>
              </a:spcBef>
              <a:spcAft>
                <a:spcPts val="0"/>
              </a:spcAft>
              <a:buClr>
                <a:schemeClr val="dk1"/>
              </a:buClr>
              <a:buSzPts val="1200"/>
              <a:buChar char="•"/>
              <a:defRPr sz="1200">
                <a:solidFill>
                  <a:schemeClr val="dk1"/>
                </a:solidFill>
              </a:defRPr>
            </a:lvl3pPr>
            <a:lvl4pPr marL="1828800" lvl="3" indent="-304800" rtl="0">
              <a:spcBef>
                <a:spcPts val="500"/>
              </a:spcBef>
              <a:spcAft>
                <a:spcPts val="0"/>
              </a:spcAft>
              <a:buClr>
                <a:schemeClr val="dk1"/>
              </a:buClr>
              <a:buSzPts val="1200"/>
              <a:buChar char="•"/>
              <a:defRPr sz="1200">
                <a:solidFill>
                  <a:schemeClr val="dk1"/>
                </a:solidFill>
              </a:defRPr>
            </a:lvl4pPr>
            <a:lvl5pPr marL="2286000" lvl="4" indent="-304800" rtl="0">
              <a:spcBef>
                <a:spcPts val="500"/>
              </a:spcBef>
              <a:spcAft>
                <a:spcPts val="0"/>
              </a:spcAft>
              <a:buClr>
                <a:schemeClr val="dk1"/>
              </a:buClr>
              <a:buSzPts val="1200"/>
              <a:buChar char="•"/>
              <a:defRPr sz="1200">
                <a:solidFill>
                  <a:schemeClr val="dk1"/>
                </a:solidFill>
              </a:defRPr>
            </a:lvl5pPr>
            <a:lvl6pPr marL="2743200" lvl="5" indent="-304800" rtl="0">
              <a:spcBef>
                <a:spcPts val="500"/>
              </a:spcBef>
              <a:spcAft>
                <a:spcPts val="0"/>
              </a:spcAft>
              <a:buClr>
                <a:schemeClr val="dk1"/>
              </a:buClr>
              <a:buSzPts val="1200"/>
              <a:buChar char="•"/>
              <a:defRPr sz="1200">
                <a:solidFill>
                  <a:schemeClr val="dk1"/>
                </a:solidFill>
              </a:defRPr>
            </a:lvl6pPr>
            <a:lvl7pPr marL="3200400" lvl="6" indent="-304800" rtl="0">
              <a:spcBef>
                <a:spcPts val="500"/>
              </a:spcBef>
              <a:spcAft>
                <a:spcPts val="0"/>
              </a:spcAft>
              <a:buClr>
                <a:schemeClr val="dk1"/>
              </a:buClr>
              <a:buSzPts val="1200"/>
              <a:buChar char="•"/>
              <a:defRPr sz="1200">
                <a:solidFill>
                  <a:schemeClr val="dk1"/>
                </a:solidFill>
              </a:defRPr>
            </a:lvl7pPr>
            <a:lvl8pPr marL="3657600" lvl="7" indent="-304800" rtl="0">
              <a:spcBef>
                <a:spcPts val="500"/>
              </a:spcBef>
              <a:spcAft>
                <a:spcPts val="0"/>
              </a:spcAft>
              <a:buClr>
                <a:schemeClr val="dk1"/>
              </a:buClr>
              <a:buSzPts val="1200"/>
              <a:buChar char="•"/>
              <a:defRPr sz="1200">
                <a:solidFill>
                  <a:schemeClr val="dk1"/>
                </a:solidFill>
              </a:defRPr>
            </a:lvl8pPr>
            <a:lvl9pPr marL="4114800" lvl="8" indent="-304800" rtl="0">
              <a:spcBef>
                <a:spcPts val="500"/>
              </a:spcBef>
              <a:spcAft>
                <a:spcPts val="0"/>
              </a:spcAft>
              <a:buClr>
                <a:schemeClr val="dk1"/>
              </a:buClr>
              <a:buSzPts val="1200"/>
              <a:buChar char="•"/>
              <a:defRPr sz="1200">
                <a:solidFill>
                  <a:schemeClr val="dk1"/>
                </a:solidFill>
              </a:defRPr>
            </a:lvl9pPr>
          </a:lstStyle>
          <a:p>
            <a:endParaRPr/>
          </a:p>
        </p:txBody>
      </p:sp>
      <p:sp>
        <p:nvSpPr>
          <p:cNvPr id="129" name="Google Shape;129;p21"/>
          <p:cNvSpPr txBox="1">
            <a:spLocks noGrp="1"/>
          </p:cNvSpPr>
          <p:nvPr>
            <p:ph type="body" idx="2"/>
          </p:nvPr>
        </p:nvSpPr>
        <p:spPr>
          <a:xfrm>
            <a:off x="4832400" y="1536633"/>
            <a:ext cx="3999900" cy="4238400"/>
          </a:xfrm>
          <a:prstGeom prst="rect">
            <a:avLst/>
          </a:prstGeom>
        </p:spPr>
        <p:txBody>
          <a:bodyPr spcFirstLastPara="1" wrap="square" lIns="91425" tIns="45700" rIns="91425" bIns="45700" anchor="t" anchorCtr="0">
            <a:normAutofit/>
          </a:bodyPr>
          <a:lstStyle>
            <a:lvl1pPr marL="457200" lvl="0" indent="-317500" rtl="0">
              <a:spcBef>
                <a:spcPts val="1000"/>
              </a:spcBef>
              <a:spcAft>
                <a:spcPts val="0"/>
              </a:spcAft>
              <a:buClr>
                <a:schemeClr val="dk1"/>
              </a:buClr>
              <a:buSzPts val="1400"/>
              <a:buChar char="•"/>
              <a:defRPr sz="1400">
                <a:solidFill>
                  <a:schemeClr val="dk1"/>
                </a:solidFill>
              </a:defRPr>
            </a:lvl1pPr>
            <a:lvl2pPr marL="914400" lvl="1" indent="-304800" rtl="0">
              <a:spcBef>
                <a:spcPts val="500"/>
              </a:spcBef>
              <a:spcAft>
                <a:spcPts val="0"/>
              </a:spcAft>
              <a:buClr>
                <a:schemeClr val="dk1"/>
              </a:buClr>
              <a:buSzPts val="1200"/>
              <a:buChar char="•"/>
              <a:defRPr sz="1200">
                <a:solidFill>
                  <a:schemeClr val="dk1"/>
                </a:solidFill>
              </a:defRPr>
            </a:lvl2pPr>
            <a:lvl3pPr marL="1371600" lvl="2" indent="-304800" rtl="0">
              <a:spcBef>
                <a:spcPts val="500"/>
              </a:spcBef>
              <a:spcAft>
                <a:spcPts val="0"/>
              </a:spcAft>
              <a:buClr>
                <a:schemeClr val="dk1"/>
              </a:buClr>
              <a:buSzPts val="1200"/>
              <a:buChar char="•"/>
              <a:defRPr sz="1200">
                <a:solidFill>
                  <a:schemeClr val="dk1"/>
                </a:solidFill>
              </a:defRPr>
            </a:lvl3pPr>
            <a:lvl4pPr marL="1828800" lvl="3" indent="-304800" rtl="0">
              <a:spcBef>
                <a:spcPts val="500"/>
              </a:spcBef>
              <a:spcAft>
                <a:spcPts val="0"/>
              </a:spcAft>
              <a:buClr>
                <a:schemeClr val="dk1"/>
              </a:buClr>
              <a:buSzPts val="1200"/>
              <a:buChar char="•"/>
              <a:defRPr sz="1200">
                <a:solidFill>
                  <a:schemeClr val="dk1"/>
                </a:solidFill>
              </a:defRPr>
            </a:lvl4pPr>
            <a:lvl5pPr marL="2286000" lvl="4" indent="-304800" rtl="0">
              <a:spcBef>
                <a:spcPts val="500"/>
              </a:spcBef>
              <a:spcAft>
                <a:spcPts val="0"/>
              </a:spcAft>
              <a:buClr>
                <a:schemeClr val="dk1"/>
              </a:buClr>
              <a:buSzPts val="1200"/>
              <a:buChar char="•"/>
              <a:defRPr sz="1200">
                <a:solidFill>
                  <a:schemeClr val="dk1"/>
                </a:solidFill>
              </a:defRPr>
            </a:lvl5pPr>
            <a:lvl6pPr marL="2743200" lvl="5" indent="-304800" rtl="0">
              <a:spcBef>
                <a:spcPts val="500"/>
              </a:spcBef>
              <a:spcAft>
                <a:spcPts val="0"/>
              </a:spcAft>
              <a:buClr>
                <a:schemeClr val="dk1"/>
              </a:buClr>
              <a:buSzPts val="1200"/>
              <a:buChar char="•"/>
              <a:defRPr sz="1200">
                <a:solidFill>
                  <a:schemeClr val="dk1"/>
                </a:solidFill>
              </a:defRPr>
            </a:lvl6pPr>
            <a:lvl7pPr marL="3200400" lvl="6" indent="-304800" rtl="0">
              <a:spcBef>
                <a:spcPts val="500"/>
              </a:spcBef>
              <a:spcAft>
                <a:spcPts val="0"/>
              </a:spcAft>
              <a:buClr>
                <a:schemeClr val="dk1"/>
              </a:buClr>
              <a:buSzPts val="1200"/>
              <a:buChar char="•"/>
              <a:defRPr sz="1200">
                <a:solidFill>
                  <a:schemeClr val="dk1"/>
                </a:solidFill>
              </a:defRPr>
            </a:lvl7pPr>
            <a:lvl8pPr marL="3657600" lvl="7" indent="-304800" rtl="0">
              <a:spcBef>
                <a:spcPts val="500"/>
              </a:spcBef>
              <a:spcAft>
                <a:spcPts val="0"/>
              </a:spcAft>
              <a:buClr>
                <a:schemeClr val="dk1"/>
              </a:buClr>
              <a:buSzPts val="1200"/>
              <a:buChar char="•"/>
              <a:defRPr sz="1200">
                <a:solidFill>
                  <a:schemeClr val="dk1"/>
                </a:solidFill>
              </a:defRPr>
            </a:lvl8pPr>
            <a:lvl9pPr marL="4114800" lvl="8" indent="-304800" rtl="0">
              <a:spcBef>
                <a:spcPts val="500"/>
              </a:spcBef>
              <a:spcAft>
                <a:spcPts val="0"/>
              </a:spcAft>
              <a:buClr>
                <a:schemeClr val="dk1"/>
              </a:buClr>
              <a:buSzPts val="1200"/>
              <a:buChar char="•"/>
              <a:defRPr sz="1200">
                <a:solidFill>
                  <a:schemeClr val="dk1"/>
                </a:solidFill>
              </a:defRPr>
            </a:lvl9pPr>
          </a:lstStyle>
          <a:p>
            <a:endParaRPr/>
          </a:p>
        </p:txBody>
      </p:sp>
      <p:sp>
        <p:nvSpPr>
          <p:cNvPr id="130" name="Google Shape;130;p21"/>
          <p:cNvSpPr txBox="1">
            <a:spLocks noGrp="1"/>
          </p:cNvSpPr>
          <p:nvPr>
            <p:ph type="title"/>
          </p:nvPr>
        </p:nvSpPr>
        <p:spPr>
          <a:xfrm>
            <a:off x="213075" y="304800"/>
            <a:ext cx="8520600" cy="7635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21"/>
          <p:cNvSpPr txBox="1">
            <a:spLocks noGrp="1"/>
          </p:cNvSpPr>
          <p:nvPr>
            <p:ph type="sldNum" idx="3"/>
          </p:nvPr>
        </p:nvSpPr>
        <p:spPr>
          <a:xfrm>
            <a:off x="88683" y="6235189"/>
            <a:ext cx="548700" cy="5247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32" name="Google Shape;132;p21"/>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133" name="Google Shape;133;p21"/>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134"/>
        <p:cNvGrpSpPr/>
        <p:nvPr/>
      </p:nvGrpSpPr>
      <p:grpSpPr>
        <a:xfrm>
          <a:off x="0" y="0"/>
          <a:ext cx="0" cy="0"/>
          <a:chOff x="0" y="0"/>
          <a:chExt cx="0" cy="0"/>
        </a:xfrm>
      </p:grpSpPr>
      <p:pic>
        <p:nvPicPr>
          <p:cNvPr id="135" name="Google Shape;135;p2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36" name="Google Shape;136;p22"/>
          <p:cNvSpPr txBox="1">
            <a:spLocks noGrp="1"/>
          </p:cNvSpPr>
          <p:nvPr>
            <p:ph type="title"/>
          </p:nvPr>
        </p:nvSpPr>
        <p:spPr>
          <a:xfrm>
            <a:off x="213075" y="304800"/>
            <a:ext cx="8520600" cy="7635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7" name="Google Shape;137;p22"/>
          <p:cNvSpPr txBox="1">
            <a:spLocks noGrp="1"/>
          </p:cNvSpPr>
          <p:nvPr>
            <p:ph type="body" idx="1"/>
          </p:nvPr>
        </p:nvSpPr>
        <p:spPr>
          <a:xfrm>
            <a:off x="457200" y="1524000"/>
            <a:ext cx="8520600" cy="4255500"/>
          </a:xfrm>
          <a:prstGeom prst="rect">
            <a:avLst/>
          </a:prstGeom>
        </p:spPr>
        <p:txBody>
          <a:bodyPr spcFirstLastPara="1" wrap="square" lIns="0" tIns="0" rIns="0" bIns="0" anchor="t" anchorCtr="0">
            <a:normAutofit/>
          </a:bodyPr>
          <a:lstStyle>
            <a:lvl1pPr marL="457200" lvl="0" indent="-330200" rtl="0">
              <a:spcBef>
                <a:spcPts val="1000"/>
              </a:spcBef>
              <a:spcAft>
                <a:spcPts val="0"/>
              </a:spcAft>
              <a:buClr>
                <a:schemeClr val="dk1"/>
              </a:buClr>
              <a:buSzPts val="1600"/>
              <a:buChar char="•"/>
              <a:defRPr>
                <a:solidFill>
                  <a:schemeClr val="dk1"/>
                </a:solidFill>
              </a:defRPr>
            </a:lvl1pPr>
            <a:lvl2pPr marL="914400" lvl="1" indent="-292100" rtl="0">
              <a:spcBef>
                <a:spcPts val="500"/>
              </a:spcBef>
              <a:spcAft>
                <a:spcPts val="0"/>
              </a:spcAft>
              <a:buClr>
                <a:schemeClr val="dk1"/>
              </a:buClr>
              <a:buSzPts val="1000"/>
              <a:buChar char="•"/>
              <a:defRPr sz="1600">
                <a:solidFill>
                  <a:schemeClr val="dk1"/>
                </a:solidFill>
              </a:defRPr>
            </a:lvl2pPr>
            <a:lvl3pPr marL="1371600" lvl="2" indent="-292100" rtl="0">
              <a:spcBef>
                <a:spcPts val="500"/>
              </a:spcBef>
              <a:spcAft>
                <a:spcPts val="0"/>
              </a:spcAft>
              <a:buClr>
                <a:schemeClr val="dk1"/>
              </a:buClr>
              <a:buSzPts val="1000"/>
              <a:buChar char="•"/>
              <a:defRPr sz="1600">
                <a:solidFill>
                  <a:schemeClr val="dk1"/>
                </a:solidFill>
              </a:defRPr>
            </a:lvl3pPr>
            <a:lvl4pPr marL="1828800" lvl="3" indent="-292100" rtl="0">
              <a:spcBef>
                <a:spcPts val="500"/>
              </a:spcBef>
              <a:spcAft>
                <a:spcPts val="0"/>
              </a:spcAft>
              <a:buClr>
                <a:schemeClr val="dk1"/>
              </a:buClr>
              <a:buSzPts val="1000"/>
              <a:buChar char="•"/>
              <a:defRPr sz="1600">
                <a:solidFill>
                  <a:schemeClr val="dk1"/>
                </a:solidFill>
              </a:defRPr>
            </a:lvl4pPr>
            <a:lvl5pPr marL="2286000" lvl="4" indent="-292100" rtl="0">
              <a:spcBef>
                <a:spcPts val="500"/>
              </a:spcBef>
              <a:spcAft>
                <a:spcPts val="0"/>
              </a:spcAft>
              <a:buClr>
                <a:schemeClr val="dk1"/>
              </a:buClr>
              <a:buSzPts val="1000"/>
              <a:buChar char="•"/>
              <a:defRPr sz="1600">
                <a:solidFill>
                  <a:schemeClr val="dk1"/>
                </a:solidFill>
              </a:defRPr>
            </a:lvl5pPr>
            <a:lvl6pPr marL="2743200" lvl="5" indent="-292100" rtl="0">
              <a:spcBef>
                <a:spcPts val="500"/>
              </a:spcBef>
              <a:spcAft>
                <a:spcPts val="0"/>
              </a:spcAft>
              <a:buClr>
                <a:schemeClr val="dk1"/>
              </a:buClr>
              <a:buSzPts val="1000"/>
              <a:buChar char="•"/>
              <a:defRPr sz="1600">
                <a:solidFill>
                  <a:schemeClr val="dk1"/>
                </a:solidFill>
              </a:defRPr>
            </a:lvl6pPr>
            <a:lvl7pPr marL="3200400" lvl="6" indent="-292100" rtl="0">
              <a:spcBef>
                <a:spcPts val="500"/>
              </a:spcBef>
              <a:spcAft>
                <a:spcPts val="0"/>
              </a:spcAft>
              <a:buClr>
                <a:schemeClr val="dk1"/>
              </a:buClr>
              <a:buSzPts val="1000"/>
              <a:buChar char="•"/>
              <a:defRPr sz="1600">
                <a:solidFill>
                  <a:schemeClr val="dk1"/>
                </a:solidFill>
              </a:defRPr>
            </a:lvl7pPr>
            <a:lvl8pPr marL="3657600" lvl="7" indent="-292100" rtl="0">
              <a:spcBef>
                <a:spcPts val="500"/>
              </a:spcBef>
              <a:spcAft>
                <a:spcPts val="0"/>
              </a:spcAft>
              <a:buClr>
                <a:schemeClr val="dk1"/>
              </a:buClr>
              <a:buSzPts val="1000"/>
              <a:buChar char="•"/>
              <a:defRPr sz="1600">
                <a:solidFill>
                  <a:schemeClr val="dk1"/>
                </a:solidFill>
              </a:defRPr>
            </a:lvl8pPr>
            <a:lvl9pPr marL="4114800" lvl="8" indent="-292100" rtl="0">
              <a:spcBef>
                <a:spcPts val="500"/>
              </a:spcBef>
              <a:spcAft>
                <a:spcPts val="0"/>
              </a:spcAft>
              <a:buClr>
                <a:schemeClr val="dk1"/>
              </a:buClr>
              <a:buSzPts val="1000"/>
              <a:buChar char="•"/>
              <a:defRPr sz="1600">
                <a:solidFill>
                  <a:schemeClr val="dk1"/>
                </a:solidFill>
              </a:defRPr>
            </a:lvl9pPr>
          </a:lstStyle>
          <a:p>
            <a:endParaRPr/>
          </a:p>
        </p:txBody>
      </p:sp>
      <p:pic>
        <p:nvPicPr>
          <p:cNvPr id="138" name="Google Shape;138;p22"/>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139" name="Google Shape;139;p22"/>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140" name="Google Shape;140;p22"/>
          <p:cNvSpPr txBox="1">
            <a:spLocks noGrp="1"/>
          </p:cNvSpPr>
          <p:nvPr>
            <p:ph type="sldNum" idx="12"/>
          </p:nvPr>
        </p:nvSpPr>
        <p:spPr>
          <a:xfrm>
            <a:off x="114300" y="6310000"/>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47"/>
        <p:cNvGrpSpPr/>
        <p:nvPr/>
      </p:nvGrpSpPr>
      <p:grpSpPr>
        <a:xfrm>
          <a:off x="0" y="0"/>
          <a:ext cx="0" cy="0"/>
          <a:chOff x="0" y="0"/>
          <a:chExt cx="0" cy="0"/>
        </a:xfrm>
      </p:grpSpPr>
      <p:sp>
        <p:nvSpPr>
          <p:cNvPr id="148" name="Google Shape;148;p24"/>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9" name="Google Shape;149;p24"/>
          <p:cNvPicPr preferRelativeResize="0"/>
          <p:nvPr/>
        </p:nvPicPr>
        <p:blipFill rotWithShape="1">
          <a:blip r:embed="rId2">
            <a:alphaModFix/>
          </a:blip>
          <a:srcRect/>
          <a:stretch/>
        </p:blipFill>
        <p:spPr>
          <a:xfrm>
            <a:off x="-12" y="-15383"/>
            <a:ext cx="9144024" cy="5166574"/>
          </a:xfrm>
          <a:prstGeom prst="rect">
            <a:avLst/>
          </a:prstGeom>
          <a:noFill/>
          <a:ln>
            <a:noFill/>
          </a:ln>
        </p:spPr>
      </p:pic>
      <p:cxnSp>
        <p:nvCxnSpPr>
          <p:cNvPr id="150" name="Google Shape;150;p24"/>
          <p:cNvCxnSpPr/>
          <p:nvPr/>
        </p:nvCxnSpPr>
        <p:spPr>
          <a:xfrm>
            <a:off x="301350" y="3678567"/>
            <a:ext cx="8541300" cy="0"/>
          </a:xfrm>
          <a:prstGeom prst="straightConnector1">
            <a:avLst/>
          </a:prstGeom>
          <a:noFill/>
          <a:ln w="9525" cap="flat" cmpd="sng">
            <a:solidFill>
              <a:schemeClr val="lt1"/>
            </a:solidFill>
            <a:prstDash val="solid"/>
            <a:round/>
            <a:headEnd type="none" w="sm" len="sm"/>
            <a:tailEnd type="none" w="sm" len="sm"/>
          </a:ln>
        </p:spPr>
      </p:cxnSp>
      <p:sp>
        <p:nvSpPr>
          <p:cNvPr id="151" name="Google Shape;151;p24"/>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2" name="Google Shape;152;p24"/>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5200"/>
              <a:buChar char="○"/>
              <a:defRPr sz="5200"/>
            </a:lvl2pPr>
            <a:lvl3pPr lvl="2" algn="ctr" rtl="0">
              <a:lnSpc>
                <a:spcPct val="100000"/>
              </a:lnSpc>
              <a:spcBef>
                <a:spcPts val="0"/>
              </a:spcBef>
              <a:spcAft>
                <a:spcPts val="0"/>
              </a:spcAft>
              <a:buSzPts val="5200"/>
              <a:buChar char="■"/>
              <a:defRPr sz="5200"/>
            </a:lvl3pPr>
            <a:lvl4pPr lvl="3" algn="ctr" rtl="0">
              <a:lnSpc>
                <a:spcPct val="100000"/>
              </a:lnSpc>
              <a:spcBef>
                <a:spcPts val="0"/>
              </a:spcBef>
              <a:spcAft>
                <a:spcPts val="0"/>
              </a:spcAft>
              <a:buSzPts val="5200"/>
              <a:buChar char="●"/>
              <a:defRPr sz="5200"/>
            </a:lvl4pPr>
            <a:lvl5pPr lvl="4" algn="ctr" rtl="0">
              <a:lnSpc>
                <a:spcPct val="100000"/>
              </a:lnSpc>
              <a:spcBef>
                <a:spcPts val="0"/>
              </a:spcBef>
              <a:spcAft>
                <a:spcPts val="0"/>
              </a:spcAft>
              <a:buSzPts val="5200"/>
              <a:buChar char="○"/>
              <a:defRPr sz="5200"/>
            </a:lvl5pPr>
            <a:lvl6pPr lvl="5" algn="ctr" rtl="0">
              <a:lnSpc>
                <a:spcPct val="100000"/>
              </a:lnSpc>
              <a:spcBef>
                <a:spcPts val="0"/>
              </a:spcBef>
              <a:spcAft>
                <a:spcPts val="0"/>
              </a:spcAft>
              <a:buSzPts val="5200"/>
              <a:buChar char="■"/>
              <a:defRPr sz="5200"/>
            </a:lvl6pPr>
            <a:lvl7pPr lvl="6" algn="ctr" rtl="0">
              <a:lnSpc>
                <a:spcPct val="100000"/>
              </a:lnSpc>
              <a:spcBef>
                <a:spcPts val="0"/>
              </a:spcBef>
              <a:spcAft>
                <a:spcPts val="0"/>
              </a:spcAft>
              <a:buSzPts val="5200"/>
              <a:buChar char="●"/>
              <a:defRPr sz="5200"/>
            </a:lvl7pPr>
            <a:lvl8pPr lvl="7" algn="ctr" rtl="0">
              <a:lnSpc>
                <a:spcPct val="100000"/>
              </a:lnSpc>
              <a:spcBef>
                <a:spcPts val="0"/>
              </a:spcBef>
              <a:spcAft>
                <a:spcPts val="0"/>
              </a:spcAft>
              <a:buSzPts val="5200"/>
              <a:buChar char="○"/>
              <a:defRPr sz="5200"/>
            </a:lvl8pPr>
            <a:lvl9pPr lvl="8" algn="ctr" rtl="0">
              <a:lnSpc>
                <a:spcPct val="100000"/>
              </a:lnSpc>
              <a:spcBef>
                <a:spcPts val="0"/>
              </a:spcBef>
              <a:spcAft>
                <a:spcPts val="0"/>
              </a:spcAft>
              <a:buSzPts val="5200"/>
              <a:buChar char="■"/>
              <a:defRPr sz="5200"/>
            </a:lvl9pPr>
          </a:lstStyle>
          <a:p>
            <a:endParaRPr/>
          </a:p>
        </p:txBody>
      </p:sp>
    </p:spTree>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153"/>
        <p:cNvGrpSpPr/>
        <p:nvPr/>
      </p:nvGrpSpPr>
      <p:grpSpPr>
        <a:xfrm>
          <a:off x="0" y="0"/>
          <a:ext cx="0" cy="0"/>
          <a:chOff x="0" y="0"/>
          <a:chExt cx="0" cy="0"/>
        </a:xfrm>
      </p:grpSpPr>
      <p:pic>
        <p:nvPicPr>
          <p:cNvPr id="154" name="Google Shape;154;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55" name="Google Shape;155;p2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6" name="Google Shape;156;p25"/>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157" name="Google Shape;157;p25"/>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58" name="Google Shape;158;p25"/>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59" name="Google Shape;159;p25"/>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160"/>
        <p:cNvGrpSpPr/>
        <p:nvPr/>
      </p:nvGrpSpPr>
      <p:grpSpPr>
        <a:xfrm>
          <a:off x="0" y="0"/>
          <a:ext cx="0" cy="0"/>
          <a:chOff x="0" y="0"/>
          <a:chExt cx="0" cy="0"/>
        </a:xfrm>
      </p:grpSpPr>
      <p:sp>
        <p:nvSpPr>
          <p:cNvPr id="161" name="Google Shape;161;p26"/>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p26"/>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63" name="Google Shape;163;p2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4" name="Google Shape;164;p26"/>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165" name="Google Shape;165;p26"/>
          <p:cNvCxnSpPr/>
          <p:nvPr/>
        </p:nvCxnSpPr>
        <p:spPr>
          <a:xfrm>
            <a:off x="0" y="6082133"/>
            <a:ext cx="5392200" cy="0"/>
          </a:xfrm>
          <a:prstGeom prst="straightConnector1">
            <a:avLst/>
          </a:prstGeom>
          <a:noFill/>
          <a:ln w="9525" cap="flat" cmpd="sng">
            <a:solidFill>
              <a:schemeClr val="accent1"/>
            </a:solidFill>
            <a:prstDash val="solid"/>
            <a:round/>
            <a:headEnd type="none" w="sm" len="sm"/>
            <a:tailEnd type="none" w="sm" len="sm"/>
          </a:ln>
        </p:spPr>
      </p:cxnSp>
      <p:sp>
        <p:nvSpPr>
          <p:cNvPr id="166" name="Google Shape;166;p26"/>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Clr>
                <a:schemeClr val="dk1"/>
              </a:buClr>
              <a:buSzPts val="1800"/>
              <a:buChar char="●"/>
              <a:defRPr>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167" name="Google Shape;167;p26"/>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68" name="Google Shape;168;p26"/>
          <p:cNvSpPr>
            <a:spLocks noGrp="1"/>
          </p:cNvSpPr>
          <p:nvPr>
            <p:ph type="pic" idx="2"/>
          </p:nvPr>
        </p:nvSpPr>
        <p:spPr>
          <a:xfrm>
            <a:off x="5556750" y="1319200"/>
            <a:ext cx="3516900" cy="5442900"/>
          </a:xfrm>
          <a:prstGeom prst="rect">
            <a:avLst/>
          </a:prstGeom>
          <a:noFill/>
          <a:ln>
            <a:noFill/>
          </a:ln>
        </p:spPr>
      </p:sp>
    </p:spTree>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9"/>
        <p:cNvGrpSpPr/>
        <p:nvPr/>
      </p:nvGrpSpPr>
      <p:grpSpPr>
        <a:xfrm>
          <a:off x="0" y="0"/>
          <a:ext cx="0" cy="0"/>
          <a:chOff x="0" y="0"/>
          <a:chExt cx="0" cy="0"/>
        </a:xfrm>
      </p:grpSpPr>
      <p:pic>
        <p:nvPicPr>
          <p:cNvPr id="170" name="Google Shape;170;p27"/>
          <p:cNvPicPr preferRelativeResize="0"/>
          <p:nvPr/>
        </p:nvPicPr>
        <p:blipFill rotWithShape="1">
          <a:blip r:embed="rId2">
            <a:alphaModFix/>
          </a:blip>
          <a:srcRect/>
          <a:stretch/>
        </p:blipFill>
        <p:spPr>
          <a:xfrm>
            <a:off x="2" y="0"/>
            <a:ext cx="9143996" cy="1219200"/>
          </a:xfrm>
          <a:prstGeom prst="rect">
            <a:avLst/>
          </a:prstGeom>
          <a:noFill/>
          <a:ln>
            <a:noFill/>
          </a:ln>
        </p:spPr>
      </p:pic>
      <p:sp>
        <p:nvSpPr>
          <p:cNvPr id="171" name="Google Shape;171;p27"/>
          <p:cNvSpPr txBox="1">
            <a:spLocks noGrp="1"/>
          </p:cNvSpPr>
          <p:nvPr>
            <p:ph type="title"/>
          </p:nvPr>
        </p:nvSpPr>
        <p:spPr>
          <a:xfrm>
            <a:off x="245194" y="254513"/>
            <a:ext cx="6081900" cy="756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2" name="Google Shape;172;p27"/>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rtl="0">
              <a:lnSpc>
                <a:spcPct val="90000"/>
              </a:lnSpc>
              <a:spcBef>
                <a:spcPts val="750"/>
              </a:spcBef>
              <a:spcAft>
                <a:spcPts val="0"/>
              </a:spcAft>
              <a:buClr>
                <a:schemeClr val="dk1"/>
              </a:buClr>
              <a:buSzPts val="2400"/>
              <a:buChar char="•"/>
              <a:defRPr sz="1800"/>
            </a:lvl1pPr>
            <a:lvl2pPr marL="914400" lvl="1" indent="-355600" algn="l" rtl="0">
              <a:lnSpc>
                <a:spcPct val="90000"/>
              </a:lnSpc>
              <a:spcBef>
                <a:spcPts val="375"/>
              </a:spcBef>
              <a:spcAft>
                <a:spcPts val="0"/>
              </a:spcAft>
              <a:buClr>
                <a:schemeClr val="dk1"/>
              </a:buClr>
              <a:buSzPts val="2000"/>
              <a:buChar char="•"/>
              <a:defRPr sz="1500"/>
            </a:lvl2pPr>
            <a:lvl3pPr marL="1371600" lvl="2" indent="-342900" algn="l" rtl="0">
              <a:lnSpc>
                <a:spcPct val="90000"/>
              </a:lnSpc>
              <a:spcBef>
                <a:spcPts val="375"/>
              </a:spcBef>
              <a:spcAft>
                <a:spcPts val="0"/>
              </a:spcAft>
              <a:buClr>
                <a:schemeClr val="dk1"/>
              </a:buClr>
              <a:buSzPts val="1800"/>
              <a:buChar char="•"/>
              <a:defRPr sz="1350"/>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73" name="Google Shape;173;p27"/>
          <p:cNvPicPr preferRelativeResize="0"/>
          <p:nvPr/>
        </p:nvPicPr>
        <p:blipFill rotWithShape="1">
          <a:blip r:embed="rId3">
            <a:alphaModFix/>
          </a:blip>
          <a:srcRect/>
          <a:stretch/>
        </p:blipFill>
        <p:spPr>
          <a:xfrm>
            <a:off x="8119240" y="6172201"/>
            <a:ext cx="796159" cy="485919"/>
          </a:xfrm>
          <a:prstGeom prst="rect">
            <a:avLst/>
          </a:prstGeom>
          <a:noFill/>
          <a:ln>
            <a:noFill/>
          </a:ln>
        </p:spPr>
      </p:pic>
      <p:sp>
        <p:nvSpPr>
          <p:cNvPr id="174" name="Google Shape;174;p27"/>
          <p:cNvSpPr txBox="1">
            <a:spLocks noGrp="1"/>
          </p:cNvSpPr>
          <p:nvPr>
            <p:ph type="sldNum" idx="12"/>
          </p:nvPr>
        </p:nvSpPr>
        <p:spPr>
          <a:xfrm>
            <a:off x="89064" y="6347555"/>
            <a:ext cx="2057400" cy="365100"/>
          </a:xfrm>
          <a:prstGeom prst="rect">
            <a:avLst/>
          </a:prstGeom>
          <a:noFill/>
          <a:ln>
            <a:noFill/>
          </a:ln>
        </p:spPr>
        <p:txBody>
          <a:bodyPr spcFirstLastPara="1" wrap="square" lIns="91425" tIns="45700" rIns="91425" bIns="45700" anchor="t" anchorCtr="0">
            <a:noAutofit/>
          </a:bodyPr>
          <a:lstStyle>
            <a:lvl1pPr marL="0" lvl="0"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1pPr>
            <a:lvl2pPr marL="0" lvl="1"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2pPr>
            <a:lvl3pPr marL="0" lvl="2"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3pPr>
            <a:lvl4pPr marL="0" lvl="3"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4pPr>
            <a:lvl5pPr marL="0" lvl="4"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5pPr>
            <a:lvl6pPr marL="0" lvl="5"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6pPr>
            <a:lvl7pPr marL="0" lvl="6"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7pPr>
            <a:lvl8pPr marL="0" lvl="7"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8pPr>
            <a:lvl9pPr marL="0" lvl="8"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vider slide-blue">
  <p:cSld name="Divider slide-blue">
    <p:spTree>
      <p:nvGrpSpPr>
        <p:cNvPr id="1" name="Shape 175"/>
        <p:cNvGrpSpPr/>
        <p:nvPr/>
      </p:nvGrpSpPr>
      <p:grpSpPr>
        <a:xfrm>
          <a:off x="0" y="0"/>
          <a:ext cx="0" cy="0"/>
          <a:chOff x="0" y="0"/>
          <a:chExt cx="0" cy="0"/>
        </a:xfrm>
      </p:grpSpPr>
      <p:sp>
        <p:nvSpPr>
          <p:cNvPr id="176" name="Google Shape;176;p28"/>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7" name="Google Shape;177;p28"/>
          <p:cNvPicPr preferRelativeResize="0"/>
          <p:nvPr/>
        </p:nvPicPr>
        <p:blipFill rotWithShape="1">
          <a:blip r:embed="rId2">
            <a:alphaModFix/>
          </a:blip>
          <a:srcRect/>
          <a:stretch/>
        </p:blipFill>
        <p:spPr>
          <a:xfrm>
            <a:off x="-12" y="-15383"/>
            <a:ext cx="9144024" cy="5166574"/>
          </a:xfrm>
          <a:prstGeom prst="rect">
            <a:avLst/>
          </a:prstGeom>
          <a:noFill/>
          <a:ln>
            <a:noFill/>
          </a:ln>
        </p:spPr>
      </p:pic>
      <p:sp>
        <p:nvSpPr>
          <p:cNvPr id="178" name="Google Shape;178;p28"/>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 with header/logo - blue 2">
  <p:cSld name="Content slide with header/logo - blue 2">
    <p:spTree>
      <p:nvGrpSpPr>
        <p:cNvPr id="1" name="Shape 179"/>
        <p:cNvGrpSpPr/>
        <p:nvPr/>
      </p:nvGrpSpPr>
      <p:grpSpPr>
        <a:xfrm>
          <a:off x="0" y="0"/>
          <a:ext cx="0" cy="0"/>
          <a:chOff x="0" y="0"/>
          <a:chExt cx="0" cy="0"/>
        </a:xfrm>
      </p:grpSpPr>
      <p:pic>
        <p:nvPicPr>
          <p:cNvPr id="180" name="Google Shape;180;p29"/>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81" name="Google Shape;181;p29"/>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2" name="Google Shape;182;p29"/>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183" name="Google Shape;183;p29"/>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84" name="Google Shape;184;p29"/>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85" name="Google Shape;185;p29"/>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86"/>
        <p:cNvGrpSpPr/>
        <p:nvPr/>
      </p:nvGrpSpPr>
      <p:grpSpPr>
        <a:xfrm>
          <a:off x="0" y="0"/>
          <a:ext cx="0" cy="0"/>
          <a:chOff x="0" y="0"/>
          <a:chExt cx="0" cy="0"/>
        </a:xfrm>
      </p:grpSpPr>
      <p:sp>
        <p:nvSpPr>
          <p:cNvPr id="187" name="Google Shape;187;p3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8" name="Google Shape;188;p30"/>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89" name="Google Shape;189;p30"/>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90" name="Google Shape;190;p30"/>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91" name="Google Shape;191;p3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92" name="Google Shape;192;p30"/>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93" name="Google Shape;193;p3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94" name="Google Shape;194;p30"/>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195"/>
        <p:cNvGrpSpPr/>
        <p:nvPr/>
      </p:nvGrpSpPr>
      <p:grpSpPr>
        <a:xfrm>
          <a:off x="0" y="0"/>
          <a:ext cx="0" cy="0"/>
          <a:chOff x="0" y="0"/>
          <a:chExt cx="0" cy="0"/>
        </a:xfrm>
      </p:grpSpPr>
      <p:pic>
        <p:nvPicPr>
          <p:cNvPr id="196" name="Google Shape;196;p31"/>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97" name="Google Shape;197;p31"/>
          <p:cNvSpPr txBox="1">
            <a:spLocks noGrp="1"/>
          </p:cNvSpPr>
          <p:nvPr>
            <p:ph type="title"/>
          </p:nvPr>
        </p:nvSpPr>
        <p:spPr>
          <a:xfrm>
            <a:off x="213075" y="304800"/>
            <a:ext cx="79335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98" name="Google Shape;198;p31"/>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199" name="Google Shape;199;p31"/>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00" name="Google Shape;200;p31"/>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01" name="Google Shape;201;p31"/>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02" name="Google Shape;202;p31"/>
          <p:cNvSpPr>
            <a:spLocks noGrp="1"/>
          </p:cNvSpPr>
          <p:nvPr>
            <p:ph type="pic" idx="2"/>
          </p:nvPr>
        </p:nvSpPr>
        <p:spPr>
          <a:xfrm>
            <a:off x="8290775" y="95300"/>
            <a:ext cx="774300" cy="774300"/>
          </a:xfrm>
          <a:prstGeom prst="rect">
            <a:avLst/>
          </a:prstGeom>
          <a:noFill/>
          <a:ln>
            <a:noFill/>
          </a:ln>
        </p:spPr>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8" name="Google Shape;28;p4"/>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4"/>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1" name="Google Shape;31;p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2" name="Google Shape;32;p4"/>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203"/>
        <p:cNvGrpSpPr/>
        <p:nvPr/>
      </p:nvGrpSpPr>
      <p:grpSpPr>
        <a:xfrm>
          <a:off x="0" y="0"/>
          <a:ext cx="0" cy="0"/>
          <a:chOff x="0" y="0"/>
          <a:chExt cx="0" cy="0"/>
        </a:xfrm>
      </p:grpSpPr>
      <p:pic>
        <p:nvPicPr>
          <p:cNvPr id="204" name="Google Shape;204;p32"/>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05" name="Google Shape;205;p32"/>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06" name="Google Shape;206;p32"/>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07" name="Google Shape;207;p32"/>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08" name="Google Shape;208;p32"/>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09" name="Google Shape;209;p32"/>
          <p:cNvPicPr preferRelativeResize="0"/>
          <p:nvPr/>
        </p:nvPicPr>
        <p:blipFill rotWithShape="1">
          <a:blip r:embed="rId4">
            <a:alphaModFix/>
          </a:blip>
          <a:srcRect/>
          <a:stretch/>
        </p:blipFill>
        <p:spPr>
          <a:xfrm>
            <a:off x="461400" y="3415684"/>
            <a:ext cx="410276" cy="410275"/>
          </a:xfrm>
          <a:prstGeom prst="rect">
            <a:avLst/>
          </a:prstGeom>
          <a:noFill/>
          <a:ln>
            <a:noFill/>
          </a:ln>
        </p:spPr>
      </p:pic>
      <p:pic>
        <p:nvPicPr>
          <p:cNvPr id="210" name="Google Shape;210;p32"/>
          <p:cNvPicPr preferRelativeResize="0"/>
          <p:nvPr/>
        </p:nvPicPr>
        <p:blipFill rotWithShape="1">
          <a:blip r:embed="rId4">
            <a:alphaModFix/>
          </a:blip>
          <a:srcRect/>
          <a:stretch/>
        </p:blipFill>
        <p:spPr>
          <a:xfrm>
            <a:off x="461400" y="2661717"/>
            <a:ext cx="410276" cy="410276"/>
          </a:xfrm>
          <a:prstGeom prst="rect">
            <a:avLst/>
          </a:prstGeom>
          <a:noFill/>
          <a:ln>
            <a:noFill/>
          </a:ln>
        </p:spPr>
      </p:pic>
      <p:sp>
        <p:nvSpPr>
          <p:cNvPr id="211" name="Google Shape;211;p32"/>
          <p:cNvSpPr txBox="1">
            <a:spLocks noGrp="1"/>
          </p:cNvSpPr>
          <p:nvPr>
            <p:ph type="title" idx="2"/>
          </p:nvPr>
        </p:nvSpPr>
        <p:spPr>
          <a:xfrm>
            <a:off x="461400" y="1524000"/>
            <a:ext cx="7685400" cy="430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12" name="Google Shape;212;p32"/>
          <p:cNvSpPr txBox="1">
            <a:spLocks noGrp="1"/>
          </p:cNvSpPr>
          <p:nvPr>
            <p:ph type="subTitle" idx="1"/>
          </p:nvPr>
        </p:nvSpPr>
        <p:spPr>
          <a:xfrm>
            <a:off x="1005250" y="2720033"/>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13" name="Google Shape;213;p32"/>
          <p:cNvSpPr txBox="1">
            <a:spLocks noGrp="1"/>
          </p:cNvSpPr>
          <p:nvPr>
            <p:ph type="subTitle" idx="3"/>
          </p:nvPr>
        </p:nvSpPr>
        <p:spPr>
          <a:xfrm>
            <a:off x="1005250" y="3474000"/>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pic>
        <p:nvPicPr>
          <p:cNvPr id="214" name="Google Shape;214;p32"/>
          <p:cNvPicPr preferRelativeResize="0"/>
          <p:nvPr/>
        </p:nvPicPr>
        <p:blipFill rotWithShape="1">
          <a:blip r:embed="rId4">
            <a:alphaModFix/>
          </a:blip>
          <a:srcRect/>
          <a:stretch/>
        </p:blipFill>
        <p:spPr>
          <a:xfrm>
            <a:off x="465600" y="4169651"/>
            <a:ext cx="410276" cy="410275"/>
          </a:xfrm>
          <a:prstGeom prst="rect">
            <a:avLst/>
          </a:prstGeom>
          <a:noFill/>
          <a:ln>
            <a:noFill/>
          </a:ln>
        </p:spPr>
      </p:pic>
      <p:sp>
        <p:nvSpPr>
          <p:cNvPr id="215" name="Google Shape;215;p32"/>
          <p:cNvSpPr txBox="1">
            <a:spLocks noGrp="1"/>
          </p:cNvSpPr>
          <p:nvPr>
            <p:ph type="subTitle" idx="4"/>
          </p:nvPr>
        </p:nvSpPr>
        <p:spPr>
          <a:xfrm>
            <a:off x="1009450" y="4227967"/>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Tree>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216"/>
        <p:cNvGrpSpPr/>
        <p:nvPr/>
      </p:nvGrpSpPr>
      <p:grpSpPr>
        <a:xfrm>
          <a:off x="0" y="0"/>
          <a:ext cx="0" cy="0"/>
          <a:chOff x="0" y="0"/>
          <a:chExt cx="0" cy="0"/>
        </a:xfrm>
      </p:grpSpPr>
      <p:pic>
        <p:nvPicPr>
          <p:cNvPr id="217" name="Google Shape;217;p33"/>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18" name="Google Shape;218;p33"/>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19" name="Google Shape;219;p33"/>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20" name="Google Shape;220;p33"/>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21" name="Google Shape;221;p33"/>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22" name="Google Shape;222;p33"/>
          <p:cNvPicPr preferRelativeResize="0"/>
          <p:nvPr/>
        </p:nvPicPr>
        <p:blipFill rotWithShape="1">
          <a:blip r:embed="rId4">
            <a:alphaModFix/>
          </a:blip>
          <a:srcRect/>
          <a:stretch/>
        </p:blipFill>
        <p:spPr>
          <a:xfrm>
            <a:off x="461400" y="3415700"/>
            <a:ext cx="410276" cy="410276"/>
          </a:xfrm>
          <a:prstGeom prst="rect">
            <a:avLst/>
          </a:prstGeom>
          <a:noFill/>
          <a:ln>
            <a:noFill/>
          </a:ln>
        </p:spPr>
      </p:pic>
      <p:pic>
        <p:nvPicPr>
          <p:cNvPr id="223" name="Google Shape;223;p33"/>
          <p:cNvPicPr preferRelativeResize="0"/>
          <p:nvPr/>
        </p:nvPicPr>
        <p:blipFill rotWithShape="1">
          <a:blip r:embed="rId5">
            <a:alphaModFix/>
          </a:blip>
          <a:srcRect/>
          <a:stretch/>
        </p:blipFill>
        <p:spPr>
          <a:xfrm>
            <a:off x="461400" y="2661717"/>
            <a:ext cx="410276" cy="410276"/>
          </a:xfrm>
          <a:prstGeom prst="rect">
            <a:avLst/>
          </a:prstGeom>
          <a:noFill/>
          <a:ln>
            <a:noFill/>
          </a:ln>
        </p:spPr>
      </p:pic>
      <p:sp>
        <p:nvSpPr>
          <p:cNvPr id="224" name="Google Shape;224;p33"/>
          <p:cNvSpPr txBox="1">
            <a:spLocks noGrp="1"/>
          </p:cNvSpPr>
          <p:nvPr>
            <p:ph type="title" idx="2"/>
          </p:nvPr>
        </p:nvSpPr>
        <p:spPr>
          <a:xfrm>
            <a:off x="461400" y="1524000"/>
            <a:ext cx="7685400" cy="430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25" name="Google Shape;225;p33"/>
          <p:cNvSpPr txBox="1">
            <a:spLocks noGrp="1"/>
          </p:cNvSpPr>
          <p:nvPr>
            <p:ph type="subTitle" idx="1"/>
          </p:nvPr>
        </p:nvSpPr>
        <p:spPr>
          <a:xfrm>
            <a:off x="1005250" y="2720033"/>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26" name="Google Shape;226;p33"/>
          <p:cNvSpPr txBox="1">
            <a:spLocks noGrp="1"/>
          </p:cNvSpPr>
          <p:nvPr>
            <p:ph type="subTitle" idx="3"/>
          </p:nvPr>
        </p:nvSpPr>
        <p:spPr>
          <a:xfrm>
            <a:off x="1005250" y="3474000"/>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pic>
        <p:nvPicPr>
          <p:cNvPr id="227" name="Google Shape;227;p33"/>
          <p:cNvPicPr preferRelativeResize="0"/>
          <p:nvPr/>
        </p:nvPicPr>
        <p:blipFill rotWithShape="1">
          <a:blip r:embed="rId6">
            <a:alphaModFix/>
          </a:blip>
          <a:srcRect/>
          <a:stretch/>
        </p:blipFill>
        <p:spPr>
          <a:xfrm>
            <a:off x="492988" y="4169664"/>
            <a:ext cx="347100" cy="347100"/>
          </a:xfrm>
          <a:prstGeom prst="rect">
            <a:avLst/>
          </a:prstGeom>
          <a:noFill/>
          <a:ln>
            <a:noFill/>
          </a:ln>
        </p:spPr>
      </p:pic>
      <p:sp>
        <p:nvSpPr>
          <p:cNvPr id="228" name="Google Shape;228;p33"/>
          <p:cNvSpPr txBox="1">
            <a:spLocks noGrp="1"/>
          </p:cNvSpPr>
          <p:nvPr>
            <p:ph type="subTitle" idx="4"/>
          </p:nvPr>
        </p:nvSpPr>
        <p:spPr>
          <a:xfrm>
            <a:off x="1009450" y="4227967"/>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Tree>
  </p:cSld>
  <p:clrMapOvr>
    <a:masterClrMapping/>
  </p:clrMapOvr>
  <p:transitio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229"/>
        <p:cNvGrpSpPr/>
        <p:nvPr/>
      </p:nvGrpSpPr>
      <p:grpSpPr>
        <a:xfrm>
          <a:off x="0" y="0"/>
          <a:ext cx="0" cy="0"/>
          <a:chOff x="0" y="0"/>
          <a:chExt cx="0" cy="0"/>
        </a:xfrm>
      </p:grpSpPr>
      <p:pic>
        <p:nvPicPr>
          <p:cNvPr id="230" name="Google Shape;230;p34"/>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231" name="Google Shape;231;p34"/>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32" name="Google Shape;232;p34"/>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233"/>
        <p:cNvGrpSpPr/>
        <p:nvPr/>
      </p:nvGrpSpPr>
      <p:grpSpPr>
        <a:xfrm>
          <a:off x="0" y="0"/>
          <a:ext cx="0" cy="0"/>
          <a:chOff x="0" y="0"/>
          <a:chExt cx="0" cy="0"/>
        </a:xfrm>
      </p:grpSpPr>
      <p:pic>
        <p:nvPicPr>
          <p:cNvPr id="234" name="Google Shape;234;p35"/>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235" name="Google Shape;235;p35"/>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36" name="Google Shape;236;p35"/>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37" name="Google Shape;237;p3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8" name="Google Shape;238;p35"/>
          <p:cNvSpPr/>
          <p:nvPr/>
        </p:nvSpPr>
        <p:spPr>
          <a:xfrm>
            <a:off x="0" y="1586652"/>
            <a:ext cx="2214600" cy="8919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39" name="Google Shape;239;p35"/>
          <p:cNvSpPr/>
          <p:nvPr/>
        </p:nvSpPr>
        <p:spPr>
          <a:xfrm>
            <a:off x="1838325" y="1586367"/>
            <a:ext cx="2064000" cy="8919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40" name="Google Shape;240;p35"/>
          <p:cNvSpPr/>
          <p:nvPr/>
        </p:nvSpPr>
        <p:spPr>
          <a:xfrm>
            <a:off x="3516750" y="1586367"/>
            <a:ext cx="2064000" cy="8919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41" name="Google Shape;241;p35"/>
          <p:cNvSpPr/>
          <p:nvPr/>
        </p:nvSpPr>
        <p:spPr>
          <a:xfrm>
            <a:off x="6874025" y="1586367"/>
            <a:ext cx="2064000" cy="8919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42" name="Google Shape;242;p35"/>
          <p:cNvSpPr/>
          <p:nvPr/>
        </p:nvSpPr>
        <p:spPr>
          <a:xfrm>
            <a:off x="5195350" y="1586367"/>
            <a:ext cx="2064000" cy="8919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43" name="Google Shape;243;p35"/>
          <p:cNvSpPr txBox="1">
            <a:spLocks noGrp="1"/>
          </p:cNvSpPr>
          <p:nvPr>
            <p:ph type="subTitle" idx="1"/>
          </p:nvPr>
        </p:nvSpPr>
        <p:spPr>
          <a:xfrm>
            <a:off x="2140425" y="2705433"/>
            <a:ext cx="1459800" cy="31497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44" name="Google Shape;244;p35"/>
          <p:cNvSpPr txBox="1">
            <a:spLocks noGrp="1"/>
          </p:cNvSpPr>
          <p:nvPr>
            <p:ph type="subTitle" idx="2"/>
          </p:nvPr>
        </p:nvSpPr>
        <p:spPr>
          <a:xfrm>
            <a:off x="3818850" y="2705451"/>
            <a:ext cx="1459800" cy="31497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45" name="Google Shape;245;p35"/>
          <p:cNvSpPr txBox="1">
            <a:spLocks noGrp="1"/>
          </p:cNvSpPr>
          <p:nvPr>
            <p:ph type="subTitle" idx="3"/>
          </p:nvPr>
        </p:nvSpPr>
        <p:spPr>
          <a:xfrm>
            <a:off x="5497275" y="2705433"/>
            <a:ext cx="1459800" cy="31497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46" name="Google Shape;246;p35"/>
          <p:cNvSpPr txBox="1">
            <a:spLocks noGrp="1"/>
          </p:cNvSpPr>
          <p:nvPr>
            <p:ph type="subTitle" idx="4"/>
          </p:nvPr>
        </p:nvSpPr>
        <p:spPr>
          <a:xfrm>
            <a:off x="7175700" y="2705584"/>
            <a:ext cx="1459800" cy="31497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47" name="Google Shape;247;p35"/>
          <p:cNvSpPr txBox="1">
            <a:spLocks noGrp="1"/>
          </p:cNvSpPr>
          <p:nvPr>
            <p:ph type="title" idx="5"/>
          </p:nvPr>
        </p:nvSpPr>
        <p:spPr>
          <a:xfrm>
            <a:off x="333825" y="1786667"/>
            <a:ext cx="1383600" cy="492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800"/>
              <a:buNone/>
              <a:defRPr sz="1400">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48" name="Google Shape;248;p35"/>
          <p:cNvSpPr txBox="1">
            <a:spLocks noGrp="1"/>
          </p:cNvSpPr>
          <p:nvPr>
            <p:ph type="title" idx="6"/>
          </p:nvPr>
        </p:nvSpPr>
        <p:spPr>
          <a:xfrm>
            <a:off x="2214600" y="1786367"/>
            <a:ext cx="1459800" cy="492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49" name="Google Shape;249;p35"/>
          <p:cNvSpPr txBox="1">
            <a:spLocks noGrp="1"/>
          </p:cNvSpPr>
          <p:nvPr>
            <p:ph type="title" idx="7"/>
          </p:nvPr>
        </p:nvSpPr>
        <p:spPr>
          <a:xfrm>
            <a:off x="3846450" y="1786667"/>
            <a:ext cx="1459800" cy="492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50" name="Google Shape;250;p35"/>
          <p:cNvSpPr txBox="1">
            <a:spLocks noGrp="1"/>
          </p:cNvSpPr>
          <p:nvPr>
            <p:ph type="title" idx="8"/>
          </p:nvPr>
        </p:nvSpPr>
        <p:spPr>
          <a:xfrm>
            <a:off x="5545325" y="1786367"/>
            <a:ext cx="1459800" cy="492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51" name="Google Shape;251;p35"/>
          <p:cNvSpPr txBox="1">
            <a:spLocks noGrp="1"/>
          </p:cNvSpPr>
          <p:nvPr>
            <p:ph type="title" idx="9"/>
          </p:nvPr>
        </p:nvSpPr>
        <p:spPr>
          <a:xfrm>
            <a:off x="7259350" y="1786367"/>
            <a:ext cx="1459800" cy="492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52" name="Google Shape;252;p35"/>
          <p:cNvSpPr txBox="1">
            <a:spLocks noGrp="1"/>
          </p:cNvSpPr>
          <p:nvPr>
            <p:ph type="subTitle" idx="13"/>
          </p:nvPr>
        </p:nvSpPr>
        <p:spPr>
          <a:xfrm>
            <a:off x="295725" y="2705600"/>
            <a:ext cx="1459800" cy="31497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Tree>
  </p:cSld>
  <p:clrMapOvr>
    <a:masterClrMapping/>
  </p:clrMapOvr>
  <p:transitio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253"/>
        <p:cNvGrpSpPr/>
        <p:nvPr/>
      </p:nvGrpSpPr>
      <p:grpSpPr>
        <a:xfrm>
          <a:off x="0" y="0"/>
          <a:ext cx="0" cy="0"/>
          <a:chOff x="0" y="0"/>
          <a:chExt cx="0" cy="0"/>
        </a:xfrm>
      </p:grpSpPr>
      <p:pic>
        <p:nvPicPr>
          <p:cNvPr id="254" name="Google Shape;254;p36"/>
          <p:cNvPicPr preferRelativeResize="0"/>
          <p:nvPr/>
        </p:nvPicPr>
        <p:blipFill rotWithShape="1">
          <a:blip r:embed="rId2">
            <a:alphaModFix/>
          </a:blip>
          <a:srcRect/>
          <a:stretch/>
        </p:blipFill>
        <p:spPr>
          <a:xfrm>
            <a:off x="8146725" y="6235200"/>
            <a:ext cx="867951" cy="369000"/>
          </a:xfrm>
          <a:prstGeom prst="rect">
            <a:avLst/>
          </a:prstGeom>
          <a:noFill/>
          <a:ln>
            <a:noFill/>
          </a:ln>
        </p:spPr>
      </p:pic>
      <p:sp>
        <p:nvSpPr>
          <p:cNvPr id="255" name="Google Shape;255;p36"/>
          <p:cNvSpPr/>
          <p:nvPr/>
        </p:nvSpPr>
        <p:spPr>
          <a:xfrm>
            <a:off x="2963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6" name="Google Shape;256;p36"/>
          <p:cNvPicPr preferRelativeResize="0"/>
          <p:nvPr/>
        </p:nvPicPr>
        <p:blipFill rotWithShape="1">
          <a:blip r:embed="rId3">
            <a:alphaModFix/>
          </a:blip>
          <a:srcRect/>
          <a:stretch/>
        </p:blipFill>
        <p:spPr>
          <a:xfrm>
            <a:off x="-6900" y="0"/>
            <a:ext cx="9172498" cy="917250"/>
          </a:xfrm>
          <a:prstGeom prst="rect">
            <a:avLst/>
          </a:prstGeom>
          <a:noFill/>
          <a:ln>
            <a:noFill/>
          </a:ln>
        </p:spPr>
      </p:pic>
      <p:sp>
        <p:nvSpPr>
          <p:cNvPr id="257" name="Google Shape;257;p3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8" name="Google Shape;258;p36"/>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cxnSp>
        <p:nvCxnSpPr>
          <p:cNvPr id="259" name="Google Shape;259;p36"/>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60" name="Google Shape;260;p36"/>
          <p:cNvSpPr txBox="1">
            <a:spLocks noGrp="1"/>
          </p:cNvSpPr>
          <p:nvPr>
            <p:ph type="subTitle" idx="1"/>
          </p:nvPr>
        </p:nvSpPr>
        <p:spPr>
          <a:xfrm>
            <a:off x="377725" y="2153091"/>
            <a:ext cx="2421300" cy="33147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61" name="Google Shape;261;p36"/>
          <p:cNvSpPr>
            <a:spLocks noGrp="1"/>
          </p:cNvSpPr>
          <p:nvPr>
            <p:ph type="pic" idx="2"/>
          </p:nvPr>
        </p:nvSpPr>
        <p:spPr>
          <a:xfrm>
            <a:off x="1391575" y="1606576"/>
            <a:ext cx="393600" cy="471600"/>
          </a:xfrm>
          <a:prstGeom prst="roundRect">
            <a:avLst>
              <a:gd name="adj" fmla="val 16667"/>
            </a:avLst>
          </a:prstGeom>
          <a:noFill/>
          <a:ln>
            <a:noFill/>
          </a:ln>
        </p:spPr>
      </p:sp>
      <p:sp>
        <p:nvSpPr>
          <p:cNvPr id="262" name="Google Shape;262;p36"/>
          <p:cNvSpPr/>
          <p:nvPr/>
        </p:nvSpPr>
        <p:spPr>
          <a:xfrm>
            <a:off x="31770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6"/>
          <p:cNvSpPr txBox="1">
            <a:spLocks noGrp="1"/>
          </p:cNvSpPr>
          <p:nvPr>
            <p:ph type="subTitle" idx="3"/>
          </p:nvPr>
        </p:nvSpPr>
        <p:spPr>
          <a:xfrm>
            <a:off x="3258425" y="2153091"/>
            <a:ext cx="2421300" cy="33147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64" name="Google Shape;264;p36"/>
          <p:cNvSpPr>
            <a:spLocks noGrp="1"/>
          </p:cNvSpPr>
          <p:nvPr>
            <p:ph type="pic" idx="4"/>
          </p:nvPr>
        </p:nvSpPr>
        <p:spPr>
          <a:xfrm>
            <a:off x="4272275" y="1606576"/>
            <a:ext cx="393600" cy="471600"/>
          </a:xfrm>
          <a:prstGeom prst="roundRect">
            <a:avLst>
              <a:gd name="adj" fmla="val 16667"/>
            </a:avLst>
          </a:prstGeom>
          <a:noFill/>
          <a:ln>
            <a:noFill/>
          </a:ln>
        </p:spPr>
      </p:sp>
      <p:sp>
        <p:nvSpPr>
          <p:cNvPr id="265" name="Google Shape;265;p36"/>
          <p:cNvSpPr/>
          <p:nvPr/>
        </p:nvSpPr>
        <p:spPr>
          <a:xfrm>
            <a:off x="60577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36"/>
          <p:cNvSpPr txBox="1">
            <a:spLocks noGrp="1"/>
          </p:cNvSpPr>
          <p:nvPr>
            <p:ph type="subTitle" idx="5"/>
          </p:nvPr>
        </p:nvSpPr>
        <p:spPr>
          <a:xfrm>
            <a:off x="6139125" y="2153091"/>
            <a:ext cx="2421300" cy="33147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67" name="Google Shape;267;p36"/>
          <p:cNvSpPr>
            <a:spLocks noGrp="1"/>
          </p:cNvSpPr>
          <p:nvPr>
            <p:ph type="pic" idx="6"/>
          </p:nvPr>
        </p:nvSpPr>
        <p:spPr>
          <a:xfrm>
            <a:off x="7152975" y="1606576"/>
            <a:ext cx="393600" cy="471600"/>
          </a:xfrm>
          <a:prstGeom prst="roundRect">
            <a:avLst>
              <a:gd name="adj" fmla="val 16667"/>
            </a:avLst>
          </a:prstGeom>
          <a:noFill/>
          <a:ln>
            <a:noFill/>
          </a:ln>
        </p:spPr>
      </p:sp>
    </p:spTree>
  </p:cSld>
  <p:clrMapOvr>
    <a:masterClrMapping/>
  </p:clrMapOvr>
  <p:transitio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268"/>
        <p:cNvGrpSpPr/>
        <p:nvPr/>
      </p:nvGrpSpPr>
      <p:grpSpPr>
        <a:xfrm>
          <a:off x="0" y="0"/>
          <a:ext cx="0" cy="0"/>
          <a:chOff x="0" y="0"/>
          <a:chExt cx="0" cy="0"/>
        </a:xfrm>
      </p:grpSpPr>
      <p:sp>
        <p:nvSpPr>
          <p:cNvPr id="269" name="Google Shape;269;p37"/>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70" name="Google Shape;270;p3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71" name="Google Shape;271;p37"/>
          <p:cNvSpPr txBox="1">
            <a:spLocks noGrp="1"/>
          </p:cNvSpPr>
          <p:nvPr>
            <p:ph type="body" idx="1"/>
          </p:nvPr>
        </p:nvSpPr>
        <p:spPr>
          <a:xfrm>
            <a:off x="311700" y="1931833"/>
            <a:ext cx="3999900" cy="38433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72" name="Google Shape;272;p37"/>
          <p:cNvSpPr txBox="1">
            <a:spLocks noGrp="1"/>
          </p:cNvSpPr>
          <p:nvPr>
            <p:ph type="body" idx="2"/>
          </p:nvPr>
        </p:nvSpPr>
        <p:spPr>
          <a:xfrm>
            <a:off x="4832400" y="1931833"/>
            <a:ext cx="3999900" cy="38433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73" name="Google Shape;273;p3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4" name="Google Shape;274;p37"/>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75" name="Google Shape;275;p37"/>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76" name="Google Shape;276;p37"/>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77" name="Google Shape;277;p37"/>
          <p:cNvSpPr txBox="1">
            <a:spLocks noGrp="1"/>
          </p:cNvSpPr>
          <p:nvPr>
            <p:ph type="title" idx="4"/>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78" name="Google Shape;278;p37"/>
          <p:cNvSpPr txBox="1">
            <a:spLocks noGrp="1"/>
          </p:cNvSpPr>
          <p:nvPr>
            <p:ph type="title" idx="5"/>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transitio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279"/>
        <p:cNvGrpSpPr/>
        <p:nvPr/>
      </p:nvGrpSpPr>
      <p:grpSpPr>
        <a:xfrm>
          <a:off x="0" y="0"/>
          <a:ext cx="0" cy="0"/>
          <a:chOff x="0" y="0"/>
          <a:chExt cx="0" cy="0"/>
        </a:xfrm>
      </p:grpSpPr>
      <p:pic>
        <p:nvPicPr>
          <p:cNvPr id="280" name="Google Shape;280;p3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1" name="Google Shape;281;p38"/>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82" name="Google Shape;282;p38"/>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283" name="Google Shape;283;p38"/>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284" name="Google Shape;284;p38"/>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rtl="0">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rtl="0">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rtl="0">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rtl="0">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rtl="0">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rtl="0">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rtl="0">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rtl="0">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85" name="Google Shape;285;p38"/>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transitio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286"/>
        <p:cNvGrpSpPr/>
        <p:nvPr/>
      </p:nvGrpSpPr>
      <p:grpSpPr>
        <a:xfrm>
          <a:off x="0" y="0"/>
          <a:ext cx="0" cy="0"/>
          <a:chOff x="0" y="0"/>
          <a:chExt cx="0" cy="0"/>
        </a:xfrm>
      </p:grpSpPr>
      <p:pic>
        <p:nvPicPr>
          <p:cNvPr id="287" name="Google Shape;287;p3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8" name="Google Shape;288;p39"/>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
        <p:nvSpPr>
          <p:cNvPr id="289" name="Google Shape;289;p3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290"/>
        <p:cNvGrpSpPr/>
        <p:nvPr/>
      </p:nvGrpSpPr>
      <p:grpSpPr>
        <a:xfrm>
          <a:off x="0" y="0"/>
          <a:ext cx="0" cy="0"/>
          <a:chOff x="0" y="0"/>
          <a:chExt cx="0" cy="0"/>
        </a:xfrm>
      </p:grpSpPr>
      <p:pic>
        <p:nvPicPr>
          <p:cNvPr id="291" name="Google Shape;291;p40"/>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292" name="Google Shape;292;p4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93" name="Google Shape;293;p40"/>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294" name="Google Shape;294;p4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95" name="Google Shape;295;p40"/>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296" name="Google Shape;296;p40"/>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297"/>
        <p:cNvGrpSpPr/>
        <p:nvPr/>
      </p:nvGrpSpPr>
      <p:grpSpPr>
        <a:xfrm>
          <a:off x="0" y="0"/>
          <a:ext cx="0" cy="0"/>
          <a:chOff x="0" y="0"/>
          <a:chExt cx="0" cy="0"/>
        </a:xfrm>
      </p:grpSpPr>
      <p:pic>
        <p:nvPicPr>
          <p:cNvPr id="298" name="Google Shape;298;p41"/>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299" name="Google Shape;299;p41"/>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00" name="Google Shape;300;p41"/>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01" name="Google Shape;301;p41"/>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302" name="Google Shape;302;p41"/>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35" name="Google Shape;35;p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8" name="Google Shape;38;p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303"/>
        <p:cNvGrpSpPr/>
        <p:nvPr/>
      </p:nvGrpSpPr>
      <p:grpSpPr>
        <a:xfrm>
          <a:off x="0" y="0"/>
          <a:ext cx="0" cy="0"/>
          <a:chOff x="0" y="0"/>
          <a:chExt cx="0" cy="0"/>
        </a:xfrm>
      </p:grpSpPr>
      <p:pic>
        <p:nvPicPr>
          <p:cNvPr id="304" name="Google Shape;304;p42"/>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305" name="Google Shape;305;p42"/>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306" name="Google Shape;306;p42"/>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307"/>
        <p:cNvGrpSpPr/>
        <p:nvPr/>
      </p:nvGrpSpPr>
      <p:grpSpPr>
        <a:xfrm>
          <a:off x="0" y="0"/>
          <a:ext cx="0" cy="0"/>
          <a:chOff x="0" y="0"/>
          <a:chExt cx="0" cy="0"/>
        </a:xfrm>
      </p:grpSpPr>
      <p:sp>
        <p:nvSpPr>
          <p:cNvPr id="308" name="Google Shape;308;p43"/>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 name="Google Shape;309;p43"/>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310" name="Google Shape;310;p43"/>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11" name="Google Shape;311;p43"/>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312" name="Google Shape;312;p43"/>
          <p:cNvCxnSpPr/>
          <p:nvPr/>
        </p:nvCxnSpPr>
        <p:spPr>
          <a:xfrm>
            <a:off x="0" y="6082133"/>
            <a:ext cx="5392200" cy="0"/>
          </a:xfrm>
          <a:prstGeom prst="straightConnector1">
            <a:avLst/>
          </a:prstGeom>
          <a:noFill/>
          <a:ln w="9525" cap="flat" cmpd="sng">
            <a:solidFill>
              <a:srgbClr val="F1C232"/>
            </a:solidFill>
            <a:prstDash val="solid"/>
            <a:round/>
            <a:headEnd type="none" w="sm" len="sm"/>
            <a:tailEnd type="none" w="sm" len="sm"/>
          </a:ln>
        </p:spPr>
      </p:cxnSp>
      <p:sp>
        <p:nvSpPr>
          <p:cNvPr id="313" name="Google Shape;313;p43"/>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Clr>
                <a:schemeClr val="dk1"/>
              </a:buClr>
              <a:buSzPts val="1800"/>
              <a:buChar char="●"/>
              <a:defRPr>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314" name="Google Shape;314;p43"/>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15" name="Google Shape;315;p43"/>
          <p:cNvSpPr>
            <a:spLocks noGrp="1"/>
          </p:cNvSpPr>
          <p:nvPr>
            <p:ph type="pic" idx="2"/>
          </p:nvPr>
        </p:nvSpPr>
        <p:spPr>
          <a:xfrm>
            <a:off x="5556750" y="1319200"/>
            <a:ext cx="3516900" cy="5442900"/>
          </a:xfrm>
          <a:prstGeom prst="rect">
            <a:avLst/>
          </a:prstGeom>
          <a:noFill/>
          <a:ln>
            <a:noFill/>
          </a:ln>
        </p:spPr>
      </p:sp>
    </p:spTree>
  </p:cSld>
  <p:clrMapOvr>
    <a:masterClrMapping/>
  </p:clrMapOvr>
  <p:transition spd="slow">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316"/>
        <p:cNvGrpSpPr/>
        <p:nvPr/>
      </p:nvGrpSpPr>
      <p:grpSpPr>
        <a:xfrm>
          <a:off x="0" y="0"/>
          <a:ext cx="0" cy="0"/>
          <a:chOff x="0" y="0"/>
          <a:chExt cx="0" cy="0"/>
        </a:xfrm>
      </p:grpSpPr>
      <p:pic>
        <p:nvPicPr>
          <p:cNvPr id="317" name="Google Shape;317;p44"/>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318" name="Google Shape;318;p44"/>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9" name="Google Shape;319;p44"/>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20" name="Google Shape;320;p44"/>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21" name="Google Shape;321;p4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22" name="Google Shape;322;p44"/>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323" name="Google Shape;323;p44"/>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24" name="Google Shape;324;p44"/>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Tree>
  </p:cSld>
  <p:clrMapOvr>
    <a:masterClrMapping/>
  </p:clrMapOvr>
  <p:transition spd="slow">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325"/>
        <p:cNvGrpSpPr/>
        <p:nvPr/>
      </p:nvGrpSpPr>
      <p:grpSpPr>
        <a:xfrm>
          <a:off x="0" y="0"/>
          <a:ext cx="0" cy="0"/>
          <a:chOff x="0" y="0"/>
          <a:chExt cx="0" cy="0"/>
        </a:xfrm>
      </p:grpSpPr>
      <p:pic>
        <p:nvPicPr>
          <p:cNvPr id="326" name="Google Shape;326;p45"/>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327" name="Google Shape;327;p4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8" name="Google Shape;328;p45"/>
          <p:cNvSpPr txBox="1">
            <a:spLocks noGrp="1"/>
          </p:cNvSpPr>
          <p:nvPr>
            <p:ph type="body" idx="1"/>
          </p:nvPr>
        </p:nvSpPr>
        <p:spPr>
          <a:xfrm>
            <a:off x="311700" y="1879133"/>
            <a:ext cx="3999900" cy="38961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29" name="Google Shape;329;p45"/>
          <p:cNvSpPr txBox="1">
            <a:spLocks noGrp="1"/>
          </p:cNvSpPr>
          <p:nvPr>
            <p:ph type="body" idx="2"/>
          </p:nvPr>
        </p:nvSpPr>
        <p:spPr>
          <a:xfrm>
            <a:off x="4832400" y="1879033"/>
            <a:ext cx="3999900" cy="38961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30" name="Google Shape;330;p4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31" name="Google Shape;331;p45"/>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332" name="Google Shape;332;p45"/>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33" name="Google Shape;333;p45"/>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334" name="Google Shape;334;p45"/>
          <p:cNvSpPr txBox="1">
            <a:spLocks noGrp="1"/>
          </p:cNvSpPr>
          <p:nvPr>
            <p:ph type="title" idx="4"/>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335" name="Google Shape;335;p45"/>
          <p:cNvSpPr txBox="1">
            <a:spLocks noGrp="1"/>
          </p:cNvSpPr>
          <p:nvPr>
            <p:ph type="title" idx="5"/>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transition spd="slow">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336"/>
        <p:cNvGrpSpPr/>
        <p:nvPr/>
      </p:nvGrpSpPr>
      <p:grpSpPr>
        <a:xfrm>
          <a:off x="0" y="0"/>
          <a:ext cx="0" cy="0"/>
          <a:chOff x="0" y="0"/>
          <a:chExt cx="0" cy="0"/>
        </a:xfrm>
      </p:grpSpPr>
      <p:pic>
        <p:nvPicPr>
          <p:cNvPr id="337" name="Google Shape;337;p4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38" name="Google Shape;338;p46"/>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339" name="Google Shape;339;p46"/>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rtl="0">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rtl="0">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rtl="0">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rtl="0">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rtl="0">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rtl="0">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rtl="0">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rtl="0">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40" name="Google Shape;340;p46"/>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transition spd="slow">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341"/>
        <p:cNvGrpSpPr/>
        <p:nvPr/>
      </p:nvGrpSpPr>
      <p:grpSpPr>
        <a:xfrm>
          <a:off x="0" y="0"/>
          <a:ext cx="0" cy="0"/>
          <a:chOff x="0" y="0"/>
          <a:chExt cx="0" cy="0"/>
        </a:xfrm>
      </p:grpSpPr>
      <p:pic>
        <p:nvPicPr>
          <p:cNvPr id="342" name="Google Shape;342;p4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43" name="Google Shape;343;p47"/>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transition spd="slow">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344"/>
        <p:cNvGrpSpPr/>
        <p:nvPr/>
      </p:nvGrpSpPr>
      <p:grpSpPr>
        <a:xfrm>
          <a:off x="0" y="0"/>
          <a:ext cx="0" cy="0"/>
          <a:chOff x="0" y="0"/>
          <a:chExt cx="0" cy="0"/>
        </a:xfrm>
      </p:grpSpPr>
      <p:pic>
        <p:nvPicPr>
          <p:cNvPr id="345" name="Google Shape;345;p48"/>
          <p:cNvPicPr preferRelativeResize="0"/>
          <p:nvPr/>
        </p:nvPicPr>
        <p:blipFill rotWithShape="1">
          <a:blip r:embed="rId2">
            <a:alphaModFix/>
          </a:blip>
          <a:srcRect/>
          <a:stretch/>
        </p:blipFill>
        <p:spPr>
          <a:xfrm>
            <a:off x="8146725" y="6235200"/>
            <a:ext cx="867951" cy="369000"/>
          </a:xfrm>
          <a:prstGeom prst="rect">
            <a:avLst/>
          </a:prstGeom>
          <a:noFill/>
          <a:ln>
            <a:noFill/>
          </a:ln>
        </p:spPr>
      </p:pic>
      <p:pic>
        <p:nvPicPr>
          <p:cNvPr id="346" name="Google Shape;346;p48"/>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347" name="Google Shape;347;p48"/>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48" name="Google Shape;348;p48"/>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349" name="Google Shape;349;p48"/>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350" name="Google Shape;350;p48"/>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351"/>
        <p:cNvGrpSpPr/>
        <p:nvPr/>
      </p:nvGrpSpPr>
      <p:grpSpPr>
        <a:xfrm>
          <a:off x="0" y="0"/>
          <a:ext cx="0" cy="0"/>
          <a:chOff x="0" y="0"/>
          <a:chExt cx="0" cy="0"/>
        </a:xfrm>
      </p:grpSpPr>
      <p:pic>
        <p:nvPicPr>
          <p:cNvPr id="352" name="Google Shape;352;p49"/>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353" name="Google Shape;353;p49"/>
          <p:cNvSpPr txBox="1">
            <a:spLocks noGrp="1"/>
          </p:cNvSpPr>
          <p:nvPr>
            <p:ph type="sldNum" idx="12"/>
          </p:nvPr>
        </p:nvSpPr>
        <p:spPr>
          <a:xfrm>
            <a:off x="8556784" y="6333135"/>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54" name="Google Shape;354;p49"/>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55" name="Google Shape;355;p49"/>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356" name="Google Shape;356;p49"/>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57" name="Google Shape;357;p49"/>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transition spd="slow">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358"/>
        <p:cNvGrpSpPr/>
        <p:nvPr/>
      </p:nvGrpSpPr>
      <p:grpSpPr>
        <a:xfrm>
          <a:off x="0" y="0"/>
          <a:ext cx="0" cy="0"/>
          <a:chOff x="0" y="0"/>
          <a:chExt cx="0" cy="0"/>
        </a:xfrm>
      </p:grpSpPr>
      <p:sp>
        <p:nvSpPr>
          <p:cNvPr id="359" name="Google Shape;359;p50"/>
          <p:cNvSpPr txBox="1">
            <a:spLocks noGrp="1"/>
          </p:cNvSpPr>
          <p:nvPr>
            <p:ph type="sldNum" idx="12"/>
          </p:nvPr>
        </p:nvSpPr>
        <p:spPr>
          <a:xfrm>
            <a:off x="8556784" y="6333135"/>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60" name="Google Shape;360;p50"/>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361" name="Google Shape;361;p50"/>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362" name="Google Shape;362;p50"/>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363"/>
        <p:cNvGrpSpPr/>
        <p:nvPr/>
      </p:nvGrpSpPr>
      <p:grpSpPr>
        <a:xfrm>
          <a:off x="0" y="0"/>
          <a:ext cx="0" cy="0"/>
          <a:chOff x="0" y="0"/>
          <a:chExt cx="0" cy="0"/>
        </a:xfrm>
      </p:grpSpPr>
      <p:sp>
        <p:nvSpPr>
          <p:cNvPr id="364" name="Google Shape;364;p51"/>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5" name="Google Shape;365;p51"/>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366" name="Google Shape;366;p51"/>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67" name="Google Shape;367;p51"/>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68" name="Google Shape;368;p51"/>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369" name="Google Shape;369;p51"/>
          <p:cNvCxnSpPr/>
          <p:nvPr/>
        </p:nvCxnSpPr>
        <p:spPr>
          <a:xfrm>
            <a:off x="0" y="6082133"/>
            <a:ext cx="5392200" cy="0"/>
          </a:xfrm>
          <a:prstGeom prst="straightConnector1">
            <a:avLst/>
          </a:prstGeom>
          <a:noFill/>
          <a:ln w="9525" cap="flat" cmpd="sng">
            <a:solidFill>
              <a:srgbClr val="93C47D"/>
            </a:solidFill>
            <a:prstDash val="solid"/>
            <a:round/>
            <a:headEnd type="none" w="sm" len="sm"/>
            <a:tailEnd type="none" w="sm" len="sm"/>
          </a:ln>
        </p:spPr>
      </p:cxnSp>
      <p:sp>
        <p:nvSpPr>
          <p:cNvPr id="370" name="Google Shape;370;p51"/>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Clr>
                <a:schemeClr val="dk1"/>
              </a:buClr>
              <a:buSzPts val="1800"/>
              <a:buChar char="●"/>
              <a:defRPr>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371" name="Google Shape;371;p51"/>
          <p:cNvSpPr>
            <a:spLocks noGrp="1"/>
          </p:cNvSpPr>
          <p:nvPr>
            <p:ph type="pic" idx="2"/>
          </p:nvPr>
        </p:nvSpPr>
        <p:spPr>
          <a:xfrm>
            <a:off x="5556750" y="1319200"/>
            <a:ext cx="3516900" cy="5442900"/>
          </a:xfrm>
          <a:prstGeom prst="rect">
            <a:avLst/>
          </a:prstGeom>
          <a:noFill/>
          <a:ln>
            <a:noFill/>
          </a:ln>
        </p:spPr>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1" name="Google Shape;41;p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 name="Google Shape;43;p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4" name="Google Shape;44;p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372"/>
        <p:cNvGrpSpPr/>
        <p:nvPr/>
      </p:nvGrpSpPr>
      <p:grpSpPr>
        <a:xfrm>
          <a:off x="0" y="0"/>
          <a:ext cx="0" cy="0"/>
          <a:chOff x="0" y="0"/>
          <a:chExt cx="0" cy="0"/>
        </a:xfrm>
      </p:grpSpPr>
      <p:pic>
        <p:nvPicPr>
          <p:cNvPr id="373" name="Google Shape;373;p52"/>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374" name="Google Shape;374;p52"/>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75" name="Google Shape;375;p52"/>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376" name="Google Shape;376;p52"/>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77" name="Google Shape;377;p52"/>
          <p:cNvSpPr txBox="1">
            <a:spLocks noGrp="1"/>
          </p:cNvSpPr>
          <p:nvPr>
            <p:ph type="body" idx="1"/>
          </p:nvPr>
        </p:nvSpPr>
        <p:spPr>
          <a:xfrm>
            <a:off x="311700" y="1861567"/>
            <a:ext cx="3999900" cy="39135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78" name="Google Shape;378;p52"/>
          <p:cNvSpPr txBox="1">
            <a:spLocks noGrp="1"/>
          </p:cNvSpPr>
          <p:nvPr>
            <p:ph type="body" idx="2"/>
          </p:nvPr>
        </p:nvSpPr>
        <p:spPr>
          <a:xfrm>
            <a:off x="4832400" y="1861433"/>
            <a:ext cx="3999900" cy="39135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79" name="Google Shape;379;p52"/>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80" name="Google Shape;380;p52"/>
          <p:cNvSpPr txBox="1">
            <a:spLocks noGrp="1"/>
          </p:cNvSpPr>
          <p:nvPr>
            <p:ph type="title" idx="3"/>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381" name="Google Shape;381;p52"/>
          <p:cNvSpPr txBox="1">
            <a:spLocks noGrp="1"/>
          </p:cNvSpPr>
          <p:nvPr>
            <p:ph type="title" idx="4"/>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transition spd="slow">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382"/>
        <p:cNvGrpSpPr/>
        <p:nvPr/>
      </p:nvGrpSpPr>
      <p:grpSpPr>
        <a:xfrm>
          <a:off x="0" y="0"/>
          <a:ext cx="0" cy="0"/>
          <a:chOff x="0" y="0"/>
          <a:chExt cx="0" cy="0"/>
        </a:xfrm>
      </p:grpSpPr>
      <p:pic>
        <p:nvPicPr>
          <p:cNvPr id="383" name="Google Shape;383;p53"/>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384" name="Google Shape;384;p53"/>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85" name="Google Shape;385;p53"/>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386" name="Google Shape;386;p53"/>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rtl="0">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rtl="0">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rtl="0">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rtl="0">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rtl="0">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rtl="0">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rtl="0">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rtl="0">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87" name="Google Shape;387;p53"/>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transition spd="slow">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388"/>
        <p:cNvGrpSpPr/>
        <p:nvPr/>
      </p:nvGrpSpPr>
      <p:grpSpPr>
        <a:xfrm>
          <a:off x="0" y="0"/>
          <a:ext cx="0" cy="0"/>
          <a:chOff x="0" y="0"/>
          <a:chExt cx="0" cy="0"/>
        </a:xfrm>
      </p:grpSpPr>
      <p:pic>
        <p:nvPicPr>
          <p:cNvPr id="389" name="Google Shape;389;p54"/>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390" name="Google Shape;390;p54"/>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91" name="Google Shape;391;p54"/>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transition spd="slow">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392"/>
        <p:cNvGrpSpPr/>
        <p:nvPr/>
      </p:nvGrpSpPr>
      <p:grpSpPr>
        <a:xfrm>
          <a:off x="0" y="0"/>
          <a:ext cx="0" cy="0"/>
          <a:chOff x="0" y="0"/>
          <a:chExt cx="0" cy="0"/>
        </a:xfrm>
      </p:grpSpPr>
      <p:pic>
        <p:nvPicPr>
          <p:cNvPr id="393" name="Google Shape;393;p55"/>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394" name="Google Shape;394;p55"/>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395" name="Google Shape;395;p5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96" name="Google Shape;396;p55"/>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397" name="Google Shape;397;p55"/>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398" name="Google Shape;398;p55"/>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399"/>
        <p:cNvGrpSpPr/>
        <p:nvPr/>
      </p:nvGrpSpPr>
      <p:grpSpPr>
        <a:xfrm>
          <a:off x="0" y="0"/>
          <a:ext cx="0" cy="0"/>
          <a:chOff x="0" y="0"/>
          <a:chExt cx="0" cy="0"/>
        </a:xfrm>
      </p:grpSpPr>
      <p:pic>
        <p:nvPicPr>
          <p:cNvPr id="400" name="Google Shape;400;p56"/>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401" name="Google Shape;401;p56"/>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402" name="Google Shape;402;p5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403" name="Google Shape;403;p56"/>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404" name="Google Shape;404;p56"/>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405"/>
        <p:cNvGrpSpPr/>
        <p:nvPr/>
      </p:nvGrpSpPr>
      <p:grpSpPr>
        <a:xfrm>
          <a:off x="0" y="0"/>
          <a:ext cx="0" cy="0"/>
          <a:chOff x="0" y="0"/>
          <a:chExt cx="0" cy="0"/>
        </a:xfrm>
      </p:grpSpPr>
      <p:pic>
        <p:nvPicPr>
          <p:cNvPr id="406" name="Google Shape;406;p57"/>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407" name="Google Shape;407;p57"/>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408" name="Google Shape;408;p57"/>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409"/>
        <p:cNvGrpSpPr/>
        <p:nvPr/>
      </p:nvGrpSpPr>
      <p:grpSpPr>
        <a:xfrm>
          <a:off x="0" y="0"/>
          <a:ext cx="0" cy="0"/>
          <a:chOff x="0" y="0"/>
          <a:chExt cx="0" cy="0"/>
        </a:xfrm>
      </p:grpSpPr>
      <p:sp>
        <p:nvSpPr>
          <p:cNvPr id="410" name="Google Shape;410;p58"/>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11" name="Google Shape;411;p58"/>
          <p:cNvCxnSpPr/>
          <p:nvPr/>
        </p:nvCxnSpPr>
        <p:spPr>
          <a:xfrm>
            <a:off x="0" y="6082133"/>
            <a:ext cx="5392200" cy="0"/>
          </a:xfrm>
          <a:prstGeom prst="straightConnector1">
            <a:avLst/>
          </a:prstGeom>
          <a:noFill/>
          <a:ln w="9525" cap="flat" cmpd="sng">
            <a:solidFill>
              <a:srgbClr val="E69138"/>
            </a:solidFill>
            <a:prstDash val="solid"/>
            <a:round/>
            <a:headEnd type="none" w="sm" len="sm"/>
            <a:tailEnd type="none" w="sm" len="sm"/>
          </a:ln>
        </p:spPr>
      </p:cxnSp>
      <p:sp>
        <p:nvSpPr>
          <p:cNvPr id="412" name="Google Shape;412;p58"/>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Clr>
                <a:schemeClr val="dk1"/>
              </a:buClr>
              <a:buSzPts val="1800"/>
              <a:buChar char="●"/>
              <a:defRPr>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pic>
        <p:nvPicPr>
          <p:cNvPr id="413" name="Google Shape;413;p58"/>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414" name="Google Shape;414;p58"/>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15" name="Google Shape;415;p58"/>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416" name="Google Shape;416;p58"/>
          <p:cNvPicPr preferRelativeResize="0"/>
          <p:nvPr/>
        </p:nvPicPr>
        <p:blipFill rotWithShape="1">
          <a:blip r:embed="rId3">
            <a:alphaModFix/>
          </a:blip>
          <a:srcRect/>
          <a:stretch/>
        </p:blipFill>
        <p:spPr>
          <a:xfrm>
            <a:off x="4524250" y="6235200"/>
            <a:ext cx="867951" cy="369000"/>
          </a:xfrm>
          <a:prstGeom prst="rect">
            <a:avLst/>
          </a:prstGeom>
          <a:noFill/>
          <a:ln>
            <a:noFill/>
          </a:ln>
        </p:spPr>
      </p:pic>
      <p:sp>
        <p:nvSpPr>
          <p:cNvPr id="417" name="Google Shape;417;p58"/>
          <p:cNvSpPr>
            <a:spLocks noGrp="1"/>
          </p:cNvSpPr>
          <p:nvPr>
            <p:ph type="pic" idx="2"/>
          </p:nvPr>
        </p:nvSpPr>
        <p:spPr>
          <a:xfrm>
            <a:off x="5556750" y="1319200"/>
            <a:ext cx="3516900" cy="5442900"/>
          </a:xfrm>
          <a:prstGeom prst="rect">
            <a:avLst/>
          </a:prstGeom>
          <a:noFill/>
          <a:ln>
            <a:noFill/>
          </a:ln>
        </p:spPr>
      </p:sp>
    </p:spTree>
  </p:cSld>
  <p:clrMapOvr>
    <a:masterClrMapping/>
  </p:clrMapOvr>
  <p:transition spd="slow">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418"/>
        <p:cNvGrpSpPr/>
        <p:nvPr/>
      </p:nvGrpSpPr>
      <p:grpSpPr>
        <a:xfrm>
          <a:off x="0" y="0"/>
          <a:ext cx="0" cy="0"/>
          <a:chOff x="0" y="0"/>
          <a:chExt cx="0" cy="0"/>
        </a:xfrm>
      </p:grpSpPr>
      <p:pic>
        <p:nvPicPr>
          <p:cNvPr id="419" name="Google Shape;419;p59"/>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420" name="Google Shape;420;p59"/>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21" name="Google Shape;421;p59"/>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422" name="Google Shape;422;p59"/>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423" name="Google Shape;423;p59"/>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424" name="Google Shape;424;p59"/>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25" name="Google Shape;425;p59"/>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transition spd="slow">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426"/>
        <p:cNvGrpSpPr/>
        <p:nvPr/>
      </p:nvGrpSpPr>
      <p:grpSpPr>
        <a:xfrm>
          <a:off x="0" y="0"/>
          <a:ext cx="0" cy="0"/>
          <a:chOff x="0" y="0"/>
          <a:chExt cx="0" cy="0"/>
        </a:xfrm>
      </p:grpSpPr>
      <p:pic>
        <p:nvPicPr>
          <p:cNvPr id="427" name="Google Shape;427;p60"/>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428" name="Google Shape;428;p6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29" name="Google Shape;429;p60"/>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430" name="Google Shape;430;p6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431" name="Google Shape;431;p60"/>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432" name="Google Shape;432;p60"/>
          <p:cNvSpPr txBox="1">
            <a:spLocks noGrp="1"/>
          </p:cNvSpPr>
          <p:nvPr>
            <p:ph type="body" idx="1"/>
          </p:nvPr>
        </p:nvSpPr>
        <p:spPr>
          <a:xfrm>
            <a:off x="311700" y="1849600"/>
            <a:ext cx="3999900" cy="39255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33" name="Google Shape;433;p60"/>
          <p:cNvSpPr txBox="1">
            <a:spLocks noGrp="1"/>
          </p:cNvSpPr>
          <p:nvPr>
            <p:ph type="body" idx="2"/>
          </p:nvPr>
        </p:nvSpPr>
        <p:spPr>
          <a:xfrm>
            <a:off x="4832400" y="1849433"/>
            <a:ext cx="3999900" cy="39255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34" name="Google Shape;434;p60"/>
          <p:cNvSpPr txBox="1">
            <a:spLocks noGrp="1"/>
          </p:cNvSpPr>
          <p:nvPr>
            <p:ph type="title" idx="3"/>
          </p:nvPr>
        </p:nvSpPr>
        <p:spPr>
          <a:xfrm>
            <a:off x="329300" y="1396200"/>
            <a:ext cx="3982200" cy="4920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435" name="Google Shape;435;p60"/>
          <p:cNvSpPr txBox="1">
            <a:spLocks noGrp="1"/>
          </p:cNvSpPr>
          <p:nvPr>
            <p:ph type="title" idx="4"/>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transition spd="slow">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436"/>
        <p:cNvGrpSpPr/>
        <p:nvPr/>
      </p:nvGrpSpPr>
      <p:grpSpPr>
        <a:xfrm>
          <a:off x="0" y="0"/>
          <a:ext cx="0" cy="0"/>
          <a:chOff x="0" y="0"/>
          <a:chExt cx="0" cy="0"/>
        </a:xfrm>
      </p:grpSpPr>
      <p:sp>
        <p:nvSpPr>
          <p:cNvPr id="437" name="Google Shape;437;p61"/>
          <p:cNvSpPr txBox="1">
            <a:spLocks noGrp="1"/>
          </p:cNvSpPr>
          <p:nvPr>
            <p:ph type="body" idx="1"/>
          </p:nvPr>
        </p:nvSpPr>
        <p:spPr>
          <a:xfrm>
            <a:off x="628650" y="1554480"/>
            <a:ext cx="3886200" cy="435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38" name="Google Shape;438;p61"/>
          <p:cNvSpPr txBox="1">
            <a:spLocks noGrp="1"/>
          </p:cNvSpPr>
          <p:nvPr>
            <p:ph type="body" idx="2"/>
          </p:nvPr>
        </p:nvSpPr>
        <p:spPr>
          <a:xfrm>
            <a:off x="4629150" y="1554480"/>
            <a:ext cx="3886200" cy="435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39" name="Google Shape;439;p61"/>
          <p:cNvPicPr preferRelativeResize="0"/>
          <p:nvPr/>
        </p:nvPicPr>
        <p:blipFill rotWithShape="1">
          <a:blip r:embed="rId2">
            <a:alphaModFix/>
          </a:blip>
          <a:srcRect/>
          <a:stretch/>
        </p:blipFill>
        <p:spPr>
          <a:xfrm>
            <a:off x="8086705" y="6172203"/>
            <a:ext cx="857291" cy="364738"/>
          </a:xfrm>
          <a:prstGeom prst="rect">
            <a:avLst/>
          </a:prstGeom>
          <a:noFill/>
          <a:ln>
            <a:noFill/>
          </a:ln>
        </p:spPr>
      </p:pic>
      <p:sp>
        <p:nvSpPr>
          <p:cNvPr id="440" name="Google Shape;440;p61"/>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41" name="Google Shape;441;p61"/>
          <p:cNvPicPr preferRelativeResize="0"/>
          <p:nvPr/>
        </p:nvPicPr>
        <p:blipFill rotWithShape="1">
          <a:blip r:embed="rId3">
            <a:alphaModFix/>
          </a:blip>
          <a:srcRect/>
          <a:stretch/>
        </p:blipFill>
        <p:spPr>
          <a:xfrm>
            <a:off x="3" y="1"/>
            <a:ext cx="9143995" cy="914399"/>
          </a:xfrm>
          <a:prstGeom prst="rect">
            <a:avLst/>
          </a:prstGeom>
          <a:noFill/>
          <a:ln>
            <a:noFill/>
          </a:ln>
        </p:spPr>
      </p:pic>
      <p:sp>
        <p:nvSpPr>
          <p:cNvPr id="442" name="Google Shape;442;p61"/>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5"/>
        <p:cNvGrpSpPr/>
        <p:nvPr/>
      </p:nvGrpSpPr>
      <p:grpSpPr>
        <a:xfrm>
          <a:off x="0" y="0"/>
          <a:ext cx="0" cy="0"/>
          <a:chOff x="0" y="0"/>
          <a:chExt cx="0" cy="0"/>
        </a:xfrm>
      </p:grpSpPr>
      <p:pic>
        <p:nvPicPr>
          <p:cNvPr id="46" name="Google Shape;46;p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7" name="Google Shape;47;p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0" name="Google Shape;50;p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1" name="Google Shape;51;p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443"/>
        <p:cNvGrpSpPr/>
        <p:nvPr/>
      </p:nvGrpSpPr>
      <p:grpSpPr>
        <a:xfrm>
          <a:off x="0" y="0"/>
          <a:ext cx="0" cy="0"/>
          <a:chOff x="0" y="0"/>
          <a:chExt cx="0" cy="0"/>
        </a:xfrm>
      </p:grpSpPr>
      <p:sp>
        <p:nvSpPr>
          <p:cNvPr id="444" name="Google Shape;444;p62"/>
          <p:cNvSpPr txBox="1">
            <a:spLocks noGrp="1"/>
          </p:cNvSpPr>
          <p:nvPr>
            <p:ph type="body" idx="1"/>
          </p:nvPr>
        </p:nvSpPr>
        <p:spPr>
          <a:xfrm>
            <a:off x="628650" y="1463040"/>
            <a:ext cx="3886200" cy="4583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445" name="Google Shape;445;p62"/>
          <p:cNvSpPr txBox="1">
            <a:spLocks noGrp="1"/>
          </p:cNvSpPr>
          <p:nvPr>
            <p:ph type="body" idx="2"/>
          </p:nvPr>
        </p:nvSpPr>
        <p:spPr>
          <a:xfrm>
            <a:off x="4629150" y="1463040"/>
            <a:ext cx="3886200" cy="4583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pic>
        <p:nvPicPr>
          <p:cNvPr id="446" name="Google Shape;446;p62"/>
          <p:cNvPicPr preferRelativeResize="0"/>
          <p:nvPr/>
        </p:nvPicPr>
        <p:blipFill rotWithShape="1">
          <a:blip r:embed="rId2">
            <a:alphaModFix/>
          </a:blip>
          <a:srcRect/>
          <a:stretch/>
        </p:blipFill>
        <p:spPr>
          <a:xfrm>
            <a:off x="1" y="0"/>
            <a:ext cx="6857996" cy="914400"/>
          </a:xfrm>
          <a:prstGeom prst="rect">
            <a:avLst/>
          </a:prstGeom>
          <a:noFill/>
          <a:ln>
            <a:noFill/>
          </a:ln>
        </p:spPr>
      </p:pic>
      <p:sp>
        <p:nvSpPr>
          <p:cNvPr id="447" name="Google Shape;447;p62"/>
          <p:cNvSpPr txBox="1">
            <a:spLocks noGrp="1"/>
          </p:cNvSpPr>
          <p:nvPr>
            <p:ph type="title"/>
          </p:nvPr>
        </p:nvSpPr>
        <p:spPr>
          <a:xfrm>
            <a:off x="245193" y="254513"/>
            <a:ext cx="6081900" cy="756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48" name="Google Shape;448;p62"/>
          <p:cNvPicPr preferRelativeResize="0"/>
          <p:nvPr/>
        </p:nvPicPr>
        <p:blipFill rotWithShape="1">
          <a:blip r:embed="rId3">
            <a:alphaModFix/>
          </a:blip>
          <a:srcRect/>
          <a:stretch/>
        </p:blipFill>
        <p:spPr>
          <a:xfrm>
            <a:off x="7772400" y="6172200"/>
            <a:ext cx="857250" cy="364439"/>
          </a:xfrm>
          <a:prstGeom prst="rect">
            <a:avLst/>
          </a:prstGeom>
          <a:noFill/>
          <a:ln>
            <a:noFill/>
          </a:ln>
        </p:spPr>
      </p:pic>
      <p:sp>
        <p:nvSpPr>
          <p:cNvPr id="449" name="Google Shape;449;p62"/>
          <p:cNvSpPr txBox="1">
            <a:spLocks noGrp="1"/>
          </p:cNvSpPr>
          <p:nvPr>
            <p:ph type="sldNum" idx="12"/>
          </p:nvPr>
        </p:nvSpPr>
        <p:spPr>
          <a:xfrm>
            <a:off x="223071" y="6427019"/>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450"/>
        <p:cNvGrpSpPr/>
        <p:nvPr/>
      </p:nvGrpSpPr>
      <p:grpSpPr>
        <a:xfrm>
          <a:off x="0" y="0"/>
          <a:ext cx="0" cy="0"/>
          <a:chOff x="0" y="0"/>
          <a:chExt cx="0" cy="0"/>
        </a:xfrm>
      </p:grpSpPr>
      <p:sp>
        <p:nvSpPr>
          <p:cNvPr id="451" name="Google Shape;451;p63"/>
          <p:cNvSpPr txBox="1">
            <a:spLocks noGrp="1"/>
          </p:cNvSpPr>
          <p:nvPr>
            <p:ph type="dt" idx="10"/>
          </p:nvPr>
        </p:nvSpPr>
        <p:spPr>
          <a:xfrm>
            <a:off x="628650" y="6356351"/>
            <a:ext cx="20574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2" name="Google Shape;452;p63"/>
          <p:cNvSpPr txBox="1">
            <a:spLocks noGrp="1"/>
          </p:cNvSpPr>
          <p:nvPr>
            <p:ph type="ftr" idx="11"/>
          </p:nvPr>
        </p:nvSpPr>
        <p:spPr>
          <a:xfrm>
            <a:off x="3028950" y="6356351"/>
            <a:ext cx="30861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3" name="Google Shape;453;p63"/>
          <p:cNvSpPr txBox="1">
            <a:spLocks noGrp="1"/>
          </p:cNvSpPr>
          <p:nvPr>
            <p:ph type="sldNum" idx="12"/>
          </p:nvPr>
        </p:nvSpPr>
        <p:spPr>
          <a:xfrm>
            <a:off x="6457950" y="6356351"/>
            <a:ext cx="20574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454"/>
        <p:cNvGrpSpPr/>
        <p:nvPr/>
      </p:nvGrpSpPr>
      <p:grpSpPr>
        <a:xfrm>
          <a:off x="0" y="0"/>
          <a:ext cx="0" cy="0"/>
          <a:chOff x="0" y="0"/>
          <a:chExt cx="0" cy="0"/>
        </a:xfrm>
      </p:grpSpPr>
      <p:pic>
        <p:nvPicPr>
          <p:cNvPr id="455" name="Google Shape;455;p64"/>
          <p:cNvPicPr preferRelativeResize="0"/>
          <p:nvPr/>
        </p:nvPicPr>
        <p:blipFill rotWithShape="1">
          <a:blip r:embed="rId2">
            <a:alphaModFix/>
          </a:blip>
          <a:srcRect/>
          <a:stretch/>
        </p:blipFill>
        <p:spPr>
          <a:xfrm>
            <a:off x="2" y="0"/>
            <a:ext cx="9143996" cy="1219200"/>
          </a:xfrm>
          <a:prstGeom prst="rect">
            <a:avLst/>
          </a:prstGeom>
          <a:noFill/>
          <a:ln>
            <a:noFill/>
          </a:ln>
        </p:spPr>
      </p:pic>
      <p:sp>
        <p:nvSpPr>
          <p:cNvPr id="456" name="Google Shape;456;p64"/>
          <p:cNvSpPr txBox="1">
            <a:spLocks noGrp="1"/>
          </p:cNvSpPr>
          <p:nvPr>
            <p:ph type="title"/>
          </p:nvPr>
        </p:nvSpPr>
        <p:spPr>
          <a:xfrm>
            <a:off x="245194" y="254513"/>
            <a:ext cx="6081900" cy="756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400"/>
              <a:buNone/>
              <a:defRPr sz="18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7" name="Google Shape;457;p64"/>
          <p:cNvSpPr txBox="1">
            <a:spLocks noGrp="1"/>
          </p:cNvSpPr>
          <p:nvPr>
            <p:ph type="body" idx="1"/>
          </p:nvPr>
        </p:nvSpPr>
        <p:spPr>
          <a:xfrm>
            <a:off x="628650" y="1463040"/>
            <a:ext cx="7886700" cy="46407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SzPts val="1800"/>
              <a:buChar char="●"/>
              <a:defRPr sz="1800"/>
            </a:lvl1pPr>
            <a:lvl2pPr marL="914400" lvl="1" indent="-317500" algn="l" rtl="0">
              <a:lnSpc>
                <a:spcPct val="115000"/>
              </a:lnSpc>
              <a:spcBef>
                <a:spcPts val="0"/>
              </a:spcBef>
              <a:spcAft>
                <a:spcPts val="0"/>
              </a:spcAft>
              <a:buSzPts val="1400"/>
              <a:buChar char="○"/>
              <a:defRPr sz="1500"/>
            </a:lvl2pPr>
            <a:lvl3pPr marL="1371600" lvl="2" indent="-317500" algn="l" rtl="0">
              <a:lnSpc>
                <a:spcPct val="115000"/>
              </a:lnSpc>
              <a:spcBef>
                <a:spcPts val="0"/>
              </a:spcBef>
              <a:spcAft>
                <a:spcPts val="0"/>
              </a:spcAft>
              <a:buSzPts val="1400"/>
              <a:buChar char="■"/>
              <a:defRPr sz="1350"/>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pic>
        <p:nvPicPr>
          <p:cNvPr id="458" name="Google Shape;458;p64"/>
          <p:cNvPicPr preferRelativeResize="0"/>
          <p:nvPr/>
        </p:nvPicPr>
        <p:blipFill rotWithShape="1">
          <a:blip r:embed="rId3">
            <a:alphaModFix/>
          </a:blip>
          <a:srcRect/>
          <a:stretch/>
        </p:blipFill>
        <p:spPr>
          <a:xfrm>
            <a:off x="7772400" y="6172201"/>
            <a:ext cx="1143000" cy="485919"/>
          </a:xfrm>
          <a:prstGeom prst="rect">
            <a:avLst/>
          </a:prstGeom>
          <a:noFill/>
          <a:ln>
            <a:noFill/>
          </a:ln>
        </p:spPr>
      </p:pic>
      <p:sp>
        <p:nvSpPr>
          <p:cNvPr id="459" name="Google Shape;459;p64"/>
          <p:cNvSpPr txBox="1">
            <a:spLocks noGrp="1"/>
          </p:cNvSpPr>
          <p:nvPr>
            <p:ph type="sldNum" idx="12"/>
          </p:nvPr>
        </p:nvSpPr>
        <p:spPr>
          <a:xfrm>
            <a:off x="223071" y="6427019"/>
            <a:ext cx="2057400" cy="365100"/>
          </a:xfrm>
          <a:prstGeom prst="rect">
            <a:avLst/>
          </a:prstGeom>
          <a:noFill/>
          <a:ln>
            <a:noFill/>
          </a:ln>
        </p:spPr>
        <p:txBody>
          <a:bodyPr spcFirstLastPara="1" wrap="square" lIns="91425" tIns="91425" rIns="91425" bIns="91425" anchor="t" anchorCtr="0">
            <a:noAutofit/>
          </a:bodyPr>
          <a:lstStyle>
            <a:lvl1pPr marL="0" lvl="0"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1pPr>
            <a:lvl2pPr marL="0" lvl="1"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2pPr>
            <a:lvl3pPr marL="0" lvl="2"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3pPr>
            <a:lvl4pPr marL="0" lvl="3"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4pPr>
            <a:lvl5pPr marL="0" lvl="4"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5pPr>
            <a:lvl6pPr marL="0" lvl="5"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6pPr>
            <a:lvl7pPr marL="0" lvl="6"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7pPr>
            <a:lvl8pPr marL="0" lvl="7"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8pPr>
            <a:lvl9pPr marL="0" lvl="8"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4"/>
        <p:cNvGrpSpPr/>
        <p:nvPr/>
      </p:nvGrpSpPr>
      <p:grpSpPr>
        <a:xfrm>
          <a:off x="0" y="0"/>
          <a:ext cx="0" cy="0"/>
          <a:chOff x="0" y="0"/>
          <a:chExt cx="0" cy="0"/>
        </a:xfrm>
      </p:grpSpPr>
      <p:pic>
        <p:nvPicPr>
          <p:cNvPr id="465" name="Google Shape;465;p66"/>
          <p:cNvPicPr preferRelativeResize="0"/>
          <p:nvPr/>
        </p:nvPicPr>
        <p:blipFill rotWithShape="1">
          <a:blip r:embed="rId2">
            <a:alphaModFix/>
          </a:blip>
          <a:srcRect/>
          <a:stretch/>
        </p:blipFill>
        <p:spPr>
          <a:xfrm>
            <a:off x="1" y="0"/>
            <a:ext cx="9143996" cy="1219200"/>
          </a:xfrm>
          <a:prstGeom prst="rect">
            <a:avLst/>
          </a:prstGeom>
          <a:noFill/>
          <a:ln>
            <a:noFill/>
          </a:ln>
        </p:spPr>
      </p:pic>
      <p:sp>
        <p:nvSpPr>
          <p:cNvPr id="466" name="Google Shape;466;p66"/>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7" name="Google Shape;467;p66"/>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a:lvl2pPr>
            <a:lvl3pPr marL="1371600" lvl="2" indent="-342900" algn="l" rtl="0">
              <a:lnSpc>
                <a:spcPct val="90000"/>
              </a:lnSpc>
              <a:spcBef>
                <a:spcPts val="500"/>
              </a:spcBef>
              <a:spcAft>
                <a:spcPts val="0"/>
              </a:spcAft>
              <a:buClr>
                <a:schemeClr val="dk1"/>
              </a:buClr>
              <a:buSzPts val="1800"/>
              <a:buChar char="•"/>
              <a:defRPr sz="1800"/>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468" name="Google Shape;468;p6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69" name="Google Shape;469;p6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470"/>
        <p:cNvGrpSpPr/>
        <p:nvPr/>
      </p:nvGrpSpPr>
      <p:grpSpPr>
        <a:xfrm>
          <a:off x="0" y="0"/>
          <a:ext cx="0" cy="0"/>
          <a:chOff x="0" y="0"/>
          <a:chExt cx="0" cy="0"/>
        </a:xfrm>
      </p:grpSpPr>
      <p:pic>
        <p:nvPicPr>
          <p:cNvPr id="471" name="Google Shape;471;p6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472" name="Google Shape;472;p67"/>
          <p:cNvSpPr txBox="1">
            <a:spLocks noGrp="1"/>
          </p:cNvSpPr>
          <p:nvPr>
            <p:ph type="title"/>
          </p:nvPr>
        </p:nvSpPr>
        <p:spPr>
          <a:xfrm>
            <a:off x="213075" y="304800"/>
            <a:ext cx="8520600" cy="7635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73" name="Google Shape;473;p67"/>
          <p:cNvSpPr txBox="1">
            <a:spLocks noGrp="1"/>
          </p:cNvSpPr>
          <p:nvPr>
            <p:ph type="body" idx="1"/>
          </p:nvPr>
        </p:nvSpPr>
        <p:spPr>
          <a:xfrm>
            <a:off x="457200" y="1524000"/>
            <a:ext cx="8520600" cy="4255500"/>
          </a:xfrm>
          <a:prstGeom prst="rect">
            <a:avLst/>
          </a:prstGeom>
        </p:spPr>
        <p:txBody>
          <a:bodyPr spcFirstLastPara="1" wrap="square" lIns="0" tIns="0" rIns="0" bIns="0" anchor="t" anchorCtr="0">
            <a:normAutofit/>
          </a:bodyPr>
          <a:lstStyle>
            <a:lvl1pPr marL="457200" lvl="0" indent="-330200" rtl="0">
              <a:spcBef>
                <a:spcPts val="1000"/>
              </a:spcBef>
              <a:spcAft>
                <a:spcPts val="0"/>
              </a:spcAft>
              <a:buClr>
                <a:schemeClr val="dk1"/>
              </a:buClr>
              <a:buSzPts val="1600"/>
              <a:buChar char="•"/>
              <a:defRPr>
                <a:solidFill>
                  <a:schemeClr val="dk1"/>
                </a:solidFill>
              </a:defRPr>
            </a:lvl1pPr>
            <a:lvl2pPr marL="914400" lvl="1" indent="-292100" rtl="0">
              <a:spcBef>
                <a:spcPts val="500"/>
              </a:spcBef>
              <a:spcAft>
                <a:spcPts val="0"/>
              </a:spcAft>
              <a:buClr>
                <a:schemeClr val="dk1"/>
              </a:buClr>
              <a:buSzPts val="1000"/>
              <a:buChar char="•"/>
              <a:defRPr sz="1600">
                <a:solidFill>
                  <a:schemeClr val="dk1"/>
                </a:solidFill>
              </a:defRPr>
            </a:lvl2pPr>
            <a:lvl3pPr marL="1371600" lvl="2" indent="-292100" rtl="0">
              <a:spcBef>
                <a:spcPts val="500"/>
              </a:spcBef>
              <a:spcAft>
                <a:spcPts val="0"/>
              </a:spcAft>
              <a:buClr>
                <a:schemeClr val="dk1"/>
              </a:buClr>
              <a:buSzPts val="1000"/>
              <a:buChar char="•"/>
              <a:defRPr sz="1600">
                <a:solidFill>
                  <a:schemeClr val="dk1"/>
                </a:solidFill>
              </a:defRPr>
            </a:lvl3pPr>
            <a:lvl4pPr marL="1828800" lvl="3" indent="-292100" rtl="0">
              <a:spcBef>
                <a:spcPts val="500"/>
              </a:spcBef>
              <a:spcAft>
                <a:spcPts val="0"/>
              </a:spcAft>
              <a:buClr>
                <a:schemeClr val="dk1"/>
              </a:buClr>
              <a:buSzPts val="1000"/>
              <a:buChar char="•"/>
              <a:defRPr sz="1600">
                <a:solidFill>
                  <a:schemeClr val="dk1"/>
                </a:solidFill>
              </a:defRPr>
            </a:lvl4pPr>
            <a:lvl5pPr marL="2286000" lvl="4" indent="-292100" rtl="0">
              <a:spcBef>
                <a:spcPts val="500"/>
              </a:spcBef>
              <a:spcAft>
                <a:spcPts val="0"/>
              </a:spcAft>
              <a:buClr>
                <a:schemeClr val="dk1"/>
              </a:buClr>
              <a:buSzPts val="1000"/>
              <a:buChar char="•"/>
              <a:defRPr sz="1600">
                <a:solidFill>
                  <a:schemeClr val="dk1"/>
                </a:solidFill>
              </a:defRPr>
            </a:lvl5pPr>
            <a:lvl6pPr marL="2743200" lvl="5" indent="-292100" rtl="0">
              <a:spcBef>
                <a:spcPts val="500"/>
              </a:spcBef>
              <a:spcAft>
                <a:spcPts val="0"/>
              </a:spcAft>
              <a:buClr>
                <a:schemeClr val="dk1"/>
              </a:buClr>
              <a:buSzPts val="1000"/>
              <a:buChar char="•"/>
              <a:defRPr sz="1600">
                <a:solidFill>
                  <a:schemeClr val="dk1"/>
                </a:solidFill>
              </a:defRPr>
            </a:lvl6pPr>
            <a:lvl7pPr marL="3200400" lvl="6" indent="-292100" rtl="0">
              <a:spcBef>
                <a:spcPts val="500"/>
              </a:spcBef>
              <a:spcAft>
                <a:spcPts val="0"/>
              </a:spcAft>
              <a:buClr>
                <a:schemeClr val="dk1"/>
              </a:buClr>
              <a:buSzPts val="1000"/>
              <a:buChar char="•"/>
              <a:defRPr sz="1600">
                <a:solidFill>
                  <a:schemeClr val="dk1"/>
                </a:solidFill>
              </a:defRPr>
            </a:lvl7pPr>
            <a:lvl8pPr marL="3657600" lvl="7" indent="-292100" rtl="0">
              <a:spcBef>
                <a:spcPts val="500"/>
              </a:spcBef>
              <a:spcAft>
                <a:spcPts val="0"/>
              </a:spcAft>
              <a:buClr>
                <a:schemeClr val="dk1"/>
              </a:buClr>
              <a:buSzPts val="1000"/>
              <a:buChar char="•"/>
              <a:defRPr sz="1600">
                <a:solidFill>
                  <a:schemeClr val="dk1"/>
                </a:solidFill>
              </a:defRPr>
            </a:lvl8pPr>
            <a:lvl9pPr marL="4114800" lvl="8" indent="-292100" rtl="0">
              <a:spcBef>
                <a:spcPts val="500"/>
              </a:spcBef>
              <a:spcAft>
                <a:spcPts val="0"/>
              </a:spcAft>
              <a:buClr>
                <a:schemeClr val="dk1"/>
              </a:buClr>
              <a:buSzPts val="1000"/>
              <a:buChar char="•"/>
              <a:defRPr sz="1600">
                <a:solidFill>
                  <a:schemeClr val="dk1"/>
                </a:solidFill>
              </a:defRPr>
            </a:lvl9pPr>
          </a:lstStyle>
          <a:p>
            <a:endParaRPr/>
          </a:p>
        </p:txBody>
      </p:sp>
      <p:pic>
        <p:nvPicPr>
          <p:cNvPr id="474" name="Google Shape;474;p67"/>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475" name="Google Shape;475;p67"/>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476" name="Google Shape;476;p67"/>
          <p:cNvSpPr txBox="1">
            <a:spLocks noGrp="1"/>
          </p:cNvSpPr>
          <p:nvPr>
            <p:ph type="sldNum" idx="12"/>
          </p:nvPr>
        </p:nvSpPr>
        <p:spPr>
          <a:xfrm>
            <a:off x="114300" y="6310000"/>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477"/>
        <p:cNvGrpSpPr/>
        <p:nvPr/>
      </p:nvGrpSpPr>
      <p:grpSpPr>
        <a:xfrm>
          <a:off x="0" y="0"/>
          <a:ext cx="0" cy="0"/>
          <a:chOff x="0" y="0"/>
          <a:chExt cx="0" cy="0"/>
        </a:xfrm>
      </p:grpSpPr>
      <p:pic>
        <p:nvPicPr>
          <p:cNvPr id="478" name="Google Shape;478;p6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479" name="Google Shape;479;p68"/>
          <p:cNvSpPr txBox="1">
            <a:spLocks noGrp="1"/>
          </p:cNvSpPr>
          <p:nvPr>
            <p:ph type="title"/>
          </p:nvPr>
        </p:nvSpPr>
        <p:spPr>
          <a:xfrm>
            <a:off x="213075" y="304800"/>
            <a:ext cx="8520600" cy="7635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80" name="Google Shape;480;p68"/>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481" name="Google Shape;481;p68"/>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482" name="Google Shape;482;p68"/>
          <p:cNvSpPr txBox="1">
            <a:spLocks noGrp="1"/>
          </p:cNvSpPr>
          <p:nvPr>
            <p:ph type="sldNum" idx="12"/>
          </p:nvPr>
        </p:nvSpPr>
        <p:spPr>
          <a:xfrm>
            <a:off x="88683" y="6235189"/>
            <a:ext cx="548700" cy="5247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483"/>
        <p:cNvGrpSpPr/>
        <p:nvPr/>
      </p:nvGrpSpPr>
      <p:grpSpPr>
        <a:xfrm>
          <a:off x="0" y="0"/>
          <a:ext cx="0" cy="0"/>
          <a:chOff x="0" y="0"/>
          <a:chExt cx="0" cy="0"/>
        </a:xfrm>
      </p:grpSpPr>
      <p:pic>
        <p:nvPicPr>
          <p:cNvPr id="484" name="Google Shape;484;p69"/>
          <p:cNvPicPr preferRelativeResize="0"/>
          <p:nvPr/>
        </p:nvPicPr>
        <p:blipFill rotWithShape="1">
          <a:blip r:embed="rId2">
            <a:alphaModFix/>
          </a:blip>
          <a:srcRect/>
          <a:stretch/>
        </p:blipFill>
        <p:spPr>
          <a:xfrm>
            <a:off x="2" y="0"/>
            <a:ext cx="9143996" cy="1219200"/>
          </a:xfrm>
          <a:prstGeom prst="rect">
            <a:avLst/>
          </a:prstGeom>
          <a:noFill/>
          <a:ln>
            <a:noFill/>
          </a:ln>
        </p:spPr>
      </p:pic>
      <p:sp>
        <p:nvSpPr>
          <p:cNvPr id="485" name="Google Shape;485;p69"/>
          <p:cNvSpPr txBox="1">
            <a:spLocks noGrp="1"/>
          </p:cNvSpPr>
          <p:nvPr>
            <p:ph type="title"/>
          </p:nvPr>
        </p:nvSpPr>
        <p:spPr>
          <a:xfrm>
            <a:off x="245194" y="254513"/>
            <a:ext cx="6081900" cy="756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6" name="Google Shape;486;p69"/>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rtl="0">
              <a:lnSpc>
                <a:spcPct val="90000"/>
              </a:lnSpc>
              <a:spcBef>
                <a:spcPts val="750"/>
              </a:spcBef>
              <a:spcAft>
                <a:spcPts val="0"/>
              </a:spcAft>
              <a:buClr>
                <a:schemeClr val="dk1"/>
              </a:buClr>
              <a:buSzPts val="2400"/>
              <a:buChar char="•"/>
              <a:defRPr sz="1800"/>
            </a:lvl1pPr>
            <a:lvl2pPr marL="914400" lvl="1" indent="-355600" algn="l" rtl="0">
              <a:lnSpc>
                <a:spcPct val="90000"/>
              </a:lnSpc>
              <a:spcBef>
                <a:spcPts val="375"/>
              </a:spcBef>
              <a:spcAft>
                <a:spcPts val="0"/>
              </a:spcAft>
              <a:buClr>
                <a:schemeClr val="dk1"/>
              </a:buClr>
              <a:buSzPts val="2000"/>
              <a:buChar char="•"/>
              <a:defRPr sz="1500"/>
            </a:lvl2pPr>
            <a:lvl3pPr marL="1371600" lvl="2" indent="-342900" algn="l" rtl="0">
              <a:lnSpc>
                <a:spcPct val="90000"/>
              </a:lnSpc>
              <a:spcBef>
                <a:spcPts val="375"/>
              </a:spcBef>
              <a:spcAft>
                <a:spcPts val="0"/>
              </a:spcAft>
              <a:buClr>
                <a:schemeClr val="dk1"/>
              </a:buClr>
              <a:buSzPts val="1800"/>
              <a:buChar char="•"/>
              <a:defRPr sz="1350"/>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487" name="Google Shape;487;p69"/>
          <p:cNvPicPr preferRelativeResize="0"/>
          <p:nvPr/>
        </p:nvPicPr>
        <p:blipFill rotWithShape="1">
          <a:blip r:embed="rId3">
            <a:alphaModFix/>
          </a:blip>
          <a:srcRect/>
          <a:stretch/>
        </p:blipFill>
        <p:spPr>
          <a:xfrm>
            <a:off x="8119240" y="6172201"/>
            <a:ext cx="796159" cy="485919"/>
          </a:xfrm>
          <a:prstGeom prst="rect">
            <a:avLst/>
          </a:prstGeom>
          <a:noFill/>
          <a:ln>
            <a:noFill/>
          </a:ln>
        </p:spPr>
      </p:pic>
      <p:sp>
        <p:nvSpPr>
          <p:cNvPr id="488" name="Google Shape;488;p69"/>
          <p:cNvSpPr txBox="1">
            <a:spLocks noGrp="1"/>
          </p:cNvSpPr>
          <p:nvPr>
            <p:ph type="sldNum" idx="12"/>
          </p:nvPr>
        </p:nvSpPr>
        <p:spPr>
          <a:xfrm>
            <a:off x="89064" y="6347555"/>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495"/>
        <p:cNvGrpSpPr/>
        <p:nvPr/>
      </p:nvGrpSpPr>
      <p:grpSpPr>
        <a:xfrm>
          <a:off x="0" y="0"/>
          <a:ext cx="0" cy="0"/>
          <a:chOff x="0" y="0"/>
          <a:chExt cx="0" cy="0"/>
        </a:xfrm>
      </p:grpSpPr>
      <p:sp>
        <p:nvSpPr>
          <p:cNvPr id="496" name="Google Shape;496;p7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497" name="Google Shape;497;p71"/>
          <p:cNvPicPr preferRelativeResize="0"/>
          <p:nvPr/>
        </p:nvPicPr>
        <p:blipFill>
          <a:blip r:embed="rId2">
            <a:alphaModFix/>
          </a:blip>
          <a:stretch>
            <a:fillRect/>
          </a:stretch>
        </p:blipFill>
        <p:spPr>
          <a:xfrm>
            <a:off x="-12" y="-15383"/>
            <a:ext cx="9144024" cy="5166574"/>
          </a:xfrm>
          <a:prstGeom prst="rect">
            <a:avLst/>
          </a:prstGeom>
          <a:noFill/>
          <a:ln>
            <a:noFill/>
          </a:ln>
        </p:spPr>
      </p:pic>
      <p:cxnSp>
        <p:nvCxnSpPr>
          <p:cNvPr id="498" name="Google Shape;498;p71"/>
          <p:cNvCxnSpPr/>
          <p:nvPr/>
        </p:nvCxnSpPr>
        <p:spPr>
          <a:xfrm>
            <a:off x="301350" y="3678567"/>
            <a:ext cx="8541300" cy="0"/>
          </a:xfrm>
          <a:prstGeom prst="straightConnector1">
            <a:avLst/>
          </a:prstGeom>
          <a:noFill/>
          <a:ln w="9525" cap="flat" cmpd="sng">
            <a:solidFill>
              <a:schemeClr val="lt1"/>
            </a:solidFill>
            <a:prstDash val="solid"/>
            <a:round/>
            <a:headEnd type="none" w="med" len="med"/>
            <a:tailEnd type="none" w="med" len="med"/>
          </a:ln>
        </p:spPr>
      </p:cxnSp>
      <p:sp>
        <p:nvSpPr>
          <p:cNvPr id="499" name="Google Shape;499;p71"/>
          <p:cNvSpPr txBox="1">
            <a:spLocks noGrp="1"/>
          </p:cNvSpPr>
          <p:nvPr>
            <p:ph type="subTitle" idx="1"/>
          </p:nvPr>
        </p:nvSpPr>
        <p:spPr>
          <a:xfrm>
            <a:off x="311700" y="3778833"/>
            <a:ext cx="8520600" cy="10569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00" name="Google Shape;500;p71"/>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501"/>
        <p:cNvGrpSpPr/>
        <p:nvPr/>
      </p:nvGrpSpPr>
      <p:grpSpPr>
        <a:xfrm>
          <a:off x="0" y="0"/>
          <a:ext cx="0" cy="0"/>
          <a:chOff x="0" y="0"/>
          <a:chExt cx="0" cy="0"/>
        </a:xfrm>
      </p:grpSpPr>
      <p:sp>
        <p:nvSpPr>
          <p:cNvPr id="502" name="Google Shape;502;p7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503" name="Google Shape;503;p72"/>
          <p:cNvPicPr preferRelativeResize="0"/>
          <p:nvPr/>
        </p:nvPicPr>
        <p:blipFill>
          <a:blip r:embed="rId2">
            <a:alphaModFix/>
          </a:blip>
          <a:stretch>
            <a:fillRect/>
          </a:stretch>
        </p:blipFill>
        <p:spPr>
          <a:xfrm>
            <a:off x="-12" y="-15383"/>
            <a:ext cx="9144024" cy="5166574"/>
          </a:xfrm>
          <a:prstGeom prst="rect">
            <a:avLst/>
          </a:prstGeom>
          <a:noFill/>
          <a:ln>
            <a:noFill/>
          </a:ln>
        </p:spPr>
      </p:pic>
      <p:sp>
        <p:nvSpPr>
          <p:cNvPr id="504" name="Google Shape;504;p72"/>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505"/>
        <p:cNvGrpSpPr/>
        <p:nvPr/>
      </p:nvGrpSpPr>
      <p:grpSpPr>
        <a:xfrm>
          <a:off x="0" y="0"/>
          <a:ext cx="0" cy="0"/>
          <a:chOff x="0" y="0"/>
          <a:chExt cx="0" cy="0"/>
        </a:xfrm>
      </p:grpSpPr>
      <p:pic>
        <p:nvPicPr>
          <p:cNvPr id="506" name="Google Shape;506;p73"/>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07" name="Google Shape;507;p73"/>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08" name="Google Shape;508;p73"/>
          <p:cNvSpPr txBox="1">
            <a:spLocks noGrp="1"/>
          </p:cNvSpPr>
          <p:nvPr>
            <p:ph type="body" idx="1"/>
          </p:nvPr>
        </p:nvSpPr>
        <p:spPr>
          <a:xfrm>
            <a:off x="457200" y="1524000"/>
            <a:ext cx="8520600" cy="42555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509" name="Google Shape;509;p73"/>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510" name="Google Shape;510;p73"/>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511" name="Google Shape;511;p73"/>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2"/>
        <p:cNvGrpSpPr/>
        <p:nvPr/>
      </p:nvGrpSpPr>
      <p:grpSpPr>
        <a:xfrm>
          <a:off x="0" y="0"/>
          <a:ext cx="0" cy="0"/>
          <a:chOff x="0" y="0"/>
          <a:chExt cx="0" cy="0"/>
        </a:xfrm>
      </p:grpSpPr>
      <p:pic>
        <p:nvPicPr>
          <p:cNvPr id="53" name="Google Shape;53;p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4" name="Google Shape;54;p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6" name="Google Shape;56;p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7" name="Google Shape;57;p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8" name="Google Shape;58;p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512"/>
        <p:cNvGrpSpPr/>
        <p:nvPr/>
      </p:nvGrpSpPr>
      <p:grpSpPr>
        <a:xfrm>
          <a:off x="0" y="0"/>
          <a:ext cx="0" cy="0"/>
          <a:chOff x="0" y="0"/>
          <a:chExt cx="0" cy="0"/>
        </a:xfrm>
      </p:grpSpPr>
      <p:pic>
        <p:nvPicPr>
          <p:cNvPr id="513" name="Google Shape;513;p7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4" name="Google Shape;514;p74"/>
          <p:cNvSpPr txBox="1">
            <a:spLocks noGrp="1"/>
          </p:cNvSpPr>
          <p:nvPr>
            <p:ph type="title"/>
          </p:nvPr>
        </p:nvSpPr>
        <p:spPr>
          <a:xfrm>
            <a:off x="213075" y="304800"/>
            <a:ext cx="79335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15" name="Google Shape;515;p74"/>
          <p:cNvSpPr txBox="1">
            <a:spLocks noGrp="1"/>
          </p:cNvSpPr>
          <p:nvPr>
            <p:ph type="body" idx="1"/>
          </p:nvPr>
        </p:nvSpPr>
        <p:spPr>
          <a:xfrm>
            <a:off x="457200" y="1524000"/>
            <a:ext cx="8520600" cy="42555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516" name="Google Shape;516;p74"/>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517" name="Google Shape;517;p74"/>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518" name="Google Shape;518;p74"/>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519" name="Google Shape;519;p74"/>
          <p:cNvSpPr>
            <a:spLocks noGrp="1"/>
          </p:cNvSpPr>
          <p:nvPr>
            <p:ph type="pic" idx="2"/>
          </p:nvPr>
        </p:nvSpPr>
        <p:spPr>
          <a:xfrm>
            <a:off x="8290775" y="95300"/>
            <a:ext cx="774300" cy="774300"/>
          </a:xfrm>
          <a:prstGeom prst="rect">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520"/>
        <p:cNvGrpSpPr/>
        <p:nvPr/>
      </p:nvGrpSpPr>
      <p:grpSpPr>
        <a:xfrm>
          <a:off x="0" y="0"/>
          <a:ext cx="0" cy="0"/>
          <a:chOff x="0" y="0"/>
          <a:chExt cx="0" cy="0"/>
        </a:xfrm>
      </p:grpSpPr>
      <p:pic>
        <p:nvPicPr>
          <p:cNvPr id="521" name="Google Shape;521;p7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22" name="Google Shape;522;p7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3" name="Google Shape;523;p75"/>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524" name="Google Shape;524;p75"/>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525" name="Google Shape;525;p75"/>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526" name="Google Shape;526;p75"/>
          <p:cNvPicPr preferRelativeResize="0"/>
          <p:nvPr/>
        </p:nvPicPr>
        <p:blipFill>
          <a:blip r:embed="rId4">
            <a:alphaModFix/>
          </a:blip>
          <a:stretch>
            <a:fillRect/>
          </a:stretch>
        </p:blipFill>
        <p:spPr>
          <a:xfrm>
            <a:off x="461400" y="3415683"/>
            <a:ext cx="410276" cy="410275"/>
          </a:xfrm>
          <a:prstGeom prst="rect">
            <a:avLst/>
          </a:prstGeom>
          <a:noFill/>
          <a:ln>
            <a:noFill/>
          </a:ln>
        </p:spPr>
      </p:pic>
      <p:pic>
        <p:nvPicPr>
          <p:cNvPr id="527" name="Google Shape;527;p75"/>
          <p:cNvPicPr preferRelativeResize="0"/>
          <p:nvPr/>
        </p:nvPicPr>
        <p:blipFill>
          <a:blip r:embed="rId4">
            <a:alphaModFix/>
          </a:blip>
          <a:stretch>
            <a:fillRect/>
          </a:stretch>
        </p:blipFill>
        <p:spPr>
          <a:xfrm>
            <a:off x="461400" y="2661717"/>
            <a:ext cx="410276" cy="410276"/>
          </a:xfrm>
          <a:prstGeom prst="rect">
            <a:avLst/>
          </a:prstGeom>
          <a:noFill/>
          <a:ln>
            <a:noFill/>
          </a:ln>
        </p:spPr>
      </p:pic>
      <p:sp>
        <p:nvSpPr>
          <p:cNvPr id="528" name="Google Shape;528;p75"/>
          <p:cNvSpPr txBox="1">
            <a:spLocks noGrp="1"/>
          </p:cNvSpPr>
          <p:nvPr>
            <p:ph type="title" idx="2"/>
          </p:nvPr>
        </p:nvSpPr>
        <p:spPr>
          <a:xfrm>
            <a:off x="461400" y="1524000"/>
            <a:ext cx="7685400" cy="4305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29" name="Google Shape;529;p75"/>
          <p:cNvSpPr txBox="1">
            <a:spLocks noGrp="1"/>
          </p:cNvSpPr>
          <p:nvPr>
            <p:ph type="subTitle" idx="1"/>
          </p:nvPr>
        </p:nvSpPr>
        <p:spPr>
          <a:xfrm>
            <a:off x="1005250" y="2720033"/>
            <a:ext cx="5891400" cy="4305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0" name="Google Shape;530;p75"/>
          <p:cNvSpPr txBox="1">
            <a:spLocks noGrp="1"/>
          </p:cNvSpPr>
          <p:nvPr>
            <p:ph type="subTitle" idx="3"/>
          </p:nvPr>
        </p:nvSpPr>
        <p:spPr>
          <a:xfrm>
            <a:off x="1005250" y="3474000"/>
            <a:ext cx="5891400" cy="4305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531" name="Google Shape;531;p75"/>
          <p:cNvPicPr preferRelativeResize="0"/>
          <p:nvPr/>
        </p:nvPicPr>
        <p:blipFill>
          <a:blip r:embed="rId4">
            <a:alphaModFix/>
          </a:blip>
          <a:stretch>
            <a:fillRect/>
          </a:stretch>
        </p:blipFill>
        <p:spPr>
          <a:xfrm>
            <a:off x="465600" y="4169650"/>
            <a:ext cx="410276" cy="410275"/>
          </a:xfrm>
          <a:prstGeom prst="rect">
            <a:avLst/>
          </a:prstGeom>
          <a:noFill/>
          <a:ln>
            <a:noFill/>
          </a:ln>
        </p:spPr>
      </p:pic>
      <p:sp>
        <p:nvSpPr>
          <p:cNvPr id="532" name="Google Shape;532;p75"/>
          <p:cNvSpPr txBox="1">
            <a:spLocks noGrp="1"/>
          </p:cNvSpPr>
          <p:nvPr>
            <p:ph type="subTitle" idx="4"/>
          </p:nvPr>
        </p:nvSpPr>
        <p:spPr>
          <a:xfrm>
            <a:off x="1009450" y="4227967"/>
            <a:ext cx="5891400" cy="4305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533"/>
        <p:cNvGrpSpPr/>
        <p:nvPr/>
      </p:nvGrpSpPr>
      <p:grpSpPr>
        <a:xfrm>
          <a:off x="0" y="0"/>
          <a:ext cx="0" cy="0"/>
          <a:chOff x="0" y="0"/>
          <a:chExt cx="0" cy="0"/>
        </a:xfrm>
      </p:grpSpPr>
      <p:pic>
        <p:nvPicPr>
          <p:cNvPr id="534" name="Google Shape;534;p7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35" name="Google Shape;535;p7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36" name="Google Shape;536;p76"/>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537" name="Google Shape;537;p76"/>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538" name="Google Shape;538;p76"/>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539" name="Google Shape;539;p76"/>
          <p:cNvPicPr preferRelativeResize="0"/>
          <p:nvPr/>
        </p:nvPicPr>
        <p:blipFill rotWithShape="1">
          <a:blip r:embed="rId4">
            <a:alphaModFix/>
          </a:blip>
          <a:srcRect/>
          <a:stretch/>
        </p:blipFill>
        <p:spPr>
          <a:xfrm>
            <a:off x="461400" y="3415700"/>
            <a:ext cx="410276" cy="410276"/>
          </a:xfrm>
          <a:prstGeom prst="rect">
            <a:avLst/>
          </a:prstGeom>
          <a:noFill/>
          <a:ln>
            <a:noFill/>
          </a:ln>
        </p:spPr>
      </p:pic>
      <p:pic>
        <p:nvPicPr>
          <p:cNvPr id="540" name="Google Shape;540;p76"/>
          <p:cNvPicPr preferRelativeResize="0"/>
          <p:nvPr/>
        </p:nvPicPr>
        <p:blipFill rotWithShape="1">
          <a:blip r:embed="rId5">
            <a:alphaModFix/>
          </a:blip>
          <a:srcRect/>
          <a:stretch/>
        </p:blipFill>
        <p:spPr>
          <a:xfrm>
            <a:off x="461400" y="2661717"/>
            <a:ext cx="410276" cy="410276"/>
          </a:xfrm>
          <a:prstGeom prst="rect">
            <a:avLst/>
          </a:prstGeom>
          <a:noFill/>
          <a:ln>
            <a:noFill/>
          </a:ln>
        </p:spPr>
      </p:pic>
      <p:sp>
        <p:nvSpPr>
          <p:cNvPr id="541" name="Google Shape;541;p76"/>
          <p:cNvSpPr txBox="1">
            <a:spLocks noGrp="1"/>
          </p:cNvSpPr>
          <p:nvPr>
            <p:ph type="title" idx="2"/>
          </p:nvPr>
        </p:nvSpPr>
        <p:spPr>
          <a:xfrm>
            <a:off x="461400" y="1524000"/>
            <a:ext cx="7685400" cy="4305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42" name="Google Shape;542;p76"/>
          <p:cNvSpPr txBox="1">
            <a:spLocks noGrp="1"/>
          </p:cNvSpPr>
          <p:nvPr>
            <p:ph type="subTitle" idx="1"/>
          </p:nvPr>
        </p:nvSpPr>
        <p:spPr>
          <a:xfrm>
            <a:off x="1005250" y="2720033"/>
            <a:ext cx="5891400" cy="4305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3" name="Google Shape;543;p76"/>
          <p:cNvSpPr txBox="1">
            <a:spLocks noGrp="1"/>
          </p:cNvSpPr>
          <p:nvPr>
            <p:ph type="subTitle" idx="3"/>
          </p:nvPr>
        </p:nvSpPr>
        <p:spPr>
          <a:xfrm>
            <a:off x="1005250" y="3474000"/>
            <a:ext cx="5891400" cy="4305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544" name="Google Shape;544;p76"/>
          <p:cNvPicPr preferRelativeResize="0"/>
          <p:nvPr/>
        </p:nvPicPr>
        <p:blipFill rotWithShape="1">
          <a:blip r:embed="rId6">
            <a:alphaModFix/>
          </a:blip>
          <a:srcRect/>
          <a:stretch/>
        </p:blipFill>
        <p:spPr>
          <a:xfrm>
            <a:off x="492988" y="4169663"/>
            <a:ext cx="347100" cy="347100"/>
          </a:xfrm>
          <a:prstGeom prst="rect">
            <a:avLst/>
          </a:prstGeom>
          <a:noFill/>
          <a:ln>
            <a:noFill/>
          </a:ln>
        </p:spPr>
      </p:pic>
      <p:sp>
        <p:nvSpPr>
          <p:cNvPr id="545" name="Google Shape;545;p76"/>
          <p:cNvSpPr txBox="1">
            <a:spLocks noGrp="1"/>
          </p:cNvSpPr>
          <p:nvPr>
            <p:ph type="subTitle" idx="4"/>
          </p:nvPr>
        </p:nvSpPr>
        <p:spPr>
          <a:xfrm>
            <a:off x="1009450" y="4227967"/>
            <a:ext cx="5891400" cy="4305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546"/>
        <p:cNvGrpSpPr/>
        <p:nvPr/>
      </p:nvGrpSpPr>
      <p:grpSpPr>
        <a:xfrm>
          <a:off x="0" y="0"/>
          <a:ext cx="0" cy="0"/>
          <a:chOff x="0" y="0"/>
          <a:chExt cx="0" cy="0"/>
        </a:xfrm>
      </p:grpSpPr>
      <p:pic>
        <p:nvPicPr>
          <p:cNvPr id="547" name="Google Shape;547;p7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48" name="Google Shape;548;p7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49" name="Google Shape;549;p77"/>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550" name="Google Shape;550;p77"/>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551" name="Google Shape;551;p77"/>
          <p:cNvSpPr txBox="1">
            <a:spLocks noGrp="1"/>
          </p:cNvSpPr>
          <p:nvPr>
            <p:ph type="sldNum" idx="12"/>
          </p:nvPr>
        </p:nvSpPr>
        <p:spPr>
          <a:xfrm>
            <a:off x="88683" y="6235189"/>
            <a:ext cx="548700" cy="5247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552"/>
        <p:cNvGrpSpPr/>
        <p:nvPr/>
      </p:nvGrpSpPr>
      <p:grpSpPr>
        <a:xfrm>
          <a:off x="0" y="0"/>
          <a:ext cx="0" cy="0"/>
          <a:chOff x="0" y="0"/>
          <a:chExt cx="0" cy="0"/>
        </a:xfrm>
      </p:grpSpPr>
      <p:pic>
        <p:nvPicPr>
          <p:cNvPr id="553" name="Google Shape;553;p78"/>
          <p:cNvPicPr preferRelativeResize="0"/>
          <p:nvPr/>
        </p:nvPicPr>
        <p:blipFill>
          <a:blip r:embed="rId2">
            <a:alphaModFix/>
          </a:blip>
          <a:stretch>
            <a:fillRect/>
          </a:stretch>
        </p:blipFill>
        <p:spPr>
          <a:xfrm>
            <a:off x="8146725" y="6235200"/>
            <a:ext cx="867951" cy="369000"/>
          </a:xfrm>
          <a:prstGeom prst="rect">
            <a:avLst/>
          </a:prstGeom>
          <a:noFill/>
          <a:ln>
            <a:noFill/>
          </a:ln>
        </p:spPr>
      </p:pic>
      <p:cxnSp>
        <p:nvCxnSpPr>
          <p:cNvPr id="554" name="Google Shape;554;p78"/>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555" name="Google Shape;555;p78"/>
          <p:cNvSpPr txBox="1">
            <a:spLocks noGrp="1"/>
          </p:cNvSpPr>
          <p:nvPr>
            <p:ph type="sldNum" idx="12"/>
          </p:nvPr>
        </p:nvSpPr>
        <p:spPr>
          <a:xfrm>
            <a:off x="88683" y="6235189"/>
            <a:ext cx="548700" cy="5247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556"/>
        <p:cNvGrpSpPr/>
        <p:nvPr/>
      </p:nvGrpSpPr>
      <p:grpSpPr>
        <a:xfrm>
          <a:off x="0" y="0"/>
          <a:ext cx="0" cy="0"/>
          <a:chOff x="0" y="0"/>
          <a:chExt cx="0" cy="0"/>
        </a:xfrm>
      </p:grpSpPr>
      <p:pic>
        <p:nvPicPr>
          <p:cNvPr id="557" name="Google Shape;557;p79"/>
          <p:cNvPicPr preferRelativeResize="0"/>
          <p:nvPr/>
        </p:nvPicPr>
        <p:blipFill>
          <a:blip r:embed="rId2">
            <a:alphaModFix/>
          </a:blip>
          <a:stretch>
            <a:fillRect/>
          </a:stretch>
        </p:blipFill>
        <p:spPr>
          <a:xfrm>
            <a:off x="8146725" y="6235200"/>
            <a:ext cx="867951" cy="369000"/>
          </a:xfrm>
          <a:prstGeom prst="rect">
            <a:avLst/>
          </a:prstGeom>
          <a:noFill/>
          <a:ln>
            <a:noFill/>
          </a:ln>
        </p:spPr>
      </p:pic>
      <p:cxnSp>
        <p:nvCxnSpPr>
          <p:cNvPr id="558" name="Google Shape;558;p79"/>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559" name="Google Shape;559;p79"/>
          <p:cNvSpPr txBox="1">
            <a:spLocks noGrp="1"/>
          </p:cNvSpPr>
          <p:nvPr>
            <p:ph type="sldNum" idx="12"/>
          </p:nvPr>
        </p:nvSpPr>
        <p:spPr>
          <a:xfrm>
            <a:off x="88683" y="6235189"/>
            <a:ext cx="548700" cy="5247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560" name="Google Shape;560;p79"/>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61" name="Google Shape;561;p79"/>
          <p:cNvSpPr/>
          <p:nvPr/>
        </p:nvSpPr>
        <p:spPr>
          <a:xfrm>
            <a:off x="0" y="1586653"/>
            <a:ext cx="2214600" cy="8919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562" name="Google Shape;562;p79"/>
          <p:cNvSpPr/>
          <p:nvPr/>
        </p:nvSpPr>
        <p:spPr>
          <a:xfrm>
            <a:off x="1838325" y="1586367"/>
            <a:ext cx="2064000" cy="8919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563" name="Google Shape;563;p79"/>
          <p:cNvSpPr/>
          <p:nvPr/>
        </p:nvSpPr>
        <p:spPr>
          <a:xfrm>
            <a:off x="3516750" y="1586367"/>
            <a:ext cx="2064000" cy="8919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564" name="Google Shape;564;p79"/>
          <p:cNvSpPr/>
          <p:nvPr/>
        </p:nvSpPr>
        <p:spPr>
          <a:xfrm>
            <a:off x="6874025" y="1586367"/>
            <a:ext cx="2064000" cy="8919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565" name="Google Shape;565;p79"/>
          <p:cNvSpPr/>
          <p:nvPr/>
        </p:nvSpPr>
        <p:spPr>
          <a:xfrm>
            <a:off x="5195350" y="1586367"/>
            <a:ext cx="2064000" cy="8919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566" name="Google Shape;566;p79"/>
          <p:cNvSpPr txBox="1">
            <a:spLocks noGrp="1"/>
          </p:cNvSpPr>
          <p:nvPr>
            <p:ph type="subTitle" idx="1"/>
          </p:nvPr>
        </p:nvSpPr>
        <p:spPr>
          <a:xfrm>
            <a:off x="2140425" y="2705433"/>
            <a:ext cx="1459800" cy="31497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7" name="Google Shape;567;p79"/>
          <p:cNvSpPr txBox="1">
            <a:spLocks noGrp="1"/>
          </p:cNvSpPr>
          <p:nvPr>
            <p:ph type="subTitle" idx="2"/>
          </p:nvPr>
        </p:nvSpPr>
        <p:spPr>
          <a:xfrm>
            <a:off x="3818850" y="2705450"/>
            <a:ext cx="1459800" cy="31497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8" name="Google Shape;568;p79"/>
          <p:cNvSpPr txBox="1">
            <a:spLocks noGrp="1"/>
          </p:cNvSpPr>
          <p:nvPr>
            <p:ph type="subTitle" idx="3"/>
          </p:nvPr>
        </p:nvSpPr>
        <p:spPr>
          <a:xfrm>
            <a:off x="5497275" y="2705433"/>
            <a:ext cx="1459800" cy="31497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9" name="Google Shape;569;p79"/>
          <p:cNvSpPr txBox="1">
            <a:spLocks noGrp="1"/>
          </p:cNvSpPr>
          <p:nvPr>
            <p:ph type="subTitle" idx="4"/>
          </p:nvPr>
        </p:nvSpPr>
        <p:spPr>
          <a:xfrm>
            <a:off x="7175700" y="2705583"/>
            <a:ext cx="1459800" cy="31497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0" name="Google Shape;570;p79"/>
          <p:cNvSpPr txBox="1">
            <a:spLocks noGrp="1"/>
          </p:cNvSpPr>
          <p:nvPr>
            <p:ph type="title" idx="5"/>
          </p:nvPr>
        </p:nvSpPr>
        <p:spPr>
          <a:xfrm>
            <a:off x="333825" y="1786667"/>
            <a:ext cx="1383600" cy="492000"/>
          </a:xfrm>
          <a:prstGeom prst="rect">
            <a:avLst/>
          </a:prstGeom>
        </p:spPr>
        <p:txBody>
          <a:bodyPr spcFirstLastPara="1" wrap="square" lIns="0" tIns="0" rIns="0" bIns="0" anchor="t" anchorCtr="0">
            <a:noAutofit/>
          </a:bodyPr>
          <a:lstStyle>
            <a:lvl1pPr lvl="0" rtl="0">
              <a:spcBef>
                <a:spcPts val="0"/>
              </a:spcBef>
              <a:spcAft>
                <a:spcPts val="0"/>
              </a:spcAft>
              <a:buSzPts val="800"/>
              <a:buNone/>
              <a:defRPr sz="1400">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71" name="Google Shape;571;p79"/>
          <p:cNvSpPr txBox="1">
            <a:spLocks noGrp="1"/>
          </p:cNvSpPr>
          <p:nvPr>
            <p:ph type="title" idx="6"/>
          </p:nvPr>
        </p:nvSpPr>
        <p:spPr>
          <a:xfrm>
            <a:off x="2214600" y="1786367"/>
            <a:ext cx="1459800" cy="492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72" name="Google Shape;572;p79"/>
          <p:cNvSpPr txBox="1">
            <a:spLocks noGrp="1"/>
          </p:cNvSpPr>
          <p:nvPr>
            <p:ph type="title" idx="7"/>
          </p:nvPr>
        </p:nvSpPr>
        <p:spPr>
          <a:xfrm>
            <a:off x="3846450" y="1786667"/>
            <a:ext cx="1459800" cy="492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73" name="Google Shape;573;p79"/>
          <p:cNvSpPr txBox="1">
            <a:spLocks noGrp="1"/>
          </p:cNvSpPr>
          <p:nvPr>
            <p:ph type="title" idx="8"/>
          </p:nvPr>
        </p:nvSpPr>
        <p:spPr>
          <a:xfrm>
            <a:off x="5545325" y="1786367"/>
            <a:ext cx="1459800" cy="492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74" name="Google Shape;574;p79"/>
          <p:cNvSpPr txBox="1">
            <a:spLocks noGrp="1"/>
          </p:cNvSpPr>
          <p:nvPr>
            <p:ph type="title" idx="9"/>
          </p:nvPr>
        </p:nvSpPr>
        <p:spPr>
          <a:xfrm>
            <a:off x="7259350" y="1786367"/>
            <a:ext cx="1459800" cy="492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75" name="Google Shape;575;p79"/>
          <p:cNvSpPr txBox="1">
            <a:spLocks noGrp="1"/>
          </p:cNvSpPr>
          <p:nvPr>
            <p:ph type="subTitle" idx="13"/>
          </p:nvPr>
        </p:nvSpPr>
        <p:spPr>
          <a:xfrm>
            <a:off x="295725" y="2705600"/>
            <a:ext cx="1459800" cy="31497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576"/>
        <p:cNvGrpSpPr/>
        <p:nvPr/>
      </p:nvGrpSpPr>
      <p:grpSpPr>
        <a:xfrm>
          <a:off x="0" y="0"/>
          <a:ext cx="0" cy="0"/>
          <a:chOff x="0" y="0"/>
          <a:chExt cx="0" cy="0"/>
        </a:xfrm>
      </p:grpSpPr>
      <p:sp>
        <p:nvSpPr>
          <p:cNvPr id="577" name="Google Shape;577;p80"/>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8" name="Google Shape;578;p8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79" name="Google Shape;579;p8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80" name="Google Shape;580;p80"/>
          <p:cNvPicPr preferRelativeResize="0"/>
          <p:nvPr/>
        </p:nvPicPr>
        <p:blipFill>
          <a:blip r:embed="rId3">
            <a:alphaModFix/>
          </a:blip>
          <a:stretch>
            <a:fillRect/>
          </a:stretch>
        </p:blipFill>
        <p:spPr>
          <a:xfrm>
            <a:off x="4524250" y="6235200"/>
            <a:ext cx="867951" cy="369000"/>
          </a:xfrm>
          <a:prstGeom prst="rect">
            <a:avLst/>
          </a:prstGeom>
          <a:noFill/>
          <a:ln>
            <a:noFill/>
          </a:ln>
        </p:spPr>
      </p:pic>
      <p:cxnSp>
        <p:nvCxnSpPr>
          <p:cNvPr id="581" name="Google Shape;581;p80"/>
          <p:cNvCxnSpPr/>
          <p:nvPr/>
        </p:nvCxnSpPr>
        <p:spPr>
          <a:xfrm>
            <a:off x="0" y="6082133"/>
            <a:ext cx="5392200" cy="0"/>
          </a:xfrm>
          <a:prstGeom prst="straightConnector1">
            <a:avLst/>
          </a:prstGeom>
          <a:noFill/>
          <a:ln w="9525" cap="flat" cmpd="sng">
            <a:solidFill>
              <a:schemeClr val="accent1"/>
            </a:solidFill>
            <a:prstDash val="solid"/>
            <a:round/>
            <a:headEnd type="none" w="med" len="med"/>
            <a:tailEnd type="none" w="med" len="med"/>
          </a:ln>
        </p:spPr>
      </p:cxnSp>
      <p:sp>
        <p:nvSpPr>
          <p:cNvPr id="582" name="Google Shape;582;p80"/>
          <p:cNvSpPr txBox="1">
            <a:spLocks noGrp="1"/>
          </p:cNvSpPr>
          <p:nvPr>
            <p:ph type="body" idx="1"/>
          </p:nvPr>
        </p:nvSpPr>
        <p:spPr>
          <a:xfrm>
            <a:off x="457200" y="1524000"/>
            <a:ext cx="3776400" cy="42555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83" name="Google Shape;583;p80"/>
          <p:cNvSpPr txBox="1">
            <a:spLocks noGrp="1"/>
          </p:cNvSpPr>
          <p:nvPr>
            <p:ph type="sldNum" idx="12"/>
          </p:nvPr>
        </p:nvSpPr>
        <p:spPr>
          <a:xfrm>
            <a:off x="88683" y="6235189"/>
            <a:ext cx="548700" cy="5247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584" name="Google Shape;584;p80"/>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585"/>
        <p:cNvGrpSpPr/>
        <p:nvPr/>
      </p:nvGrpSpPr>
      <p:grpSpPr>
        <a:xfrm>
          <a:off x="0" y="0"/>
          <a:ext cx="0" cy="0"/>
          <a:chOff x="0" y="0"/>
          <a:chExt cx="0" cy="0"/>
        </a:xfrm>
      </p:grpSpPr>
      <p:sp>
        <p:nvSpPr>
          <p:cNvPr id="586" name="Google Shape;586;p8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587" name="Google Shape;587;p8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88" name="Google Shape;588;p81"/>
          <p:cNvSpPr txBox="1">
            <a:spLocks noGrp="1"/>
          </p:cNvSpPr>
          <p:nvPr>
            <p:ph type="body" idx="1"/>
          </p:nvPr>
        </p:nvSpPr>
        <p:spPr>
          <a:xfrm>
            <a:off x="311700" y="1536633"/>
            <a:ext cx="3999900" cy="4238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89" name="Google Shape;589;p81"/>
          <p:cNvSpPr txBox="1">
            <a:spLocks noGrp="1"/>
          </p:cNvSpPr>
          <p:nvPr>
            <p:ph type="body" idx="2"/>
          </p:nvPr>
        </p:nvSpPr>
        <p:spPr>
          <a:xfrm>
            <a:off x="4832400" y="1536633"/>
            <a:ext cx="3999900" cy="4238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90" name="Google Shape;590;p81"/>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91" name="Google Shape;591;p81"/>
          <p:cNvSpPr txBox="1">
            <a:spLocks noGrp="1"/>
          </p:cNvSpPr>
          <p:nvPr>
            <p:ph type="sldNum" idx="3"/>
          </p:nvPr>
        </p:nvSpPr>
        <p:spPr>
          <a:xfrm>
            <a:off x="88683" y="6235189"/>
            <a:ext cx="548700" cy="5247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592" name="Google Shape;592;p81"/>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593" name="Google Shape;593;p81"/>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594"/>
        <p:cNvGrpSpPr/>
        <p:nvPr/>
      </p:nvGrpSpPr>
      <p:grpSpPr>
        <a:xfrm>
          <a:off x="0" y="0"/>
          <a:ext cx="0" cy="0"/>
          <a:chOff x="0" y="0"/>
          <a:chExt cx="0" cy="0"/>
        </a:xfrm>
      </p:grpSpPr>
      <p:pic>
        <p:nvPicPr>
          <p:cNvPr id="595" name="Google Shape;595;p82"/>
          <p:cNvPicPr preferRelativeResize="0"/>
          <p:nvPr/>
        </p:nvPicPr>
        <p:blipFill>
          <a:blip r:embed="rId2">
            <a:alphaModFix/>
          </a:blip>
          <a:stretch>
            <a:fillRect/>
          </a:stretch>
        </p:blipFill>
        <p:spPr>
          <a:xfrm>
            <a:off x="8146725" y="6235200"/>
            <a:ext cx="867951" cy="369000"/>
          </a:xfrm>
          <a:prstGeom prst="rect">
            <a:avLst/>
          </a:prstGeom>
          <a:noFill/>
          <a:ln>
            <a:noFill/>
          </a:ln>
        </p:spPr>
      </p:pic>
      <p:sp>
        <p:nvSpPr>
          <p:cNvPr id="596" name="Google Shape;596;p82"/>
          <p:cNvSpPr/>
          <p:nvPr/>
        </p:nvSpPr>
        <p:spPr>
          <a:xfrm>
            <a:off x="2963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7" name="Google Shape;597;p82"/>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598" name="Google Shape;598;p82"/>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99" name="Google Shape;599;p82"/>
          <p:cNvSpPr txBox="1">
            <a:spLocks noGrp="1"/>
          </p:cNvSpPr>
          <p:nvPr>
            <p:ph type="sldNum" idx="12"/>
          </p:nvPr>
        </p:nvSpPr>
        <p:spPr>
          <a:xfrm>
            <a:off x="88683" y="6235189"/>
            <a:ext cx="548700" cy="5247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cxnSp>
        <p:nvCxnSpPr>
          <p:cNvPr id="600" name="Google Shape;600;p82"/>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601" name="Google Shape;601;p82"/>
          <p:cNvSpPr txBox="1">
            <a:spLocks noGrp="1"/>
          </p:cNvSpPr>
          <p:nvPr>
            <p:ph type="subTitle" idx="1"/>
          </p:nvPr>
        </p:nvSpPr>
        <p:spPr>
          <a:xfrm>
            <a:off x="377725" y="2153091"/>
            <a:ext cx="2421300" cy="33147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02" name="Google Shape;602;p82"/>
          <p:cNvSpPr>
            <a:spLocks noGrp="1"/>
          </p:cNvSpPr>
          <p:nvPr>
            <p:ph type="pic" idx="2"/>
          </p:nvPr>
        </p:nvSpPr>
        <p:spPr>
          <a:xfrm>
            <a:off x="1391575" y="1606576"/>
            <a:ext cx="393600" cy="471600"/>
          </a:xfrm>
          <a:prstGeom prst="roundRect">
            <a:avLst>
              <a:gd name="adj" fmla="val 16667"/>
            </a:avLst>
          </a:prstGeom>
          <a:noFill/>
          <a:ln>
            <a:noFill/>
          </a:ln>
        </p:spPr>
      </p:sp>
      <p:sp>
        <p:nvSpPr>
          <p:cNvPr id="603" name="Google Shape;603;p82"/>
          <p:cNvSpPr/>
          <p:nvPr/>
        </p:nvSpPr>
        <p:spPr>
          <a:xfrm>
            <a:off x="31770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2"/>
          <p:cNvSpPr txBox="1">
            <a:spLocks noGrp="1"/>
          </p:cNvSpPr>
          <p:nvPr>
            <p:ph type="subTitle" idx="3"/>
          </p:nvPr>
        </p:nvSpPr>
        <p:spPr>
          <a:xfrm>
            <a:off x="3258425" y="2153091"/>
            <a:ext cx="2421300" cy="33147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05" name="Google Shape;605;p82"/>
          <p:cNvSpPr>
            <a:spLocks noGrp="1"/>
          </p:cNvSpPr>
          <p:nvPr>
            <p:ph type="pic" idx="4"/>
          </p:nvPr>
        </p:nvSpPr>
        <p:spPr>
          <a:xfrm>
            <a:off x="4272275" y="1606576"/>
            <a:ext cx="393600" cy="471600"/>
          </a:xfrm>
          <a:prstGeom prst="roundRect">
            <a:avLst>
              <a:gd name="adj" fmla="val 16667"/>
            </a:avLst>
          </a:prstGeom>
          <a:noFill/>
          <a:ln>
            <a:noFill/>
          </a:ln>
        </p:spPr>
      </p:sp>
      <p:sp>
        <p:nvSpPr>
          <p:cNvPr id="606" name="Google Shape;606;p82"/>
          <p:cNvSpPr/>
          <p:nvPr/>
        </p:nvSpPr>
        <p:spPr>
          <a:xfrm>
            <a:off x="60577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2"/>
          <p:cNvSpPr txBox="1">
            <a:spLocks noGrp="1"/>
          </p:cNvSpPr>
          <p:nvPr>
            <p:ph type="subTitle" idx="5"/>
          </p:nvPr>
        </p:nvSpPr>
        <p:spPr>
          <a:xfrm>
            <a:off x="6139125" y="2153091"/>
            <a:ext cx="2421300" cy="33147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08" name="Google Shape;608;p82"/>
          <p:cNvSpPr>
            <a:spLocks noGrp="1"/>
          </p:cNvSpPr>
          <p:nvPr>
            <p:ph type="pic" idx="6"/>
          </p:nvPr>
        </p:nvSpPr>
        <p:spPr>
          <a:xfrm>
            <a:off x="7152975" y="1606576"/>
            <a:ext cx="393600" cy="471600"/>
          </a:xfrm>
          <a:prstGeom prst="roundRect">
            <a:avLst>
              <a:gd name="adj" fmla="val 16667"/>
            </a:avLst>
          </a:prstGeom>
          <a:no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609"/>
        <p:cNvGrpSpPr/>
        <p:nvPr/>
      </p:nvGrpSpPr>
      <p:grpSpPr>
        <a:xfrm>
          <a:off x="0" y="0"/>
          <a:ext cx="0" cy="0"/>
          <a:chOff x="0" y="0"/>
          <a:chExt cx="0" cy="0"/>
        </a:xfrm>
      </p:grpSpPr>
      <p:sp>
        <p:nvSpPr>
          <p:cNvPr id="610" name="Google Shape;610;p8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611" name="Google Shape;611;p83"/>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12" name="Google Shape;612;p83"/>
          <p:cNvSpPr txBox="1">
            <a:spLocks noGrp="1"/>
          </p:cNvSpPr>
          <p:nvPr>
            <p:ph type="body" idx="1"/>
          </p:nvPr>
        </p:nvSpPr>
        <p:spPr>
          <a:xfrm>
            <a:off x="311700" y="1931833"/>
            <a:ext cx="3999900" cy="38433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613" name="Google Shape;613;p83"/>
          <p:cNvSpPr txBox="1">
            <a:spLocks noGrp="1"/>
          </p:cNvSpPr>
          <p:nvPr>
            <p:ph type="body" idx="2"/>
          </p:nvPr>
        </p:nvSpPr>
        <p:spPr>
          <a:xfrm>
            <a:off x="4832400" y="1931833"/>
            <a:ext cx="3999900" cy="38433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614" name="Google Shape;614;p83"/>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615" name="Google Shape;615;p83"/>
          <p:cNvSpPr txBox="1">
            <a:spLocks noGrp="1"/>
          </p:cNvSpPr>
          <p:nvPr>
            <p:ph type="sldNum" idx="3"/>
          </p:nvPr>
        </p:nvSpPr>
        <p:spPr>
          <a:xfrm>
            <a:off x="88683" y="6235189"/>
            <a:ext cx="548700" cy="5247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616" name="Google Shape;616;p83"/>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617" name="Google Shape;617;p83"/>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618" name="Google Shape;618;p83"/>
          <p:cNvSpPr txBox="1">
            <a:spLocks noGrp="1"/>
          </p:cNvSpPr>
          <p:nvPr>
            <p:ph type="title" idx="4"/>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619" name="Google Shape;619;p83"/>
          <p:cNvSpPr txBox="1">
            <a:spLocks noGrp="1"/>
          </p:cNvSpPr>
          <p:nvPr>
            <p:ph type="title" idx="5"/>
          </p:nvPr>
        </p:nvSpPr>
        <p:spPr>
          <a:xfrm>
            <a:off x="4841250" y="1396200"/>
            <a:ext cx="3982200" cy="49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59"/>
        <p:cNvGrpSpPr/>
        <p:nvPr/>
      </p:nvGrpSpPr>
      <p:grpSpPr>
        <a:xfrm>
          <a:off x="0" y="0"/>
          <a:ext cx="0" cy="0"/>
          <a:chOff x="0" y="0"/>
          <a:chExt cx="0" cy="0"/>
        </a:xfrm>
      </p:grpSpPr>
      <p:pic>
        <p:nvPicPr>
          <p:cNvPr id="60" name="Google Shape;60;p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1" name="Google Shape;61;p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3" name="Google Shape;63;p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4" name="Google Shape;64;p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620"/>
        <p:cNvGrpSpPr/>
        <p:nvPr/>
      </p:nvGrpSpPr>
      <p:grpSpPr>
        <a:xfrm>
          <a:off x="0" y="0"/>
          <a:ext cx="0" cy="0"/>
          <a:chOff x="0" y="0"/>
          <a:chExt cx="0" cy="0"/>
        </a:xfrm>
      </p:grpSpPr>
      <p:pic>
        <p:nvPicPr>
          <p:cNvPr id="621" name="Google Shape;621;p84"/>
          <p:cNvPicPr preferRelativeResize="0"/>
          <p:nvPr/>
        </p:nvPicPr>
        <p:blipFill>
          <a:blip r:embed="rId2">
            <a:alphaModFix/>
          </a:blip>
          <a:stretch>
            <a:fillRect/>
          </a:stretch>
        </p:blipFill>
        <p:spPr>
          <a:xfrm>
            <a:off x="0" y="0"/>
            <a:ext cx="9144000" cy="5143500"/>
          </a:xfrm>
          <a:prstGeom prst="rect">
            <a:avLst/>
          </a:prstGeom>
          <a:noFill/>
          <a:ln>
            <a:noFill/>
          </a:ln>
        </p:spPr>
      </p:pic>
      <p:sp>
        <p:nvSpPr>
          <p:cNvPr id="622" name="Google Shape;622;p8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623" name="Google Shape;623;p84"/>
          <p:cNvPicPr preferRelativeResize="0"/>
          <p:nvPr/>
        </p:nvPicPr>
        <p:blipFill>
          <a:blip r:embed="rId3">
            <a:alphaModFix/>
          </a:blip>
          <a:stretch>
            <a:fillRect/>
          </a:stretch>
        </p:blipFill>
        <p:spPr>
          <a:xfrm>
            <a:off x="8146725" y="6235200"/>
            <a:ext cx="867951" cy="369000"/>
          </a:xfrm>
          <a:prstGeom prst="rect">
            <a:avLst/>
          </a:prstGeom>
          <a:noFill/>
          <a:ln>
            <a:noFill/>
          </a:ln>
        </p:spPr>
      </p:pic>
      <p:sp>
        <p:nvSpPr>
          <p:cNvPr id="624" name="Google Shape;624;p84"/>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625" name="Google Shape;625;p84"/>
          <p:cNvSpPr txBox="1">
            <a:spLocks noGrp="1"/>
          </p:cNvSpPr>
          <p:nvPr>
            <p:ph type="subTitle" idx="1"/>
          </p:nvPr>
        </p:nvSpPr>
        <p:spPr>
          <a:xfrm>
            <a:off x="311700" y="3778833"/>
            <a:ext cx="8520600" cy="10569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626" name="Google Shape;626;p84"/>
          <p:cNvCxnSpPr/>
          <p:nvPr/>
        </p:nvCxnSpPr>
        <p:spPr>
          <a:xfrm>
            <a:off x="295875" y="3678567"/>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627"/>
        <p:cNvGrpSpPr/>
        <p:nvPr/>
      </p:nvGrpSpPr>
      <p:grpSpPr>
        <a:xfrm>
          <a:off x="0" y="0"/>
          <a:ext cx="0" cy="0"/>
          <a:chOff x="0" y="0"/>
          <a:chExt cx="0" cy="0"/>
        </a:xfrm>
      </p:grpSpPr>
      <p:pic>
        <p:nvPicPr>
          <p:cNvPr id="628" name="Google Shape;628;p85"/>
          <p:cNvPicPr preferRelativeResize="0"/>
          <p:nvPr/>
        </p:nvPicPr>
        <p:blipFill>
          <a:blip r:embed="rId2">
            <a:alphaModFix/>
          </a:blip>
          <a:stretch>
            <a:fillRect/>
          </a:stretch>
        </p:blipFill>
        <p:spPr>
          <a:xfrm>
            <a:off x="0" y="0"/>
            <a:ext cx="9144000" cy="5143500"/>
          </a:xfrm>
          <a:prstGeom prst="rect">
            <a:avLst/>
          </a:prstGeom>
          <a:noFill/>
          <a:ln>
            <a:noFill/>
          </a:ln>
        </p:spPr>
      </p:pic>
      <p:sp>
        <p:nvSpPr>
          <p:cNvPr id="629" name="Google Shape;629;p85"/>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630" name="Google Shape;630;p8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631"/>
        <p:cNvGrpSpPr/>
        <p:nvPr/>
      </p:nvGrpSpPr>
      <p:grpSpPr>
        <a:xfrm>
          <a:off x="0" y="0"/>
          <a:ext cx="0" cy="0"/>
          <a:chOff x="0" y="0"/>
          <a:chExt cx="0" cy="0"/>
        </a:xfrm>
      </p:grpSpPr>
      <p:pic>
        <p:nvPicPr>
          <p:cNvPr id="632" name="Google Shape;632;p86"/>
          <p:cNvPicPr preferRelativeResize="0"/>
          <p:nvPr/>
        </p:nvPicPr>
        <p:blipFill>
          <a:blip r:embed="rId2">
            <a:alphaModFix/>
          </a:blip>
          <a:stretch>
            <a:fillRect/>
          </a:stretch>
        </p:blipFill>
        <p:spPr>
          <a:xfrm>
            <a:off x="0" y="0"/>
            <a:ext cx="9144003" cy="910828"/>
          </a:xfrm>
          <a:prstGeom prst="rect">
            <a:avLst/>
          </a:prstGeom>
          <a:noFill/>
          <a:ln>
            <a:noFill/>
          </a:ln>
        </p:spPr>
      </p:pic>
      <p:sp>
        <p:nvSpPr>
          <p:cNvPr id="633" name="Google Shape;633;p8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634" name="Google Shape;634;p86"/>
          <p:cNvSpPr txBox="1">
            <a:spLocks noGrp="1"/>
          </p:cNvSpPr>
          <p:nvPr>
            <p:ph type="body" idx="1"/>
          </p:nvPr>
        </p:nvSpPr>
        <p:spPr>
          <a:xfrm>
            <a:off x="457200" y="1524000"/>
            <a:ext cx="8520600" cy="42555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635" name="Google Shape;635;p86"/>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636" name="Google Shape;636;p86"/>
          <p:cNvCxnSpPr/>
          <p:nvPr/>
        </p:nvCxnSpPr>
        <p:spPr>
          <a:xfrm>
            <a:off x="0" y="6082133"/>
            <a:ext cx="9152700" cy="0"/>
          </a:xfrm>
          <a:prstGeom prst="straightConnector1">
            <a:avLst/>
          </a:prstGeom>
          <a:noFill/>
          <a:ln w="9525" cap="flat" cmpd="sng">
            <a:solidFill>
              <a:srgbClr val="F1C232"/>
            </a:solidFill>
            <a:prstDash val="solid"/>
            <a:round/>
            <a:headEnd type="none" w="med" len="med"/>
            <a:tailEnd type="none" w="med" len="med"/>
          </a:ln>
        </p:spPr>
      </p:cxnSp>
      <p:sp>
        <p:nvSpPr>
          <p:cNvPr id="637" name="Google Shape;637;p86"/>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638"/>
        <p:cNvGrpSpPr/>
        <p:nvPr/>
      </p:nvGrpSpPr>
      <p:grpSpPr>
        <a:xfrm>
          <a:off x="0" y="0"/>
          <a:ext cx="0" cy="0"/>
          <a:chOff x="0" y="0"/>
          <a:chExt cx="0" cy="0"/>
        </a:xfrm>
      </p:grpSpPr>
      <p:pic>
        <p:nvPicPr>
          <p:cNvPr id="639" name="Google Shape;639;p87"/>
          <p:cNvPicPr preferRelativeResize="0"/>
          <p:nvPr/>
        </p:nvPicPr>
        <p:blipFill>
          <a:blip r:embed="rId2">
            <a:alphaModFix/>
          </a:blip>
          <a:stretch>
            <a:fillRect/>
          </a:stretch>
        </p:blipFill>
        <p:spPr>
          <a:xfrm>
            <a:off x="0" y="0"/>
            <a:ext cx="9144003" cy="910828"/>
          </a:xfrm>
          <a:prstGeom prst="rect">
            <a:avLst/>
          </a:prstGeom>
          <a:noFill/>
          <a:ln>
            <a:noFill/>
          </a:ln>
        </p:spPr>
      </p:pic>
      <p:sp>
        <p:nvSpPr>
          <p:cNvPr id="640" name="Google Shape;640;p8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41" name="Google Shape;641;p87"/>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642" name="Google Shape;642;p87"/>
          <p:cNvCxnSpPr/>
          <p:nvPr/>
        </p:nvCxnSpPr>
        <p:spPr>
          <a:xfrm>
            <a:off x="0" y="6082133"/>
            <a:ext cx="9152700" cy="0"/>
          </a:xfrm>
          <a:prstGeom prst="straightConnector1">
            <a:avLst/>
          </a:prstGeom>
          <a:noFill/>
          <a:ln w="9525" cap="flat" cmpd="sng">
            <a:solidFill>
              <a:srgbClr val="F1C232"/>
            </a:solidFill>
            <a:prstDash val="solid"/>
            <a:round/>
            <a:headEnd type="none" w="med" len="med"/>
            <a:tailEnd type="none" w="med" len="med"/>
          </a:ln>
        </p:spPr>
      </p:cxnSp>
      <p:sp>
        <p:nvSpPr>
          <p:cNvPr id="643" name="Google Shape;643;p87"/>
          <p:cNvSpPr txBox="1">
            <a:spLocks noGrp="1"/>
          </p:cNvSpPr>
          <p:nvPr>
            <p:ph type="sldNum" idx="12"/>
          </p:nvPr>
        </p:nvSpPr>
        <p:spPr>
          <a:xfrm>
            <a:off x="88683" y="6235189"/>
            <a:ext cx="548700" cy="5247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644"/>
        <p:cNvGrpSpPr/>
        <p:nvPr/>
      </p:nvGrpSpPr>
      <p:grpSpPr>
        <a:xfrm>
          <a:off x="0" y="0"/>
          <a:ext cx="0" cy="0"/>
          <a:chOff x="0" y="0"/>
          <a:chExt cx="0" cy="0"/>
        </a:xfrm>
      </p:grpSpPr>
      <p:pic>
        <p:nvPicPr>
          <p:cNvPr id="645" name="Google Shape;645;p88"/>
          <p:cNvPicPr preferRelativeResize="0"/>
          <p:nvPr/>
        </p:nvPicPr>
        <p:blipFill>
          <a:blip r:embed="rId2">
            <a:alphaModFix/>
          </a:blip>
          <a:stretch>
            <a:fillRect/>
          </a:stretch>
        </p:blipFill>
        <p:spPr>
          <a:xfrm>
            <a:off x="8146725" y="6235200"/>
            <a:ext cx="867951" cy="369000"/>
          </a:xfrm>
          <a:prstGeom prst="rect">
            <a:avLst/>
          </a:prstGeom>
          <a:noFill/>
          <a:ln>
            <a:noFill/>
          </a:ln>
        </p:spPr>
      </p:pic>
      <p:cxnSp>
        <p:nvCxnSpPr>
          <p:cNvPr id="646" name="Google Shape;646;p88"/>
          <p:cNvCxnSpPr/>
          <p:nvPr/>
        </p:nvCxnSpPr>
        <p:spPr>
          <a:xfrm>
            <a:off x="0" y="6082133"/>
            <a:ext cx="9152700" cy="0"/>
          </a:xfrm>
          <a:prstGeom prst="straightConnector1">
            <a:avLst/>
          </a:prstGeom>
          <a:noFill/>
          <a:ln w="9525" cap="flat" cmpd="sng">
            <a:solidFill>
              <a:srgbClr val="F1C232"/>
            </a:solidFill>
            <a:prstDash val="solid"/>
            <a:round/>
            <a:headEnd type="none" w="med" len="med"/>
            <a:tailEnd type="none" w="med" len="med"/>
          </a:ln>
        </p:spPr>
      </p:cxnSp>
      <p:sp>
        <p:nvSpPr>
          <p:cNvPr id="647" name="Google Shape;647;p88"/>
          <p:cNvSpPr txBox="1">
            <a:spLocks noGrp="1"/>
          </p:cNvSpPr>
          <p:nvPr>
            <p:ph type="sldNum" idx="12"/>
          </p:nvPr>
        </p:nvSpPr>
        <p:spPr>
          <a:xfrm>
            <a:off x="88683" y="6235189"/>
            <a:ext cx="548700" cy="5247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648"/>
        <p:cNvGrpSpPr/>
        <p:nvPr/>
      </p:nvGrpSpPr>
      <p:grpSpPr>
        <a:xfrm>
          <a:off x="0" y="0"/>
          <a:ext cx="0" cy="0"/>
          <a:chOff x="0" y="0"/>
          <a:chExt cx="0" cy="0"/>
        </a:xfrm>
      </p:grpSpPr>
      <p:sp>
        <p:nvSpPr>
          <p:cNvPr id="649" name="Google Shape;649;p89"/>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0" name="Google Shape;650;p89"/>
          <p:cNvPicPr preferRelativeResize="0"/>
          <p:nvPr/>
        </p:nvPicPr>
        <p:blipFill>
          <a:blip r:embed="rId2">
            <a:alphaModFix/>
          </a:blip>
          <a:stretch>
            <a:fillRect/>
          </a:stretch>
        </p:blipFill>
        <p:spPr>
          <a:xfrm>
            <a:off x="0" y="0"/>
            <a:ext cx="9144003" cy="910828"/>
          </a:xfrm>
          <a:prstGeom prst="rect">
            <a:avLst/>
          </a:prstGeom>
          <a:noFill/>
          <a:ln>
            <a:noFill/>
          </a:ln>
        </p:spPr>
      </p:pic>
      <p:sp>
        <p:nvSpPr>
          <p:cNvPr id="651" name="Google Shape;651;p89"/>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2" name="Google Shape;652;p89"/>
          <p:cNvPicPr preferRelativeResize="0"/>
          <p:nvPr/>
        </p:nvPicPr>
        <p:blipFill>
          <a:blip r:embed="rId3">
            <a:alphaModFix/>
          </a:blip>
          <a:stretch>
            <a:fillRect/>
          </a:stretch>
        </p:blipFill>
        <p:spPr>
          <a:xfrm>
            <a:off x="4524250" y="6235200"/>
            <a:ext cx="867951" cy="369000"/>
          </a:xfrm>
          <a:prstGeom prst="rect">
            <a:avLst/>
          </a:prstGeom>
          <a:noFill/>
          <a:ln>
            <a:noFill/>
          </a:ln>
        </p:spPr>
      </p:pic>
      <p:cxnSp>
        <p:nvCxnSpPr>
          <p:cNvPr id="653" name="Google Shape;653;p89"/>
          <p:cNvCxnSpPr/>
          <p:nvPr/>
        </p:nvCxnSpPr>
        <p:spPr>
          <a:xfrm>
            <a:off x="0" y="6082133"/>
            <a:ext cx="5392200" cy="0"/>
          </a:xfrm>
          <a:prstGeom prst="straightConnector1">
            <a:avLst/>
          </a:prstGeom>
          <a:noFill/>
          <a:ln w="9525" cap="flat" cmpd="sng">
            <a:solidFill>
              <a:srgbClr val="F1C232"/>
            </a:solidFill>
            <a:prstDash val="solid"/>
            <a:round/>
            <a:headEnd type="none" w="med" len="med"/>
            <a:tailEnd type="none" w="med" len="med"/>
          </a:ln>
        </p:spPr>
      </p:cxnSp>
      <p:sp>
        <p:nvSpPr>
          <p:cNvPr id="654" name="Google Shape;654;p89"/>
          <p:cNvSpPr txBox="1">
            <a:spLocks noGrp="1"/>
          </p:cNvSpPr>
          <p:nvPr>
            <p:ph type="body" idx="1"/>
          </p:nvPr>
        </p:nvSpPr>
        <p:spPr>
          <a:xfrm>
            <a:off x="457200" y="1524000"/>
            <a:ext cx="3776400" cy="42555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655" name="Google Shape;655;p89"/>
          <p:cNvSpPr txBox="1">
            <a:spLocks noGrp="1"/>
          </p:cNvSpPr>
          <p:nvPr>
            <p:ph type="sldNum" idx="12"/>
          </p:nvPr>
        </p:nvSpPr>
        <p:spPr>
          <a:xfrm>
            <a:off x="88683" y="6235189"/>
            <a:ext cx="548700" cy="5247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656" name="Google Shape;656;p89"/>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657"/>
        <p:cNvGrpSpPr/>
        <p:nvPr/>
      </p:nvGrpSpPr>
      <p:grpSpPr>
        <a:xfrm>
          <a:off x="0" y="0"/>
          <a:ext cx="0" cy="0"/>
          <a:chOff x="0" y="0"/>
          <a:chExt cx="0" cy="0"/>
        </a:xfrm>
      </p:grpSpPr>
      <p:pic>
        <p:nvPicPr>
          <p:cNvPr id="658" name="Google Shape;658;p90"/>
          <p:cNvPicPr preferRelativeResize="0"/>
          <p:nvPr/>
        </p:nvPicPr>
        <p:blipFill>
          <a:blip r:embed="rId2">
            <a:alphaModFix/>
          </a:blip>
          <a:stretch>
            <a:fillRect/>
          </a:stretch>
        </p:blipFill>
        <p:spPr>
          <a:xfrm>
            <a:off x="0" y="0"/>
            <a:ext cx="9144003" cy="910828"/>
          </a:xfrm>
          <a:prstGeom prst="rect">
            <a:avLst/>
          </a:prstGeom>
          <a:noFill/>
          <a:ln>
            <a:noFill/>
          </a:ln>
        </p:spPr>
      </p:pic>
      <p:sp>
        <p:nvSpPr>
          <p:cNvPr id="659" name="Google Shape;659;p9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660" name="Google Shape;660;p90"/>
          <p:cNvSpPr txBox="1">
            <a:spLocks noGrp="1"/>
          </p:cNvSpPr>
          <p:nvPr>
            <p:ph type="body" idx="1"/>
          </p:nvPr>
        </p:nvSpPr>
        <p:spPr>
          <a:xfrm>
            <a:off x="311700" y="1536633"/>
            <a:ext cx="3999900" cy="4238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661" name="Google Shape;661;p90"/>
          <p:cNvSpPr txBox="1">
            <a:spLocks noGrp="1"/>
          </p:cNvSpPr>
          <p:nvPr>
            <p:ph type="body" idx="2"/>
          </p:nvPr>
        </p:nvSpPr>
        <p:spPr>
          <a:xfrm>
            <a:off x="4832400" y="1536633"/>
            <a:ext cx="3999900" cy="4238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662" name="Google Shape;662;p9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663" name="Google Shape;663;p90"/>
          <p:cNvSpPr txBox="1">
            <a:spLocks noGrp="1"/>
          </p:cNvSpPr>
          <p:nvPr>
            <p:ph type="sldNum" idx="3"/>
          </p:nvPr>
        </p:nvSpPr>
        <p:spPr>
          <a:xfrm>
            <a:off x="88683" y="6235189"/>
            <a:ext cx="548700" cy="5247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664" name="Google Shape;664;p90"/>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665" name="Google Shape;665;p90"/>
          <p:cNvCxnSpPr/>
          <p:nvPr/>
        </p:nvCxnSpPr>
        <p:spPr>
          <a:xfrm>
            <a:off x="0" y="6082133"/>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666"/>
        <p:cNvGrpSpPr/>
        <p:nvPr/>
      </p:nvGrpSpPr>
      <p:grpSpPr>
        <a:xfrm>
          <a:off x="0" y="0"/>
          <a:ext cx="0" cy="0"/>
          <a:chOff x="0" y="0"/>
          <a:chExt cx="0" cy="0"/>
        </a:xfrm>
      </p:grpSpPr>
      <p:pic>
        <p:nvPicPr>
          <p:cNvPr id="667" name="Google Shape;667;p91"/>
          <p:cNvPicPr preferRelativeResize="0"/>
          <p:nvPr/>
        </p:nvPicPr>
        <p:blipFill>
          <a:blip r:embed="rId2">
            <a:alphaModFix/>
          </a:blip>
          <a:stretch>
            <a:fillRect/>
          </a:stretch>
        </p:blipFill>
        <p:spPr>
          <a:xfrm>
            <a:off x="0" y="0"/>
            <a:ext cx="9144003" cy="910828"/>
          </a:xfrm>
          <a:prstGeom prst="rect">
            <a:avLst/>
          </a:prstGeom>
          <a:noFill/>
          <a:ln>
            <a:noFill/>
          </a:ln>
        </p:spPr>
      </p:pic>
      <p:sp>
        <p:nvSpPr>
          <p:cNvPr id="668" name="Google Shape;668;p9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669" name="Google Shape;669;p91"/>
          <p:cNvSpPr txBox="1">
            <a:spLocks noGrp="1"/>
          </p:cNvSpPr>
          <p:nvPr>
            <p:ph type="body" idx="1"/>
          </p:nvPr>
        </p:nvSpPr>
        <p:spPr>
          <a:xfrm>
            <a:off x="311700" y="1879133"/>
            <a:ext cx="3999900" cy="38961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670" name="Google Shape;670;p91"/>
          <p:cNvSpPr txBox="1">
            <a:spLocks noGrp="1"/>
          </p:cNvSpPr>
          <p:nvPr>
            <p:ph type="body" idx="2"/>
          </p:nvPr>
        </p:nvSpPr>
        <p:spPr>
          <a:xfrm>
            <a:off x="4832400" y="1879033"/>
            <a:ext cx="3999900" cy="38961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671" name="Google Shape;671;p91"/>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672" name="Google Shape;672;p91"/>
          <p:cNvSpPr txBox="1">
            <a:spLocks noGrp="1"/>
          </p:cNvSpPr>
          <p:nvPr>
            <p:ph type="sldNum" idx="3"/>
          </p:nvPr>
        </p:nvSpPr>
        <p:spPr>
          <a:xfrm>
            <a:off x="88683" y="6235189"/>
            <a:ext cx="548700" cy="5247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673" name="Google Shape;673;p91"/>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674" name="Google Shape;674;p91"/>
          <p:cNvCxnSpPr/>
          <p:nvPr/>
        </p:nvCxnSpPr>
        <p:spPr>
          <a:xfrm>
            <a:off x="0" y="6082133"/>
            <a:ext cx="9152700" cy="0"/>
          </a:xfrm>
          <a:prstGeom prst="straightConnector1">
            <a:avLst/>
          </a:prstGeom>
          <a:noFill/>
          <a:ln w="9525" cap="flat" cmpd="sng">
            <a:solidFill>
              <a:srgbClr val="F1C232"/>
            </a:solidFill>
            <a:prstDash val="solid"/>
            <a:round/>
            <a:headEnd type="none" w="med" len="med"/>
            <a:tailEnd type="none" w="med" len="med"/>
          </a:ln>
        </p:spPr>
      </p:cxnSp>
      <p:sp>
        <p:nvSpPr>
          <p:cNvPr id="675" name="Google Shape;675;p91"/>
          <p:cNvSpPr txBox="1">
            <a:spLocks noGrp="1"/>
          </p:cNvSpPr>
          <p:nvPr>
            <p:ph type="title" idx="4"/>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676" name="Google Shape;676;p91"/>
          <p:cNvSpPr txBox="1">
            <a:spLocks noGrp="1"/>
          </p:cNvSpPr>
          <p:nvPr>
            <p:ph type="title" idx="5"/>
          </p:nvPr>
        </p:nvSpPr>
        <p:spPr>
          <a:xfrm>
            <a:off x="4841250" y="1396200"/>
            <a:ext cx="3982200" cy="49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677"/>
        <p:cNvGrpSpPr/>
        <p:nvPr/>
      </p:nvGrpSpPr>
      <p:grpSpPr>
        <a:xfrm>
          <a:off x="0" y="0"/>
          <a:ext cx="0" cy="0"/>
          <a:chOff x="0" y="0"/>
          <a:chExt cx="0" cy="0"/>
        </a:xfrm>
      </p:grpSpPr>
      <p:pic>
        <p:nvPicPr>
          <p:cNvPr id="678" name="Google Shape;678;p92"/>
          <p:cNvPicPr preferRelativeResize="0"/>
          <p:nvPr/>
        </p:nvPicPr>
        <p:blipFill>
          <a:blip r:embed="rId2">
            <a:alphaModFix/>
          </a:blip>
          <a:stretch>
            <a:fillRect/>
          </a:stretch>
        </p:blipFill>
        <p:spPr>
          <a:xfrm>
            <a:off x="0" y="0"/>
            <a:ext cx="9144000" cy="5143500"/>
          </a:xfrm>
          <a:prstGeom prst="rect">
            <a:avLst/>
          </a:prstGeom>
          <a:noFill/>
          <a:ln>
            <a:noFill/>
          </a:ln>
        </p:spPr>
      </p:pic>
      <p:sp>
        <p:nvSpPr>
          <p:cNvPr id="679" name="Google Shape;679;p92"/>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680" name="Google Shape;680;p92"/>
          <p:cNvSpPr txBox="1">
            <a:spLocks noGrp="1"/>
          </p:cNvSpPr>
          <p:nvPr>
            <p:ph type="subTitle" idx="1"/>
          </p:nvPr>
        </p:nvSpPr>
        <p:spPr>
          <a:xfrm>
            <a:off x="311700" y="3778833"/>
            <a:ext cx="8520600" cy="10569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681" name="Google Shape;681;p92"/>
          <p:cNvCxnSpPr/>
          <p:nvPr/>
        </p:nvCxnSpPr>
        <p:spPr>
          <a:xfrm>
            <a:off x="295875" y="3678567"/>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682"/>
        <p:cNvGrpSpPr/>
        <p:nvPr/>
      </p:nvGrpSpPr>
      <p:grpSpPr>
        <a:xfrm>
          <a:off x="0" y="0"/>
          <a:ext cx="0" cy="0"/>
          <a:chOff x="0" y="0"/>
          <a:chExt cx="0" cy="0"/>
        </a:xfrm>
      </p:grpSpPr>
      <p:pic>
        <p:nvPicPr>
          <p:cNvPr id="683" name="Google Shape;683;p93"/>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4" name="Google Shape;684;p93"/>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0"/>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8" name="Google Shape;68;p10"/>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69" name="Google Shape;69;p1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1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1" name="Google Shape;71;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685"/>
        <p:cNvGrpSpPr/>
        <p:nvPr/>
      </p:nvGrpSpPr>
      <p:grpSpPr>
        <a:xfrm>
          <a:off x="0" y="0"/>
          <a:ext cx="0" cy="0"/>
          <a:chOff x="0" y="0"/>
          <a:chExt cx="0" cy="0"/>
        </a:xfrm>
      </p:grpSpPr>
      <p:pic>
        <p:nvPicPr>
          <p:cNvPr id="686" name="Google Shape;686;p94"/>
          <p:cNvPicPr preferRelativeResize="0"/>
          <p:nvPr/>
        </p:nvPicPr>
        <p:blipFill>
          <a:blip r:embed="rId2">
            <a:alphaModFix/>
          </a:blip>
          <a:stretch>
            <a:fillRect/>
          </a:stretch>
        </p:blipFill>
        <p:spPr>
          <a:xfrm>
            <a:off x="8146725" y="6235200"/>
            <a:ext cx="867951" cy="369000"/>
          </a:xfrm>
          <a:prstGeom prst="rect">
            <a:avLst/>
          </a:prstGeom>
          <a:noFill/>
          <a:ln>
            <a:noFill/>
          </a:ln>
        </p:spPr>
      </p:pic>
      <p:pic>
        <p:nvPicPr>
          <p:cNvPr id="687" name="Google Shape;687;p94"/>
          <p:cNvPicPr preferRelativeResize="0"/>
          <p:nvPr/>
        </p:nvPicPr>
        <p:blipFill>
          <a:blip r:embed="rId3">
            <a:alphaModFix/>
          </a:blip>
          <a:stretch>
            <a:fillRect/>
          </a:stretch>
        </p:blipFill>
        <p:spPr>
          <a:xfrm>
            <a:off x="0" y="0"/>
            <a:ext cx="9144000" cy="914400"/>
          </a:xfrm>
          <a:prstGeom prst="rect">
            <a:avLst/>
          </a:prstGeom>
          <a:noFill/>
          <a:ln>
            <a:noFill/>
          </a:ln>
        </p:spPr>
      </p:pic>
      <p:sp>
        <p:nvSpPr>
          <p:cNvPr id="688" name="Google Shape;688;p9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689" name="Google Shape;689;p94"/>
          <p:cNvSpPr txBox="1">
            <a:spLocks noGrp="1"/>
          </p:cNvSpPr>
          <p:nvPr>
            <p:ph type="body" idx="1"/>
          </p:nvPr>
        </p:nvSpPr>
        <p:spPr>
          <a:xfrm>
            <a:off x="457200" y="1524000"/>
            <a:ext cx="8520600" cy="42555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690" name="Google Shape;690;p94"/>
          <p:cNvCxnSpPr/>
          <p:nvPr/>
        </p:nvCxnSpPr>
        <p:spPr>
          <a:xfrm>
            <a:off x="0" y="6082133"/>
            <a:ext cx="9152700" cy="0"/>
          </a:xfrm>
          <a:prstGeom prst="straightConnector1">
            <a:avLst/>
          </a:prstGeom>
          <a:noFill/>
          <a:ln w="9525" cap="flat" cmpd="sng">
            <a:solidFill>
              <a:srgbClr val="6AA84F"/>
            </a:solidFill>
            <a:prstDash val="solid"/>
            <a:round/>
            <a:headEnd type="none" w="med" len="med"/>
            <a:tailEnd type="none" w="med" len="med"/>
          </a:ln>
        </p:spPr>
      </p:cxnSp>
      <p:sp>
        <p:nvSpPr>
          <p:cNvPr id="691" name="Google Shape;691;p94"/>
          <p:cNvSpPr txBox="1">
            <a:spLocks noGrp="1"/>
          </p:cNvSpPr>
          <p:nvPr>
            <p:ph type="sldNum" idx="12"/>
          </p:nvPr>
        </p:nvSpPr>
        <p:spPr>
          <a:xfrm>
            <a:off x="114300" y="6310000"/>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692"/>
        <p:cNvGrpSpPr/>
        <p:nvPr/>
      </p:nvGrpSpPr>
      <p:grpSpPr>
        <a:xfrm>
          <a:off x="0" y="0"/>
          <a:ext cx="0" cy="0"/>
          <a:chOff x="0" y="0"/>
          <a:chExt cx="0" cy="0"/>
        </a:xfrm>
      </p:grpSpPr>
      <p:pic>
        <p:nvPicPr>
          <p:cNvPr id="693" name="Google Shape;693;p95"/>
          <p:cNvPicPr preferRelativeResize="0"/>
          <p:nvPr/>
        </p:nvPicPr>
        <p:blipFill>
          <a:blip r:embed="rId2">
            <a:alphaModFix/>
          </a:blip>
          <a:stretch>
            <a:fillRect/>
          </a:stretch>
        </p:blipFill>
        <p:spPr>
          <a:xfrm>
            <a:off x="0" y="0"/>
            <a:ext cx="9144000" cy="914400"/>
          </a:xfrm>
          <a:prstGeom prst="rect">
            <a:avLst/>
          </a:prstGeom>
          <a:noFill/>
          <a:ln>
            <a:noFill/>
          </a:ln>
        </p:spPr>
      </p:pic>
      <p:sp>
        <p:nvSpPr>
          <p:cNvPr id="694" name="Google Shape;694;p95"/>
          <p:cNvSpPr txBox="1">
            <a:spLocks noGrp="1"/>
          </p:cNvSpPr>
          <p:nvPr>
            <p:ph type="sldNum" idx="12"/>
          </p:nvPr>
        </p:nvSpPr>
        <p:spPr>
          <a:xfrm>
            <a:off x="8556784" y="6333134"/>
            <a:ext cx="548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695" name="Google Shape;695;p95"/>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696" name="Google Shape;696;p95"/>
          <p:cNvCxnSpPr/>
          <p:nvPr/>
        </p:nvCxnSpPr>
        <p:spPr>
          <a:xfrm>
            <a:off x="0" y="6082133"/>
            <a:ext cx="9152700" cy="0"/>
          </a:xfrm>
          <a:prstGeom prst="straightConnector1">
            <a:avLst/>
          </a:prstGeom>
          <a:noFill/>
          <a:ln w="9525" cap="flat" cmpd="sng">
            <a:solidFill>
              <a:srgbClr val="6AA84F"/>
            </a:solidFill>
            <a:prstDash val="solid"/>
            <a:round/>
            <a:headEnd type="none" w="med" len="med"/>
            <a:tailEnd type="none" w="med" len="med"/>
          </a:ln>
        </p:spPr>
      </p:cxnSp>
      <p:sp>
        <p:nvSpPr>
          <p:cNvPr id="697" name="Google Shape;697;p95"/>
          <p:cNvSpPr txBox="1">
            <a:spLocks noGrp="1"/>
          </p:cNvSpPr>
          <p:nvPr>
            <p:ph type="sldNum" idx="2"/>
          </p:nvPr>
        </p:nvSpPr>
        <p:spPr>
          <a:xfrm>
            <a:off x="114300" y="6310000"/>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698" name="Google Shape;698;p9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699"/>
        <p:cNvGrpSpPr/>
        <p:nvPr/>
      </p:nvGrpSpPr>
      <p:grpSpPr>
        <a:xfrm>
          <a:off x="0" y="0"/>
          <a:ext cx="0" cy="0"/>
          <a:chOff x="0" y="0"/>
          <a:chExt cx="0" cy="0"/>
        </a:xfrm>
      </p:grpSpPr>
      <p:sp>
        <p:nvSpPr>
          <p:cNvPr id="700" name="Google Shape;700;p96"/>
          <p:cNvSpPr txBox="1">
            <a:spLocks noGrp="1"/>
          </p:cNvSpPr>
          <p:nvPr>
            <p:ph type="sldNum" idx="12"/>
          </p:nvPr>
        </p:nvSpPr>
        <p:spPr>
          <a:xfrm>
            <a:off x="8556784" y="6333134"/>
            <a:ext cx="548700" cy="524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701" name="Google Shape;701;p96"/>
          <p:cNvPicPr preferRelativeResize="0"/>
          <p:nvPr/>
        </p:nvPicPr>
        <p:blipFill>
          <a:blip r:embed="rId2">
            <a:alphaModFix/>
          </a:blip>
          <a:stretch>
            <a:fillRect/>
          </a:stretch>
        </p:blipFill>
        <p:spPr>
          <a:xfrm>
            <a:off x="8146725" y="6235200"/>
            <a:ext cx="867951" cy="369000"/>
          </a:xfrm>
          <a:prstGeom prst="rect">
            <a:avLst/>
          </a:prstGeom>
          <a:noFill/>
          <a:ln>
            <a:noFill/>
          </a:ln>
        </p:spPr>
      </p:pic>
      <p:cxnSp>
        <p:nvCxnSpPr>
          <p:cNvPr id="702" name="Google Shape;702;p96"/>
          <p:cNvCxnSpPr/>
          <p:nvPr/>
        </p:nvCxnSpPr>
        <p:spPr>
          <a:xfrm>
            <a:off x="0" y="6082133"/>
            <a:ext cx="9152700" cy="0"/>
          </a:xfrm>
          <a:prstGeom prst="straightConnector1">
            <a:avLst/>
          </a:prstGeom>
          <a:noFill/>
          <a:ln w="9525" cap="flat" cmpd="sng">
            <a:solidFill>
              <a:srgbClr val="6AA84F"/>
            </a:solidFill>
            <a:prstDash val="solid"/>
            <a:round/>
            <a:headEnd type="none" w="med" len="med"/>
            <a:tailEnd type="none" w="med" len="med"/>
          </a:ln>
        </p:spPr>
      </p:cxnSp>
      <p:sp>
        <p:nvSpPr>
          <p:cNvPr id="703" name="Google Shape;703;p96"/>
          <p:cNvSpPr txBox="1">
            <a:spLocks noGrp="1"/>
          </p:cNvSpPr>
          <p:nvPr>
            <p:ph type="sldNum" idx="2"/>
          </p:nvPr>
        </p:nvSpPr>
        <p:spPr>
          <a:xfrm>
            <a:off x="114300" y="6310000"/>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704"/>
        <p:cNvGrpSpPr/>
        <p:nvPr/>
      </p:nvGrpSpPr>
      <p:grpSpPr>
        <a:xfrm>
          <a:off x="0" y="0"/>
          <a:ext cx="0" cy="0"/>
          <a:chOff x="0" y="0"/>
          <a:chExt cx="0" cy="0"/>
        </a:xfrm>
      </p:grpSpPr>
      <p:sp>
        <p:nvSpPr>
          <p:cNvPr id="705" name="Google Shape;705;p97"/>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6" name="Google Shape;706;p97"/>
          <p:cNvPicPr preferRelativeResize="0"/>
          <p:nvPr/>
        </p:nvPicPr>
        <p:blipFill>
          <a:blip r:embed="rId2">
            <a:alphaModFix/>
          </a:blip>
          <a:stretch>
            <a:fillRect/>
          </a:stretch>
        </p:blipFill>
        <p:spPr>
          <a:xfrm>
            <a:off x="0" y="0"/>
            <a:ext cx="9144000" cy="914400"/>
          </a:xfrm>
          <a:prstGeom prst="rect">
            <a:avLst/>
          </a:prstGeom>
          <a:noFill/>
          <a:ln>
            <a:noFill/>
          </a:ln>
        </p:spPr>
      </p:pic>
      <p:sp>
        <p:nvSpPr>
          <p:cNvPr id="707" name="Google Shape;707;p97"/>
          <p:cNvSpPr txBox="1">
            <a:spLocks noGrp="1"/>
          </p:cNvSpPr>
          <p:nvPr>
            <p:ph type="sldNum" idx="12"/>
          </p:nvPr>
        </p:nvSpPr>
        <p:spPr>
          <a:xfrm>
            <a:off x="114300" y="6310000"/>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708" name="Google Shape;708;p9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709" name="Google Shape;709;p97"/>
          <p:cNvPicPr preferRelativeResize="0"/>
          <p:nvPr/>
        </p:nvPicPr>
        <p:blipFill>
          <a:blip r:embed="rId3">
            <a:alphaModFix/>
          </a:blip>
          <a:stretch>
            <a:fillRect/>
          </a:stretch>
        </p:blipFill>
        <p:spPr>
          <a:xfrm>
            <a:off x="4524250" y="6235200"/>
            <a:ext cx="867951" cy="369000"/>
          </a:xfrm>
          <a:prstGeom prst="rect">
            <a:avLst/>
          </a:prstGeom>
          <a:noFill/>
          <a:ln>
            <a:noFill/>
          </a:ln>
        </p:spPr>
      </p:pic>
      <p:cxnSp>
        <p:nvCxnSpPr>
          <p:cNvPr id="710" name="Google Shape;710;p97"/>
          <p:cNvCxnSpPr/>
          <p:nvPr/>
        </p:nvCxnSpPr>
        <p:spPr>
          <a:xfrm>
            <a:off x="0" y="6082133"/>
            <a:ext cx="5392200" cy="0"/>
          </a:xfrm>
          <a:prstGeom prst="straightConnector1">
            <a:avLst/>
          </a:prstGeom>
          <a:noFill/>
          <a:ln w="9525" cap="flat" cmpd="sng">
            <a:solidFill>
              <a:srgbClr val="93C47D"/>
            </a:solidFill>
            <a:prstDash val="solid"/>
            <a:round/>
            <a:headEnd type="none" w="med" len="med"/>
            <a:tailEnd type="none" w="med" len="med"/>
          </a:ln>
        </p:spPr>
      </p:cxnSp>
      <p:sp>
        <p:nvSpPr>
          <p:cNvPr id="711" name="Google Shape;711;p97"/>
          <p:cNvSpPr txBox="1">
            <a:spLocks noGrp="1"/>
          </p:cNvSpPr>
          <p:nvPr>
            <p:ph type="body" idx="1"/>
          </p:nvPr>
        </p:nvSpPr>
        <p:spPr>
          <a:xfrm>
            <a:off x="457200" y="1524000"/>
            <a:ext cx="3776400" cy="42555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712" name="Google Shape;712;p97"/>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713"/>
        <p:cNvGrpSpPr/>
        <p:nvPr/>
      </p:nvGrpSpPr>
      <p:grpSpPr>
        <a:xfrm>
          <a:off x="0" y="0"/>
          <a:ext cx="0" cy="0"/>
          <a:chOff x="0" y="0"/>
          <a:chExt cx="0" cy="0"/>
        </a:xfrm>
      </p:grpSpPr>
      <p:pic>
        <p:nvPicPr>
          <p:cNvPr id="714" name="Google Shape;714;p98"/>
          <p:cNvPicPr preferRelativeResize="0"/>
          <p:nvPr/>
        </p:nvPicPr>
        <p:blipFill>
          <a:blip r:embed="rId2">
            <a:alphaModFix/>
          </a:blip>
          <a:stretch>
            <a:fillRect/>
          </a:stretch>
        </p:blipFill>
        <p:spPr>
          <a:xfrm>
            <a:off x="0" y="0"/>
            <a:ext cx="9144000" cy="914400"/>
          </a:xfrm>
          <a:prstGeom prst="rect">
            <a:avLst/>
          </a:prstGeom>
          <a:noFill/>
          <a:ln>
            <a:noFill/>
          </a:ln>
        </p:spPr>
      </p:pic>
      <p:pic>
        <p:nvPicPr>
          <p:cNvPr id="715" name="Google Shape;715;p98"/>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716" name="Google Shape;716;p98"/>
          <p:cNvCxnSpPr/>
          <p:nvPr/>
        </p:nvCxnSpPr>
        <p:spPr>
          <a:xfrm>
            <a:off x="0" y="6082133"/>
            <a:ext cx="9152700" cy="0"/>
          </a:xfrm>
          <a:prstGeom prst="straightConnector1">
            <a:avLst/>
          </a:prstGeom>
          <a:noFill/>
          <a:ln w="9525" cap="flat" cmpd="sng">
            <a:solidFill>
              <a:srgbClr val="6AA84F"/>
            </a:solidFill>
            <a:prstDash val="solid"/>
            <a:round/>
            <a:headEnd type="none" w="med" len="med"/>
            <a:tailEnd type="none" w="med" len="med"/>
          </a:ln>
        </p:spPr>
      </p:cxnSp>
      <p:sp>
        <p:nvSpPr>
          <p:cNvPr id="717" name="Google Shape;717;p98"/>
          <p:cNvSpPr txBox="1">
            <a:spLocks noGrp="1"/>
          </p:cNvSpPr>
          <p:nvPr>
            <p:ph type="sldNum" idx="12"/>
          </p:nvPr>
        </p:nvSpPr>
        <p:spPr>
          <a:xfrm>
            <a:off x="114300" y="6310000"/>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718" name="Google Shape;718;p98"/>
          <p:cNvSpPr txBox="1">
            <a:spLocks noGrp="1"/>
          </p:cNvSpPr>
          <p:nvPr>
            <p:ph type="body" idx="1"/>
          </p:nvPr>
        </p:nvSpPr>
        <p:spPr>
          <a:xfrm>
            <a:off x="311700" y="1861567"/>
            <a:ext cx="3999900" cy="39135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719" name="Google Shape;719;p98"/>
          <p:cNvSpPr txBox="1">
            <a:spLocks noGrp="1"/>
          </p:cNvSpPr>
          <p:nvPr>
            <p:ph type="body" idx="2"/>
          </p:nvPr>
        </p:nvSpPr>
        <p:spPr>
          <a:xfrm>
            <a:off x="4832400" y="1861433"/>
            <a:ext cx="3999900" cy="39135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720" name="Google Shape;720;p98"/>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21" name="Google Shape;721;p98"/>
          <p:cNvSpPr txBox="1">
            <a:spLocks noGrp="1"/>
          </p:cNvSpPr>
          <p:nvPr>
            <p:ph type="title" idx="3"/>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722" name="Google Shape;722;p98"/>
          <p:cNvSpPr txBox="1">
            <a:spLocks noGrp="1"/>
          </p:cNvSpPr>
          <p:nvPr>
            <p:ph type="title" idx="4"/>
          </p:nvPr>
        </p:nvSpPr>
        <p:spPr>
          <a:xfrm>
            <a:off x="4841250" y="1396200"/>
            <a:ext cx="3982200" cy="49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723"/>
        <p:cNvGrpSpPr/>
        <p:nvPr/>
      </p:nvGrpSpPr>
      <p:grpSpPr>
        <a:xfrm>
          <a:off x="0" y="0"/>
          <a:ext cx="0" cy="0"/>
          <a:chOff x="0" y="0"/>
          <a:chExt cx="0" cy="0"/>
        </a:xfrm>
      </p:grpSpPr>
      <p:pic>
        <p:nvPicPr>
          <p:cNvPr id="724" name="Google Shape;724;p99"/>
          <p:cNvPicPr preferRelativeResize="0"/>
          <p:nvPr/>
        </p:nvPicPr>
        <p:blipFill>
          <a:blip r:embed="rId2">
            <a:alphaModFix/>
          </a:blip>
          <a:stretch>
            <a:fillRect/>
          </a:stretch>
        </p:blipFill>
        <p:spPr>
          <a:xfrm>
            <a:off x="0" y="0"/>
            <a:ext cx="9143990" cy="5143500"/>
          </a:xfrm>
          <a:prstGeom prst="rect">
            <a:avLst/>
          </a:prstGeom>
          <a:noFill/>
          <a:ln>
            <a:noFill/>
          </a:ln>
        </p:spPr>
      </p:pic>
      <p:sp>
        <p:nvSpPr>
          <p:cNvPr id="725" name="Google Shape;725;p99"/>
          <p:cNvSpPr txBox="1">
            <a:spLocks noGrp="1"/>
          </p:cNvSpPr>
          <p:nvPr>
            <p:ph type="sldNum" idx="12"/>
          </p:nvPr>
        </p:nvSpPr>
        <p:spPr>
          <a:xfrm>
            <a:off x="114300" y="6310000"/>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726" name="Google Shape;726;p99"/>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727" name="Google Shape;727;p99"/>
          <p:cNvSpPr txBox="1">
            <a:spLocks noGrp="1"/>
          </p:cNvSpPr>
          <p:nvPr>
            <p:ph type="subTitle" idx="1"/>
          </p:nvPr>
        </p:nvSpPr>
        <p:spPr>
          <a:xfrm>
            <a:off x="311700" y="3778833"/>
            <a:ext cx="8520600" cy="10569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728" name="Google Shape;728;p99"/>
          <p:cNvCxnSpPr/>
          <p:nvPr/>
        </p:nvCxnSpPr>
        <p:spPr>
          <a:xfrm>
            <a:off x="295875" y="3678567"/>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729"/>
        <p:cNvGrpSpPr/>
        <p:nvPr/>
      </p:nvGrpSpPr>
      <p:grpSpPr>
        <a:xfrm>
          <a:off x="0" y="0"/>
          <a:ext cx="0" cy="0"/>
          <a:chOff x="0" y="0"/>
          <a:chExt cx="0" cy="0"/>
        </a:xfrm>
      </p:grpSpPr>
      <p:pic>
        <p:nvPicPr>
          <p:cNvPr id="730" name="Google Shape;730;p100"/>
          <p:cNvPicPr preferRelativeResize="0"/>
          <p:nvPr/>
        </p:nvPicPr>
        <p:blipFill>
          <a:blip r:embed="rId2">
            <a:alphaModFix/>
          </a:blip>
          <a:stretch>
            <a:fillRect/>
          </a:stretch>
        </p:blipFill>
        <p:spPr>
          <a:xfrm>
            <a:off x="0" y="0"/>
            <a:ext cx="9143990" cy="5143500"/>
          </a:xfrm>
          <a:prstGeom prst="rect">
            <a:avLst/>
          </a:prstGeom>
          <a:noFill/>
          <a:ln>
            <a:noFill/>
          </a:ln>
        </p:spPr>
      </p:pic>
      <p:sp>
        <p:nvSpPr>
          <p:cNvPr id="731" name="Google Shape;731;p100"/>
          <p:cNvSpPr txBox="1">
            <a:spLocks noGrp="1"/>
          </p:cNvSpPr>
          <p:nvPr>
            <p:ph type="sldNum" idx="12"/>
          </p:nvPr>
        </p:nvSpPr>
        <p:spPr>
          <a:xfrm>
            <a:off x="114300" y="6310000"/>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732" name="Google Shape;732;p100"/>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733"/>
        <p:cNvGrpSpPr/>
        <p:nvPr/>
      </p:nvGrpSpPr>
      <p:grpSpPr>
        <a:xfrm>
          <a:off x="0" y="0"/>
          <a:ext cx="0" cy="0"/>
          <a:chOff x="0" y="0"/>
          <a:chExt cx="0" cy="0"/>
        </a:xfrm>
      </p:grpSpPr>
      <p:pic>
        <p:nvPicPr>
          <p:cNvPr id="734" name="Google Shape;734;p101"/>
          <p:cNvPicPr preferRelativeResize="0"/>
          <p:nvPr/>
        </p:nvPicPr>
        <p:blipFill>
          <a:blip r:embed="rId2">
            <a:alphaModFix/>
          </a:blip>
          <a:stretch>
            <a:fillRect/>
          </a:stretch>
        </p:blipFill>
        <p:spPr>
          <a:xfrm>
            <a:off x="0" y="0"/>
            <a:ext cx="9144000" cy="914400"/>
          </a:xfrm>
          <a:prstGeom prst="rect">
            <a:avLst/>
          </a:prstGeom>
          <a:noFill/>
          <a:ln>
            <a:noFill/>
          </a:ln>
        </p:spPr>
      </p:pic>
      <p:pic>
        <p:nvPicPr>
          <p:cNvPr id="735" name="Google Shape;735;p101"/>
          <p:cNvPicPr preferRelativeResize="0"/>
          <p:nvPr/>
        </p:nvPicPr>
        <p:blipFill>
          <a:blip r:embed="rId3">
            <a:alphaModFix/>
          </a:blip>
          <a:stretch>
            <a:fillRect/>
          </a:stretch>
        </p:blipFill>
        <p:spPr>
          <a:xfrm>
            <a:off x="8146725" y="6235200"/>
            <a:ext cx="867951" cy="369000"/>
          </a:xfrm>
          <a:prstGeom prst="rect">
            <a:avLst/>
          </a:prstGeom>
          <a:noFill/>
          <a:ln>
            <a:noFill/>
          </a:ln>
        </p:spPr>
      </p:pic>
      <p:sp>
        <p:nvSpPr>
          <p:cNvPr id="736" name="Google Shape;736;p101"/>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37" name="Google Shape;737;p101"/>
          <p:cNvSpPr txBox="1">
            <a:spLocks noGrp="1"/>
          </p:cNvSpPr>
          <p:nvPr>
            <p:ph type="body" idx="1"/>
          </p:nvPr>
        </p:nvSpPr>
        <p:spPr>
          <a:xfrm>
            <a:off x="457200" y="1524000"/>
            <a:ext cx="8520600" cy="42555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738" name="Google Shape;738;p101"/>
          <p:cNvCxnSpPr/>
          <p:nvPr/>
        </p:nvCxnSpPr>
        <p:spPr>
          <a:xfrm>
            <a:off x="0" y="6082133"/>
            <a:ext cx="9152700" cy="0"/>
          </a:xfrm>
          <a:prstGeom prst="straightConnector1">
            <a:avLst/>
          </a:prstGeom>
          <a:noFill/>
          <a:ln w="9525" cap="flat" cmpd="sng">
            <a:solidFill>
              <a:srgbClr val="E69138"/>
            </a:solidFill>
            <a:prstDash val="solid"/>
            <a:round/>
            <a:headEnd type="none" w="med" len="med"/>
            <a:tailEnd type="none" w="med" len="med"/>
          </a:ln>
        </p:spPr>
      </p:cxnSp>
      <p:sp>
        <p:nvSpPr>
          <p:cNvPr id="739" name="Google Shape;739;p101"/>
          <p:cNvSpPr txBox="1">
            <a:spLocks noGrp="1"/>
          </p:cNvSpPr>
          <p:nvPr>
            <p:ph type="sldNum" idx="12"/>
          </p:nvPr>
        </p:nvSpPr>
        <p:spPr>
          <a:xfrm>
            <a:off x="114300" y="6384667"/>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740"/>
        <p:cNvGrpSpPr/>
        <p:nvPr/>
      </p:nvGrpSpPr>
      <p:grpSpPr>
        <a:xfrm>
          <a:off x="0" y="0"/>
          <a:ext cx="0" cy="0"/>
          <a:chOff x="0" y="0"/>
          <a:chExt cx="0" cy="0"/>
        </a:xfrm>
      </p:grpSpPr>
      <p:pic>
        <p:nvPicPr>
          <p:cNvPr id="741" name="Google Shape;741;p10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742" name="Google Shape;742;p102"/>
          <p:cNvPicPr preferRelativeResize="0"/>
          <p:nvPr/>
        </p:nvPicPr>
        <p:blipFill>
          <a:blip r:embed="rId3">
            <a:alphaModFix/>
          </a:blip>
          <a:stretch>
            <a:fillRect/>
          </a:stretch>
        </p:blipFill>
        <p:spPr>
          <a:xfrm>
            <a:off x="8146725" y="6235200"/>
            <a:ext cx="867951" cy="369000"/>
          </a:xfrm>
          <a:prstGeom prst="rect">
            <a:avLst/>
          </a:prstGeom>
          <a:noFill/>
          <a:ln>
            <a:noFill/>
          </a:ln>
        </p:spPr>
      </p:pic>
      <p:sp>
        <p:nvSpPr>
          <p:cNvPr id="743" name="Google Shape;743;p102"/>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744" name="Google Shape;744;p102"/>
          <p:cNvCxnSpPr/>
          <p:nvPr/>
        </p:nvCxnSpPr>
        <p:spPr>
          <a:xfrm>
            <a:off x="0" y="6082133"/>
            <a:ext cx="9152700" cy="0"/>
          </a:xfrm>
          <a:prstGeom prst="straightConnector1">
            <a:avLst/>
          </a:prstGeom>
          <a:noFill/>
          <a:ln w="9525" cap="flat" cmpd="sng">
            <a:solidFill>
              <a:srgbClr val="E69138"/>
            </a:solidFill>
            <a:prstDash val="solid"/>
            <a:round/>
            <a:headEnd type="none" w="med" len="med"/>
            <a:tailEnd type="none" w="med" len="med"/>
          </a:ln>
        </p:spPr>
      </p:cxnSp>
      <p:sp>
        <p:nvSpPr>
          <p:cNvPr id="745" name="Google Shape;745;p102"/>
          <p:cNvSpPr txBox="1">
            <a:spLocks noGrp="1"/>
          </p:cNvSpPr>
          <p:nvPr>
            <p:ph type="sldNum" idx="12"/>
          </p:nvPr>
        </p:nvSpPr>
        <p:spPr>
          <a:xfrm>
            <a:off x="114300" y="6384667"/>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746"/>
        <p:cNvGrpSpPr/>
        <p:nvPr/>
      </p:nvGrpSpPr>
      <p:grpSpPr>
        <a:xfrm>
          <a:off x="0" y="0"/>
          <a:ext cx="0" cy="0"/>
          <a:chOff x="0" y="0"/>
          <a:chExt cx="0" cy="0"/>
        </a:xfrm>
      </p:grpSpPr>
      <p:pic>
        <p:nvPicPr>
          <p:cNvPr id="747" name="Google Shape;747;p103"/>
          <p:cNvPicPr preferRelativeResize="0"/>
          <p:nvPr/>
        </p:nvPicPr>
        <p:blipFill>
          <a:blip r:embed="rId2">
            <a:alphaModFix/>
          </a:blip>
          <a:stretch>
            <a:fillRect/>
          </a:stretch>
        </p:blipFill>
        <p:spPr>
          <a:xfrm>
            <a:off x="8146725" y="6235200"/>
            <a:ext cx="867951" cy="369000"/>
          </a:xfrm>
          <a:prstGeom prst="rect">
            <a:avLst/>
          </a:prstGeom>
          <a:noFill/>
          <a:ln>
            <a:noFill/>
          </a:ln>
        </p:spPr>
      </p:pic>
      <p:cxnSp>
        <p:nvCxnSpPr>
          <p:cNvPr id="748" name="Google Shape;748;p103"/>
          <p:cNvCxnSpPr/>
          <p:nvPr/>
        </p:nvCxnSpPr>
        <p:spPr>
          <a:xfrm>
            <a:off x="0" y="6082133"/>
            <a:ext cx="9152700" cy="0"/>
          </a:xfrm>
          <a:prstGeom prst="straightConnector1">
            <a:avLst/>
          </a:prstGeom>
          <a:noFill/>
          <a:ln w="9525" cap="flat" cmpd="sng">
            <a:solidFill>
              <a:srgbClr val="E69138"/>
            </a:solidFill>
            <a:prstDash val="solid"/>
            <a:round/>
            <a:headEnd type="none" w="med" len="med"/>
            <a:tailEnd type="none" w="med" len="med"/>
          </a:ln>
        </p:spPr>
      </p:cxnSp>
      <p:sp>
        <p:nvSpPr>
          <p:cNvPr id="749" name="Google Shape;749;p103"/>
          <p:cNvSpPr txBox="1">
            <a:spLocks noGrp="1"/>
          </p:cNvSpPr>
          <p:nvPr>
            <p:ph type="sldNum" idx="12"/>
          </p:nvPr>
        </p:nvSpPr>
        <p:spPr>
          <a:xfrm>
            <a:off x="114300" y="6384667"/>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theme" Target="../theme/theme2.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41" Type="http://schemas.openxmlformats.org/officeDocument/2006/relationships/slideLayout" Target="../slideLayouts/slideLayout6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5" Type="http://schemas.openxmlformats.org/officeDocument/2006/relationships/theme" Target="../theme/theme3.xml"/><Relationship Id="rId4"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slideLayout" Target="../slideLayouts/slideLayout105.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42" Type="http://schemas.openxmlformats.org/officeDocument/2006/relationships/theme" Target="../theme/theme4.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41" Type="http://schemas.openxmlformats.org/officeDocument/2006/relationships/slideLayout" Target="../slideLayouts/slideLayout107.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40" Type="http://schemas.openxmlformats.org/officeDocument/2006/relationships/slideLayout" Target="../slideLayouts/slideLayout106.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8" Type="http://schemas.openxmlformats.org/officeDocument/2006/relationships/slideLayout" Target="../slideLayouts/slideLayout74.xml"/><Relationship Id="rId3" Type="http://schemas.openxmlformats.org/officeDocument/2006/relationships/slideLayout" Target="../slideLayouts/slideLayout69.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9" Type="http://schemas.openxmlformats.org/officeDocument/2006/relationships/slideLayout" Target="../slideLayouts/slideLayout146.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42" Type="http://schemas.openxmlformats.org/officeDocument/2006/relationships/slideLayout" Target="../slideLayouts/slideLayout149.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9" Type="http://schemas.openxmlformats.org/officeDocument/2006/relationships/slideLayout" Target="../slideLayouts/slideLayout136.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40" Type="http://schemas.openxmlformats.org/officeDocument/2006/relationships/slideLayout" Target="../slideLayouts/slideLayout147.xml"/><Relationship Id="rId45" Type="http://schemas.openxmlformats.org/officeDocument/2006/relationships/theme" Target="../theme/theme5.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31" Type="http://schemas.openxmlformats.org/officeDocument/2006/relationships/slideLayout" Target="../slideLayouts/slideLayout138.xml"/><Relationship Id="rId44" Type="http://schemas.openxmlformats.org/officeDocument/2006/relationships/slideLayout" Target="../slideLayouts/slideLayout151.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 Id="rId43" Type="http://schemas.openxmlformats.org/officeDocument/2006/relationships/slideLayout" Target="../slideLayouts/slideLayout150.xml"/><Relationship Id="rId8" Type="http://schemas.openxmlformats.org/officeDocument/2006/relationships/slideLayout" Target="../slideLayouts/slideLayout115.xml"/><Relationship Id="rId3" Type="http://schemas.openxmlformats.org/officeDocument/2006/relationships/slideLayout" Target="../slideLayouts/slideLayout110.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 Id="rId20" Type="http://schemas.openxmlformats.org/officeDocument/2006/relationships/slideLayout" Target="../slideLayouts/slideLayout127.xml"/><Relationship Id="rId41" Type="http://schemas.openxmlformats.org/officeDocument/2006/relationships/slideLayout" Target="../slideLayouts/slideLayout1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41"/>
        <p:cNvGrpSpPr/>
        <p:nvPr/>
      </p:nvGrpSpPr>
      <p:grpSpPr>
        <a:xfrm>
          <a:off x="0" y="0"/>
          <a:ext cx="0" cy="0"/>
          <a:chOff x="0" y="0"/>
          <a:chExt cx="0" cy="0"/>
        </a:xfrm>
      </p:grpSpPr>
      <p:sp>
        <p:nvSpPr>
          <p:cNvPr id="142" name="Google Shape;142;p23"/>
          <p:cNvSpPr txBox="1">
            <a:spLocks noGrp="1"/>
          </p:cNvSpPr>
          <p:nvPr>
            <p:ph type="body" idx="1"/>
          </p:nvPr>
        </p:nvSpPr>
        <p:spPr>
          <a:xfrm>
            <a:off x="311700" y="1536633"/>
            <a:ext cx="8520600" cy="4555200"/>
          </a:xfrm>
          <a:prstGeom prst="rect">
            <a:avLst/>
          </a:prstGeom>
          <a:noFill/>
          <a:ln>
            <a:noFill/>
          </a:ln>
        </p:spPr>
        <p:txBody>
          <a:bodyPr spcFirstLastPara="1" wrap="square" lIns="0" tIns="0" rIns="0" bIns="0" anchor="t" anchorCtr="0">
            <a:norm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143" name="Google Shape;143;p23"/>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9pPr>
          </a:lstStyle>
          <a:p>
            <a:endParaRPr/>
          </a:p>
        </p:txBody>
      </p:sp>
      <p:sp>
        <p:nvSpPr>
          <p:cNvPr id="144" name="Google Shape;144;p23"/>
          <p:cNvSpPr txBox="1">
            <a:spLocks noGrp="1"/>
          </p:cNvSpPr>
          <p:nvPr>
            <p:ph type="sldNum" idx="12"/>
          </p:nvPr>
        </p:nvSpPr>
        <p:spPr>
          <a:xfrm>
            <a:off x="8556784" y="6333135"/>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p23"/>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46" name="Google Shape;146;p23"/>
          <p:cNvSpPr txBox="1"/>
          <p:nvPr/>
        </p:nvSpPr>
        <p:spPr>
          <a:xfrm>
            <a:off x="511200" y="6449767"/>
            <a:ext cx="2952300" cy="12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999999"/>
                </a:solidFill>
                <a:latin typeface="Calibri"/>
                <a:ea typeface="Calibri"/>
                <a:cs typeface="Calibri"/>
                <a:sym typeface="Calibri"/>
              </a:rPr>
              <a:t>Colorado Department of Education</a:t>
            </a:r>
            <a:endParaRPr sz="800" b="0" i="0" u="none" strike="noStrike" cap="none">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 id="2147483706" r:id="rId38"/>
    <p:sldLayoutId id="2147483707" r:id="rId39"/>
    <p:sldLayoutId id="2147483708" r:id="rId40"/>
    <p:sldLayoutId id="2147483709" r:id="rId41"/>
  </p:sldLayoutIdLst>
  <p:transition spd="slow">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0"/>
        <p:cNvGrpSpPr/>
        <p:nvPr/>
      </p:nvGrpSpPr>
      <p:grpSpPr>
        <a:xfrm>
          <a:off x="0" y="0"/>
          <a:ext cx="0" cy="0"/>
          <a:chOff x="0" y="0"/>
          <a:chExt cx="0" cy="0"/>
        </a:xfrm>
      </p:grpSpPr>
      <p:sp>
        <p:nvSpPr>
          <p:cNvPr id="461" name="Google Shape;461;p6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2" name="Google Shape;462;p6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3" name="Google Shape;463;p65"/>
          <p:cNvSpPr txBox="1">
            <a:spLocks noGrp="1"/>
          </p:cNvSpPr>
          <p:nvPr>
            <p:ph type="sldNum" idx="12"/>
          </p:nvPr>
        </p:nvSpPr>
        <p:spPr>
          <a:xfrm>
            <a:off x="245193" y="6360652"/>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89"/>
        <p:cNvGrpSpPr/>
        <p:nvPr/>
      </p:nvGrpSpPr>
      <p:grpSpPr>
        <a:xfrm>
          <a:off x="0" y="0"/>
          <a:ext cx="0" cy="0"/>
          <a:chOff x="0" y="0"/>
          <a:chExt cx="0" cy="0"/>
        </a:xfrm>
      </p:grpSpPr>
      <p:sp>
        <p:nvSpPr>
          <p:cNvPr id="490" name="Google Shape;490;p70"/>
          <p:cNvSpPr txBox="1">
            <a:spLocks noGrp="1"/>
          </p:cNvSpPr>
          <p:nvPr>
            <p:ph type="body" idx="1"/>
          </p:nvPr>
        </p:nvSpPr>
        <p:spPr>
          <a:xfrm>
            <a:off x="311700" y="1536633"/>
            <a:ext cx="8520600" cy="45552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491" name="Google Shape;491;p7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92" name="Google Shape;492;p70"/>
          <p:cNvSpPr txBox="1">
            <a:spLocks noGrp="1"/>
          </p:cNvSpPr>
          <p:nvPr>
            <p:ph type="sldNum" idx="12"/>
          </p:nvPr>
        </p:nvSpPr>
        <p:spPr>
          <a:xfrm>
            <a:off x="8556784" y="6333134"/>
            <a:ext cx="548700" cy="5247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Calibri"/>
                <a:ea typeface="Calibri"/>
                <a:cs typeface="Calibri"/>
                <a:sym typeface="Calibri"/>
              </a:defRPr>
            </a:lvl1pPr>
            <a:lvl2pPr lvl="1" algn="r" rtl="0">
              <a:buNone/>
              <a:defRPr sz="1300">
                <a:solidFill>
                  <a:schemeClr val="dk2"/>
                </a:solidFill>
                <a:latin typeface="Calibri"/>
                <a:ea typeface="Calibri"/>
                <a:cs typeface="Calibri"/>
                <a:sym typeface="Calibri"/>
              </a:defRPr>
            </a:lvl2pPr>
            <a:lvl3pPr lvl="2" algn="r" rtl="0">
              <a:buNone/>
              <a:defRPr sz="1300">
                <a:solidFill>
                  <a:schemeClr val="dk2"/>
                </a:solidFill>
                <a:latin typeface="Calibri"/>
                <a:ea typeface="Calibri"/>
                <a:cs typeface="Calibri"/>
                <a:sym typeface="Calibri"/>
              </a:defRPr>
            </a:lvl3pPr>
            <a:lvl4pPr lvl="3" algn="r" rtl="0">
              <a:buNone/>
              <a:defRPr sz="1300">
                <a:solidFill>
                  <a:schemeClr val="dk2"/>
                </a:solidFill>
                <a:latin typeface="Calibri"/>
                <a:ea typeface="Calibri"/>
                <a:cs typeface="Calibri"/>
                <a:sym typeface="Calibri"/>
              </a:defRPr>
            </a:lvl4pPr>
            <a:lvl5pPr lvl="4" algn="r" rtl="0">
              <a:buNone/>
              <a:defRPr sz="1300">
                <a:solidFill>
                  <a:schemeClr val="dk2"/>
                </a:solidFill>
                <a:latin typeface="Calibri"/>
                <a:ea typeface="Calibri"/>
                <a:cs typeface="Calibri"/>
                <a:sym typeface="Calibri"/>
              </a:defRPr>
            </a:lvl5pPr>
            <a:lvl6pPr lvl="5" algn="r" rtl="0">
              <a:buNone/>
              <a:defRPr sz="1300">
                <a:solidFill>
                  <a:schemeClr val="dk2"/>
                </a:solidFill>
                <a:latin typeface="Calibri"/>
                <a:ea typeface="Calibri"/>
                <a:cs typeface="Calibri"/>
                <a:sym typeface="Calibri"/>
              </a:defRPr>
            </a:lvl6pPr>
            <a:lvl7pPr lvl="6" algn="r" rtl="0">
              <a:buNone/>
              <a:defRPr sz="1300">
                <a:solidFill>
                  <a:schemeClr val="dk2"/>
                </a:solidFill>
                <a:latin typeface="Calibri"/>
                <a:ea typeface="Calibri"/>
                <a:cs typeface="Calibri"/>
                <a:sym typeface="Calibri"/>
              </a:defRPr>
            </a:lvl7pPr>
            <a:lvl8pPr lvl="7" algn="r" rtl="0">
              <a:buNone/>
              <a:defRPr sz="1300">
                <a:solidFill>
                  <a:schemeClr val="dk2"/>
                </a:solidFill>
                <a:latin typeface="Calibri"/>
                <a:ea typeface="Calibri"/>
                <a:cs typeface="Calibri"/>
                <a:sym typeface="Calibri"/>
              </a:defRPr>
            </a:lvl8pPr>
            <a:lvl9pPr lvl="8" algn="r" rtl="0">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93" name="Google Shape;493;p70"/>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494" name="Google Shape;494;p70"/>
          <p:cNvSpPr txBox="1"/>
          <p:nvPr/>
        </p:nvSpPr>
        <p:spPr>
          <a:xfrm>
            <a:off x="511200" y="6449767"/>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02"/>
        <p:cNvGrpSpPr/>
        <p:nvPr/>
      </p:nvGrpSpPr>
      <p:grpSpPr>
        <a:xfrm>
          <a:off x="0" y="0"/>
          <a:ext cx="0" cy="0"/>
          <a:chOff x="0" y="0"/>
          <a:chExt cx="0" cy="0"/>
        </a:xfrm>
      </p:grpSpPr>
      <p:sp>
        <p:nvSpPr>
          <p:cNvPr id="803" name="Google Shape;803;p112"/>
          <p:cNvSpPr txBox="1">
            <a:spLocks noGrp="1"/>
          </p:cNvSpPr>
          <p:nvPr>
            <p:ph type="body" idx="1"/>
          </p:nvPr>
        </p:nvSpPr>
        <p:spPr>
          <a:xfrm>
            <a:off x="311700" y="1536633"/>
            <a:ext cx="8520600" cy="4555200"/>
          </a:xfrm>
          <a:prstGeom prst="rect">
            <a:avLst/>
          </a:prstGeom>
          <a:noFill/>
          <a:ln>
            <a:noFill/>
          </a:ln>
        </p:spPr>
        <p:txBody>
          <a:bodyPr spcFirstLastPara="1" wrap="square" lIns="0" tIns="0" rIns="0" bIns="0" anchor="t" anchorCtr="0">
            <a:norm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804" name="Google Shape;804;p112"/>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9pPr>
          </a:lstStyle>
          <a:p>
            <a:endParaRPr/>
          </a:p>
        </p:txBody>
      </p:sp>
      <p:sp>
        <p:nvSpPr>
          <p:cNvPr id="805" name="Google Shape;805;p112"/>
          <p:cNvSpPr txBox="1">
            <a:spLocks noGrp="1"/>
          </p:cNvSpPr>
          <p:nvPr>
            <p:ph type="sldNum" idx="12"/>
          </p:nvPr>
        </p:nvSpPr>
        <p:spPr>
          <a:xfrm>
            <a:off x="8556784" y="6333135"/>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06" name="Google Shape;806;p112"/>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807" name="Google Shape;807;p112"/>
          <p:cNvSpPr txBox="1"/>
          <p:nvPr/>
        </p:nvSpPr>
        <p:spPr>
          <a:xfrm>
            <a:off x="511200" y="6449767"/>
            <a:ext cx="2952300" cy="12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999999"/>
                </a:solidFill>
                <a:latin typeface="Calibri"/>
                <a:ea typeface="Calibri"/>
                <a:cs typeface="Calibri"/>
                <a:sym typeface="Calibri"/>
              </a:rPr>
              <a:t>Colorado Department of Education</a:t>
            </a:r>
            <a:endParaRPr sz="800" b="0" i="0" u="none" strike="noStrike" cap="none">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 id="2147483786" r:id="rId32"/>
    <p:sldLayoutId id="2147483787" r:id="rId33"/>
    <p:sldLayoutId id="2147483788" r:id="rId34"/>
    <p:sldLayoutId id="2147483789" r:id="rId35"/>
    <p:sldLayoutId id="2147483790" r:id="rId36"/>
    <p:sldLayoutId id="2147483791" r:id="rId37"/>
    <p:sldLayoutId id="2147483792" r:id="rId38"/>
    <p:sldLayoutId id="2147483793" r:id="rId39"/>
    <p:sldLayoutId id="2147483794" r:id="rId40"/>
    <p:sldLayoutId id="2147483795" r:id="rId41"/>
    <p:sldLayoutId id="2147483796" r:id="rId42"/>
    <p:sldLayoutId id="2147483797" r:id="rId43"/>
    <p:sldLayoutId id="2147483798" r:id="rId4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10.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1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10.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hyperlink" Target="https://www.cde.state.co.us/accountability/frameworkscoringguide2023" TargetMode="Externa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accountability/tap" TargetMode="External"/><Relationship Id="rId2" Type="http://schemas.openxmlformats.org/officeDocument/2006/relationships/notesSlide" Target="../notesSlides/notesSlide34.xml"/><Relationship Id="rId1" Type="http://schemas.openxmlformats.org/officeDocument/2006/relationships/slideLayout" Target="../slideLayouts/slideLayout64.xml"/><Relationship Id="rId6" Type="http://schemas.openxmlformats.org/officeDocument/2006/relationships/hyperlink" Target="https://www.cde.state.co.us/uip/data-analysis-for-small-student-populations" TargetMode="External"/><Relationship Id="rId5" Type="http://schemas.openxmlformats.org/officeDocument/2006/relationships/hyperlink" Target="https://www.cde.state.co.us/code/accountability-dataexplorertool-secure" TargetMode="External"/><Relationship Id="rId4" Type="http://schemas.openxmlformats.org/officeDocument/2006/relationships/hyperlink" Target="https://www.cde.state.co.us/accountability/insufficientstatedatafactshee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accountability/accountability-resources#understandingsp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7.xml"/><Relationship Id="rId1" Type="http://schemas.openxmlformats.org/officeDocument/2006/relationships/slideLayout" Target="../slideLayouts/slideLayout17.xml"/><Relationship Id="rId5" Type="http://schemas.openxmlformats.org/officeDocument/2006/relationships/slide" Target="slide48.xml"/><Relationship Id="rId4" Type="http://schemas.openxmlformats.org/officeDocument/2006/relationships/slide" Target="slide6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10.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de.state.co.us/uip/parent_notification_fact_sheet" TargetMode="External"/><Relationship Id="rId2" Type="http://schemas.openxmlformats.org/officeDocument/2006/relationships/notesSlide" Target="../notesSlides/notesSlide46.xml"/><Relationship Id="rId1" Type="http://schemas.openxmlformats.org/officeDocument/2006/relationships/slideLayout" Target="../slideLayouts/slideLayout15.xml"/><Relationship Id="rId5" Type="http://schemas.openxmlformats.org/officeDocument/2006/relationships/hyperlink" Target="https://www.cde.state.co.us/accountability/januarysubmissionguidance" TargetMode="External"/><Relationship Id="rId4" Type="http://schemas.openxmlformats.org/officeDocument/2006/relationships/hyperlink" Target="https://www.cde.state.co.us/fedprograms/easiapplication" TargetMode="Externa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110.xml"/></Relationships>
</file>

<file path=ppt/slides/_rels/slide5.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slide" Target="slide7.xml"/><Relationship Id="rId7" Type="http://schemas.openxmlformats.org/officeDocument/2006/relationships/slide" Target="slide4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21.xml"/><Relationship Id="rId10" Type="http://schemas.openxmlformats.org/officeDocument/2006/relationships/slide" Target="slide88.xml"/><Relationship Id="rId4" Type="http://schemas.openxmlformats.org/officeDocument/2006/relationships/slide" Target="slide14.xml"/><Relationship Id="rId9" Type="http://schemas.openxmlformats.org/officeDocument/2006/relationships/slide" Target="slide6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0.xml"/></Relationships>
</file>

<file path=ppt/slides/_rels/slide51.xml.rels><?xml version="1.0" encoding="UTF-8" standalone="yes"?>
<Relationships xmlns="http://schemas.openxmlformats.org/package/2006/relationships"><Relationship Id="rId3" Type="http://schemas.openxmlformats.org/officeDocument/2006/relationships/hyperlink" Target="https://www.cde.state.co.us/uip/uips-theroleoftheschoolboard-plandevelopment-adoption" TargetMode="External"/><Relationship Id="rId2" Type="http://schemas.openxmlformats.org/officeDocument/2006/relationships/notesSlide" Target="../notesSlides/notesSlide51.xml"/><Relationship Id="rId1" Type="http://schemas.openxmlformats.org/officeDocument/2006/relationships/slideLayout" Target="../slideLayouts/slideLayout1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1.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cde.state.co.us/familyengagement/promising" TargetMode="External"/><Relationship Id="rId5" Type="http://schemas.openxmlformats.org/officeDocument/2006/relationships/hyperlink" Target="https://www.cde.state.co.us/familyengagement/p12fscpframeworkusersguide" TargetMode="External"/><Relationship Id="rId4" Type="http://schemas.openxmlformats.org/officeDocument/2006/relationships/hyperlink" Target="https://www.cde.state.co.us/sites/default/files/docs/uip/FSCP_Strategy%20Guide%202.0.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cde.state.co.us/communications/hb23-1231-fact-sheet"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hyperlink" Target="https://www.cde.state.co.us/early/elna"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www.cde.state.co.us/early/earlychildhoodassessment"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s://www.cde.state.co.us/uip/coeducationalaccountability-overviewforboardsofeducation" TargetMode="External"/><Relationship Id="rId2" Type="http://schemas.openxmlformats.org/officeDocument/2006/relationships/notesSlide" Target="../notesSlides/notesSlide64.xml"/><Relationship Id="rId1" Type="http://schemas.openxmlformats.org/officeDocument/2006/relationships/slideLayout" Target="../slideLayouts/slideLayout15.xml"/><Relationship Id="rId4" Type="http://schemas.openxmlformats.org/officeDocument/2006/relationships/image" Target="../media/image47.jpg"/></Relationships>
</file>

<file path=ppt/slides/_rels/slide65.xml.rels><?xml version="1.0" encoding="UTF-8" standalone="yes"?>
<Relationships xmlns="http://schemas.openxmlformats.org/package/2006/relationships"><Relationship Id="rId3" Type="http://schemas.openxmlformats.org/officeDocument/2006/relationships/hyperlink" Target="mailto:sample@google.net" TargetMode="External"/><Relationship Id="rId2" Type="http://schemas.openxmlformats.org/officeDocument/2006/relationships/notesSlide" Target="../notesSlides/notesSlide65.xml"/><Relationship Id="rId1" Type="http://schemas.openxmlformats.org/officeDocument/2006/relationships/slideLayout" Target="../slideLayouts/slideLayout15.xml"/><Relationship Id="rId4" Type="http://schemas.openxmlformats.org/officeDocument/2006/relationships/image" Target="../media/image48.jpg"/></Relationships>
</file>

<file path=ppt/slides/_rels/slide66.xml.rels><?xml version="1.0" encoding="UTF-8" standalone="yes"?>
<Relationships xmlns="http://schemas.openxmlformats.org/package/2006/relationships"><Relationship Id="rId3" Type="http://schemas.openxmlformats.org/officeDocument/2006/relationships/hyperlink" Target="https://www.cde.state.co.us/uip/uips-theroleoftheschoolboard-plandevelopment-adoption" TargetMode="External"/><Relationship Id="rId7" Type="http://schemas.openxmlformats.org/officeDocument/2006/relationships/hyperlink" Target="mailto:uiphelp@cde.state.co.us" TargetMode="External"/><Relationship Id="rId2" Type="http://schemas.openxmlformats.org/officeDocument/2006/relationships/notesSlide" Target="../notesSlides/notesSlide66.xml"/><Relationship Id="rId1" Type="http://schemas.openxmlformats.org/officeDocument/2006/relationships/slideLayout" Target="../slideLayouts/slideLayout15.xml"/><Relationship Id="rId6" Type="http://schemas.openxmlformats.org/officeDocument/2006/relationships/hyperlink" Target="https://www.cde.state.co.us/schoolview" TargetMode="External"/><Relationship Id="rId5" Type="http://schemas.openxmlformats.org/officeDocument/2006/relationships/hyperlink" Target="https://www.cde.state.co.us/fedprograms/facilitatedboardtraining" TargetMode="External"/><Relationship Id="rId4" Type="http://schemas.openxmlformats.org/officeDocument/2006/relationships/hyperlink" Target="https://www.cde.state.co.us/uip/coeducationalaccountability-overviewforboardsofeducation"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hyperlink" Target="https://www.cde.state.co.us/accountability/spring2024contentassessmentguidanceneplep" TargetMode="External"/><Relationship Id="rId2" Type="http://schemas.openxmlformats.org/officeDocument/2006/relationships/notesSlide" Target="../notesSlides/notesSlide68.xml"/><Relationship Id="rId1" Type="http://schemas.openxmlformats.org/officeDocument/2006/relationships/slideLayout" Target="../slideLayouts/slideLayout23.xml"/><Relationship Id="rId4" Type="http://schemas.openxmlformats.org/officeDocument/2006/relationships/hyperlink" Target="https://www.cde.state.co.us/accountability/2024changesdoc"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23.xml"/><Relationship Id="rId5" Type="http://schemas.openxmlformats.org/officeDocument/2006/relationships/image" Target="../media/image38.png"/><Relationship Id="rId4" Type="http://schemas.openxmlformats.org/officeDocument/2006/relationships/image" Target="../media/image37.png"/></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0.png"/></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2.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0.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8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8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4.png"/></Relationships>
</file>

<file path=ppt/slides/_rels/slide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hyperlink" Target="https://www.cde.state.co.us/accountability/ontrackgrowthfactsheet"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s://www.cde.state.co.us/uip/otgwebinarmoduleseri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0.xml"/></Relationships>
</file>

<file path=ppt/slides/_rels/slide9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157"/>
          <p:cNvSpPr txBox="1">
            <a:spLocks noGrp="1"/>
          </p:cNvSpPr>
          <p:nvPr>
            <p:ph type="ctrTitle" idx="4294967295"/>
          </p:nvPr>
        </p:nvSpPr>
        <p:spPr>
          <a:xfrm>
            <a:off x="213075" y="1588200"/>
            <a:ext cx="8724000" cy="1216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2800" b="1"/>
              <a:t>2024 </a:t>
            </a:r>
            <a:endParaRPr sz="2800" b="1"/>
          </a:p>
          <a:p>
            <a:pPr marL="0" lvl="0" indent="0" algn="ctr" rtl="0">
              <a:spcBef>
                <a:spcPts val="0"/>
              </a:spcBef>
              <a:spcAft>
                <a:spcPts val="0"/>
              </a:spcAft>
              <a:buSzPts val="990"/>
              <a:buNone/>
            </a:pPr>
            <a:r>
              <a:rPr lang="en-US" sz="2800" b="1"/>
              <a:t>State Accountability, Measures &amp; Improvement Planning</a:t>
            </a:r>
            <a:endParaRPr sz="2800" b="1"/>
          </a:p>
          <a:p>
            <a:pPr marL="0" lvl="0" indent="0" algn="ctr" rtl="0">
              <a:spcBef>
                <a:spcPts val="0"/>
              </a:spcBef>
              <a:spcAft>
                <a:spcPts val="0"/>
              </a:spcAft>
              <a:buSzPts val="990"/>
              <a:buNone/>
            </a:pPr>
            <a:r>
              <a:rPr lang="en-US" sz="2440" b="1"/>
              <a:t>District Resource Slide Deck to Engage Boards of Education</a:t>
            </a:r>
            <a:endParaRPr sz="2440" b="1"/>
          </a:p>
        </p:txBody>
      </p:sp>
      <p:sp>
        <p:nvSpPr>
          <p:cNvPr id="1148" name="Google Shape;1148;p157"/>
          <p:cNvSpPr txBox="1">
            <a:spLocks noGrp="1"/>
          </p:cNvSpPr>
          <p:nvPr>
            <p:ph type="subTitle" idx="4294967295"/>
          </p:nvPr>
        </p:nvSpPr>
        <p:spPr>
          <a:xfrm>
            <a:off x="1088800" y="4208425"/>
            <a:ext cx="7242000" cy="1065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100" b="1"/>
              <a:t>Prepared by Accountability &amp; Continuous Improvement Unit</a:t>
            </a:r>
            <a:endParaRPr sz="2100" b="1"/>
          </a:p>
          <a:p>
            <a:pPr marL="0" lvl="0" indent="0" algn="l" rtl="0">
              <a:spcBef>
                <a:spcPts val="1000"/>
              </a:spcBef>
              <a:spcAft>
                <a:spcPts val="0"/>
              </a:spcAft>
              <a:buNone/>
            </a:pPr>
            <a:r>
              <a:rPr lang="en-US" sz="2100" b="1"/>
              <a:t>               Colorado Department of Education</a:t>
            </a:r>
            <a:endParaRPr sz="2100" b="1"/>
          </a:p>
        </p:txBody>
      </p:sp>
      <p:sp>
        <p:nvSpPr>
          <p:cNvPr id="1149" name="Google Shape;1149;p157"/>
          <p:cNvSpPr txBox="1">
            <a:spLocks noGrp="1"/>
          </p:cNvSpPr>
          <p:nvPr>
            <p:ph type="sldNum" idx="4294967295"/>
          </p:nvPr>
        </p:nvSpPr>
        <p:spPr>
          <a:xfrm>
            <a:off x="213072" y="6313750"/>
            <a:ext cx="3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rgbClr val="7F7F7F"/>
                </a:solidFill>
              </a:rPr>
              <a:t>1</a:t>
            </a:fld>
            <a:endParaRPr sz="1200">
              <a:solidFill>
                <a:srgbClr val="7F7F7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166"/>
          <p:cNvSpPr txBox="1">
            <a:spLocks noGrp="1"/>
          </p:cNvSpPr>
          <p:nvPr>
            <p:ph type="title"/>
          </p:nvPr>
        </p:nvSpPr>
        <p:spPr>
          <a:xfrm>
            <a:off x="264550" y="109150"/>
            <a:ext cx="85206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a:latin typeface="Arial"/>
                <a:ea typeface="Arial"/>
                <a:cs typeface="Arial"/>
                <a:sym typeface="Arial"/>
              </a:rPr>
              <a:t>Role of the Board | </a:t>
            </a:r>
            <a:r>
              <a:rPr lang="en-US" sz="2400">
                <a:latin typeface="Arial"/>
                <a:ea typeface="Arial"/>
                <a:cs typeface="Arial"/>
                <a:sym typeface="Arial"/>
              </a:rPr>
              <a:t>Governance Responsibilities</a:t>
            </a:r>
            <a:endParaRPr sz="2400">
              <a:latin typeface="Arial"/>
              <a:ea typeface="Arial"/>
              <a:cs typeface="Arial"/>
              <a:sym typeface="Arial"/>
            </a:endParaRPr>
          </a:p>
        </p:txBody>
      </p:sp>
      <p:sp>
        <p:nvSpPr>
          <p:cNvPr id="1228" name="Google Shape;1228;p166"/>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10</a:t>
            </a:fld>
            <a:endParaRPr/>
          </a:p>
        </p:txBody>
      </p:sp>
      <p:sp>
        <p:nvSpPr>
          <p:cNvPr id="1229" name="Google Shape;1229;p166"/>
          <p:cNvSpPr txBox="1"/>
          <p:nvPr/>
        </p:nvSpPr>
        <p:spPr>
          <a:xfrm>
            <a:off x="213075" y="1447233"/>
            <a:ext cx="5369400" cy="4063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Calibri"/>
              <a:buChar char="●"/>
            </a:pPr>
            <a:r>
              <a:rPr lang="en-US" sz="1800" dirty="0">
                <a:solidFill>
                  <a:schemeClr val="tx1"/>
                </a:solidFill>
                <a:latin typeface="Calibri"/>
                <a:ea typeface="Calibri"/>
                <a:cs typeface="Calibri"/>
                <a:sym typeface="Calibri"/>
              </a:rPr>
              <a:t>The primary responsibility of a Board of Education is to see that the educational needs of their community are being met.  </a:t>
            </a:r>
            <a:endParaRPr sz="1800" dirty="0">
              <a:solidFill>
                <a:schemeClr val="tx1"/>
              </a:solidFill>
              <a:latin typeface="Calibri"/>
              <a:ea typeface="Calibri"/>
              <a:cs typeface="Calibri"/>
              <a:sym typeface="Calibri"/>
            </a:endParaRPr>
          </a:p>
          <a:p>
            <a:pPr marL="914400" lvl="1" indent="-342900" algn="l" rtl="0">
              <a:spcBef>
                <a:spcPts val="0"/>
              </a:spcBef>
              <a:spcAft>
                <a:spcPts val="0"/>
              </a:spcAft>
              <a:buClr>
                <a:schemeClr val="dk2"/>
              </a:buClr>
              <a:buSzPts val="1800"/>
              <a:buFont typeface="Calibri"/>
              <a:buChar char="○"/>
            </a:pPr>
            <a:r>
              <a:rPr lang="en-US" sz="1800" dirty="0">
                <a:solidFill>
                  <a:schemeClr val="tx1"/>
                </a:solidFill>
                <a:latin typeface="Calibri"/>
                <a:ea typeface="Calibri"/>
                <a:cs typeface="Calibri"/>
                <a:sym typeface="Calibri"/>
              </a:rPr>
              <a:t>This happens by connecting with stakeholders, defining important outcomes, and monitoring progress towards those outcomes.</a:t>
            </a:r>
            <a:endParaRPr sz="1800" dirty="0">
              <a:solidFill>
                <a:schemeClr val="tx1"/>
              </a:solidFill>
              <a:latin typeface="Calibri"/>
              <a:ea typeface="Calibri"/>
              <a:cs typeface="Calibri"/>
              <a:sym typeface="Calibri"/>
            </a:endParaRPr>
          </a:p>
          <a:p>
            <a:pPr marL="0" lvl="0" indent="0" algn="l" rtl="0">
              <a:spcBef>
                <a:spcPts val="0"/>
              </a:spcBef>
              <a:spcAft>
                <a:spcPts val="0"/>
              </a:spcAft>
              <a:buNone/>
            </a:pPr>
            <a:endParaRPr sz="1800" dirty="0">
              <a:solidFill>
                <a:schemeClr val="tx1"/>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US" sz="1800" dirty="0">
                <a:solidFill>
                  <a:schemeClr val="tx1"/>
                </a:solidFill>
                <a:latin typeface="Calibri"/>
                <a:ea typeface="Calibri"/>
                <a:cs typeface="Calibri"/>
                <a:sym typeface="Calibri"/>
              </a:rPr>
              <a:t>Accountability results are one set of desired learning outcomes (as defined by the legislature) for all students to achieve in the state of Colorado.</a:t>
            </a:r>
            <a:endParaRPr sz="1800" dirty="0">
              <a:solidFill>
                <a:schemeClr val="tx1"/>
              </a:solidFill>
              <a:latin typeface="Calibri"/>
              <a:ea typeface="Calibri"/>
              <a:cs typeface="Calibri"/>
              <a:sym typeface="Calibri"/>
            </a:endParaRPr>
          </a:p>
          <a:p>
            <a:pPr marL="457200" lvl="0" indent="0" algn="l" rtl="0">
              <a:spcBef>
                <a:spcPts val="0"/>
              </a:spcBef>
              <a:spcAft>
                <a:spcPts val="0"/>
              </a:spcAft>
              <a:buNone/>
            </a:pPr>
            <a:endParaRPr sz="1800" dirty="0">
              <a:solidFill>
                <a:schemeClr val="tx1"/>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US" sz="1800" dirty="0">
                <a:solidFill>
                  <a:schemeClr val="tx1"/>
                </a:solidFill>
                <a:latin typeface="Calibri"/>
                <a:ea typeface="Calibri"/>
                <a:cs typeface="Calibri"/>
                <a:sym typeface="Calibri"/>
              </a:rPr>
              <a:t>Local priorities and policies reflect another layer of accountability that are defined by boards. </a:t>
            </a:r>
            <a:endParaRPr sz="1800" dirty="0">
              <a:solidFill>
                <a:schemeClr val="tx1"/>
              </a:solidFill>
              <a:latin typeface="Calibri"/>
              <a:ea typeface="Calibri"/>
              <a:cs typeface="Calibri"/>
              <a:sym typeface="Calibri"/>
            </a:endParaRPr>
          </a:p>
        </p:txBody>
      </p:sp>
      <p:pic>
        <p:nvPicPr>
          <p:cNvPr id="1230" name="Google Shape;1230;p166"/>
          <p:cNvPicPr preferRelativeResize="0"/>
          <p:nvPr/>
        </p:nvPicPr>
        <p:blipFill>
          <a:blip r:embed="rId3">
            <a:alphaModFix/>
          </a:blip>
          <a:stretch>
            <a:fillRect/>
          </a:stretch>
        </p:blipFill>
        <p:spPr>
          <a:xfrm>
            <a:off x="5734875" y="1271600"/>
            <a:ext cx="3256725" cy="32897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167"/>
          <p:cNvSpPr txBox="1">
            <a:spLocks noGrp="1"/>
          </p:cNvSpPr>
          <p:nvPr>
            <p:ph type="title"/>
          </p:nvPr>
        </p:nvSpPr>
        <p:spPr>
          <a:xfrm>
            <a:off x="213000" y="140025"/>
            <a:ext cx="87786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a:latin typeface="Arial"/>
                <a:ea typeface="Arial"/>
                <a:cs typeface="Arial"/>
                <a:sym typeface="Arial"/>
              </a:rPr>
              <a:t>How might Accountability Results be Used by Board Members?</a:t>
            </a:r>
            <a:endParaRPr sz="2400">
              <a:latin typeface="Arial"/>
              <a:ea typeface="Arial"/>
              <a:cs typeface="Arial"/>
              <a:sym typeface="Arial"/>
            </a:endParaRPr>
          </a:p>
        </p:txBody>
      </p:sp>
      <p:sp>
        <p:nvSpPr>
          <p:cNvPr id="1236" name="Google Shape;1236;p167"/>
          <p:cNvSpPr txBox="1">
            <a:spLocks noGrp="1"/>
          </p:cNvSpPr>
          <p:nvPr>
            <p:ph type="body" idx="1"/>
          </p:nvPr>
        </p:nvSpPr>
        <p:spPr>
          <a:xfrm>
            <a:off x="457200" y="1524000"/>
            <a:ext cx="8520600" cy="425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sz="2000"/>
              <a:t>The Colorado Department of Education has </a:t>
            </a:r>
            <a:endParaRPr sz="2000"/>
          </a:p>
          <a:p>
            <a:pPr marL="0" lvl="0" indent="0" algn="l" rtl="0">
              <a:spcBef>
                <a:spcPts val="0"/>
              </a:spcBef>
              <a:spcAft>
                <a:spcPts val="0"/>
              </a:spcAft>
              <a:buNone/>
            </a:pPr>
            <a:r>
              <a:rPr lang="en-US" sz="2000"/>
              <a:t>identified the following areas as possible applications </a:t>
            </a:r>
            <a:endParaRPr sz="2000"/>
          </a:p>
          <a:p>
            <a:pPr marL="0" lvl="0" indent="0" algn="l" rtl="0">
              <a:spcBef>
                <a:spcPts val="0"/>
              </a:spcBef>
              <a:spcAft>
                <a:spcPts val="0"/>
              </a:spcAft>
              <a:buNone/>
            </a:pPr>
            <a:r>
              <a:rPr lang="en-US" sz="2000"/>
              <a:t>of Educational Accountability results by local boards:</a:t>
            </a:r>
            <a:endParaRPr sz="2000"/>
          </a:p>
          <a:p>
            <a:pPr marL="0" lvl="0" indent="0" algn="l" rtl="0">
              <a:spcBef>
                <a:spcPts val="0"/>
              </a:spcBef>
              <a:spcAft>
                <a:spcPts val="0"/>
              </a:spcAft>
              <a:buNone/>
            </a:pPr>
            <a:endParaRPr sz="2200"/>
          </a:p>
          <a:p>
            <a:pPr marL="457200" lvl="0" indent="-355600" algn="l" rtl="0">
              <a:spcBef>
                <a:spcPts val="0"/>
              </a:spcBef>
              <a:spcAft>
                <a:spcPts val="0"/>
              </a:spcAft>
              <a:buSzPts val="2000"/>
              <a:buAutoNum type="arabicPeriod"/>
            </a:pPr>
            <a:r>
              <a:rPr lang="en-US" sz="2000"/>
              <a:t>As a tool to support community engagement</a:t>
            </a:r>
            <a:endParaRPr sz="2000"/>
          </a:p>
          <a:p>
            <a:pPr marL="457200" lvl="0" indent="-355600" algn="l" rtl="0">
              <a:spcBef>
                <a:spcPts val="0"/>
              </a:spcBef>
              <a:spcAft>
                <a:spcPts val="0"/>
              </a:spcAft>
              <a:buSzPts val="2000"/>
              <a:buAutoNum type="arabicPeriod"/>
            </a:pPr>
            <a:r>
              <a:rPr lang="en-US" sz="2000"/>
              <a:t>As an identified district priority (outcome)</a:t>
            </a:r>
            <a:endParaRPr sz="2000"/>
          </a:p>
          <a:p>
            <a:pPr marL="457200" lvl="0" indent="-355600" algn="l" rtl="0">
              <a:spcBef>
                <a:spcPts val="0"/>
              </a:spcBef>
              <a:spcAft>
                <a:spcPts val="0"/>
              </a:spcAft>
              <a:buSzPts val="2000"/>
              <a:buAutoNum type="arabicPeriod"/>
            </a:pPr>
            <a:r>
              <a:rPr lang="en-US" sz="2000"/>
              <a:t>As a superintendent performance measure</a:t>
            </a:r>
            <a:endParaRPr sz="2000"/>
          </a:p>
          <a:p>
            <a:pPr marL="457200" lvl="0" indent="-355600" algn="l" rtl="0">
              <a:spcBef>
                <a:spcPts val="0"/>
              </a:spcBef>
              <a:spcAft>
                <a:spcPts val="0"/>
              </a:spcAft>
              <a:buSzPts val="2000"/>
              <a:buAutoNum type="arabicPeriod"/>
            </a:pPr>
            <a:r>
              <a:rPr lang="en-US" sz="2000"/>
              <a:t>As a tool to facilitate early action</a:t>
            </a:r>
            <a:endParaRPr sz="2000"/>
          </a:p>
          <a:p>
            <a:pPr marL="457200" lvl="0" indent="-355600" algn="l" rtl="0">
              <a:spcBef>
                <a:spcPts val="0"/>
              </a:spcBef>
              <a:spcAft>
                <a:spcPts val="0"/>
              </a:spcAft>
              <a:buSzPts val="2000"/>
              <a:buAutoNum type="arabicPeriod"/>
            </a:pPr>
            <a:r>
              <a:rPr lang="en-US" sz="2000"/>
              <a:t>To inform district resource allocations (budget setting)</a:t>
            </a:r>
            <a:endParaRPr/>
          </a:p>
        </p:txBody>
      </p:sp>
      <p:sp>
        <p:nvSpPr>
          <p:cNvPr id="1237" name="Google Shape;1237;p167"/>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11</a:t>
            </a:fld>
            <a:endParaRPr/>
          </a:p>
        </p:txBody>
      </p:sp>
      <p:pic>
        <p:nvPicPr>
          <p:cNvPr id="1238" name="Google Shape;1238;p167"/>
          <p:cNvPicPr preferRelativeResize="0"/>
          <p:nvPr/>
        </p:nvPicPr>
        <p:blipFill>
          <a:blip r:embed="rId3">
            <a:alphaModFix/>
          </a:blip>
          <a:stretch>
            <a:fillRect/>
          </a:stretch>
        </p:blipFill>
        <p:spPr>
          <a:xfrm>
            <a:off x="6004800" y="1271600"/>
            <a:ext cx="2986798" cy="29867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168"/>
          <p:cNvSpPr txBox="1">
            <a:spLocks noGrp="1"/>
          </p:cNvSpPr>
          <p:nvPr>
            <p:ph type="sldNum" idx="12"/>
          </p:nvPr>
        </p:nvSpPr>
        <p:spPr>
          <a:xfrm>
            <a:off x="114300" y="6310000"/>
            <a:ext cx="504000" cy="37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999999"/>
              </a:buClr>
              <a:buSzPts val="1200"/>
              <a:buFont typeface="Rockwell"/>
              <a:buNone/>
            </a:pPr>
            <a:fld id="{00000000-1234-1234-1234-123412341234}" type="slidenum">
              <a:rPr lang="en-US" sz="1200">
                <a:solidFill>
                  <a:srgbClr val="999999"/>
                </a:solidFill>
                <a:latin typeface="Calibri"/>
                <a:ea typeface="Calibri"/>
                <a:cs typeface="Calibri"/>
                <a:sym typeface="Calibri"/>
              </a:rPr>
              <a:t>12</a:t>
            </a:fld>
            <a:endParaRPr sz="1200">
              <a:solidFill>
                <a:srgbClr val="999999"/>
              </a:solidFill>
              <a:latin typeface="Calibri"/>
              <a:ea typeface="Calibri"/>
              <a:cs typeface="Calibri"/>
              <a:sym typeface="Calibri"/>
            </a:endParaRPr>
          </a:p>
        </p:txBody>
      </p:sp>
      <p:graphicFrame>
        <p:nvGraphicFramePr>
          <p:cNvPr id="1245" name="Google Shape;1245;p168"/>
          <p:cNvGraphicFramePr/>
          <p:nvPr>
            <p:extLst>
              <p:ext uri="{D42A27DB-BD31-4B8C-83A1-F6EECF244321}">
                <p14:modId xmlns:p14="http://schemas.microsoft.com/office/powerpoint/2010/main" val="3632947114"/>
              </p:ext>
            </p:extLst>
          </p:nvPr>
        </p:nvGraphicFramePr>
        <p:xfrm>
          <a:off x="618433" y="1160715"/>
          <a:ext cx="8018475" cy="5114270"/>
        </p:xfrm>
        <a:graphic>
          <a:graphicData uri="http://schemas.openxmlformats.org/drawingml/2006/table">
            <a:tbl>
              <a:tblPr firstRow="1" bandRow="1">
                <a:noFill/>
                <a:tableStyleId>{700C2A79-1F8B-4348-B063-B38DA6D031BF}</a:tableStyleId>
              </a:tblPr>
              <a:tblGrid>
                <a:gridCol w="2904425">
                  <a:extLst>
                    <a:ext uri="{9D8B030D-6E8A-4147-A177-3AD203B41FA5}">
                      <a16:colId xmlns:a16="http://schemas.microsoft.com/office/drawing/2014/main" val="20000"/>
                    </a:ext>
                  </a:extLst>
                </a:gridCol>
                <a:gridCol w="2713150">
                  <a:extLst>
                    <a:ext uri="{9D8B030D-6E8A-4147-A177-3AD203B41FA5}">
                      <a16:colId xmlns:a16="http://schemas.microsoft.com/office/drawing/2014/main" val="20001"/>
                    </a:ext>
                  </a:extLst>
                </a:gridCol>
                <a:gridCol w="2400900">
                  <a:extLst>
                    <a:ext uri="{9D8B030D-6E8A-4147-A177-3AD203B41FA5}">
                      <a16:colId xmlns:a16="http://schemas.microsoft.com/office/drawing/2014/main" val="20002"/>
                    </a:ext>
                  </a:extLst>
                </a:gridCol>
              </a:tblGrid>
              <a:tr h="530200">
                <a:tc gridSpan="3">
                  <a:txBody>
                    <a:bodyPr/>
                    <a:lstStyle/>
                    <a:p>
                      <a:pPr marL="0" marR="0" lvl="0" indent="0" algn="ctr" rtl="0">
                        <a:spcBef>
                          <a:spcPts val="0"/>
                        </a:spcBef>
                        <a:spcAft>
                          <a:spcPts val="0"/>
                        </a:spcAft>
                        <a:buNone/>
                      </a:pPr>
                      <a:r>
                        <a:rPr lang="en-US" sz="2000" u="sng"/>
                        <a:t>Use of Performance Framework Data in a School/District</a:t>
                      </a:r>
                      <a:endParaRPr sz="2000" b="1" u="sng"/>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0200">
                <a:tc>
                  <a:txBody>
                    <a:bodyPr/>
                    <a:lstStyle/>
                    <a:p>
                      <a:pPr marL="0" marR="0" lvl="0" indent="0" algn="ctr" rtl="0">
                        <a:spcBef>
                          <a:spcPts val="0"/>
                        </a:spcBef>
                        <a:spcAft>
                          <a:spcPts val="0"/>
                        </a:spcAft>
                        <a:buNone/>
                      </a:pPr>
                      <a:r>
                        <a:rPr lang="en-US" sz="1800" b="1" u="sng"/>
                        <a:t>Governance</a:t>
                      </a:r>
                      <a:endParaRPr/>
                    </a:p>
                  </a:txBody>
                  <a:tcPr marL="91450" marR="91450" marT="45725" marB="45725" anchor="ctr"/>
                </a:tc>
                <a:tc>
                  <a:txBody>
                    <a:bodyPr/>
                    <a:lstStyle/>
                    <a:p>
                      <a:pPr marL="0" marR="0" lvl="0" indent="0" algn="ctr" rtl="0">
                        <a:spcBef>
                          <a:spcPts val="0"/>
                        </a:spcBef>
                        <a:spcAft>
                          <a:spcPts val="0"/>
                        </a:spcAft>
                        <a:buNone/>
                      </a:pPr>
                      <a:r>
                        <a:rPr lang="en-US" sz="1800" b="1" u="sng"/>
                        <a:t>Purpose of Data</a:t>
                      </a:r>
                      <a:endParaRPr/>
                    </a:p>
                  </a:txBody>
                  <a:tcPr marL="91450" marR="91450" marT="45725" marB="45725" anchor="ctr"/>
                </a:tc>
                <a:tc>
                  <a:txBody>
                    <a:bodyPr/>
                    <a:lstStyle/>
                    <a:p>
                      <a:pPr marL="0" marR="0" lvl="0" indent="0" algn="ctr" rtl="0">
                        <a:spcBef>
                          <a:spcPts val="0"/>
                        </a:spcBef>
                        <a:spcAft>
                          <a:spcPts val="0"/>
                        </a:spcAft>
                        <a:buNone/>
                      </a:pPr>
                      <a:r>
                        <a:rPr lang="en-US" sz="1800" b="1" u="sng"/>
                        <a:t>Data</a:t>
                      </a:r>
                      <a:endParaRPr/>
                    </a:p>
                  </a:txBody>
                  <a:tcPr marL="91450" marR="91450" marT="45725" marB="45725" anchor="ctr"/>
                </a:tc>
                <a:extLst>
                  <a:ext uri="{0D108BD9-81ED-4DB2-BD59-A6C34878D82A}">
                    <a16:rowId xmlns:a16="http://schemas.microsoft.com/office/drawing/2014/main" val="10001"/>
                  </a:ext>
                </a:extLst>
              </a:tr>
              <a:tr h="828160">
                <a:tc>
                  <a:txBody>
                    <a:bodyPr/>
                    <a:lstStyle/>
                    <a:p>
                      <a:pPr marL="0" marR="0" lvl="0" indent="0" algn="l" rtl="0">
                        <a:spcBef>
                          <a:spcPts val="0"/>
                        </a:spcBef>
                        <a:spcAft>
                          <a:spcPts val="0"/>
                        </a:spcAft>
                        <a:buNone/>
                      </a:pPr>
                      <a:r>
                        <a:rPr lang="en-US" sz="1800"/>
                        <a:t>Community Engagement</a:t>
                      </a:r>
                      <a:endParaRPr/>
                    </a:p>
                  </a:txBody>
                  <a:tcPr marL="91450" marR="91450" marT="45725" marB="45725" anchor="ctr"/>
                </a:tc>
                <a:tc>
                  <a:txBody>
                    <a:bodyPr/>
                    <a:lstStyle/>
                    <a:p>
                      <a:pPr marL="0" marR="0" lvl="0" indent="0" algn="l" rtl="0">
                        <a:spcBef>
                          <a:spcPts val="0"/>
                        </a:spcBef>
                        <a:spcAft>
                          <a:spcPts val="0"/>
                        </a:spcAft>
                        <a:buNone/>
                      </a:pPr>
                      <a:endParaRPr lang="en-US" sz="1800" dirty="0"/>
                    </a:p>
                    <a:p>
                      <a:pPr marL="0" marR="0" lvl="0" indent="0" algn="l" rtl="0">
                        <a:spcBef>
                          <a:spcPts val="0"/>
                        </a:spcBef>
                        <a:spcAft>
                          <a:spcPts val="0"/>
                        </a:spcAft>
                        <a:buNone/>
                      </a:pPr>
                      <a:r>
                        <a:rPr lang="en-US" sz="1800" dirty="0"/>
                        <a:t>Establish policy &amp; monitor progress in meeting community needs</a:t>
                      </a:r>
                    </a:p>
                    <a:p>
                      <a:pPr marL="0" marR="0" lvl="0" indent="0" algn="l" rtl="0">
                        <a:spcBef>
                          <a:spcPts val="0"/>
                        </a:spcBef>
                        <a:spcAft>
                          <a:spcPts val="0"/>
                        </a:spcAft>
                        <a:buNone/>
                      </a:pPr>
                      <a:endParaRPr dirty="0"/>
                    </a:p>
                  </a:txBody>
                  <a:tcPr marL="91450" marR="91450" marT="45725" marB="45725" anchor="ctr"/>
                </a:tc>
                <a:tc>
                  <a:txBody>
                    <a:bodyPr/>
                    <a:lstStyle/>
                    <a:p>
                      <a:pPr marL="0" marR="0" lvl="0" indent="0" algn="l" rtl="0">
                        <a:spcBef>
                          <a:spcPts val="0"/>
                        </a:spcBef>
                        <a:spcAft>
                          <a:spcPts val="0"/>
                        </a:spcAft>
                        <a:buNone/>
                      </a:pPr>
                      <a:r>
                        <a:rPr lang="en-US" sz="1800" dirty="0"/>
                        <a:t>Surveys, focus groups, community forums</a:t>
                      </a:r>
                      <a:endParaRPr dirty="0"/>
                    </a:p>
                  </a:txBody>
                  <a:tcPr marL="91450" marR="91450" marT="45725" marB="45725" anchor="ctr"/>
                </a:tc>
                <a:extLst>
                  <a:ext uri="{0D108BD9-81ED-4DB2-BD59-A6C34878D82A}">
                    <a16:rowId xmlns:a16="http://schemas.microsoft.com/office/drawing/2014/main" val="10002"/>
                  </a:ext>
                </a:extLst>
              </a:tr>
              <a:tr h="530200">
                <a:tc>
                  <a:txBody>
                    <a:bodyPr/>
                    <a:lstStyle/>
                    <a:p>
                      <a:pPr marL="0" marR="0" lvl="0" indent="0" algn="l" rtl="0">
                        <a:spcBef>
                          <a:spcPts val="0"/>
                        </a:spcBef>
                        <a:spcAft>
                          <a:spcPts val="0"/>
                        </a:spcAft>
                        <a:buNone/>
                      </a:pPr>
                      <a:r>
                        <a:rPr lang="en-US" sz="1800"/>
                        <a:t>District Priorities/Goals</a:t>
                      </a:r>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800"/>
                        <a:buFont typeface="Calibri"/>
                        <a:buNone/>
                      </a:pPr>
                      <a:endParaRPr sz="1800" dirty="0"/>
                    </a:p>
                    <a:p>
                      <a:pPr marL="0" marR="0" lvl="0" indent="0" algn="l" rtl="0">
                        <a:lnSpc>
                          <a:spcPct val="100000"/>
                        </a:lnSpc>
                        <a:spcBef>
                          <a:spcPts val="0"/>
                        </a:spcBef>
                        <a:spcAft>
                          <a:spcPts val="0"/>
                        </a:spcAft>
                        <a:buClr>
                          <a:schemeClr val="dk1"/>
                        </a:buClr>
                        <a:buSzPts val="1800"/>
                        <a:buFont typeface="Calibri"/>
                        <a:buNone/>
                      </a:pPr>
                      <a:r>
                        <a:rPr lang="en-US" sz="1800" dirty="0"/>
                        <a:t>Ensure district level outcomes/goals are being met</a:t>
                      </a:r>
                      <a:endParaRPr dirty="0"/>
                    </a:p>
                    <a:p>
                      <a:pPr marL="0" marR="0" lvl="0" indent="0" algn="l" rtl="0">
                        <a:lnSpc>
                          <a:spcPct val="100000"/>
                        </a:lnSpc>
                        <a:spcBef>
                          <a:spcPts val="0"/>
                        </a:spcBef>
                        <a:spcAft>
                          <a:spcPts val="0"/>
                        </a:spcAft>
                        <a:buClr>
                          <a:schemeClr val="dk1"/>
                        </a:buClr>
                        <a:buSzPts val="1800"/>
                        <a:buFont typeface="Calibri"/>
                        <a:buNone/>
                      </a:pPr>
                      <a:endParaRPr sz="1800"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dirty="0"/>
                        <a:t>Data linked to the target outcomes that are identified via policy or other means </a:t>
                      </a:r>
                      <a:endParaRPr dirty="0"/>
                    </a:p>
                  </a:txBody>
                  <a:tcPr marL="91450" marR="91450" marT="45725" marB="45725" anchor="ctr"/>
                </a:tc>
                <a:extLst>
                  <a:ext uri="{0D108BD9-81ED-4DB2-BD59-A6C34878D82A}">
                    <a16:rowId xmlns:a16="http://schemas.microsoft.com/office/drawing/2014/main" val="10003"/>
                  </a:ext>
                </a:extLst>
              </a:tr>
              <a:tr h="530200">
                <a:tc>
                  <a:txBody>
                    <a:bodyPr/>
                    <a:lstStyle/>
                    <a:p>
                      <a:pPr marL="0" marR="0" lvl="0" indent="0" algn="l" rtl="0">
                        <a:spcBef>
                          <a:spcPts val="0"/>
                        </a:spcBef>
                        <a:spcAft>
                          <a:spcPts val="0"/>
                        </a:spcAft>
                        <a:buNone/>
                      </a:pPr>
                      <a:r>
                        <a:rPr lang="en-US" sz="1800"/>
                        <a:t>Superintendent Evaluation </a:t>
                      </a:r>
                      <a:endParaRPr/>
                    </a:p>
                  </a:txBody>
                  <a:tcPr marL="91450" marR="91450" marT="45725" marB="45725" anchor="ctr"/>
                </a:tc>
                <a:tc>
                  <a:txBody>
                    <a:bodyPr/>
                    <a:lstStyle/>
                    <a:p>
                      <a:pPr marL="0" marR="0" lvl="0" indent="0" algn="l" rtl="0">
                        <a:spcBef>
                          <a:spcPts val="0"/>
                        </a:spcBef>
                        <a:spcAft>
                          <a:spcPts val="0"/>
                        </a:spcAft>
                        <a:buNone/>
                      </a:pPr>
                      <a:r>
                        <a:rPr lang="en-US" sz="1800" dirty="0"/>
                        <a:t>Determine Executive Performance</a:t>
                      </a:r>
                      <a:endParaRPr dirty="0"/>
                    </a:p>
                  </a:txBody>
                  <a:tcPr marL="91450" marR="91450" marT="45725" marB="45725" anchor="ctr"/>
                </a:tc>
                <a:tc>
                  <a:txBody>
                    <a:bodyPr/>
                    <a:lstStyle/>
                    <a:p>
                      <a:pPr marL="0" marR="0" lvl="0" indent="0" algn="l" rtl="0">
                        <a:spcBef>
                          <a:spcPts val="0"/>
                        </a:spcBef>
                        <a:spcAft>
                          <a:spcPts val="0"/>
                        </a:spcAft>
                        <a:buNone/>
                      </a:pPr>
                      <a:r>
                        <a:rPr lang="en-US" sz="1800" dirty="0"/>
                        <a:t>Data linked to the target outcomes that are identified via policy or other means </a:t>
                      </a:r>
                      <a:endParaRPr dirty="0"/>
                    </a:p>
                  </a:txBody>
                  <a:tcPr marL="91450" marR="91450" marT="45725" marB="45725" anchor="ctr"/>
                </a:tc>
                <a:extLst>
                  <a:ext uri="{0D108BD9-81ED-4DB2-BD59-A6C34878D82A}">
                    <a16:rowId xmlns:a16="http://schemas.microsoft.com/office/drawing/2014/main" val="10004"/>
                  </a:ext>
                </a:extLst>
              </a:tr>
            </a:tbl>
          </a:graphicData>
        </a:graphic>
      </p:graphicFrame>
      <p:sp>
        <p:nvSpPr>
          <p:cNvPr id="1246" name="Google Shape;1246;p168"/>
          <p:cNvSpPr txBox="1"/>
          <p:nvPr/>
        </p:nvSpPr>
        <p:spPr>
          <a:xfrm>
            <a:off x="207300" y="247150"/>
            <a:ext cx="8936700" cy="48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200">
                <a:solidFill>
                  <a:schemeClr val="lt1"/>
                </a:solidFill>
              </a:rPr>
              <a:t>Possible Applications of Framework Data by the Board of Education</a:t>
            </a:r>
            <a:endParaRPr sz="22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pic>
        <p:nvPicPr>
          <p:cNvPr id="1252" name="Google Shape;1252;p169"/>
          <p:cNvPicPr preferRelativeResize="0"/>
          <p:nvPr/>
        </p:nvPicPr>
        <p:blipFill rotWithShape="1">
          <a:blip r:embed="rId3">
            <a:alphaModFix/>
          </a:blip>
          <a:srcRect/>
          <a:stretch/>
        </p:blipFill>
        <p:spPr>
          <a:xfrm>
            <a:off x="1801737" y="1363199"/>
            <a:ext cx="7004975" cy="3849449"/>
          </a:xfrm>
          <a:prstGeom prst="rect">
            <a:avLst/>
          </a:prstGeom>
          <a:noFill/>
          <a:ln>
            <a:noFill/>
          </a:ln>
        </p:spPr>
      </p:pic>
      <p:sp>
        <p:nvSpPr>
          <p:cNvPr id="1253" name="Google Shape;1253;p169"/>
          <p:cNvSpPr txBox="1">
            <a:spLocks noGrp="1"/>
          </p:cNvSpPr>
          <p:nvPr>
            <p:ph type="title"/>
          </p:nvPr>
        </p:nvSpPr>
        <p:spPr>
          <a:xfrm>
            <a:off x="233650" y="109150"/>
            <a:ext cx="8520600" cy="7635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400" b="1" dirty="0">
                <a:latin typeface="Arial"/>
                <a:ea typeface="Arial"/>
                <a:cs typeface="Arial"/>
                <a:sym typeface="Arial"/>
              </a:rPr>
              <a:t>Colorado Accountability &amp; Continuous Improvement</a:t>
            </a:r>
            <a:endParaRPr sz="2400" b="1" dirty="0">
              <a:latin typeface="Arial"/>
              <a:ea typeface="Arial"/>
              <a:cs typeface="Arial"/>
              <a:sym typeface="Arial"/>
            </a:endParaRPr>
          </a:p>
          <a:p>
            <a:pPr marL="0" lvl="0" indent="0" algn="l" rtl="0">
              <a:lnSpc>
                <a:spcPct val="100000"/>
              </a:lnSpc>
              <a:spcBef>
                <a:spcPts val="0"/>
              </a:spcBef>
              <a:spcAft>
                <a:spcPts val="0"/>
              </a:spcAft>
              <a:buSzPts val="1400"/>
              <a:buNone/>
            </a:pPr>
            <a:r>
              <a:rPr lang="en-US" sz="2400" b="1" dirty="0">
                <a:latin typeface="Arial"/>
                <a:ea typeface="Arial"/>
                <a:cs typeface="Arial"/>
                <a:sym typeface="Arial"/>
              </a:rPr>
              <a:t>Theory of Action</a:t>
            </a:r>
            <a:endParaRPr sz="2400" b="1" dirty="0">
              <a:latin typeface="Arial"/>
              <a:ea typeface="Arial"/>
              <a:cs typeface="Arial"/>
              <a:sym typeface="Arial"/>
            </a:endParaRPr>
          </a:p>
        </p:txBody>
      </p:sp>
      <p:sp>
        <p:nvSpPr>
          <p:cNvPr id="1254" name="Google Shape;1254;p169"/>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13</a:t>
            </a:fld>
            <a:endParaRPr/>
          </a:p>
        </p:txBody>
      </p:sp>
      <p:sp>
        <p:nvSpPr>
          <p:cNvPr id="1255" name="Google Shape;1255;p169"/>
          <p:cNvSpPr/>
          <p:nvPr/>
        </p:nvSpPr>
        <p:spPr>
          <a:xfrm rot="-5400000">
            <a:off x="-1320062" y="3062395"/>
            <a:ext cx="3745800" cy="431100"/>
          </a:xfrm>
          <a:prstGeom prst="rect">
            <a:avLst/>
          </a:prstGeom>
          <a:solidFill>
            <a:srgbClr val="28478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Accreditation</a:t>
            </a:r>
            <a:endParaRPr sz="1400" b="0" i="0" u="none" strike="noStrike" cap="none">
              <a:solidFill>
                <a:schemeClr val="lt1"/>
              </a:solidFill>
              <a:latin typeface="Arial"/>
              <a:ea typeface="Arial"/>
              <a:cs typeface="Arial"/>
              <a:sym typeface="Arial"/>
            </a:endParaRPr>
          </a:p>
        </p:txBody>
      </p:sp>
      <p:sp>
        <p:nvSpPr>
          <p:cNvPr id="1256" name="Google Shape;1256;p169"/>
          <p:cNvSpPr txBox="1"/>
          <p:nvPr/>
        </p:nvSpPr>
        <p:spPr>
          <a:xfrm>
            <a:off x="1018366" y="1430583"/>
            <a:ext cx="642300" cy="815700"/>
          </a:xfrm>
          <a:prstGeom prst="rect">
            <a:avLst/>
          </a:prstGeom>
          <a:noFill/>
          <a:ln w="9525" cap="flat" cmpd="sng">
            <a:solidFill>
              <a:srgbClr val="536FA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dk2"/>
                </a:solidFill>
              </a:rPr>
              <a:t>DPF/SPF</a:t>
            </a:r>
            <a:endParaRPr b="1">
              <a:solidFill>
                <a:schemeClr val="dk2"/>
              </a:solidFill>
            </a:endParaRPr>
          </a:p>
        </p:txBody>
      </p:sp>
      <p:sp>
        <p:nvSpPr>
          <p:cNvPr id="1257" name="Google Shape;1257;p169"/>
          <p:cNvSpPr txBox="1"/>
          <p:nvPr/>
        </p:nvSpPr>
        <p:spPr>
          <a:xfrm>
            <a:off x="1018380" y="2513367"/>
            <a:ext cx="642300" cy="2637600"/>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dk2"/>
                </a:solidFill>
              </a:rPr>
              <a:t>UIP</a:t>
            </a:r>
            <a:endParaRPr b="1">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Google Shape;1263;p170"/>
          <p:cNvSpPr txBox="1">
            <a:spLocks noGrp="1"/>
          </p:cNvSpPr>
          <p:nvPr>
            <p:ph type="ctrTitle"/>
          </p:nvPr>
        </p:nvSpPr>
        <p:spPr>
          <a:xfrm>
            <a:off x="685800" y="2595716"/>
            <a:ext cx="7772400" cy="2337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3600" dirty="0"/>
              <a:t>Accreditation: Process &amp; Timeline</a:t>
            </a:r>
            <a:endParaRPr sz="3600" dirty="0"/>
          </a:p>
        </p:txBody>
      </p:sp>
      <p:sp>
        <p:nvSpPr>
          <p:cNvPr id="1264" name="Google Shape;1264;p170"/>
          <p:cNvSpPr txBox="1">
            <a:spLocks noGrp="1"/>
          </p:cNvSpPr>
          <p:nvPr>
            <p:ph type="sldNum" idx="12"/>
          </p:nvPr>
        </p:nvSpPr>
        <p:spPr>
          <a:xfrm>
            <a:off x="215697"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chemeClr val="lt1"/>
                </a:solidFill>
              </a:rPr>
              <a:t>14</a:t>
            </a:fld>
            <a:endParaRPr sz="12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171"/>
          <p:cNvSpPr txBox="1">
            <a:spLocks noGrp="1"/>
          </p:cNvSpPr>
          <p:nvPr>
            <p:ph type="title"/>
          </p:nvPr>
        </p:nvSpPr>
        <p:spPr>
          <a:xfrm>
            <a:off x="223375" y="109150"/>
            <a:ext cx="85206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a:latin typeface="Arial"/>
                <a:ea typeface="Arial"/>
                <a:cs typeface="Arial"/>
                <a:sym typeface="Arial"/>
              </a:rPr>
              <a:t>Role of the Board</a:t>
            </a:r>
            <a:r>
              <a:rPr lang="en-US" sz="2400">
                <a:latin typeface="Arial"/>
                <a:ea typeface="Arial"/>
                <a:cs typeface="Arial"/>
                <a:sym typeface="Arial"/>
              </a:rPr>
              <a:t> | Statutory Responsibilities</a:t>
            </a:r>
            <a:endParaRPr sz="2400">
              <a:latin typeface="Arial"/>
              <a:ea typeface="Arial"/>
              <a:cs typeface="Arial"/>
              <a:sym typeface="Arial"/>
            </a:endParaRPr>
          </a:p>
        </p:txBody>
      </p:sp>
      <p:sp>
        <p:nvSpPr>
          <p:cNvPr id="1270" name="Google Shape;1270;p171"/>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15</a:t>
            </a:fld>
            <a:endParaRPr/>
          </a:p>
        </p:txBody>
      </p:sp>
      <p:pic>
        <p:nvPicPr>
          <p:cNvPr id="1271" name="Google Shape;1271;p171"/>
          <p:cNvPicPr preferRelativeResize="0"/>
          <p:nvPr/>
        </p:nvPicPr>
        <p:blipFill>
          <a:blip r:embed="rId3">
            <a:alphaModFix/>
          </a:blip>
          <a:stretch>
            <a:fillRect/>
          </a:stretch>
        </p:blipFill>
        <p:spPr>
          <a:xfrm rot="659568">
            <a:off x="7098675" y="1734219"/>
            <a:ext cx="1552575" cy="2352675"/>
          </a:xfrm>
          <a:prstGeom prst="rect">
            <a:avLst/>
          </a:prstGeom>
          <a:noFill/>
          <a:ln>
            <a:noFill/>
          </a:ln>
          <a:effectLst>
            <a:outerShdw blurRad="57150" dist="152400" dir="9720000" algn="bl" rotWithShape="0">
              <a:srgbClr val="000000">
                <a:alpha val="50000"/>
              </a:srgbClr>
            </a:outerShdw>
          </a:effectLst>
        </p:spPr>
      </p:pic>
      <p:sp>
        <p:nvSpPr>
          <p:cNvPr id="1272" name="Google Shape;1272;p171"/>
          <p:cNvSpPr txBox="1"/>
          <p:nvPr/>
        </p:nvSpPr>
        <p:spPr>
          <a:xfrm>
            <a:off x="461400" y="1453900"/>
            <a:ext cx="5671200" cy="3712500"/>
          </a:xfrm>
          <a:prstGeom prst="rect">
            <a:avLst/>
          </a:prstGeom>
          <a:solidFill>
            <a:srgbClr val="FFF2CC"/>
          </a:solidFill>
          <a:ln>
            <a:noFill/>
          </a:ln>
          <a:effectLst>
            <a:outerShdw blurRad="57150" dist="104775" dir="7260000" algn="bl" rotWithShape="0">
              <a:srgbClr val="000000">
                <a:alpha val="50000"/>
              </a:srgbClr>
            </a:outerShdw>
          </a:effectLst>
        </p:spPr>
        <p:txBody>
          <a:bodyPr spcFirstLastPara="1" wrap="square" lIns="0" tIns="0" rIns="0" bIns="0" anchor="t" anchorCtr="0">
            <a:normAutofit/>
          </a:bodyPr>
          <a:lstStyle/>
          <a:p>
            <a:pPr marL="0" lvl="0" indent="0" algn="ctr" rtl="0">
              <a:lnSpc>
                <a:spcPct val="105000"/>
              </a:lnSpc>
              <a:spcBef>
                <a:spcPts val="0"/>
              </a:spcBef>
              <a:spcAft>
                <a:spcPts val="0"/>
              </a:spcAft>
              <a:buNone/>
            </a:pPr>
            <a:endParaRPr sz="1100" b="1">
              <a:solidFill>
                <a:srgbClr val="000000"/>
              </a:solidFill>
              <a:latin typeface="Calibri"/>
              <a:ea typeface="Calibri"/>
              <a:cs typeface="Calibri"/>
              <a:sym typeface="Calibri"/>
            </a:endParaRPr>
          </a:p>
          <a:p>
            <a:pPr marL="0" lvl="0" indent="0" algn="ctr" rtl="0">
              <a:lnSpc>
                <a:spcPct val="105000"/>
              </a:lnSpc>
              <a:spcBef>
                <a:spcPts val="0"/>
              </a:spcBef>
              <a:spcAft>
                <a:spcPts val="0"/>
              </a:spcAft>
              <a:buNone/>
            </a:pPr>
            <a:r>
              <a:rPr lang="en-US" sz="1700" b="1">
                <a:solidFill>
                  <a:srgbClr val="000000"/>
                </a:solidFill>
                <a:latin typeface="Calibri"/>
                <a:ea typeface="Calibri"/>
                <a:cs typeface="Calibri"/>
                <a:sym typeface="Calibri"/>
              </a:rPr>
              <a:t>Defined Local Board Role in State Accountability</a:t>
            </a:r>
            <a:br>
              <a:rPr lang="en-US" sz="1700" b="1">
                <a:solidFill>
                  <a:srgbClr val="000000"/>
                </a:solidFill>
                <a:latin typeface="Calibri"/>
                <a:ea typeface="Calibri"/>
                <a:cs typeface="Calibri"/>
                <a:sym typeface="Calibri"/>
              </a:rPr>
            </a:br>
            <a:endParaRPr sz="1100" b="1">
              <a:solidFill>
                <a:srgbClr val="000000"/>
              </a:solidFill>
              <a:latin typeface="Calibri"/>
              <a:ea typeface="Calibri"/>
              <a:cs typeface="Calibri"/>
              <a:sym typeface="Calibri"/>
            </a:endParaRPr>
          </a:p>
          <a:p>
            <a:pPr marL="457200" lvl="0" indent="-336550" algn="l" rtl="0">
              <a:lnSpc>
                <a:spcPct val="105000"/>
              </a:lnSpc>
              <a:spcBef>
                <a:spcPts val="0"/>
              </a:spcBef>
              <a:spcAft>
                <a:spcPts val="0"/>
              </a:spcAft>
              <a:buClr>
                <a:srgbClr val="000000"/>
              </a:buClr>
              <a:buSzPts val="1700"/>
              <a:buFont typeface="Calibri"/>
              <a:buChar char="●"/>
            </a:pPr>
            <a:r>
              <a:rPr lang="en-US" sz="1700">
                <a:solidFill>
                  <a:srgbClr val="000000"/>
                </a:solidFill>
                <a:latin typeface="Calibri"/>
                <a:ea typeface="Calibri"/>
                <a:cs typeface="Calibri"/>
                <a:sym typeface="Calibri"/>
              </a:rPr>
              <a:t>Enter into a District Accreditation Contract with the State</a:t>
            </a:r>
            <a:endParaRPr sz="1700">
              <a:solidFill>
                <a:srgbClr val="000000"/>
              </a:solidFill>
              <a:latin typeface="Calibri"/>
              <a:ea typeface="Calibri"/>
              <a:cs typeface="Calibri"/>
              <a:sym typeface="Calibri"/>
            </a:endParaRPr>
          </a:p>
          <a:p>
            <a:pPr marL="457200" lvl="0" indent="-336550" algn="l" rtl="0">
              <a:lnSpc>
                <a:spcPct val="105000"/>
              </a:lnSpc>
              <a:spcBef>
                <a:spcPts val="0"/>
              </a:spcBef>
              <a:spcAft>
                <a:spcPts val="0"/>
              </a:spcAft>
              <a:buClr>
                <a:srgbClr val="000000"/>
              </a:buClr>
              <a:buSzPts val="1700"/>
              <a:buFont typeface="Calibri"/>
              <a:buChar char="●"/>
            </a:pPr>
            <a:r>
              <a:rPr lang="en-US" sz="1700">
                <a:solidFill>
                  <a:srgbClr val="000000"/>
                </a:solidFill>
                <a:latin typeface="Calibri"/>
                <a:ea typeface="Calibri"/>
                <a:cs typeface="Calibri"/>
                <a:sym typeface="Calibri"/>
              </a:rPr>
              <a:t>Accredit the District’s schools</a:t>
            </a:r>
            <a:endParaRPr sz="1700">
              <a:solidFill>
                <a:srgbClr val="000000"/>
              </a:solidFill>
              <a:latin typeface="Calibri"/>
              <a:ea typeface="Calibri"/>
              <a:cs typeface="Calibri"/>
              <a:sym typeface="Calibri"/>
            </a:endParaRPr>
          </a:p>
          <a:p>
            <a:pPr marL="457200" lvl="0" indent="-336550" algn="l" rtl="0">
              <a:lnSpc>
                <a:spcPct val="105000"/>
              </a:lnSpc>
              <a:spcBef>
                <a:spcPts val="0"/>
              </a:spcBef>
              <a:spcAft>
                <a:spcPts val="0"/>
              </a:spcAft>
              <a:buClr>
                <a:srgbClr val="000000"/>
              </a:buClr>
              <a:buSzPts val="1700"/>
              <a:buFont typeface="Calibri"/>
              <a:buChar char="●"/>
            </a:pPr>
            <a:r>
              <a:rPr lang="en-US" sz="1700">
                <a:solidFill>
                  <a:srgbClr val="000000"/>
                </a:solidFill>
                <a:latin typeface="Calibri"/>
                <a:ea typeface="Calibri"/>
                <a:cs typeface="Calibri"/>
                <a:sym typeface="Calibri"/>
              </a:rPr>
              <a:t>Consult with the District’s Accountability Committee</a:t>
            </a:r>
            <a:endParaRPr sz="1700">
              <a:solidFill>
                <a:srgbClr val="000000"/>
              </a:solidFill>
              <a:latin typeface="Calibri"/>
              <a:ea typeface="Calibri"/>
              <a:cs typeface="Calibri"/>
              <a:sym typeface="Calibri"/>
            </a:endParaRPr>
          </a:p>
          <a:p>
            <a:pPr marL="457200" lvl="0" indent="-336550" algn="l" rtl="0">
              <a:lnSpc>
                <a:spcPct val="105000"/>
              </a:lnSpc>
              <a:spcBef>
                <a:spcPts val="0"/>
              </a:spcBef>
              <a:spcAft>
                <a:spcPts val="0"/>
              </a:spcAft>
              <a:buClr>
                <a:srgbClr val="000000"/>
              </a:buClr>
              <a:buSzPts val="1700"/>
              <a:buFont typeface="Calibri"/>
              <a:buChar char="●"/>
            </a:pPr>
            <a:r>
              <a:rPr lang="en-US" sz="1700">
                <a:solidFill>
                  <a:srgbClr val="000000"/>
                </a:solidFill>
                <a:latin typeface="Calibri"/>
                <a:ea typeface="Calibri"/>
                <a:cs typeface="Calibri"/>
                <a:sym typeface="Calibri"/>
              </a:rPr>
              <a:t>Engage with the District and Schools’ Improvement Plans</a:t>
            </a:r>
            <a:endParaRPr sz="1700">
              <a:solidFill>
                <a:srgbClr val="000000"/>
              </a:solidFill>
              <a:latin typeface="Calibri"/>
              <a:ea typeface="Calibri"/>
              <a:cs typeface="Calibri"/>
              <a:sym typeface="Calibri"/>
            </a:endParaRPr>
          </a:p>
          <a:p>
            <a:pPr marL="914400" lvl="1" indent="-336550" algn="l" rtl="0">
              <a:lnSpc>
                <a:spcPct val="105000"/>
              </a:lnSpc>
              <a:spcBef>
                <a:spcPts val="0"/>
              </a:spcBef>
              <a:spcAft>
                <a:spcPts val="0"/>
              </a:spcAft>
              <a:buClr>
                <a:srgbClr val="000000"/>
              </a:buClr>
              <a:buSzPts val="1700"/>
              <a:buFont typeface="Calibri"/>
              <a:buChar char="○"/>
            </a:pPr>
            <a:r>
              <a:rPr lang="en-US" sz="1700">
                <a:solidFill>
                  <a:srgbClr val="000000"/>
                </a:solidFill>
                <a:latin typeface="Calibri"/>
                <a:ea typeface="Calibri"/>
                <a:cs typeface="Calibri"/>
                <a:sym typeface="Calibri"/>
              </a:rPr>
              <a:t>Adopt the District’s Improvement Plan in accordance with the assigned accreditation plan</a:t>
            </a:r>
            <a:endParaRPr sz="1700">
              <a:solidFill>
                <a:srgbClr val="000000"/>
              </a:solidFill>
              <a:latin typeface="Calibri"/>
              <a:ea typeface="Calibri"/>
              <a:cs typeface="Calibri"/>
              <a:sym typeface="Calibri"/>
            </a:endParaRPr>
          </a:p>
          <a:p>
            <a:pPr marL="914400" lvl="1" indent="-336550" algn="l" rtl="0">
              <a:lnSpc>
                <a:spcPct val="105000"/>
              </a:lnSpc>
              <a:spcBef>
                <a:spcPts val="0"/>
              </a:spcBef>
              <a:spcAft>
                <a:spcPts val="0"/>
              </a:spcAft>
              <a:buClr>
                <a:srgbClr val="000000"/>
              </a:buClr>
              <a:buSzPts val="1700"/>
              <a:buFont typeface="Calibri"/>
              <a:buChar char="○"/>
            </a:pPr>
            <a:r>
              <a:rPr lang="en-US" sz="1700">
                <a:solidFill>
                  <a:srgbClr val="000000"/>
                </a:solidFill>
                <a:latin typeface="Calibri"/>
                <a:ea typeface="Calibri"/>
                <a:cs typeface="Calibri"/>
                <a:sym typeface="Calibri"/>
              </a:rPr>
              <a:t>Adopt the Improvement Plans for school assigned Priority Improvement or Turnaround</a:t>
            </a:r>
            <a:endParaRPr sz="1700">
              <a:solidFill>
                <a:srgbClr val="000000"/>
              </a:solidFill>
              <a:latin typeface="Calibri"/>
              <a:ea typeface="Calibri"/>
              <a:cs typeface="Calibri"/>
              <a:sym typeface="Calibri"/>
            </a:endParaRPr>
          </a:p>
          <a:p>
            <a:pPr marL="914400" lvl="1" indent="-336550" algn="l" rtl="0">
              <a:lnSpc>
                <a:spcPct val="105000"/>
              </a:lnSpc>
              <a:spcBef>
                <a:spcPts val="0"/>
              </a:spcBef>
              <a:spcAft>
                <a:spcPts val="0"/>
              </a:spcAft>
              <a:buClr>
                <a:srgbClr val="000000"/>
              </a:buClr>
              <a:buSzPts val="1700"/>
              <a:buFont typeface="Calibri"/>
              <a:buChar char="○"/>
            </a:pPr>
            <a:r>
              <a:rPr lang="en-US" sz="1700">
                <a:solidFill>
                  <a:srgbClr val="000000"/>
                </a:solidFill>
                <a:latin typeface="Calibri"/>
                <a:ea typeface="Calibri"/>
                <a:cs typeface="Calibri"/>
                <a:sym typeface="Calibri"/>
              </a:rPr>
              <a:t>Consider the Improvement Plans of all schools in adopting the district’s budget</a:t>
            </a:r>
            <a:endParaRPr sz="1700">
              <a:solidFill>
                <a:srgbClr val="000000"/>
              </a:solidFill>
              <a:latin typeface="Calibri"/>
              <a:ea typeface="Calibri"/>
              <a:cs typeface="Calibri"/>
              <a:sym typeface="Calibri"/>
            </a:endParaRPr>
          </a:p>
        </p:txBody>
      </p:sp>
      <p:sp>
        <p:nvSpPr>
          <p:cNvPr id="1273" name="Google Shape;1273;p171"/>
          <p:cNvSpPr/>
          <p:nvPr/>
        </p:nvSpPr>
        <p:spPr>
          <a:xfrm>
            <a:off x="524350" y="1966525"/>
            <a:ext cx="5520600" cy="955800"/>
          </a:xfrm>
          <a:prstGeom prst="rect">
            <a:avLst/>
          </a:prstGeom>
          <a:noFill/>
          <a:ln w="28575" cap="flat" cmpd="sng">
            <a:solidFill>
              <a:srgbClr val="D2242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p172"/>
          <p:cNvSpPr txBox="1">
            <a:spLocks noGrp="1"/>
          </p:cNvSpPr>
          <p:nvPr>
            <p:ph type="title"/>
          </p:nvPr>
        </p:nvSpPr>
        <p:spPr>
          <a:xfrm>
            <a:off x="233650" y="119450"/>
            <a:ext cx="85206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a:latin typeface="Arial"/>
                <a:ea typeface="Arial"/>
                <a:cs typeface="Arial"/>
                <a:sym typeface="Arial"/>
              </a:rPr>
              <a:t>Accreditation of District &amp; Schools</a:t>
            </a:r>
            <a:endParaRPr sz="2400" b="1">
              <a:latin typeface="Arial"/>
              <a:ea typeface="Arial"/>
              <a:cs typeface="Arial"/>
              <a:sym typeface="Arial"/>
            </a:endParaRPr>
          </a:p>
        </p:txBody>
      </p:sp>
      <p:sp>
        <p:nvSpPr>
          <p:cNvPr id="1280" name="Google Shape;1280;p172"/>
          <p:cNvSpPr txBox="1">
            <a:spLocks noGrp="1"/>
          </p:cNvSpPr>
          <p:nvPr>
            <p:ph type="body" idx="1"/>
          </p:nvPr>
        </p:nvSpPr>
        <p:spPr>
          <a:xfrm>
            <a:off x="461400" y="1468725"/>
            <a:ext cx="8520600" cy="425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dirty="0"/>
          </a:p>
          <a:p>
            <a:pPr marL="457200" lvl="0" indent="-355600" algn="l" rtl="0">
              <a:spcBef>
                <a:spcPts val="0"/>
              </a:spcBef>
              <a:spcAft>
                <a:spcPts val="0"/>
              </a:spcAft>
              <a:buSzPts val="2000"/>
              <a:buChar char="●"/>
            </a:pPr>
            <a:r>
              <a:rPr lang="en-US" sz="2200" dirty="0"/>
              <a:t>The Colorado Department of Education assigns district accreditation ratings. They are determined based on the District Performance Framework rating. </a:t>
            </a:r>
            <a:endParaRPr sz="2200" dirty="0"/>
          </a:p>
          <a:p>
            <a:pPr marL="457200" lvl="0" indent="0" algn="l" rtl="0">
              <a:spcBef>
                <a:spcPts val="0"/>
              </a:spcBef>
              <a:spcAft>
                <a:spcPts val="0"/>
              </a:spcAft>
              <a:buNone/>
            </a:pPr>
            <a:endParaRPr sz="2200" dirty="0"/>
          </a:p>
          <a:p>
            <a:pPr marL="457200" lvl="0" indent="-355600" algn="l" rtl="0">
              <a:spcBef>
                <a:spcPts val="0"/>
              </a:spcBef>
              <a:spcAft>
                <a:spcPts val="0"/>
              </a:spcAft>
              <a:buSzPts val="2000"/>
              <a:buChar char="●"/>
            </a:pPr>
            <a:r>
              <a:rPr lang="en-US" sz="2200" dirty="0"/>
              <a:t>The local education agency is responsible for accrediting schools.  All schools receive a performance framework ratings which may be used for accreditation determinations.  Alternate district approaches to accreditation must be comparable or more stringent compared to the state system. </a:t>
            </a:r>
            <a:endParaRPr sz="2200" dirty="0"/>
          </a:p>
        </p:txBody>
      </p:sp>
      <p:sp>
        <p:nvSpPr>
          <p:cNvPr id="1281" name="Google Shape;1281;p172"/>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Calibri"/>
                <a:ea typeface="Calibri"/>
                <a:cs typeface="Calibri"/>
                <a:sym typeface="Calibri"/>
              </a:rPr>
              <a:t>16</a:t>
            </a:fld>
            <a:endParaRPr>
              <a:latin typeface="Calibri"/>
              <a:ea typeface="Calibri"/>
              <a:cs typeface="Calibri"/>
              <a:sym typeface="Calibri"/>
            </a:endParaRPr>
          </a:p>
        </p:txBody>
      </p:sp>
      <p:pic>
        <p:nvPicPr>
          <p:cNvPr id="1282" name="Google Shape;1282;p172"/>
          <p:cNvPicPr preferRelativeResize="0"/>
          <p:nvPr/>
        </p:nvPicPr>
        <p:blipFill>
          <a:blip r:embed="rId3">
            <a:alphaModFix/>
          </a:blip>
          <a:stretch>
            <a:fillRect/>
          </a:stretch>
        </p:blipFill>
        <p:spPr>
          <a:xfrm>
            <a:off x="6678000" y="119450"/>
            <a:ext cx="2178000" cy="145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73"/>
          <p:cNvSpPr txBox="1">
            <a:spLocks noGrp="1"/>
          </p:cNvSpPr>
          <p:nvPr>
            <p:ph type="title"/>
          </p:nvPr>
        </p:nvSpPr>
        <p:spPr>
          <a:xfrm>
            <a:off x="305750" y="602099"/>
            <a:ext cx="4561500" cy="633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400"/>
              <a:buNone/>
            </a:pPr>
            <a:r>
              <a:rPr lang="en-US" sz="2400" b="1">
                <a:solidFill>
                  <a:srgbClr val="FFFFFF"/>
                </a:solidFill>
              </a:rPr>
              <a:t>Accreditation Contract Process</a:t>
            </a:r>
            <a:endParaRPr sz="2400" b="1">
              <a:solidFill>
                <a:srgbClr val="FFFFFF"/>
              </a:solidFill>
            </a:endParaRPr>
          </a:p>
        </p:txBody>
      </p:sp>
      <p:sp>
        <p:nvSpPr>
          <p:cNvPr id="1289" name="Google Shape;1289;p173"/>
          <p:cNvSpPr txBox="1">
            <a:spLocks noGrp="1"/>
          </p:cNvSpPr>
          <p:nvPr>
            <p:ph type="body" idx="1"/>
          </p:nvPr>
        </p:nvSpPr>
        <p:spPr>
          <a:xfrm>
            <a:off x="655749" y="1463525"/>
            <a:ext cx="7968600" cy="47436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750"/>
              </a:spcBef>
              <a:spcAft>
                <a:spcPts val="0"/>
              </a:spcAft>
              <a:buNone/>
            </a:pPr>
            <a:r>
              <a:rPr lang="en-US" sz="2200"/>
              <a:t>Highlights of current system:</a:t>
            </a:r>
            <a:endParaRPr sz="2200"/>
          </a:p>
          <a:p>
            <a:pPr marL="457200" lvl="0" indent="-355600" algn="l" rtl="0">
              <a:lnSpc>
                <a:spcPct val="115000"/>
              </a:lnSpc>
              <a:spcBef>
                <a:spcPts val="0"/>
              </a:spcBef>
              <a:spcAft>
                <a:spcPts val="0"/>
              </a:spcAft>
              <a:buSzPts val="2000"/>
              <a:buChar char="●"/>
            </a:pPr>
            <a:r>
              <a:rPr lang="en-US" sz="2000"/>
              <a:t>State Board accredits districts; Local boards accredit schools</a:t>
            </a:r>
            <a:endParaRPr sz="2000"/>
          </a:p>
          <a:p>
            <a:pPr marL="457200" lvl="0" indent="-355600" algn="l" rtl="0">
              <a:lnSpc>
                <a:spcPct val="115000"/>
              </a:lnSpc>
              <a:spcBef>
                <a:spcPts val="0"/>
              </a:spcBef>
              <a:spcAft>
                <a:spcPts val="0"/>
              </a:spcAft>
              <a:buSzPts val="2000"/>
              <a:buChar char="●"/>
            </a:pPr>
            <a:r>
              <a:rPr lang="en-US" sz="2000"/>
              <a:t>One-year contract between state board and local boards on the accreditation system and an agreement to implement applicable laws and policies.</a:t>
            </a:r>
            <a:endParaRPr sz="2000"/>
          </a:p>
          <a:p>
            <a:pPr marL="457200" lvl="0" indent="-355600" algn="l" rtl="0">
              <a:lnSpc>
                <a:spcPct val="115000"/>
              </a:lnSpc>
              <a:spcBef>
                <a:spcPts val="0"/>
              </a:spcBef>
              <a:spcAft>
                <a:spcPts val="0"/>
              </a:spcAft>
              <a:buSzPts val="2000"/>
              <a:buChar char="●"/>
            </a:pPr>
            <a:r>
              <a:rPr lang="en-US" sz="2000"/>
              <a:t>Contract includes</a:t>
            </a:r>
            <a:endParaRPr sz="2000"/>
          </a:p>
          <a:p>
            <a:pPr marL="914400" lvl="1" indent="-342900" algn="l" rtl="0">
              <a:lnSpc>
                <a:spcPct val="115000"/>
              </a:lnSpc>
              <a:spcBef>
                <a:spcPts val="0"/>
              </a:spcBef>
              <a:spcAft>
                <a:spcPts val="0"/>
              </a:spcAft>
              <a:buSzPts val="1800"/>
              <a:buChar char="○"/>
            </a:pPr>
            <a:r>
              <a:rPr lang="en-US" sz="1800"/>
              <a:t>Attainment on performance indicators</a:t>
            </a:r>
            <a:endParaRPr sz="1800"/>
          </a:p>
          <a:p>
            <a:pPr marL="914400" lvl="1" indent="-342900" algn="l" rtl="0">
              <a:lnSpc>
                <a:spcPct val="115000"/>
              </a:lnSpc>
              <a:spcBef>
                <a:spcPts val="0"/>
              </a:spcBef>
              <a:spcAft>
                <a:spcPts val="0"/>
              </a:spcAft>
              <a:buSzPts val="1800"/>
              <a:buChar char="○"/>
            </a:pPr>
            <a:r>
              <a:rPr lang="en-US" sz="1800"/>
              <a:t>Adoption and implementation of the district plan type based on performance rating</a:t>
            </a:r>
            <a:endParaRPr sz="1800"/>
          </a:p>
          <a:p>
            <a:pPr marL="914400" lvl="1" indent="-342900" algn="l" rtl="0">
              <a:lnSpc>
                <a:spcPct val="115000"/>
              </a:lnSpc>
              <a:spcBef>
                <a:spcPts val="0"/>
              </a:spcBef>
              <a:spcAft>
                <a:spcPts val="0"/>
              </a:spcAft>
              <a:buSzPts val="1800"/>
              <a:buChar char="○"/>
            </a:pPr>
            <a:r>
              <a:rPr lang="en-US" sz="1800"/>
              <a:t>Accreditation and implementation of plans for schools, including online schools</a:t>
            </a:r>
            <a:endParaRPr sz="1800"/>
          </a:p>
          <a:p>
            <a:pPr marL="914400" lvl="1" indent="-342900" algn="l" rtl="0">
              <a:lnSpc>
                <a:spcPct val="115000"/>
              </a:lnSpc>
              <a:spcBef>
                <a:spcPts val="0"/>
              </a:spcBef>
              <a:spcAft>
                <a:spcPts val="0"/>
              </a:spcAft>
              <a:buSzPts val="1800"/>
              <a:buChar char="○"/>
            </a:pPr>
            <a:r>
              <a:rPr lang="en-US" sz="1800"/>
              <a:t>Good faith effort on implementing statute, regulations and policy</a:t>
            </a:r>
            <a:endParaRPr sz="1800"/>
          </a:p>
          <a:p>
            <a:pPr marL="914400" lvl="1" indent="-342900" algn="l" rtl="0">
              <a:lnSpc>
                <a:spcPct val="115000"/>
              </a:lnSpc>
              <a:spcBef>
                <a:spcPts val="0"/>
              </a:spcBef>
              <a:spcAft>
                <a:spcPts val="0"/>
              </a:spcAft>
              <a:buSzPts val="1800"/>
              <a:buChar char="○"/>
            </a:pPr>
            <a:r>
              <a:rPr lang="en-US" sz="1800"/>
              <a:t>Consequences for non-compliance and monitoring</a:t>
            </a:r>
            <a:endParaRPr sz="1800"/>
          </a:p>
        </p:txBody>
      </p:sp>
      <p:sp>
        <p:nvSpPr>
          <p:cNvPr id="1290" name="Google Shape;1290;p173"/>
          <p:cNvSpPr txBox="1"/>
          <p:nvPr/>
        </p:nvSpPr>
        <p:spPr>
          <a:xfrm>
            <a:off x="1762812" y="6094115"/>
            <a:ext cx="5618375" cy="584735"/>
          </a:xfrm>
          <a:prstGeom prst="rect">
            <a:avLst/>
          </a:prstGeom>
          <a:solidFill>
            <a:srgbClr val="CCEC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i="0" u="none" strike="noStrike" cap="none" dirty="0">
                <a:solidFill>
                  <a:srgbClr val="000000"/>
                </a:solidFill>
                <a:latin typeface="Calibri"/>
                <a:ea typeface="Calibri"/>
                <a:cs typeface="Calibri"/>
                <a:sym typeface="Calibri"/>
              </a:rPr>
              <a:t>All District Accreditation Contracts available at:  </a:t>
            </a:r>
            <a:r>
              <a:rPr lang="en-US" sz="1600" u="sng" dirty="0">
                <a:solidFill>
                  <a:schemeClr val="hlink"/>
                </a:solidFill>
                <a:latin typeface="Calibri"/>
                <a:ea typeface="Calibri"/>
                <a:cs typeface="Calibri"/>
                <a:sym typeface="Calibri"/>
              </a:rPr>
              <a:t>https://www.cde.state.co.us/accountability/districtaccreditation</a:t>
            </a:r>
            <a:endParaRPr sz="1600" i="0" u="none" strike="noStrike" cap="none" dirty="0">
              <a:solidFill>
                <a:srgbClr val="000000"/>
              </a:solidFill>
              <a:latin typeface="Calibri"/>
              <a:ea typeface="Calibri"/>
              <a:cs typeface="Calibri"/>
              <a:sym typeface="Calibri"/>
            </a:endParaRPr>
          </a:p>
        </p:txBody>
      </p:sp>
      <p:sp>
        <p:nvSpPr>
          <p:cNvPr id="1291" name="Google Shape;1291;p173"/>
          <p:cNvSpPr txBox="1">
            <a:spLocks noGrp="1"/>
          </p:cNvSpPr>
          <p:nvPr>
            <p:ph type="sldNum" idx="12"/>
          </p:nvPr>
        </p:nvSpPr>
        <p:spPr>
          <a:xfrm>
            <a:off x="213078" y="6313750"/>
            <a:ext cx="6621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latin typeface="Calibri"/>
                <a:ea typeface="Calibri"/>
                <a:cs typeface="Calibri"/>
                <a:sym typeface="Calibri"/>
              </a:rPr>
              <a:t>17</a:t>
            </a:fld>
            <a:endParaRPr>
              <a:latin typeface="Calibri"/>
              <a:ea typeface="Calibri"/>
              <a:cs typeface="Calibri"/>
              <a:sym typeface="Calibri"/>
            </a:endParaRPr>
          </a:p>
        </p:txBody>
      </p:sp>
      <p:sp>
        <p:nvSpPr>
          <p:cNvPr id="1292" name="Google Shape;1292;p173"/>
          <p:cNvSpPr txBox="1"/>
          <p:nvPr/>
        </p:nvSpPr>
        <p:spPr>
          <a:xfrm>
            <a:off x="8336550" y="150325"/>
            <a:ext cx="672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Google Shape;1298;p174"/>
          <p:cNvSpPr txBox="1">
            <a:spLocks noGrp="1"/>
          </p:cNvSpPr>
          <p:nvPr>
            <p:ph type="title"/>
          </p:nvPr>
        </p:nvSpPr>
        <p:spPr>
          <a:xfrm>
            <a:off x="245200" y="538271"/>
            <a:ext cx="6081900" cy="472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990"/>
              <a:buFont typeface="Arial"/>
              <a:buNone/>
            </a:pPr>
            <a:r>
              <a:rPr lang="en-US" b="1"/>
              <a:t>School &amp; District Accreditation Process </a:t>
            </a:r>
            <a:endParaRPr b="1"/>
          </a:p>
          <a:p>
            <a:pPr marL="0" lvl="0" indent="0" algn="l" rtl="0">
              <a:spcBef>
                <a:spcPts val="0"/>
              </a:spcBef>
              <a:spcAft>
                <a:spcPts val="0"/>
              </a:spcAft>
              <a:buClr>
                <a:schemeClr val="dk1"/>
              </a:buClr>
              <a:buSzPts val="990"/>
              <a:buFont typeface="Arial"/>
              <a:buNone/>
            </a:pPr>
            <a:endParaRPr b="1"/>
          </a:p>
          <a:p>
            <a:pPr marL="0" lvl="0" indent="0" algn="l" rtl="0">
              <a:spcBef>
                <a:spcPts val="0"/>
              </a:spcBef>
              <a:spcAft>
                <a:spcPts val="0"/>
              </a:spcAft>
              <a:buSzPts val="990"/>
              <a:buNone/>
            </a:pPr>
            <a:endParaRPr b="1"/>
          </a:p>
        </p:txBody>
      </p:sp>
      <p:sp>
        <p:nvSpPr>
          <p:cNvPr id="1299" name="Google Shape;1299;p174"/>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grpSp>
        <p:nvGrpSpPr>
          <p:cNvPr id="1300" name="Google Shape;1300;p174"/>
          <p:cNvGrpSpPr/>
          <p:nvPr/>
        </p:nvGrpSpPr>
        <p:grpSpPr>
          <a:xfrm>
            <a:off x="2124140" y="1849201"/>
            <a:ext cx="4543076" cy="4667544"/>
            <a:chOff x="2820225" y="891450"/>
            <a:chExt cx="3175200" cy="3175200"/>
          </a:xfrm>
        </p:grpSpPr>
        <p:sp>
          <p:nvSpPr>
            <p:cNvPr id="1301" name="Google Shape;1301;p174"/>
            <p:cNvSpPr/>
            <p:nvPr/>
          </p:nvSpPr>
          <p:spPr>
            <a:xfrm rot="10800000">
              <a:off x="2820225" y="891450"/>
              <a:ext cx="3175200" cy="3175200"/>
            </a:xfrm>
            <a:prstGeom prst="blockArc">
              <a:avLst>
                <a:gd name="adj1" fmla="val 5399801"/>
                <a:gd name="adj2" fmla="val 3012680"/>
                <a:gd name="adj3" fmla="val 6939"/>
              </a:avLst>
            </a:prstGeom>
            <a:solidFill>
              <a:srgbClr val="284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4"/>
            <p:cNvSpPr/>
            <p:nvPr/>
          </p:nvSpPr>
          <p:spPr>
            <a:xfrm rot="10800000">
              <a:off x="3175023" y="1179900"/>
              <a:ext cx="450600" cy="450600"/>
            </a:xfrm>
            <a:prstGeom prst="rtTriangle">
              <a:avLst/>
            </a:prstGeom>
            <a:solidFill>
              <a:srgbClr val="284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174"/>
          <p:cNvGrpSpPr/>
          <p:nvPr/>
        </p:nvGrpSpPr>
        <p:grpSpPr>
          <a:xfrm>
            <a:off x="3402675" y="1313075"/>
            <a:ext cx="2129460" cy="1700943"/>
            <a:chOff x="3798074" y="594050"/>
            <a:chExt cx="1488300" cy="1157104"/>
          </a:xfrm>
        </p:grpSpPr>
        <p:sp>
          <p:nvSpPr>
            <p:cNvPr id="1304" name="Google Shape;1304;p174"/>
            <p:cNvSpPr/>
            <p:nvPr/>
          </p:nvSpPr>
          <p:spPr>
            <a:xfrm>
              <a:off x="3798074" y="994255"/>
              <a:ext cx="1488300" cy="756900"/>
            </a:xfrm>
            <a:prstGeom prst="rect">
              <a:avLst/>
            </a:prstGeom>
            <a:solidFill>
              <a:srgbClr val="4472C4"/>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CDE annually reviews performance through school and district performance frameworks. </a:t>
              </a:r>
              <a:endParaRPr sz="10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US" sz="1000" i="1">
                  <a:solidFill>
                    <a:srgbClr val="FFFFFF"/>
                  </a:solidFill>
                  <a:latin typeface="Roboto"/>
                  <a:ea typeface="Roboto"/>
                  <a:cs typeface="Roboto"/>
                  <a:sym typeface="Roboto"/>
                </a:rPr>
                <a:t>Preliminary frameworks released; </a:t>
              </a:r>
              <a:r>
                <a:rPr lang="en-US" sz="1000">
                  <a:solidFill>
                    <a:srgbClr val="FFFFFF"/>
                  </a:solidFill>
                  <a:latin typeface="Roboto"/>
                  <a:ea typeface="Roboto"/>
                  <a:cs typeface="Roboto"/>
                  <a:sym typeface="Roboto"/>
                </a:rPr>
                <a:t>reviewed by districts, schools and local boards.</a:t>
              </a:r>
              <a:endParaRPr sz="1000">
                <a:solidFill>
                  <a:srgbClr val="FFFFFF"/>
                </a:solidFill>
                <a:latin typeface="Roboto"/>
                <a:ea typeface="Roboto"/>
                <a:cs typeface="Roboto"/>
                <a:sym typeface="Roboto"/>
              </a:endParaRPr>
            </a:p>
          </p:txBody>
        </p:sp>
        <p:sp>
          <p:nvSpPr>
            <p:cNvPr id="1305" name="Google Shape;1305;p174"/>
            <p:cNvSpPr/>
            <p:nvPr/>
          </p:nvSpPr>
          <p:spPr>
            <a:xfrm>
              <a:off x="3798074" y="594050"/>
              <a:ext cx="1488300" cy="400200"/>
            </a:xfrm>
            <a:prstGeom prst="round1Rect">
              <a:avLst>
                <a:gd name="adj" fmla="val 50000"/>
              </a:avLst>
            </a:prstGeom>
            <a:solidFill>
              <a:srgbClr val="284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rgbClr val="FFFFFF"/>
                  </a:solidFill>
                  <a:latin typeface="Roboto"/>
                  <a:ea typeface="Roboto"/>
                  <a:cs typeface="Roboto"/>
                  <a:sym typeface="Roboto"/>
                </a:rPr>
                <a:t>State Accredits Districts</a:t>
              </a:r>
              <a:endParaRPr sz="800">
                <a:solidFill>
                  <a:srgbClr val="FFFFFF"/>
                </a:solidFill>
                <a:latin typeface="Roboto"/>
                <a:ea typeface="Roboto"/>
                <a:cs typeface="Roboto"/>
                <a:sym typeface="Roboto"/>
              </a:endParaRPr>
            </a:p>
          </p:txBody>
        </p:sp>
      </p:grpSp>
      <p:sp>
        <p:nvSpPr>
          <p:cNvPr id="1306" name="Google Shape;1306;p174"/>
          <p:cNvSpPr txBox="1"/>
          <p:nvPr/>
        </p:nvSpPr>
        <p:spPr>
          <a:xfrm>
            <a:off x="5612006" y="1626034"/>
            <a:ext cx="223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August/September</a:t>
            </a:r>
            <a:endParaRPr>
              <a:latin typeface="Calibri"/>
              <a:ea typeface="Calibri"/>
              <a:cs typeface="Calibri"/>
              <a:sym typeface="Calibri"/>
            </a:endParaRPr>
          </a:p>
        </p:txBody>
      </p:sp>
      <p:sp>
        <p:nvSpPr>
          <p:cNvPr id="1307" name="Google Shape;1307;p174"/>
          <p:cNvSpPr txBox="1"/>
          <p:nvPr/>
        </p:nvSpPr>
        <p:spPr>
          <a:xfrm>
            <a:off x="6178650" y="5537650"/>
            <a:ext cx="281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September/October</a:t>
            </a:r>
            <a:endParaRPr>
              <a:latin typeface="Calibri"/>
              <a:ea typeface="Calibri"/>
              <a:cs typeface="Calibri"/>
              <a:sym typeface="Calibri"/>
            </a:endParaRPr>
          </a:p>
        </p:txBody>
      </p:sp>
      <p:sp>
        <p:nvSpPr>
          <p:cNvPr id="1308" name="Google Shape;1308;p174"/>
          <p:cNvSpPr txBox="1"/>
          <p:nvPr/>
        </p:nvSpPr>
        <p:spPr>
          <a:xfrm>
            <a:off x="223075" y="5502549"/>
            <a:ext cx="281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By December 31st</a:t>
            </a:r>
            <a:endParaRPr>
              <a:latin typeface="Calibri"/>
              <a:ea typeface="Calibri"/>
              <a:cs typeface="Calibri"/>
              <a:sym typeface="Calibri"/>
            </a:endParaRPr>
          </a:p>
        </p:txBody>
      </p:sp>
      <p:grpSp>
        <p:nvGrpSpPr>
          <p:cNvPr id="1309" name="Google Shape;1309;p174"/>
          <p:cNvGrpSpPr/>
          <p:nvPr/>
        </p:nvGrpSpPr>
        <p:grpSpPr>
          <a:xfrm>
            <a:off x="5249650" y="3898175"/>
            <a:ext cx="2129460" cy="1723875"/>
            <a:chOff x="3798074" y="594050"/>
            <a:chExt cx="1488300" cy="1172704"/>
          </a:xfrm>
        </p:grpSpPr>
        <p:sp>
          <p:nvSpPr>
            <p:cNvPr id="1310" name="Google Shape;1310;p174"/>
            <p:cNvSpPr/>
            <p:nvPr/>
          </p:nvSpPr>
          <p:spPr>
            <a:xfrm>
              <a:off x="3798074" y="994254"/>
              <a:ext cx="1488300" cy="772500"/>
            </a:xfrm>
            <a:prstGeom prst="rect">
              <a:avLst/>
            </a:prstGeom>
            <a:solidFill>
              <a:srgbClr val="4472C4"/>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Districts submit Accreditation Form to CDE, either accepting or appealing preliminary ratings. </a:t>
              </a:r>
              <a:r>
                <a:rPr lang="en-US" sz="1000" i="1">
                  <a:solidFill>
                    <a:srgbClr val="FFFFFF"/>
                  </a:solidFill>
                  <a:latin typeface="Roboto"/>
                  <a:ea typeface="Roboto"/>
                  <a:cs typeface="Roboto"/>
                  <a:sym typeface="Roboto"/>
                </a:rPr>
                <a:t>If appealing</a:t>
              </a:r>
              <a:r>
                <a:rPr lang="en-US" sz="1000">
                  <a:solidFill>
                    <a:srgbClr val="FFFFFF"/>
                  </a:solidFill>
                  <a:latin typeface="Roboto"/>
                  <a:ea typeface="Roboto"/>
                  <a:cs typeface="Roboto"/>
                  <a:sym typeface="Roboto"/>
                </a:rPr>
                <a:t>, Districts submit a r</a:t>
              </a:r>
              <a:r>
                <a:rPr lang="en-US" sz="1000" i="1">
                  <a:solidFill>
                    <a:srgbClr val="FFFFFF"/>
                  </a:solidFill>
                  <a:latin typeface="Roboto"/>
                  <a:ea typeface="Roboto"/>
                  <a:cs typeface="Roboto"/>
                  <a:sym typeface="Roboto"/>
                </a:rPr>
                <a:t>equest to reconsider </a:t>
              </a:r>
              <a:r>
                <a:rPr lang="en-US" sz="1000">
                  <a:solidFill>
                    <a:srgbClr val="FFFFFF"/>
                  </a:solidFill>
                  <a:latin typeface="Roboto"/>
                  <a:ea typeface="Roboto"/>
                  <a:cs typeface="Roboto"/>
                  <a:sym typeface="Roboto"/>
                </a:rPr>
                <a:t>for school plan types and/or district rates.</a:t>
              </a:r>
              <a:endParaRPr sz="1000">
                <a:solidFill>
                  <a:srgbClr val="FFFFFF"/>
                </a:solidFill>
                <a:latin typeface="Roboto"/>
                <a:ea typeface="Roboto"/>
                <a:cs typeface="Roboto"/>
                <a:sym typeface="Roboto"/>
              </a:endParaRPr>
            </a:p>
          </p:txBody>
        </p:sp>
        <p:sp>
          <p:nvSpPr>
            <p:cNvPr id="1311" name="Google Shape;1311;p174"/>
            <p:cNvSpPr/>
            <p:nvPr/>
          </p:nvSpPr>
          <p:spPr>
            <a:xfrm>
              <a:off x="3798074" y="594050"/>
              <a:ext cx="1488300" cy="400200"/>
            </a:xfrm>
            <a:prstGeom prst="round1Rect">
              <a:avLst>
                <a:gd name="adj" fmla="val 50000"/>
              </a:avLst>
            </a:prstGeom>
            <a:solidFill>
              <a:srgbClr val="284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rgbClr val="FFFFFF"/>
                  </a:solidFill>
                  <a:latin typeface="Roboto"/>
                  <a:ea typeface="Roboto"/>
                  <a:cs typeface="Roboto"/>
                  <a:sym typeface="Roboto"/>
                </a:rPr>
                <a:t>Districts Accredit their Schools</a:t>
              </a:r>
              <a:endParaRPr sz="800">
                <a:solidFill>
                  <a:srgbClr val="FFFFFF"/>
                </a:solidFill>
                <a:latin typeface="Roboto"/>
                <a:ea typeface="Roboto"/>
                <a:cs typeface="Roboto"/>
                <a:sym typeface="Roboto"/>
              </a:endParaRPr>
            </a:p>
          </p:txBody>
        </p:sp>
      </p:grpSp>
      <p:grpSp>
        <p:nvGrpSpPr>
          <p:cNvPr id="1312" name="Google Shape;1312;p174"/>
          <p:cNvGrpSpPr/>
          <p:nvPr/>
        </p:nvGrpSpPr>
        <p:grpSpPr>
          <a:xfrm>
            <a:off x="1273225" y="3898175"/>
            <a:ext cx="2129460" cy="1723875"/>
            <a:chOff x="3798074" y="594050"/>
            <a:chExt cx="1488300" cy="1172704"/>
          </a:xfrm>
        </p:grpSpPr>
        <p:sp>
          <p:nvSpPr>
            <p:cNvPr id="1313" name="Google Shape;1313;p174"/>
            <p:cNvSpPr/>
            <p:nvPr/>
          </p:nvSpPr>
          <p:spPr>
            <a:xfrm>
              <a:off x="3798074" y="994254"/>
              <a:ext cx="1488300" cy="772500"/>
            </a:xfrm>
            <a:prstGeom prst="rect">
              <a:avLst/>
            </a:prstGeom>
            <a:solidFill>
              <a:srgbClr val="4472C4"/>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a:solidFill>
                    <a:srgbClr val="FFFFFF"/>
                  </a:solidFill>
                  <a:latin typeface="Roboto"/>
                  <a:ea typeface="Roboto"/>
                  <a:cs typeface="Roboto"/>
                  <a:sym typeface="Roboto"/>
                </a:rPr>
                <a:t>Districts officially sign off on final district accreditation ratings. </a:t>
              </a:r>
              <a:r>
                <a:rPr lang="en-US" sz="1000" i="1">
                  <a:solidFill>
                    <a:srgbClr val="FFFFFF"/>
                  </a:solidFill>
                  <a:latin typeface="Roboto"/>
                  <a:ea typeface="Roboto"/>
                  <a:cs typeface="Roboto"/>
                  <a:sym typeface="Roboto"/>
                </a:rPr>
                <a:t>T</a:t>
              </a:r>
              <a:r>
                <a:rPr lang="en-US" sz="1000">
                  <a:solidFill>
                    <a:srgbClr val="FFFFFF"/>
                  </a:solidFill>
                  <a:latin typeface="Roboto"/>
                  <a:ea typeface="Roboto"/>
                  <a:cs typeface="Roboto"/>
                  <a:sym typeface="Roboto"/>
                </a:rPr>
                <a:t>he </a:t>
              </a:r>
              <a:r>
                <a:rPr lang="en-US" sz="1000" i="1">
                  <a:solidFill>
                    <a:srgbClr val="FFFFFF"/>
                  </a:solidFill>
                  <a:latin typeface="Roboto"/>
                  <a:ea typeface="Roboto"/>
                  <a:cs typeface="Roboto"/>
                  <a:sym typeface="Roboto"/>
                </a:rPr>
                <a:t>superintendent and the local board president</a:t>
              </a:r>
              <a:r>
                <a:rPr lang="en-US" sz="1000">
                  <a:solidFill>
                    <a:srgbClr val="FFFFFF"/>
                  </a:solidFill>
                  <a:latin typeface="Roboto"/>
                  <a:ea typeface="Roboto"/>
                  <a:cs typeface="Roboto"/>
                  <a:sym typeface="Roboto"/>
                </a:rPr>
                <a:t> sign the contract by the end of December.</a:t>
              </a:r>
              <a:endParaRPr sz="1000">
                <a:solidFill>
                  <a:srgbClr val="FFFFFF"/>
                </a:solidFill>
                <a:latin typeface="Roboto"/>
                <a:ea typeface="Roboto"/>
                <a:cs typeface="Roboto"/>
                <a:sym typeface="Roboto"/>
              </a:endParaRPr>
            </a:p>
          </p:txBody>
        </p:sp>
        <p:sp>
          <p:nvSpPr>
            <p:cNvPr id="1314" name="Google Shape;1314;p174"/>
            <p:cNvSpPr/>
            <p:nvPr/>
          </p:nvSpPr>
          <p:spPr>
            <a:xfrm>
              <a:off x="3798074" y="594050"/>
              <a:ext cx="1488300" cy="400200"/>
            </a:xfrm>
            <a:prstGeom prst="round1Rect">
              <a:avLst>
                <a:gd name="adj" fmla="val 50000"/>
              </a:avLst>
            </a:prstGeom>
            <a:solidFill>
              <a:srgbClr val="284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rgbClr val="FFFFFF"/>
                  </a:solidFill>
                  <a:latin typeface="Roboto"/>
                  <a:ea typeface="Roboto"/>
                  <a:cs typeface="Roboto"/>
                  <a:sym typeface="Roboto"/>
                </a:rPr>
                <a:t>Districts Sign Accreditation Contracts</a:t>
              </a:r>
              <a:endParaRPr sz="800">
                <a:solidFill>
                  <a:srgbClr val="FFFFFF"/>
                </a:solidFill>
                <a:latin typeface="Roboto"/>
                <a:ea typeface="Roboto"/>
                <a:cs typeface="Roboto"/>
                <a:sym typeface="Roboto"/>
              </a:endParaRPr>
            </a:p>
          </p:txBody>
        </p:sp>
      </p:grpSp>
      <p:sp>
        <p:nvSpPr>
          <p:cNvPr id="1315" name="Google Shape;1315;p174"/>
          <p:cNvSpPr/>
          <p:nvPr/>
        </p:nvSpPr>
        <p:spPr>
          <a:xfrm>
            <a:off x="1667475" y="5665925"/>
            <a:ext cx="1735200" cy="1126200"/>
          </a:xfrm>
          <a:prstGeom prst="verticalScroll">
            <a:avLst>
              <a:gd name="adj" fmla="val 125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Roboto"/>
                <a:ea typeface="Roboto"/>
                <a:cs typeface="Roboto"/>
                <a:sym typeface="Roboto"/>
              </a:rPr>
              <a:t>Final Ratings are approved by State Board of Education at November and December meetings.</a:t>
            </a:r>
            <a:endParaRPr sz="10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175"/>
          <p:cNvSpPr txBox="1">
            <a:spLocks noGrp="1"/>
          </p:cNvSpPr>
          <p:nvPr>
            <p:ph type="title"/>
          </p:nvPr>
        </p:nvSpPr>
        <p:spPr>
          <a:xfrm>
            <a:off x="245550" y="245575"/>
            <a:ext cx="8520600" cy="524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US" sz="2400" b="1">
                <a:latin typeface="Arial"/>
                <a:ea typeface="Arial"/>
                <a:cs typeface="Arial"/>
                <a:sym typeface="Arial"/>
              </a:rPr>
              <a:t>District and School Accreditation General Process</a:t>
            </a:r>
            <a:endParaRPr sz="2400" b="1">
              <a:latin typeface="Arial"/>
              <a:ea typeface="Arial"/>
              <a:cs typeface="Arial"/>
              <a:sym typeface="Arial"/>
            </a:endParaRPr>
          </a:p>
        </p:txBody>
      </p:sp>
      <p:sp>
        <p:nvSpPr>
          <p:cNvPr id="1322" name="Google Shape;1322;p175"/>
          <p:cNvSpPr txBox="1">
            <a:spLocks noGrp="1"/>
          </p:cNvSpPr>
          <p:nvPr>
            <p:ph type="sldNum" idx="12"/>
          </p:nvPr>
        </p:nvSpPr>
        <p:spPr>
          <a:xfrm>
            <a:off x="88683" y="6235189"/>
            <a:ext cx="548700" cy="524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19</a:t>
            </a:fld>
            <a:endParaRPr>
              <a:latin typeface="Calibri"/>
              <a:ea typeface="Calibri"/>
              <a:cs typeface="Calibri"/>
              <a:sym typeface="Calibri"/>
            </a:endParaRPr>
          </a:p>
        </p:txBody>
      </p:sp>
      <p:grpSp>
        <p:nvGrpSpPr>
          <p:cNvPr id="1323" name="Google Shape;1323;p175"/>
          <p:cNvGrpSpPr/>
          <p:nvPr/>
        </p:nvGrpSpPr>
        <p:grpSpPr>
          <a:xfrm>
            <a:off x="200" y="1674223"/>
            <a:ext cx="2265536" cy="3197240"/>
            <a:chOff x="0" y="1189989"/>
            <a:chExt cx="2214600" cy="3217511"/>
          </a:xfrm>
        </p:grpSpPr>
        <p:sp>
          <p:nvSpPr>
            <p:cNvPr id="1324" name="Google Shape;1324;p175"/>
            <p:cNvSpPr/>
            <p:nvPr/>
          </p:nvSpPr>
          <p:spPr>
            <a:xfrm>
              <a:off x="0" y="1189989"/>
              <a:ext cx="2214600" cy="669000"/>
            </a:xfrm>
            <a:prstGeom prst="homePlate">
              <a:avLst>
                <a:gd name="adj" fmla="val 50000"/>
              </a:avLst>
            </a:prstGeom>
            <a:solidFill>
              <a:srgbClr val="28478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solidFill>
                    <a:srgbClr val="FFFFFF"/>
                  </a:solidFill>
                  <a:latin typeface="Roboto"/>
                  <a:ea typeface="Roboto"/>
                  <a:cs typeface="Roboto"/>
                  <a:sym typeface="Roboto"/>
                </a:rPr>
                <a:t>CDE reviews performance (preliminary frameworks)</a:t>
              </a:r>
              <a:endParaRPr sz="1300">
                <a:solidFill>
                  <a:srgbClr val="FFFFFF"/>
                </a:solidFill>
                <a:latin typeface="Roboto"/>
                <a:ea typeface="Roboto"/>
                <a:cs typeface="Roboto"/>
                <a:sym typeface="Roboto"/>
              </a:endParaRPr>
            </a:p>
          </p:txBody>
        </p:sp>
        <p:sp>
          <p:nvSpPr>
            <p:cNvPr id="1325" name="Google Shape;1325;p175"/>
            <p:cNvSpPr txBox="1"/>
            <p:nvPr/>
          </p:nvSpPr>
          <p:spPr>
            <a:xfrm>
              <a:off x="295063" y="1859000"/>
              <a:ext cx="1624500" cy="254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a:latin typeface="Roboto"/>
                  <a:ea typeface="Roboto"/>
                  <a:cs typeface="Roboto"/>
                  <a:sym typeface="Roboto"/>
                </a:rPr>
                <a:t>The Education Accountability Act of 2009 (S.B. 09-163) and H.B. 18-1355 authorize the Colorado Department of Education to conduct an annual review of the performance of public schools and districts in the state.</a:t>
              </a:r>
              <a:endParaRPr sz="1100">
                <a:latin typeface="Roboto"/>
                <a:ea typeface="Roboto"/>
                <a:cs typeface="Roboto"/>
                <a:sym typeface="Roboto"/>
              </a:endParaRPr>
            </a:p>
          </p:txBody>
        </p:sp>
      </p:grpSp>
      <p:grpSp>
        <p:nvGrpSpPr>
          <p:cNvPr id="1326" name="Google Shape;1326;p175"/>
          <p:cNvGrpSpPr/>
          <p:nvPr/>
        </p:nvGrpSpPr>
        <p:grpSpPr>
          <a:xfrm>
            <a:off x="1880807" y="1674010"/>
            <a:ext cx="2111472" cy="3197528"/>
            <a:chOff x="1838325" y="1189775"/>
            <a:chExt cx="2064000" cy="3217800"/>
          </a:xfrm>
        </p:grpSpPr>
        <p:sp>
          <p:nvSpPr>
            <p:cNvPr id="1327" name="Google Shape;1327;p175"/>
            <p:cNvSpPr/>
            <p:nvPr/>
          </p:nvSpPr>
          <p:spPr>
            <a:xfrm>
              <a:off x="1838325" y="1189775"/>
              <a:ext cx="2064000" cy="669000"/>
            </a:xfrm>
            <a:prstGeom prst="chevron">
              <a:avLst>
                <a:gd name="adj" fmla="val 50000"/>
              </a:avLst>
            </a:prstGeom>
            <a:solidFill>
              <a:srgbClr val="536FA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solidFill>
                    <a:srgbClr val="FFFFFF"/>
                  </a:solidFill>
                  <a:latin typeface="Roboto"/>
                  <a:ea typeface="Roboto"/>
                  <a:cs typeface="Roboto"/>
                  <a:sym typeface="Roboto"/>
                </a:rPr>
                <a:t>Districts review and verify ratings </a:t>
              </a:r>
              <a:endParaRPr sz="1300">
                <a:solidFill>
                  <a:srgbClr val="FFFFFF"/>
                </a:solidFill>
                <a:latin typeface="Roboto"/>
                <a:ea typeface="Roboto"/>
                <a:cs typeface="Roboto"/>
                <a:sym typeface="Roboto"/>
              </a:endParaRPr>
            </a:p>
          </p:txBody>
        </p:sp>
        <p:sp>
          <p:nvSpPr>
            <p:cNvPr id="1328" name="Google Shape;1328;p175"/>
            <p:cNvSpPr txBox="1"/>
            <p:nvPr/>
          </p:nvSpPr>
          <p:spPr>
            <a:xfrm>
              <a:off x="2017263" y="1858775"/>
              <a:ext cx="1624500" cy="254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a:latin typeface="Roboto"/>
                  <a:ea typeface="Roboto"/>
                  <a:cs typeface="Roboto"/>
                  <a:sym typeface="Roboto"/>
                </a:rPr>
                <a:t>Each year, districts have the opportunity to review and verify the state identified district accreditation rating or school plan types.</a:t>
              </a:r>
              <a:endParaRPr sz="1100">
                <a:latin typeface="Roboto"/>
                <a:ea typeface="Roboto"/>
                <a:cs typeface="Roboto"/>
                <a:sym typeface="Roboto"/>
              </a:endParaRPr>
            </a:p>
          </p:txBody>
        </p:sp>
      </p:grpSp>
      <p:grpSp>
        <p:nvGrpSpPr>
          <p:cNvPr id="1329" name="Google Shape;1329;p175"/>
          <p:cNvGrpSpPr/>
          <p:nvPr/>
        </p:nvGrpSpPr>
        <p:grpSpPr>
          <a:xfrm>
            <a:off x="3597835" y="1674010"/>
            <a:ext cx="2111472" cy="3197528"/>
            <a:chOff x="3516750" y="1189775"/>
            <a:chExt cx="2064000" cy="3217800"/>
          </a:xfrm>
        </p:grpSpPr>
        <p:sp>
          <p:nvSpPr>
            <p:cNvPr id="1330" name="Google Shape;1330;p175"/>
            <p:cNvSpPr/>
            <p:nvPr/>
          </p:nvSpPr>
          <p:spPr>
            <a:xfrm>
              <a:off x="3516750" y="1189775"/>
              <a:ext cx="2064000" cy="669000"/>
            </a:xfrm>
            <a:prstGeom prst="chevron">
              <a:avLst>
                <a:gd name="adj" fmla="val 50000"/>
              </a:avLst>
            </a:prstGeom>
            <a:solidFill>
              <a:srgbClr val="718BB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solidFill>
                    <a:srgbClr val="FFFFFF"/>
                  </a:solidFill>
                  <a:latin typeface="Roboto"/>
                  <a:ea typeface="Roboto"/>
                  <a:cs typeface="Roboto"/>
                  <a:sym typeface="Roboto"/>
                </a:rPr>
                <a:t>Districts can request reconsideration</a:t>
              </a:r>
              <a:endParaRPr sz="1500">
                <a:solidFill>
                  <a:srgbClr val="FFFFFF"/>
                </a:solidFill>
                <a:latin typeface="Roboto"/>
                <a:ea typeface="Roboto"/>
                <a:cs typeface="Roboto"/>
                <a:sym typeface="Roboto"/>
              </a:endParaRPr>
            </a:p>
          </p:txBody>
        </p:sp>
        <p:sp>
          <p:nvSpPr>
            <p:cNvPr id="1331" name="Google Shape;1331;p175"/>
            <p:cNvSpPr txBox="1"/>
            <p:nvPr/>
          </p:nvSpPr>
          <p:spPr>
            <a:xfrm>
              <a:off x="3739463" y="1858775"/>
              <a:ext cx="1624500" cy="254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a:latin typeface="Roboto"/>
                  <a:ea typeface="Roboto"/>
                  <a:cs typeface="Roboto"/>
                  <a:sym typeface="Roboto"/>
                </a:rPr>
                <a:t>If the district disagrees with the initial rating/plan type, then additional performance data may be submitted to the department through the request to reconsider process.</a:t>
              </a:r>
              <a:endParaRPr sz="1100">
                <a:latin typeface="Roboto"/>
                <a:ea typeface="Roboto"/>
                <a:cs typeface="Roboto"/>
                <a:sym typeface="Roboto"/>
              </a:endParaRPr>
            </a:p>
          </p:txBody>
        </p:sp>
      </p:grpSp>
      <p:grpSp>
        <p:nvGrpSpPr>
          <p:cNvPr id="1332" name="Google Shape;1332;p175"/>
          <p:cNvGrpSpPr/>
          <p:nvPr/>
        </p:nvGrpSpPr>
        <p:grpSpPr>
          <a:xfrm>
            <a:off x="7032328" y="1674010"/>
            <a:ext cx="2111472" cy="3197528"/>
            <a:chOff x="6874025" y="1189775"/>
            <a:chExt cx="2064000" cy="3217800"/>
          </a:xfrm>
        </p:grpSpPr>
        <p:sp>
          <p:nvSpPr>
            <p:cNvPr id="1333" name="Google Shape;1333;p175"/>
            <p:cNvSpPr/>
            <p:nvPr/>
          </p:nvSpPr>
          <p:spPr>
            <a:xfrm>
              <a:off x="6874025" y="1189775"/>
              <a:ext cx="2064000" cy="669000"/>
            </a:xfrm>
            <a:prstGeom prst="chevron">
              <a:avLst>
                <a:gd name="adj" fmla="val 50000"/>
              </a:avLst>
            </a:prstGeom>
            <a:solidFill>
              <a:srgbClr val="89A4D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dirty="0">
                  <a:solidFill>
                    <a:srgbClr val="FFFFFF"/>
                  </a:solidFill>
                  <a:latin typeface="Roboto"/>
                  <a:ea typeface="Roboto"/>
                  <a:cs typeface="Roboto"/>
                  <a:sym typeface="Roboto"/>
                </a:rPr>
                <a:t>Districts sign  accreditation contracts</a:t>
              </a:r>
              <a:endParaRPr dirty="0">
                <a:solidFill>
                  <a:srgbClr val="FFFFFF"/>
                </a:solidFill>
                <a:latin typeface="Roboto"/>
                <a:ea typeface="Roboto"/>
                <a:cs typeface="Roboto"/>
                <a:sym typeface="Roboto"/>
              </a:endParaRPr>
            </a:p>
          </p:txBody>
        </p:sp>
        <p:sp>
          <p:nvSpPr>
            <p:cNvPr id="1334" name="Google Shape;1334;p175"/>
            <p:cNvSpPr txBox="1"/>
            <p:nvPr/>
          </p:nvSpPr>
          <p:spPr>
            <a:xfrm>
              <a:off x="7183863" y="1858775"/>
              <a:ext cx="1624500" cy="254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a:latin typeface="Roboto"/>
                  <a:ea typeface="Roboto"/>
                  <a:cs typeface="Roboto"/>
                  <a:sym typeface="Roboto"/>
                </a:rPr>
                <a:t>Once the district’s rating and all school plan types are finalized, districts that are rated Improvement or below must sign the district’s accreditation contract. Contracts for districts rated Accredited or above will be automatically renewed unless a new contract is requested.</a:t>
              </a:r>
              <a:endParaRPr sz="1100">
                <a:latin typeface="Roboto"/>
                <a:ea typeface="Roboto"/>
                <a:cs typeface="Roboto"/>
                <a:sym typeface="Roboto"/>
              </a:endParaRPr>
            </a:p>
          </p:txBody>
        </p:sp>
      </p:grpSp>
      <p:grpSp>
        <p:nvGrpSpPr>
          <p:cNvPr id="1335" name="Google Shape;1335;p175"/>
          <p:cNvGrpSpPr/>
          <p:nvPr/>
        </p:nvGrpSpPr>
        <p:grpSpPr>
          <a:xfrm>
            <a:off x="5315043" y="1674010"/>
            <a:ext cx="2111472" cy="3197528"/>
            <a:chOff x="5195350" y="1189775"/>
            <a:chExt cx="2064000" cy="3217800"/>
          </a:xfrm>
        </p:grpSpPr>
        <p:sp>
          <p:nvSpPr>
            <p:cNvPr id="1336" name="Google Shape;1336;p175"/>
            <p:cNvSpPr/>
            <p:nvPr/>
          </p:nvSpPr>
          <p:spPr>
            <a:xfrm>
              <a:off x="5195350" y="1189775"/>
              <a:ext cx="2064000" cy="669000"/>
            </a:xfrm>
            <a:prstGeom prst="chevron">
              <a:avLst>
                <a:gd name="adj" fmla="val 50000"/>
              </a:avLst>
            </a:prstGeom>
            <a:solidFill>
              <a:srgbClr val="7894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solidFill>
                    <a:srgbClr val="FFFFFF"/>
                  </a:solidFill>
                  <a:latin typeface="Roboto"/>
                  <a:ea typeface="Roboto"/>
                  <a:cs typeface="Roboto"/>
                  <a:sym typeface="Roboto"/>
                </a:rPr>
                <a:t>Ratings are finalized by the state board</a:t>
              </a:r>
              <a:endParaRPr sz="1300">
                <a:solidFill>
                  <a:srgbClr val="FFFFFF"/>
                </a:solidFill>
                <a:latin typeface="Roboto"/>
                <a:ea typeface="Roboto"/>
                <a:cs typeface="Roboto"/>
                <a:sym typeface="Roboto"/>
              </a:endParaRPr>
            </a:p>
          </p:txBody>
        </p:sp>
        <p:sp>
          <p:nvSpPr>
            <p:cNvPr id="1337" name="Google Shape;1337;p175"/>
            <p:cNvSpPr txBox="1"/>
            <p:nvPr/>
          </p:nvSpPr>
          <p:spPr>
            <a:xfrm>
              <a:off x="5461663" y="1858775"/>
              <a:ext cx="1624500" cy="254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a:latin typeface="Roboto"/>
                  <a:ea typeface="Roboto"/>
                  <a:cs typeface="Roboto"/>
                  <a:sym typeface="Roboto"/>
                </a:rPr>
                <a:t>Preliminary ratings/plan types and requests to reconsider are approved and finalized by the State Board of Education.</a:t>
              </a:r>
              <a:endParaRPr sz="1100">
                <a:latin typeface="Roboto"/>
                <a:ea typeface="Roboto"/>
                <a:cs typeface="Roboto"/>
                <a:sym typeface="Roboto"/>
              </a:endParaRPr>
            </a:p>
          </p:txBody>
        </p:sp>
      </p:grpSp>
      <p:sp>
        <p:nvSpPr>
          <p:cNvPr id="1338" name="Google Shape;1338;p175"/>
          <p:cNvSpPr txBox="1"/>
          <p:nvPr/>
        </p:nvSpPr>
        <p:spPr>
          <a:xfrm>
            <a:off x="88671" y="1065900"/>
            <a:ext cx="75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August</a:t>
            </a:r>
            <a:endParaRPr b="1">
              <a:latin typeface="Calibri"/>
              <a:ea typeface="Calibri"/>
              <a:cs typeface="Calibri"/>
              <a:sym typeface="Calibri"/>
            </a:endParaRPr>
          </a:p>
        </p:txBody>
      </p:sp>
      <p:sp>
        <p:nvSpPr>
          <p:cNvPr id="1339" name="Google Shape;1339;p175"/>
          <p:cNvSpPr txBox="1"/>
          <p:nvPr/>
        </p:nvSpPr>
        <p:spPr>
          <a:xfrm>
            <a:off x="1945498" y="1065900"/>
            <a:ext cx="121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September</a:t>
            </a:r>
            <a:endParaRPr b="1">
              <a:latin typeface="Calibri"/>
              <a:ea typeface="Calibri"/>
              <a:cs typeface="Calibri"/>
              <a:sym typeface="Calibri"/>
            </a:endParaRPr>
          </a:p>
        </p:txBody>
      </p:sp>
      <p:sp>
        <p:nvSpPr>
          <p:cNvPr id="1340" name="Google Shape;1340;p175"/>
          <p:cNvSpPr txBox="1"/>
          <p:nvPr/>
        </p:nvSpPr>
        <p:spPr>
          <a:xfrm>
            <a:off x="3606922" y="1065900"/>
            <a:ext cx="121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October</a:t>
            </a:r>
            <a:endParaRPr b="1">
              <a:latin typeface="Calibri"/>
              <a:ea typeface="Calibri"/>
              <a:cs typeface="Calibri"/>
              <a:sym typeface="Calibri"/>
            </a:endParaRPr>
          </a:p>
        </p:txBody>
      </p:sp>
      <p:sp>
        <p:nvSpPr>
          <p:cNvPr id="1341" name="Google Shape;1341;p175"/>
          <p:cNvSpPr txBox="1"/>
          <p:nvPr/>
        </p:nvSpPr>
        <p:spPr>
          <a:xfrm>
            <a:off x="5286763" y="1065900"/>
            <a:ext cx="182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November/December</a:t>
            </a:r>
            <a:endParaRPr b="1">
              <a:latin typeface="Calibri"/>
              <a:ea typeface="Calibri"/>
              <a:cs typeface="Calibri"/>
              <a:sym typeface="Calibri"/>
            </a:endParaRPr>
          </a:p>
        </p:txBody>
      </p:sp>
      <p:sp>
        <p:nvSpPr>
          <p:cNvPr id="1342" name="Google Shape;1342;p175"/>
          <p:cNvSpPr txBox="1"/>
          <p:nvPr/>
        </p:nvSpPr>
        <p:spPr>
          <a:xfrm>
            <a:off x="7569325" y="1065900"/>
            <a:ext cx="121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December</a:t>
            </a:r>
            <a:endParaRPr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158"/>
          <p:cNvSpPr txBox="1">
            <a:spLocks noGrp="1"/>
          </p:cNvSpPr>
          <p:nvPr>
            <p:ph type="title"/>
          </p:nvPr>
        </p:nvSpPr>
        <p:spPr>
          <a:xfrm>
            <a:off x="213075" y="627022"/>
            <a:ext cx="6081900" cy="5382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Purpose of this CDE Slide Deck Resource</a:t>
            </a:r>
            <a:endParaRPr b="1"/>
          </a:p>
        </p:txBody>
      </p:sp>
      <p:sp>
        <p:nvSpPr>
          <p:cNvPr id="1156" name="Google Shape;1156;p158"/>
          <p:cNvSpPr txBox="1">
            <a:spLocks noGrp="1"/>
          </p:cNvSpPr>
          <p:nvPr>
            <p:ph type="body" idx="1"/>
          </p:nvPr>
        </p:nvSpPr>
        <p:spPr>
          <a:xfrm>
            <a:off x="628650" y="1749549"/>
            <a:ext cx="7886700" cy="4354200"/>
          </a:xfrm>
          <a:prstGeom prst="rect">
            <a:avLst/>
          </a:prstGeom>
        </p:spPr>
        <p:txBody>
          <a:bodyPr spcFirstLastPara="1" wrap="square" lIns="0" tIns="0" rIns="0" bIns="45700" anchor="t" anchorCtr="0">
            <a:normAutofit/>
          </a:bodyPr>
          <a:lstStyle/>
          <a:p>
            <a:pPr marL="0" lvl="0" indent="0" algn="l" rtl="0">
              <a:spcBef>
                <a:spcPts val="1000"/>
              </a:spcBef>
              <a:spcAft>
                <a:spcPts val="0"/>
              </a:spcAft>
              <a:buClr>
                <a:schemeClr val="dk1"/>
              </a:buClr>
              <a:buSzPts val="1100"/>
              <a:buFont typeface="Arial"/>
              <a:buNone/>
            </a:pPr>
            <a:r>
              <a:rPr lang="en-US"/>
              <a:t>This resource has been developed by CDE to support the achievement of two primary outcomes:</a:t>
            </a:r>
            <a:endParaRPr/>
          </a:p>
          <a:p>
            <a:pPr marL="457200" lvl="0" indent="-381000" algn="l" rtl="0">
              <a:spcBef>
                <a:spcPts val="1000"/>
              </a:spcBef>
              <a:spcAft>
                <a:spcPts val="0"/>
              </a:spcAft>
              <a:buSzPts val="2400"/>
              <a:buChar char="•"/>
            </a:pPr>
            <a:r>
              <a:rPr lang="en-US"/>
              <a:t>Support </a:t>
            </a:r>
            <a:r>
              <a:rPr lang="en-US" b="1"/>
              <a:t>district leadership</a:t>
            </a:r>
            <a:r>
              <a:rPr lang="en-US"/>
              <a:t> by training staff to better understand and share district and school performance framework reports and data with their local Board of Education and key stakeholders. </a:t>
            </a:r>
            <a:endParaRPr/>
          </a:p>
          <a:p>
            <a:pPr marL="457200" lvl="0" indent="-381000" algn="l" rtl="0">
              <a:spcBef>
                <a:spcPts val="0"/>
              </a:spcBef>
              <a:spcAft>
                <a:spcPts val="0"/>
              </a:spcAft>
              <a:buSzPts val="2400"/>
              <a:buChar char="•"/>
            </a:pPr>
            <a:r>
              <a:rPr lang="en-US"/>
              <a:t>Support </a:t>
            </a:r>
            <a:r>
              <a:rPr lang="en-US" b="1"/>
              <a:t>Boards of Education</a:t>
            </a:r>
            <a:r>
              <a:rPr lang="en-US"/>
              <a:t> in better understanding state accountability and related data within the context of their local policies, priorities, and community context. </a:t>
            </a: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
        <p:nvSpPr>
          <p:cNvPr id="1157" name="Google Shape;1157;p158"/>
          <p:cNvSpPr txBox="1">
            <a:spLocks noGrp="1"/>
          </p:cNvSpPr>
          <p:nvPr>
            <p:ph type="sldNum" idx="12"/>
          </p:nvPr>
        </p:nvSpPr>
        <p:spPr>
          <a:xfrm>
            <a:off x="213072" y="6313750"/>
            <a:ext cx="3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2</a:t>
            </a:fld>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48" name="Google Shape;1348;p176"/>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20</a:t>
            </a:fld>
            <a:endParaRPr/>
          </a:p>
        </p:txBody>
      </p:sp>
      <p:sp>
        <p:nvSpPr>
          <p:cNvPr id="1349" name="Google Shape;1349;p176"/>
          <p:cNvSpPr txBox="1">
            <a:spLocks noGrp="1"/>
          </p:cNvSpPr>
          <p:nvPr>
            <p:ph type="title"/>
          </p:nvPr>
        </p:nvSpPr>
        <p:spPr>
          <a:xfrm>
            <a:off x="213075" y="144150"/>
            <a:ext cx="8828100" cy="7311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400" b="1">
                <a:latin typeface="Arial"/>
                <a:ea typeface="Arial"/>
                <a:cs typeface="Arial"/>
                <a:sym typeface="Arial"/>
              </a:rPr>
              <a:t>DISTRICT NAME </a:t>
            </a:r>
            <a:r>
              <a:rPr lang="en-US" sz="2400">
                <a:latin typeface="Arial"/>
                <a:ea typeface="Arial"/>
                <a:cs typeface="Arial"/>
                <a:sym typeface="Arial"/>
              </a:rPr>
              <a:t>| </a:t>
            </a:r>
            <a:r>
              <a:rPr lang="en-US"/>
              <a:t>Request to Reconsider Process</a:t>
            </a:r>
            <a:endParaRPr sz="2400">
              <a:latin typeface="Arial"/>
              <a:ea typeface="Arial"/>
              <a:cs typeface="Arial"/>
              <a:sym typeface="Arial"/>
            </a:endParaRPr>
          </a:p>
        </p:txBody>
      </p:sp>
      <p:sp>
        <p:nvSpPr>
          <p:cNvPr id="1350" name="Google Shape;1350;p176"/>
          <p:cNvSpPr txBox="1"/>
          <p:nvPr/>
        </p:nvSpPr>
        <p:spPr>
          <a:xfrm>
            <a:off x="8316700" y="119675"/>
            <a:ext cx="680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graphicFrame>
        <p:nvGraphicFramePr>
          <p:cNvPr id="1351" name="Google Shape;1351;p176"/>
          <p:cNvGraphicFramePr/>
          <p:nvPr/>
        </p:nvGraphicFramePr>
        <p:xfrm>
          <a:off x="225800" y="1542125"/>
          <a:ext cx="8692400" cy="2925990"/>
        </p:xfrm>
        <a:graphic>
          <a:graphicData uri="http://schemas.openxmlformats.org/drawingml/2006/table">
            <a:tbl>
              <a:tblPr>
                <a:noFill/>
                <a:tableStyleId>{524DF1B7-F93B-48D9-BF13-3391274ED2EC}</a:tableStyleId>
              </a:tblPr>
              <a:tblGrid>
                <a:gridCol w="2173100">
                  <a:extLst>
                    <a:ext uri="{9D8B030D-6E8A-4147-A177-3AD203B41FA5}">
                      <a16:colId xmlns:a16="http://schemas.microsoft.com/office/drawing/2014/main" val="20000"/>
                    </a:ext>
                  </a:extLst>
                </a:gridCol>
                <a:gridCol w="2173100">
                  <a:extLst>
                    <a:ext uri="{9D8B030D-6E8A-4147-A177-3AD203B41FA5}">
                      <a16:colId xmlns:a16="http://schemas.microsoft.com/office/drawing/2014/main" val="20001"/>
                    </a:ext>
                  </a:extLst>
                </a:gridCol>
                <a:gridCol w="2173100">
                  <a:extLst>
                    <a:ext uri="{9D8B030D-6E8A-4147-A177-3AD203B41FA5}">
                      <a16:colId xmlns:a16="http://schemas.microsoft.com/office/drawing/2014/main" val="20002"/>
                    </a:ext>
                  </a:extLst>
                </a:gridCol>
                <a:gridCol w="2173100">
                  <a:extLst>
                    <a:ext uri="{9D8B030D-6E8A-4147-A177-3AD203B41FA5}">
                      <a16:colId xmlns:a16="http://schemas.microsoft.com/office/drawing/2014/main" val="20003"/>
                    </a:ext>
                  </a:extLst>
                </a:gridCol>
              </a:tblGrid>
              <a:tr h="652125">
                <a:tc>
                  <a:txBody>
                    <a:bodyPr/>
                    <a:lstStyle/>
                    <a:p>
                      <a:pPr marL="0" lvl="0" indent="0" algn="l" rtl="0">
                        <a:spcBef>
                          <a:spcPts val="0"/>
                        </a:spcBef>
                        <a:spcAft>
                          <a:spcPts val="0"/>
                        </a:spcAft>
                        <a:buNone/>
                      </a:pPr>
                      <a:r>
                        <a:rPr lang="en-US" sz="1800">
                          <a:latin typeface="Calibri"/>
                          <a:ea typeface="Calibri"/>
                          <a:cs typeface="Calibri"/>
                          <a:sym typeface="Calibri"/>
                        </a:rPr>
                        <a:t>Name</a:t>
                      </a:r>
                      <a:endParaRPr sz="1800">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None/>
                      </a:pPr>
                      <a:r>
                        <a:rPr lang="en-US" sz="1800">
                          <a:latin typeface="Calibri"/>
                          <a:ea typeface="Calibri"/>
                          <a:cs typeface="Calibri"/>
                          <a:sym typeface="Calibri"/>
                        </a:rPr>
                        <a:t>Preliminary Rating</a:t>
                      </a:r>
                      <a:endParaRPr sz="1800">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None/>
                      </a:pPr>
                      <a:r>
                        <a:rPr lang="en-US" sz="1800">
                          <a:latin typeface="Calibri"/>
                          <a:ea typeface="Calibri"/>
                          <a:cs typeface="Calibri"/>
                          <a:sym typeface="Calibri"/>
                        </a:rPr>
                        <a:t>Request to Reconsider</a:t>
                      </a:r>
                      <a:endParaRPr sz="1800">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None/>
                      </a:pPr>
                      <a:r>
                        <a:rPr lang="en-US" sz="1800">
                          <a:latin typeface="Calibri"/>
                          <a:ea typeface="Calibri"/>
                          <a:cs typeface="Calibri"/>
                          <a:sym typeface="Calibri"/>
                        </a:rPr>
                        <a:t>District Basis for Request</a:t>
                      </a:r>
                      <a:endParaRPr sz="1800">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0"/>
                  </a:ext>
                </a:extLst>
              </a:tr>
              <a:tr h="731500">
                <a:tc>
                  <a:txBody>
                    <a:bodyPr/>
                    <a:lstStyle/>
                    <a:p>
                      <a:pPr marL="0" lvl="0" indent="0" algn="l" rtl="0">
                        <a:spcBef>
                          <a:spcPts val="0"/>
                        </a:spcBef>
                        <a:spcAft>
                          <a:spcPts val="0"/>
                        </a:spcAft>
                        <a:buNone/>
                      </a:pPr>
                      <a:r>
                        <a:rPr lang="en-US" sz="1800">
                          <a:latin typeface="Calibri"/>
                          <a:ea typeface="Calibri"/>
                          <a:cs typeface="Calibri"/>
                          <a:sym typeface="Calibri"/>
                        </a:rPr>
                        <a:t>District name</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latin typeface="Calibri"/>
                          <a:ea typeface="Calibri"/>
                          <a:cs typeface="Calibri"/>
                          <a:sym typeface="Calibri"/>
                        </a:rPr>
                        <a:t>Improvement</a:t>
                      </a:r>
                      <a:endParaRPr sz="1800">
                        <a:latin typeface="Calibri"/>
                        <a:ea typeface="Calibri"/>
                        <a:cs typeface="Calibri"/>
                        <a:sym typeface="Calibri"/>
                      </a:endParaRPr>
                    </a:p>
                  </a:txBody>
                  <a:tcPr marL="91425" marR="91425" marT="91425" marB="91425">
                    <a:solidFill>
                      <a:srgbClr val="F9F600"/>
                    </a:solidFill>
                  </a:tcPr>
                </a:tc>
                <a:tc>
                  <a:txBody>
                    <a:bodyPr/>
                    <a:lstStyle/>
                    <a:p>
                      <a:pPr marL="0" lvl="0" indent="0" algn="l" rtl="0">
                        <a:spcBef>
                          <a:spcPts val="0"/>
                        </a:spcBef>
                        <a:spcAft>
                          <a:spcPts val="0"/>
                        </a:spcAft>
                        <a:buClr>
                          <a:schemeClr val="dk1"/>
                        </a:buClr>
                        <a:buSzPts val="1100"/>
                        <a:buFont typeface="Arial"/>
                        <a:buNone/>
                      </a:pPr>
                      <a:r>
                        <a:rPr lang="en-US" sz="1800">
                          <a:solidFill>
                            <a:schemeClr val="lt1"/>
                          </a:solidFill>
                          <a:latin typeface="Calibri"/>
                          <a:ea typeface="Calibri"/>
                          <a:cs typeface="Calibri"/>
                          <a:sym typeface="Calibri"/>
                        </a:rPr>
                        <a:t>Performance</a:t>
                      </a:r>
                      <a:endParaRPr sz="1800">
                        <a:solidFill>
                          <a:schemeClr val="lt1"/>
                        </a:solidFill>
                        <a:latin typeface="Calibri"/>
                        <a:ea typeface="Calibri"/>
                        <a:cs typeface="Calibri"/>
                        <a:sym typeface="Calibri"/>
                      </a:endParaRPr>
                    </a:p>
                  </a:txBody>
                  <a:tcPr marL="91425" marR="91425" marT="91425" marB="91425">
                    <a:solidFill>
                      <a:schemeClr val="accent6"/>
                    </a:solidFill>
                  </a:tcPr>
                </a:tc>
                <a:tc>
                  <a:txBody>
                    <a:bodyPr/>
                    <a:lstStyle/>
                    <a:p>
                      <a:pPr marL="0" lvl="0" indent="0" algn="l" rtl="0">
                        <a:spcBef>
                          <a:spcPts val="0"/>
                        </a:spcBef>
                        <a:spcAft>
                          <a:spcPts val="0"/>
                        </a:spcAft>
                        <a:buNone/>
                      </a:pPr>
                      <a:r>
                        <a:rPr lang="en-US" sz="1800">
                          <a:solidFill>
                            <a:schemeClr val="dk1"/>
                          </a:solidFill>
                          <a:latin typeface="Calibri"/>
                          <a:ea typeface="Calibri"/>
                          <a:cs typeface="Calibri"/>
                          <a:sym typeface="Calibri"/>
                        </a:rPr>
                        <a:t>Accountability participation impact</a:t>
                      </a:r>
                      <a:endParaRPr sz="18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731500">
                <a:tc>
                  <a:txBody>
                    <a:bodyPr/>
                    <a:lstStyle/>
                    <a:p>
                      <a:pPr marL="0" lvl="0" indent="0" algn="l" rtl="0">
                        <a:spcBef>
                          <a:spcPts val="0"/>
                        </a:spcBef>
                        <a:spcAft>
                          <a:spcPts val="0"/>
                        </a:spcAft>
                        <a:buNone/>
                      </a:pPr>
                      <a:r>
                        <a:rPr lang="en-US" sz="1800">
                          <a:latin typeface="Calibri"/>
                          <a:ea typeface="Calibri"/>
                          <a:cs typeface="Calibri"/>
                          <a:sym typeface="Calibri"/>
                        </a:rPr>
                        <a:t>High School Name </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Priority Improvement</a:t>
                      </a:r>
                      <a:endParaRPr sz="1800">
                        <a:solidFill>
                          <a:schemeClr val="lt1"/>
                        </a:solidFill>
                        <a:latin typeface="Calibri"/>
                        <a:ea typeface="Calibri"/>
                        <a:cs typeface="Calibri"/>
                        <a:sym typeface="Calibri"/>
                      </a:endParaRPr>
                    </a:p>
                  </a:txBody>
                  <a:tcPr marL="91425" marR="91425" marT="91425" marB="91425">
                    <a:solidFill>
                      <a:schemeClr val="accent2"/>
                    </a:solidFill>
                  </a:tcPr>
                </a:tc>
                <a:tc>
                  <a:txBody>
                    <a:bodyPr/>
                    <a:lstStyle/>
                    <a:p>
                      <a:pPr marL="0" lvl="0" indent="0" algn="l" rtl="0">
                        <a:spcBef>
                          <a:spcPts val="0"/>
                        </a:spcBef>
                        <a:spcAft>
                          <a:spcPts val="0"/>
                        </a:spcAft>
                        <a:buNone/>
                      </a:pPr>
                      <a:r>
                        <a:rPr lang="en-US" sz="1800">
                          <a:latin typeface="Calibri"/>
                          <a:ea typeface="Calibri"/>
                          <a:cs typeface="Calibri"/>
                          <a:sym typeface="Calibri"/>
                        </a:rPr>
                        <a:t>Improvement</a:t>
                      </a:r>
                      <a:endParaRPr sz="1800">
                        <a:latin typeface="Calibri"/>
                        <a:ea typeface="Calibri"/>
                        <a:cs typeface="Calibri"/>
                        <a:sym typeface="Calibri"/>
                      </a:endParaRPr>
                    </a:p>
                  </a:txBody>
                  <a:tcPr marL="91425" marR="91425" marT="91425" marB="91425">
                    <a:solidFill>
                      <a:srgbClr val="F9F600"/>
                    </a:solidFill>
                  </a:tcPr>
                </a:tc>
                <a:tc>
                  <a:txBody>
                    <a:bodyPr/>
                    <a:lstStyle/>
                    <a:p>
                      <a:pPr marL="0" lvl="0" indent="0" algn="l" rtl="0">
                        <a:spcBef>
                          <a:spcPts val="0"/>
                        </a:spcBef>
                        <a:spcAft>
                          <a:spcPts val="0"/>
                        </a:spcAft>
                        <a:buNone/>
                      </a:pPr>
                      <a:r>
                        <a:rPr lang="en-US" sz="1800">
                          <a:solidFill>
                            <a:schemeClr val="dk1"/>
                          </a:solidFill>
                          <a:latin typeface="Calibri"/>
                          <a:ea typeface="Calibri"/>
                          <a:cs typeface="Calibri"/>
                          <a:sym typeface="Calibri"/>
                        </a:rPr>
                        <a:t>Accountability participation impact</a:t>
                      </a:r>
                      <a:endParaRPr sz="18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731500">
                <a:tc>
                  <a:txBody>
                    <a:bodyPr/>
                    <a:lstStyle/>
                    <a:p>
                      <a:pPr marL="0" lvl="0" indent="0" algn="l" rtl="0">
                        <a:spcBef>
                          <a:spcPts val="0"/>
                        </a:spcBef>
                        <a:spcAft>
                          <a:spcPts val="0"/>
                        </a:spcAft>
                        <a:buNone/>
                      </a:pPr>
                      <a:r>
                        <a:rPr lang="en-US" sz="1800">
                          <a:latin typeface="Calibri"/>
                          <a:ea typeface="Calibri"/>
                          <a:cs typeface="Calibri"/>
                          <a:sym typeface="Calibri"/>
                        </a:rPr>
                        <a:t>Elementary School Name</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Turnaround</a:t>
                      </a:r>
                      <a:endParaRPr sz="1800">
                        <a:solidFill>
                          <a:schemeClr val="lt1"/>
                        </a:solidFill>
                        <a:latin typeface="Calibri"/>
                        <a:ea typeface="Calibri"/>
                        <a:cs typeface="Calibri"/>
                        <a:sym typeface="Calibri"/>
                      </a:endParaRPr>
                    </a:p>
                  </a:txBody>
                  <a:tcPr marL="91425" marR="91425" marT="91425" marB="91425">
                    <a:solidFill>
                      <a:srgbClr val="D22424"/>
                    </a:solidFill>
                  </a:tcPr>
                </a:tc>
                <a:tc>
                  <a:txBody>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Priority Improvement</a:t>
                      </a:r>
                      <a:endParaRPr sz="1800">
                        <a:solidFill>
                          <a:schemeClr val="lt1"/>
                        </a:solidFill>
                        <a:latin typeface="Calibri"/>
                        <a:ea typeface="Calibri"/>
                        <a:cs typeface="Calibri"/>
                        <a:sym typeface="Calibri"/>
                      </a:endParaRPr>
                    </a:p>
                  </a:txBody>
                  <a:tcPr marL="91425" marR="91425" marT="91425" marB="91425">
                    <a:solidFill>
                      <a:schemeClr val="accent2"/>
                    </a:solidFill>
                  </a:tcPr>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Body of Evidence, K-2 i-Ready data</a:t>
                      </a:r>
                      <a:endParaRPr sz="18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p177"/>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t>District and School Performance Frameworks</a:t>
            </a:r>
            <a:endParaRPr/>
          </a:p>
        </p:txBody>
      </p:sp>
      <p:sp>
        <p:nvSpPr>
          <p:cNvPr id="1357" name="Google Shape;1357;p177"/>
          <p:cNvSpPr txBox="1">
            <a:spLocks noGrp="1"/>
          </p:cNvSpPr>
          <p:nvPr>
            <p:ph type="sldNum" idx="12"/>
          </p:nvPr>
        </p:nvSpPr>
        <p:spPr>
          <a:xfrm>
            <a:off x="284843"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1200"/>
              <a:t>21</a:t>
            </a:fld>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78"/>
          <p:cNvSpPr txBox="1">
            <a:spLocks noGrp="1"/>
          </p:cNvSpPr>
          <p:nvPr>
            <p:ph type="body" idx="1"/>
          </p:nvPr>
        </p:nvSpPr>
        <p:spPr>
          <a:xfrm>
            <a:off x="457200" y="1524000"/>
            <a:ext cx="6318300" cy="425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The Colorado Educational Accountability system statutorily requires the role of local Boards of Education to:</a:t>
            </a:r>
            <a:endParaRPr/>
          </a:p>
          <a:p>
            <a:pPr marL="457200" lvl="0" indent="-330200" algn="l" rtl="0">
              <a:spcBef>
                <a:spcPts val="0"/>
              </a:spcBef>
              <a:spcAft>
                <a:spcPts val="0"/>
              </a:spcAft>
              <a:buSzPts val="1600"/>
              <a:buChar char="●"/>
            </a:pPr>
            <a:r>
              <a:rPr lang="en-US"/>
              <a:t>Enter into a District Accreditation Contract with the State</a:t>
            </a:r>
            <a:endParaRPr/>
          </a:p>
          <a:p>
            <a:pPr marL="457200" lvl="0" indent="-330200" algn="l" rtl="0">
              <a:spcBef>
                <a:spcPts val="0"/>
              </a:spcBef>
              <a:spcAft>
                <a:spcPts val="0"/>
              </a:spcAft>
              <a:buSzPts val="1600"/>
              <a:buChar char="●"/>
            </a:pPr>
            <a:r>
              <a:rPr lang="en-US"/>
              <a:t>Accredit the District’s schools</a:t>
            </a:r>
            <a:endParaRPr/>
          </a:p>
          <a:p>
            <a:pPr marL="457200" lvl="0" indent="-330200" algn="l" rtl="0">
              <a:spcBef>
                <a:spcPts val="0"/>
              </a:spcBef>
              <a:spcAft>
                <a:spcPts val="0"/>
              </a:spcAft>
              <a:buSzPts val="1600"/>
              <a:buChar char="●"/>
            </a:pPr>
            <a:r>
              <a:rPr lang="en-US"/>
              <a:t>Consult with the District’s Accountability Committee</a:t>
            </a:r>
            <a:endParaRPr/>
          </a:p>
          <a:p>
            <a:pPr marL="457200" lvl="0" indent="-330200" algn="l" rtl="0">
              <a:spcBef>
                <a:spcPts val="0"/>
              </a:spcBef>
              <a:spcAft>
                <a:spcPts val="0"/>
              </a:spcAft>
              <a:buSzPts val="1600"/>
              <a:buChar char="●"/>
            </a:pPr>
            <a:r>
              <a:rPr lang="en-US"/>
              <a:t>Engage with the District and Schools’ Improvement Plans</a:t>
            </a:r>
            <a:endParaRPr/>
          </a:p>
          <a:p>
            <a:pPr marL="914400" lvl="1" indent="-292100" algn="l" rtl="0">
              <a:spcBef>
                <a:spcPts val="0"/>
              </a:spcBef>
              <a:spcAft>
                <a:spcPts val="0"/>
              </a:spcAft>
              <a:buSzPts val="1000"/>
              <a:buChar char="○"/>
            </a:pPr>
            <a:r>
              <a:rPr lang="en-US"/>
              <a:t>Adopt the District’s Improvement Plan </a:t>
            </a:r>
            <a:r>
              <a:rPr lang="en-US">
                <a:highlight>
                  <a:srgbClr val="CFE2F3"/>
                </a:highlight>
              </a:rPr>
              <a:t>in accordance with the assigned accreditation plan</a:t>
            </a:r>
            <a:endParaRPr>
              <a:highlight>
                <a:srgbClr val="CFE2F3"/>
              </a:highlight>
            </a:endParaRPr>
          </a:p>
          <a:p>
            <a:pPr marL="914400" lvl="1" indent="-292100" algn="l" rtl="0">
              <a:spcBef>
                <a:spcPts val="0"/>
              </a:spcBef>
              <a:spcAft>
                <a:spcPts val="0"/>
              </a:spcAft>
              <a:buSzPts val="1000"/>
              <a:buChar char="○"/>
            </a:pPr>
            <a:r>
              <a:rPr lang="en-US"/>
              <a:t>Adopt the Improvement Plans for schools </a:t>
            </a:r>
            <a:r>
              <a:rPr lang="en-US">
                <a:highlight>
                  <a:srgbClr val="CFE2F3"/>
                </a:highlight>
              </a:rPr>
              <a:t>assigned Priority Improvement or Turnaround</a:t>
            </a:r>
            <a:endParaRPr>
              <a:highlight>
                <a:srgbClr val="CFE2F3"/>
              </a:highlight>
            </a:endParaRPr>
          </a:p>
          <a:p>
            <a:pPr marL="914400" lvl="1" indent="-292100" algn="l" rtl="0">
              <a:spcBef>
                <a:spcPts val="0"/>
              </a:spcBef>
              <a:spcAft>
                <a:spcPts val="0"/>
              </a:spcAft>
              <a:buSzPts val="1000"/>
              <a:buChar char="○"/>
            </a:pPr>
            <a:r>
              <a:rPr lang="en-US"/>
              <a:t>Consider the Improvement Plans of all schools in adopting the district’s budget</a:t>
            </a:r>
            <a:endParaRPr/>
          </a:p>
        </p:txBody>
      </p:sp>
      <p:sp>
        <p:nvSpPr>
          <p:cNvPr id="1363" name="Google Shape;1363;p178"/>
          <p:cNvSpPr txBox="1">
            <a:spLocks noGrp="1"/>
          </p:cNvSpPr>
          <p:nvPr>
            <p:ph type="title"/>
          </p:nvPr>
        </p:nvSpPr>
        <p:spPr>
          <a:xfrm>
            <a:off x="233675" y="88550"/>
            <a:ext cx="85206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a:latin typeface="Arial"/>
                <a:ea typeface="Arial"/>
                <a:cs typeface="Arial"/>
                <a:sym typeface="Arial"/>
              </a:rPr>
              <a:t>Role of the Board: Statutory Responsibilities</a:t>
            </a:r>
            <a:endParaRPr sz="2400" b="1">
              <a:latin typeface="Arial"/>
              <a:ea typeface="Arial"/>
              <a:cs typeface="Arial"/>
              <a:sym typeface="Arial"/>
            </a:endParaRPr>
          </a:p>
        </p:txBody>
      </p:sp>
      <p:sp>
        <p:nvSpPr>
          <p:cNvPr id="1364" name="Google Shape;1364;p178"/>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Calibri"/>
                <a:ea typeface="Calibri"/>
                <a:cs typeface="Calibri"/>
                <a:sym typeface="Calibri"/>
              </a:rPr>
              <a:t>22</a:t>
            </a:fld>
            <a:endParaRPr>
              <a:latin typeface="Calibri"/>
              <a:ea typeface="Calibri"/>
              <a:cs typeface="Calibri"/>
              <a:sym typeface="Calibri"/>
            </a:endParaRPr>
          </a:p>
        </p:txBody>
      </p:sp>
      <p:pic>
        <p:nvPicPr>
          <p:cNvPr id="1365" name="Google Shape;1365;p178"/>
          <p:cNvPicPr preferRelativeResize="0"/>
          <p:nvPr/>
        </p:nvPicPr>
        <p:blipFill>
          <a:blip r:embed="rId3">
            <a:alphaModFix/>
          </a:blip>
          <a:stretch>
            <a:fillRect/>
          </a:stretch>
        </p:blipFill>
        <p:spPr>
          <a:xfrm rot="659568">
            <a:off x="7047200" y="1734219"/>
            <a:ext cx="1552575" cy="2352675"/>
          </a:xfrm>
          <a:prstGeom prst="rect">
            <a:avLst/>
          </a:prstGeom>
          <a:noFill/>
          <a:ln>
            <a:noFill/>
          </a:ln>
          <a:effectLst>
            <a:outerShdw blurRad="57150" dist="152400" dir="9720000" algn="bl" rotWithShape="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179"/>
          <p:cNvSpPr txBox="1">
            <a:spLocks noGrp="1"/>
          </p:cNvSpPr>
          <p:nvPr>
            <p:ph type="title"/>
          </p:nvPr>
        </p:nvSpPr>
        <p:spPr>
          <a:xfrm>
            <a:off x="213075" y="178275"/>
            <a:ext cx="8931000" cy="8901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2400" b="1">
                <a:latin typeface="Arial"/>
                <a:ea typeface="Arial"/>
                <a:cs typeface="Arial"/>
                <a:sym typeface="Arial"/>
              </a:rPr>
              <a:t>Background to State Accountability | </a:t>
            </a:r>
            <a:r>
              <a:rPr lang="en-US" sz="2400">
                <a:latin typeface="Arial"/>
                <a:ea typeface="Arial"/>
                <a:cs typeface="Arial"/>
                <a:sym typeface="Arial"/>
              </a:rPr>
              <a:t>Role of </a:t>
            </a:r>
            <a:endParaRPr sz="2400">
              <a:latin typeface="Arial"/>
              <a:ea typeface="Arial"/>
              <a:cs typeface="Arial"/>
              <a:sym typeface="Arial"/>
            </a:endParaRPr>
          </a:p>
          <a:p>
            <a:pPr marL="0" lvl="0" indent="0" algn="l" rtl="0">
              <a:lnSpc>
                <a:spcPct val="90000"/>
              </a:lnSpc>
              <a:spcBef>
                <a:spcPts val="0"/>
              </a:spcBef>
              <a:spcAft>
                <a:spcPts val="0"/>
              </a:spcAft>
              <a:buClr>
                <a:schemeClr val="lt1"/>
              </a:buClr>
              <a:buSzPts val="2400"/>
              <a:buFont typeface="Arial"/>
              <a:buNone/>
            </a:pPr>
            <a:r>
              <a:rPr lang="en-US" sz="2400">
                <a:latin typeface="Arial"/>
                <a:ea typeface="Arial"/>
                <a:cs typeface="Arial"/>
                <a:sym typeface="Arial"/>
              </a:rPr>
              <a:t>District and School Performance Frameworks</a:t>
            </a:r>
            <a:endParaRPr sz="2400">
              <a:latin typeface="Arial"/>
              <a:ea typeface="Arial"/>
              <a:cs typeface="Arial"/>
              <a:sym typeface="Arial"/>
            </a:endParaRPr>
          </a:p>
        </p:txBody>
      </p:sp>
      <p:sp>
        <p:nvSpPr>
          <p:cNvPr id="1371" name="Google Shape;1371;p179"/>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999999"/>
              </a:buClr>
              <a:buSzPts val="1200"/>
              <a:buFont typeface="Rockwell"/>
              <a:buNone/>
            </a:pPr>
            <a:fld id="{00000000-1234-1234-1234-123412341234}" type="slidenum">
              <a:rPr lang="en-US">
                <a:latin typeface="Calibri"/>
                <a:ea typeface="Calibri"/>
                <a:cs typeface="Calibri"/>
                <a:sym typeface="Calibri"/>
              </a:rPr>
              <a:t>23</a:t>
            </a:fld>
            <a:endParaRPr>
              <a:latin typeface="Calibri"/>
              <a:ea typeface="Calibri"/>
              <a:cs typeface="Calibri"/>
              <a:sym typeface="Calibri"/>
            </a:endParaRPr>
          </a:p>
        </p:txBody>
      </p:sp>
      <p:sp>
        <p:nvSpPr>
          <p:cNvPr id="1372" name="Google Shape;1372;p179"/>
          <p:cNvSpPr txBox="1"/>
          <p:nvPr/>
        </p:nvSpPr>
        <p:spPr>
          <a:xfrm>
            <a:off x="628650" y="1310267"/>
            <a:ext cx="7886700" cy="5146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None/>
            </a:pPr>
            <a:r>
              <a:rPr lang="en-US" sz="2400" b="1">
                <a:solidFill>
                  <a:srgbClr val="000000"/>
                </a:solidFill>
                <a:latin typeface="Calibri"/>
                <a:ea typeface="Calibri"/>
                <a:cs typeface="Calibri"/>
                <a:sym typeface="Calibri"/>
              </a:rPr>
              <a:t>Based on Colorado statutory requirements in the Colorado Education Accountability</a:t>
            </a:r>
            <a:r>
              <a:rPr lang="en-US" sz="2400" b="1">
                <a:latin typeface="Calibri"/>
                <a:ea typeface="Calibri"/>
                <a:cs typeface="Calibri"/>
                <a:sym typeface="Calibri"/>
              </a:rPr>
              <a:t> (SB 09-163)</a:t>
            </a:r>
            <a:endParaRPr sz="2400" b="1">
              <a:solidFill>
                <a:srgbClr val="000000"/>
              </a:solidFill>
              <a:latin typeface="Calibri"/>
              <a:ea typeface="Calibri"/>
              <a:cs typeface="Calibri"/>
              <a:sym typeface="Calibri"/>
            </a:endParaRPr>
          </a:p>
          <a:p>
            <a:pPr marL="457200" lvl="0" indent="-355600" algn="l" rtl="0">
              <a:lnSpc>
                <a:spcPct val="115000"/>
              </a:lnSpc>
              <a:spcBef>
                <a:spcPts val="180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CDE annually evaluates districts and schools based on student performance outcomes and provides </a:t>
            </a:r>
            <a:r>
              <a:rPr lang="en-US" sz="2000" b="1">
                <a:solidFill>
                  <a:srgbClr val="000000"/>
                </a:solidFill>
                <a:latin typeface="Calibri"/>
                <a:ea typeface="Calibri"/>
                <a:cs typeface="Calibri"/>
                <a:sym typeface="Calibri"/>
              </a:rPr>
              <a:t>a common framework</a:t>
            </a:r>
            <a:r>
              <a:rPr lang="en-US" sz="2000">
                <a:solidFill>
                  <a:srgbClr val="000000"/>
                </a:solidFill>
                <a:latin typeface="Calibri"/>
                <a:ea typeface="Calibri"/>
                <a:cs typeface="Calibri"/>
                <a:sym typeface="Calibri"/>
              </a:rPr>
              <a:t> through which to understand performance and </a:t>
            </a:r>
            <a:r>
              <a:rPr lang="en-US" sz="2000" b="1">
                <a:solidFill>
                  <a:srgbClr val="000000"/>
                </a:solidFill>
                <a:latin typeface="Calibri"/>
                <a:ea typeface="Calibri"/>
                <a:cs typeface="Calibri"/>
                <a:sym typeface="Calibri"/>
              </a:rPr>
              <a:t>focus improvement efforts</a:t>
            </a:r>
            <a:r>
              <a:rPr lang="en-US" sz="2000">
                <a:solidFill>
                  <a:srgbClr val="000000"/>
                </a:solidFill>
                <a:latin typeface="Calibri"/>
                <a:ea typeface="Calibri"/>
                <a:cs typeface="Calibri"/>
                <a:sym typeface="Calibri"/>
              </a:rPr>
              <a:t>.</a:t>
            </a:r>
            <a:endParaRPr sz="2000">
              <a:solidFill>
                <a:srgbClr val="000000"/>
              </a:solidFill>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a:latin typeface="Calibri"/>
                <a:ea typeface="Calibri"/>
                <a:cs typeface="Calibri"/>
                <a:sym typeface="Calibri"/>
              </a:rPr>
              <a:t>The Performance Framework </a:t>
            </a:r>
            <a:r>
              <a:rPr lang="en-US" sz="2000" b="1">
                <a:latin typeface="Calibri"/>
                <a:ea typeface="Calibri"/>
                <a:cs typeface="Calibri"/>
                <a:sym typeface="Calibri"/>
              </a:rPr>
              <a:t>establishes minimum expectations </a:t>
            </a:r>
            <a:r>
              <a:rPr lang="en-US" sz="2000">
                <a:latin typeface="Calibri"/>
                <a:ea typeface="Calibri"/>
                <a:cs typeface="Calibri"/>
                <a:sym typeface="Calibri"/>
              </a:rPr>
              <a:t>for resources and support from the state.</a:t>
            </a:r>
            <a:endParaRPr sz="2000">
              <a:latin typeface="Calibri"/>
              <a:ea typeface="Calibri"/>
              <a:cs typeface="Calibri"/>
              <a:sym typeface="Calibri"/>
            </a:endParaRPr>
          </a:p>
          <a:p>
            <a:pPr marL="914400" lvl="1"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All districts receive a District Performance Framework (DPF). </a:t>
            </a:r>
            <a:endParaRPr sz="1800">
              <a:solidFill>
                <a:schemeClr val="dk1"/>
              </a:solidFill>
              <a:latin typeface="Calibri"/>
              <a:ea typeface="Calibri"/>
              <a:cs typeface="Calibri"/>
              <a:sym typeface="Calibri"/>
            </a:endParaRPr>
          </a:p>
          <a:p>
            <a:pPr marL="1371600" lvl="2"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This determines their</a:t>
            </a:r>
            <a:r>
              <a:rPr lang="en-US" sz="1800" i="1">
                <a:solidFill>
                  <a:schemeClr val="dk1"/>
                </a:solidFill>
                <a:latin typeface="Calibri"/>
                <a:ea typeface="Calibri"/>
                <a:cs typeface="Calibri"/>
                <a:sym typeface="Calibri"/>
              </a:rPr>
              <a:t> accreditation rating.</a:t>
            </a:r>
            <a:endParaRPr sz="1800" i="1">
              <a:solidFill>
                <a:schemeClr val="dk1"/>
              </a:solidFill>
              <a:latin typeface="Calibri"/>
              <a:ea typeface="Calibri"/>
              <a:cs typeface="Calibri"/>
              <a:sym typeface="Calibri"/>
            </a:endParaRPr>
          </a:p>
          <a:p>
            <a:pPr marL="914400" lvl="1"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All schools receive a School Performance Framework (SPF). </a:t>
            </a:r>
            <a:endParaRPr sz="1800">
              <a:solidFill>
                <a:schemeClr val="dk1"/>
              </a:solidFill>
              <a:latin typeface="Calibri"/>
              <a:ea typeface="Calibri"/>
              <a:cs typeface="Calibri"/>
              <a:sym typeface="Calibri"/>
            </a:endParaRPr>
          </a:p>
          <a:p>
            <a:pPr marL="1371600" lvl="2"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This determines their </a:t>
            </a:r>
            <a:r>
              <a:rPr lang="en-US" sz="1800" i="1">
                <a:solidFill>
                  <a:schemeClr val="dk1"/>
                </a:solidFill>
                <a:latin typeface="Calibri"/>
                <a:ea typeface="Calibri"/>
                <a:cs typeface="Calibri"/>
                <a:sym typeface="Calibri"/>
              </a:rPr>
              <a:t>school plan types.</a:t>
            </a:r>
            <a:endParaRPr sz="1800">
              <a:latin typeface="Calibri"/>
              <a:ea typeface="Calibri"/>
              <a:cs typeface="Calibri"/>
              <a:sym typeface="Calibri"/>
            </a:endParaRPr>
          </a:p>
        </p:txBody>
      </p:sp>
      <p:pic>
        <p:nvPicPr>
          <p:cNvPr id="1373" name="Google Shape;1373;p179" descr="A large building with a gold dome with Colorado State Capitol in the background&#10;&#10;Description automatically generated"/>
          <p:cNvPicPr preferRelativeResize="0"/>
          <p:nvPr/>
        </p:nvPicPr>
        <p:blipFill rotWithShape="1">
          <a:blip r:embed="rId3">
            <a:alphaModFix/>
          </a:blip>
          <a:srcRect l="17605" r="12863"/>
          <a:stretch/>
        </p:blipFill>
        <p:spPr>
          <a:xfrm>
            <a:off x="7888760" y="0"/>
            <a:ext cx="1255200" cy="890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180"/>
          <p:cNvSpPr txBox="1">
            <a:spLocks noGrp="1"/>
          </p:cNvSpPr>
          <p:nvPr>
            <p:ph type="body" idx="2"/>
          </p:nvPr>
        </p:nvSpPr>
        <p:spPr>
          <a:xfrm>
            <a:off x="4629150" y="1236100"/>
            <a:ext cx="4515000" cy="5622000"/>
          </a:xfrm>
          <a:prstGeom prst="rect">
            <a:avLst/>
          </a:prstGeom>
          <a:solidFill>
            <a:schemeClr val="lt2"/>
          </a:solidFill>
        </p:spPr>
        <p:txBody>
          <a:bodyPr spcFirstLastPara="1" wrap="square" lIns="91425" tIns="45700" rIns="91425" bIns="45700" anchor="t" anchorCtr="0">
            <a:normAutofit/>
          </a:bodyPr>
          <a:lstStyle/>
          <a:p>
            <a:pPr marL="0" lvl="0" indent="0" algn="l" rtl="0">
              <a:spcBef>
                <a:spcPts val="1000"/>
              </a:spcBef>
              <a:spcAft>
                <a:spcPts val="0"/>
              </a:spcAft>
              <a:buNone/>
            </a:pPr>
            <a:r>
              <a:rPr lang="en-US"/>
              <a:t> </a:t>
            </a:r>
            <a:endParaRPr/>
          </a:p>
        </p:txBody>
      </p:sp>
      <p:sp>
        <p:nvSpPr>
          <p:cNvPr id="1380" name="Google Shape;1380;p180"/>
          <p:cNvSpPr txBox="1">
            <a:spLocks noGrp="1"/>
          </p:cNvSpPr>
          <p:nvPr>
            <p:ph type="title"/>
          </p:nvPr>
        </p:nvSpPr>
        <p:spPr>
          <a:xfrm>
            <a:off x="265775" y="576650"/>
            <a:ext cx="6081900" cy="5886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400"/>
              <a:buFont typeface="Arial"/>
              <a:buNone/>
            </a:pPr>
            <a:r>
              <a:rPr lang="en-US" b="1"/>
              <a:t>Performance Frameworks</a:t>
            </a:r>
            <a:r>
              <a:rPr lang="en-US"/>
              <a:t> | Purpose</a:t>
            </a:r>
            <a:endParaRPr/>
          </a:p>
        </p:txBody>
      </p:sp>
      <p:sp>
        <p:nvSpPr>
          <p:cNvPr id="1381" name="Google Shape;1381;p18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24</a:t>
            </a:fld>
            <a:endParaRPr sz="1200"/>
          </a:p>
        </p:txBody>
      </p:sp>
      <p:pic>
        <p:nvPicPr>
          <p:cNvPr id="1382" name="Google Shape;1382;p180"/>
          <p:cNvPicPr preferRelativeResize="0"/>
          <p:nvPr/>
        </p:nvPicPr>
        <p:blipFill rotWithShape="1">
          <a:blip r:embed="rId3">
            <a:alphaModFix/>
          </a:blip>
          <a:srcRect/>
          <a:stretch/>
        </p:blipFill>
        <p:spPr>
          <a:xfrm>
            <a:off x="4797913" y="1346138"/>
            <a:ext cx="4177475" cy="5401924"/>
          </a:xfrm>
          <a:prstGeom prst="rect">
            <a:avLst/>
          </a:prstGeom>
          <a:noFill/>
          <a:ln>
            <a:noFill/>
          </a:ln>
          <a:effectLst>
            <a:outerShdw blurRad="57150" dist="19050" dir="5400000" algn="bl" rotWithShape="0">
              <a:srgbClr val="000000">
                <a:alpha val="49800"/>
              </a:srgbClr>
            </a:outerShdw>
          </a:effectLst>
        </p:spPr>
      </p:pic>
      <p:sp>
        <p:nvSpPr>
          <p:cNvPr id="1383" name="Google Shape;1383;p180"/>
          <p:cNvSpPr txBox="1"/>
          <p:nvPr/>
        </p:nvSpPr>
        <p:spPr>
          <a:xfrm>
            <a:off x="124125" y="1431350"/>
            <a:ext cx="4416000" cy="4915800"/>
          </a:xfrm>
          <a:prstGeom prst="rect">
            <a:avLst/>
          </a:prstGeom>
          <a:noFill/>
          <a:ln>
            <a:noFill/>
          </a:ln>
        </p:spPr>
        <p:txBody>
          <a:bodyPr spcFirstLastPara="1" wrap="square" lIns="91425" tIns="91425" rIns="91425" bIns="91425" anchor="t" anchorCtr="0">
            <a:spAutoFit/>
          </a:bodyPr>
          <a:lstStyle/>
          <a:p>
            <a:pPr marL="457200" lvl="0" indent="-342900" algn="l" rtl="0">
              <a:lnSpc>
                <a:spcPct val="9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Provides a </a:t>
            </a:r>
            <a:r>
              <a:rPr lang="en-US" sz="1800" b="1">
                <a:solidFill>
                  <a:schemeClr val="dk1"/>
                </a:solidFill>
                <a:latin typeface="Calibri"/>
                <a:ea typeface="Calibri"/>
                <a:cs typeface="Calibri"/>
                <a:sym typeface="Calibri"/>
              </a:rPr>
              <a:t>statewide evaluation of student performance</a:t>
            </a:r>
            <a:r>
              <a:rPr lang="en-US" sz="1800">
                <a:solidFill>
                  <a:schemeClr val="dk1"/>
                </a:solidFill>
                <a:latin typeface="Calibri"/>
                <a:ea typeface="Calibri"/>
                <a:cs typeface="Calibri"/>
                <a:sym typeface="Calibri"/>
              </a:rPr>
              <a:t> that highlights areas of success and areas for improvement.</a:t>
            </a:r>
            <a:endParaRPr sz="1800">
              <a:solidFill>
                <a:schemeClr val="dk1"/>
              </a:solidFill>
              <a:latin typeface="Calibri"/>
              <a:ea typeface="Calibri"/>
              <a:cs typeface="Calibri"/>
              <a:sym typeface="Calibri"/>
            </a:endParaRPr>
          </a:p>
          <a:p>
            <a:pPr marL="457200" lvl="0" indent="-342900" algn="l" rtl="0">
              <a:lnSpc>
                <a:spcPct val="95000"/>
              </a:lnSpc>
              <a:spcBef>
                <a:spcPts val="10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Identify those districts and schools whose students are </a:t>
            </a:r>
            <a:r>
              <a:rPr lang="en-US" sz="1800" b="1">
                <a:solidFill>
                  <a:schemeClr val="dk1"/>
                </a:solidFill>
                <a:latin typeface="Calibri"/>
                <a:ea typeface="Calibri"/>
                <a:cs typeface="Calibri"/>
                <a:sym typeface="Calibri"/>
              </a:rPr>
              <a:t>lowest-performing </a:t>
            </a:r>
            <a:r>
              <a:rPr lang="en-US" sz="1800">
                <a:solidFill>
                  <a:schemeClr val="dk1"/>
                </a:solidFill>
                <a:latin typeface="Calibri"/>
                <a:ea typeface="Calibri"/>
                <a:cs typeface="Calibri"/>
                <a:sym typeface="Calibri"/>
              </a:rPr>
              <a:t>based on academic achievement, growth and postsecondary workforce readiness data, and direct state support and intervention appropriately.</a:t>
            </a:r>
            <a:endParaRPr sz="1800">
              <a:solidFill>
                <a:schemeClr val="dk1"/>
              </a:solidFill>
              <a:latin typeface="Calibri"/>
              <a:ea typeface="Calibri"/>
              <a:cs typeface="Calibri"/>
              <a:sym typeface="Calibri"/>
            </a:endParaRPr>
          </a:p>
          <a:p>
            <a:pPr marL="457200" lvl="0" indent="-342900" algn="l" rtl="0">
              <a:lnSpc>
                <a:spcPct val="95000"/>
              </a:lnSpc>
              <a:spcBef>
                <a:spcPts val="10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Identify those districts and schools whose students are the </a:t>
            </a:r>
            <a:r>
              <a:rPr lang="en-US" sz="1800" b="1">
                <a:solidFill>
                  <a:schemeClr val="dk1"/>
                </a:solidFill>
                <a:latin typeface="Calibri"/>
                <a:ea typeface="Calibri"/>
                <a:cs typeface="Calibri"/>
                <a:sym typeface="Calibri"/>
              </a:rPr>
              <a:t>highest-performing</a:t>
            </a:r>
            <a:r>
              <a:rPr lang="en-US" sz="1800">
                <a:solidFill>
                  <a:schemeClr val="dk1"/>
                </a:solidFill>
                <a:latin typeface="Calibri"/>
                <a:ea typeface="Calibri"/>
                <a:cs typeface="Calibri"/>
                <a:sym typeface="Calibri"/>
              </a:rPr>
              <a:t> based on academic achievement, growth and postsecondary and workforce readiness data, recognize them and learn from their practices.</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181"/>
          <p:cNvSpPr txBox="1">
            <a:spLocks noGrp="1"/>
          </p:cNvSpPr>
          <p:nvPr>
            <p:ph type="title"/>
          </p:nvPr>
        </p:nvSpPr>
        <p:spPr>
          <a:xfrm>
            <a:off x="233675" y="163025"/>
            <a:ext cx="8520600" cy="763500"/>
          </a:xfrm>
          <a:prstGeom prst="rect">
            <a:avLst/>
          </a:prstGeom>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1400"/>
              <a:buFont typeface="Arial"/>
              <a:buNone/>
            </a:pPr>
            <a:r>
              <a:rPr lang="en-US" sz="2400">
                <a:latin typeface="Arial"/>
                <a:ea typeface="Arial"/>
                <a:cs typeface="Arial"/>
                <a:sym typeface="Arial"/>
              </a:rPr>
              <a:t>Who’s included in the Framework Reports?</a:t>
            </a:r>
            <a:endParaRPr sz="2400">
              <a:latin typeface="Arial"/>
              <a:ea typeface="Arial"/>
              <a:cs typeface="Arial"/>
              <a:sym typeface="Arial"/>
            </a:endParaRPr>
          </a:p>
        </p:txBody>
      </p:sp>
      <p:sp>
        <p:nvSpPr>
          <p:cNvPr id="1390" name="Google Shape;1390;p181"/>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999999"/>
              </a:buClr>
              <a:buSzPts val="1200"/>
              <a:buFont typeface="Rockwell"/>
              <a:buNone/>
            </a:pPr>
            <a:fld id="{00000000-1234-1234-1234-123412341234}" type="slidenum">
              <a:rPr lang="en-US" sz="1200">
                <a:solidFill>
                  <a:srgbClr val="999999"/>
                </a:solidFill>
                <a:latin typeface="Calibri"/>
                <a:ea typeface="Calibri"/>
                <a:cs typeface="Calibri"/>
                <a:sym typeface="Calibri"/>
              </a:rPr>
              <a:t>25</a:t>
            </a:fld>
            <a:endParaRPr sz="1200">
              <a:solidFill>
                <a:srgbClr val="999999"/>
              </a:solidFill>
              <a:latin typeface="Calibri"/>
              <a:ea typeface="Calibri"/>
              <a:cs typeface="Calibri"/>
              <a:sym typeface="Calibri"/>
            </a:endParaRPr>
          </a:p>
        </p:txBody>
      </p:sp>
      <p:sp>
        <p:nvSpPr>
          <p:cNvPr id="1391" name="Google Shape;1391;p181"/>
          <p:cNvSpPr txBox="1"/>
          <p:nvPr/>
        </p:nvSpPr>
        <p:spPr>
          <a:xfrm>
            <a:off x="233675" y="1346100"/>
            <a:ext cx="8640300" cy="4397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2200" b="1" dirty="0">
                <a:solidFill>
                  <a:schemeClr val="dk1"/>
                </a:solidFill>
                <a:latin typeface="Calibri"/>
                <a:ea typeface="Calibri"/>
                <a:cs typeface="Calibri"/>
                <a:sym typeface="Calibri"/>
              </a:rPr>
              <a:t>Students who were continuously enrolled from October Count to the administration of the state assessment, and there was no significant break in enrollment* </a:t>
            </a:r>
            <a:endParaRPr sz="2200" b="1" i="1" dirty="0">
              <a:solidFill>
                <a:schemeClr val="dk1"/>
              </a:solidFill>
              <a:latin typeface="Calibri"/>
              <a:ea typeface="Calibri"/>
              <a:cs typeface="Calibri"/>
              <a:sym typeface="Calibri"/>
            </a:endParaRPr>
          </a:p>
          <a:p>
            <a:pPr marL="457200" lvl="0" indent="-342900" algn="l" rtl="0">
              <a:spcBef>
                <a:spcPts val="100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If continuous in district, then included in achievement and growth calculations in the District Performance Framework (DPF).</a:t>
            </a: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If continuous in school, then included in achievement and growth calculations in the School Performance Framework (SPF).</a:t>
            </a:r>
            <a:endParaRPr sz="1800" dirty="0">
              <a:solidFill>
                <a:schemeClr val="dk1"/>
              </a:solidFill>
              <a:latin typeface="Calibri"/>
              <a:ea typeface="Calibri"/>
              <a:cs typeface="Calibri"/>
              <a:sym typeface="Calibri"/>
            </a:endParaRPr>
          </a:p>
          <a:p>
            <a:pPr marL="0" lvl="0" indent="0" algn="l" rtl="0">
              <a:spcBef>
                <a:spcPts val="1000"/>
              </a:spcBef>
              <a:spcAft>
                <a:spcPts val="0"/>
              </a:spcAft>
              <a:buNone/>
            </a:pPr>
            <a:r>
              <a:rPr lang="en-US" sz="1800" b="1" dirty="0">
                <a:solidFill>
                  <a:schemeClr val="dk1"/>
                </a:solidFill>
                <a:latin typeface="Calibri"/>
                <a:ea typeface="Calibri"/>
                <a:cs typeface="Calibri"/>
                <a:sym typeface="Calibri"/>
              </a:rPr>
              <a:t>Notes</a:t>
            </a: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457200" lvl="0" indent="-342900" algn="l" rtl="0">
              <a:spcBef>
                <a:spcPts val="100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Inclusion in participation rates does </a:t>
            </a:r>
            <a:r>
              <a:rPr lang="en-US" sz="1800" u="sng" dirty="0">
                <a:solidFill>
                  <a:schemeClr val="dk1"/>
                </a:solidFill>
                <a:latin typeface="Calibri"/>
                <a:ea typeface="Calibri"/>
                <a:cs typeface="Calibri"/>
                <a:sym typeface="Calibri"/>
              </a:rPr>
              <a:t>not</a:t>
            </a:r>
            <a:r>
              <a:rPr lang="en-US" sz="1800" dirty="0">
                <a:solidFill>
                  <a:schemeClr val="dk1"/>
                </a:solidFill>
                <a:latin typeface="Calibri"/>
                <a:ea typeface="Calibri"/>
                <a:cs typeface="Calibri"/>
                <a:sym typeface="Calibri"/>
              </a:rPr>
              <a:t> factor in the continuous in district/school data </a:t>
            </a: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Expelled students are included in the district level results only.</a:t>
            </a:r>
            <a:endParaRPr sz="18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 Break in Enrollment = Between October Count date and testing date, there has been no single enrollment gap lasting 10 or more consecutive instructional days and there have not been multiple non-consecutive enrollment breaks cumulatively equaling 10 or more instructional days.  </a:t>
            </a:r>
            <a:endParaRPr sz="1100" dirty="0">
              <a:solidFill>
                <a:schemeClr val="dk1"/>
              </a:solidFill>
              <a:latin typeface="Calibri"/>
              <a:ea typeface="Calibri"/>
              <a:cs typeface="Calibri"/>
              <a:sym typeface="Calibri"/>
            </a:endParaRPr>
          </a:p>
        </p:txBody>
      </p:sp>
      <p:pic>
        <p:nvPicPr>
          <p:cNvPr id="1392" name="Google Shape;1392;p181"/>
          <p:cNvPicPr preferRelativeResize="0"/>
          <p:nvPr/>
        </p:nvPicPr>
        <p:blipFill rotWithShape="1">
          <a:blip r:embed="rId3">
            <a:alphaModFix/>
          </a:blip>
          <a:srcRect/>
          <a:stretch/>
        </p:blipFill>
        <p:spPr>
          <a:xfrm rot="747980">
            <a:off x="8196504" y="90444"/>
            <a:ext cx="685601" cy="771175"/>
          </a:xfrm>
          <a:prstGeom prst="rect">
            <a:avLst/>
          </a:prstGeom>
          <a:noFill/>
          <a:ln>
            <a:noFill/>
          </a:ln>
          <a:effectLst>
            <a:outerShdw blurRad="57150" dist="19050" dir="5400000" algn="bl" rotWithShape="0">
              <a:srgbClr val="000000">
                <a:alpha val="4941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182"/>
          <p:cNvSpPr txBox="1">
            <a:spLocks noGrp="1"/>
          </p:cNvSpPr>
          <p:nvPr>
            <p:ph type="title"/>
          </p:nvPr>
        </p:nvSpPr>
        <p:spPr>
          <a:xfrm>
            <a:off x="221750" y="206675"/>
            <a:ext cx="8520600" cy="723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500"/>
              <a:buFont typeface="Calibri"/>
              <a:buNone/>
            </a:pPr>
            <a:r>
              <a:rPr lang="en-US" sz="2400">
                <a:solidFill>
                  <a:schemeClr val="lt1"/>
                </a:solidFill>
                <a:latin typeface="Arial"/>
                <a:ea typeface="Arial"/>
                <a:cs typeface="Arial"/>
                <a:sym typeface="Arial"/>
              </a:rPr>
              <a:t>What do the Frameworks Measure?</a:t>
            </a:r>
            <a:endParaRPr sz="2400">
              <a:solidFill>
                <a:schemeClr val="lt1"/>
              </a:solidFill>
              <a:latin typeface="Arial"/>
              <a:ea typeface="Arial"/>
              <a:cs typeface="Arial"/>
              <a:sym typeface="Arial"/>
            </a:endParaRPr>
          </a:p>
        </p:txBody>
      </p:sp>
      <p:sp>
        <p:nvSpPr>
          <p:cNvPr id="1398" name="Google Shape;1398;p182"/>
          <p:cNvSpPr txBox="1">
            <a:spLocks noGrp="1"/>
          </p:cNvSpPr>
          <p:nvPr>
            <p:ph type="sldNum" idx="12"/>
          </p:nvPr>
        </p:nvSpPr>
        <p:spPr>
          <a:xfrm>
            <a:off x="114300" y="6310000"/>
            <a:ext cx="525000" cy="37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999999"/>
              </a:buClr>
              <a:buSzPts val="1200"/>
              <a:buFont typeface="Rockwell"/>
              <a:buNone/>
            </a:pPr>
            <a:fld id="{00000000-1234-1234-1234-123412341234}" type="slidenum">
              <a:rPr lang="en-US">
                <a:latin typeface="Calibri"/>
                <a:ea typeface="Calibri"/>
                <a:cs typeface="Calibri"/>
                <a:sym typeface="Calibri"/>
              </a:rPr>
              <a:t>26</a:t>
            </a:fld>
            <a:endParaRPr>
              <a:latin typeface="Calibri"/>
              <a:ea typeface="Calibri"/>
              <a:cs typeface="Calibri"/>
              <a:sym typeface="Calibri"/>
            </a:endParaRPr>
          </a:p>
        </p:txBody>
      </p:sp>
      <p:pic>
        <p:nvPicPr>
          <p:cNvPr id="1399" name="Google Shape;1399;p182" descr="Inbox"/>
          <p:cNvPicPr preferRelativeResize="0"/>
          <p:nvPr/>
        </p:nvPicPr>
        <p:blipFill rotWithShape="1">
          <a:blip r:embed="rId3">
            <a:alphaModFix/>
          </a:blip>
          <a:srcRect/>
          <a:stretch/>
        </p:blipFill>
        <p:spPr>
          <a:xfrm>
            <a:off x="6747650" y="1265900"/>
            <a:ext cx="1874550" cy="2299775"/>
          </a:xfrm>
          <a:prstGeom prst="rect">
            <a:avLst/>
          </a:prstGeom>
          <a:noFill/>
          <a:ln>
            <a:noFill/>
          </a:ln>
        </p:spPr>
      </p:pic>
      <p:sp>
        <p:nvSpPr>
          <p:cNvPr id="1400" name="Google Shape;1400;p182"/>
          <p:cNvSpPr/>
          <p:nvPr/>
        </p:nvSpPr>
        <p:spPr>
          <a:xfrm>
            <a:off x="314225" y="3901575"/>
            <a:ext cx="2395500" cy="756300"/>
          </a:xfrm>
          <a:prstGeom prst="roundRect">
            <a:avLst>
              <a:gd name="adj" fmla="val 16667"/>
            </a:avLst>
          </a:prstGeom>
          <a:noFill/>
          <a:ln w="1270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Academic Achievement</a:t>
            </a:r>
            <a:endParaRPr sz="1800" b="0" i="0" u="none" strike="noStrike" cap="none">
              <a:solidFill>
                <a:schemeClr val="dk1"/>
              </a:solidFill>
              <a:latin typeface="Calibri"/>
              <a:ea typeface="Calibri"/>
              <a:cs typeface="Calibri"/>
              <a:sym typeface="Calibri"/>
            </a:endParaRPr>
          </a:p>
        </p:txBody>
      </p:sp>
      <p:sp>
        <p:nvSpPr>
          <p:cNvPr id="1401" name="Google Shape;1401;p182"/>
          <p:cNvSpPr/>
          <p:nvPr/>
        </p:nvSpPr>
        <p:spPr>
          <a:xfrm>
            <a:off x="3480100" y="3901575"/>
            <a:ext cx="2289600" cy="723300"/>
          </a:xfrm>
          <a:prstGeom prst="roundRect">
            <a:avLst>
              <a:gd name="adj" fmla="val 16667"/>
            </a:avLst>
          </a:prstGeom>
          <a:noFill/>
          <a:ln w="1270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Academic </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Growth</a:t>
            </a:r>
            <a:endParaRPr sz="1800" b="0" i="0" u="none" strike="noStrike" cap="none">
              <a:solidFill>
                <a:schemeClr val="dk1"/>
              </a:solidFill>
              <a:latin typeface="Calibri"/>
              <a:ea typeface="Calibri"/>
              <a:cs typeface="Calibri"/>
              <a:sym typeface="Calibri"/>
            </a:endParaRPr>
          </a:p>
        </p:txBody>
      </p:sp>
      <p:sp>
        <p:nvSpPr>
          <p:cNvPr id="1402" name="Google Shape;1402;p182"/>
          <p:cNvSpPr/>
          <p:nvPr/>
        </p:nvSpPr>
        <p:spPr>
          <a:xfrm>
            <a:off x="6540050" y="3901601"/>
            <a:ext cx="2289600" cy="723300"/>
          </a:xfrm>
          <a:prstGeom prst="roundRect">
            <a:avLst>
              <a:gd name="adj" fmla="val 16667"/>
            </a:avLst>
          </a:prstGeom>
          <a:noFill/>
          <a:ln w="1270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Postsecondary and Workforce Readiness</a:t>
            </a:r>
            <a:endParaRPr sz="1800" b="0" i="0" u="none" strike="noStrike" cap="none">
              <a:solidFill>
                <a:schemeClr val="dk1"/>
              </a:solidFill>
              <a:latin typeface="Calibri"/>
              <a:ea typeface="Calibri"/>
              <a:cs typeface="Calibri"/>
              <a:sym typeface="Calibri"/>
            </a:endParaRPr>
          </a:p>
        </p:txBody>
      </p:sp>
      <p:sp>
        <p:nvSpPr>
          <p:cNvPr id="1403" name="Google Shape;1403;p182"/>
          <p:cNvSpPr/>
          <p:nvPr/>
        </p:nvSpPr>
        <p:spPr>
          <a:xfrm>
            <a:off x="314399" y="4957781"/>
            <a:ext cx="8515200" cy="756300"/>
          </a:xfrm>
          <a:prstGeom prst="leftRightArrow">
            <a:avLst>
              <a:gd name="adj1" fmla="val 50000"/>
              <a:gd name="adj2" fmla="val 50000"/>
            </a:avLst>
          </a:prstGeom>
          <a:noFill/>
          <a:ln w="12700" cap="flat" cmpd="sng">
            <a:solidFill>
              <a:srgbClr val="42719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Disaggregation</a:t>
            </a:r>
            <a:endParaRPr sz="1800" b="0" i="0" u="none" strike="noStrike" cap="none">
              <a:solidFill>
                <a:schemeClr val="dk1"/>
              </a:solidFill>
              <a:latin typeface="Calibri"/>
              <a:ea typeface="Calibri"/>
              <a:cs typeface="Calibri"/>
              <a:sym typeface="Calibri"/>
            </a:endParaRPr>
          </a:p>
        </p:txBody>
      </p:sp>
      <p:pic>
        <p:nvPicPr>
          <p:cNvPr id="1404" name="Google Shape;1404;p182" descr="Harvey Balls 50%"/>
          <p:cNvPicPr preferRelativeResize="0"/>
          <p:nvPr/>
        </p:nvPicPr>
        <p:blipFill rotWithShape="1">
          <a:blip r:embed="rId4">
            <a:alphaModFix/>
          </a:blip>
          <a:srcRect/>
          <a:stretch/>
        </p:blipFill>
        <p:spPr>
          <a:xfrm>
            <a:off x="3300879" y="5204818"/>
            <a:ext cx="262214" cy="262214"/>
          </a:xfrm>
          <a:prstGeom prst="rect">
            <a:avLst/>
          </a:prstGeom>
          <a:noFill/>
          <a:ln>
            <a:noFill/>
          </a:ln>
        </p:spPr>
      </p:pic>
      <p:pic>
        <p:nvPicPr>
          <p:cNvPr id="1405" name="Google Shape;1405;p182" descr="Bullseye"/>
          <p:cNvPicPr preferRelativeResize="0"/>
          <p:nvPr/>
        </p:nvPicPr>
        <p:blipFill rotWithShape="1">
          <a:blip r:embed="rId5">
            <a:alphaModFix/>
          </a:blip>
          <a:srcRect/>
          <a:stretch/>
        </p:blipFill>
        <p:spPr>
          <a:xfrm>
            <a:off x="476750" y="1394625"/>
            <a:ext cx="2070600" cy="2008800"/>
          </a:xfrm>
          <a:prstGeom prst="rect">
            <a:avLst/>
          </a:prstGeom>
          <a:noFill/>
          <a:ln>
            <a:noFill/>
          </a:ln>
        </p:spPr>
      </p:pic>
      <p:pic>
        <p:nvPicPr>
          <p:cNvPr id="1406" name="Google Shape;1406;p182" descr="Bar graph with upward trend"/>
          <p:cNvPicPr preferRelativeResize="0"/>
          <p:nvPr/>
        </p:nvPicPr>
        <p:blipFill rotWithShape="1">
          <a:blip r:embed="rId6">
            <a:alphaModFix/>
          </a:blip>
          <a:srcRect/>
          <a:stretch/>
        </p:blipFill>
        <p:spPr>
          <a:xfrm>
            <a:off x="3494712" y="1340487"/>
            <a:ext cx="2154575" cy="2154575"/>
          </a:xfrm>
          <a:prstGeom prst="rect">
            <a:avLst/>
          </a:prstGeom>
          <a:noFill/>
          <a:ln>
            <a:noFill/>
          </a:ln>
        </p:spPr>
      </p:pic>
      <p:pic>
        <p:nvPicPr>
          <p:cNvPr id="1407" name="Google Shape;1407;p182"/>
          <p:cNvPicPr preferRelativeResize="0"/>
          <p:nvPr/>
        </p:nvPicPr>
        <p:blipFill rotWithShape="1">
          <a:blip r:embed="rId7">
            <a:alphaModFix/>
          </a:blip>
          <a:srcRect/>
          <a:stretch/>
        </p:blipFill>
        <p:spPr>
          <a:xfrm rot="747980">
            <a:off x="8196504" y="90444"/>
            <a:ext cx="685601" cy="771175"/>
          </a:xfrm>
          <a:prstGeom prst="rect">
            <a:avLst/>
          </a:prstGeom>
          <a:noFill/>
          <a:ln>
            <a:noFill/>
          </a:ln>
          <a:effectLst>
            <a:outerShdw blurRad="57150" dist="19050" dir="5400000" algn="bl" rotWithShape="0">
              <a:srgbClr val="000000">
                <a:alpha val="4941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183"/>
          <p:cNvSpPr txBox="1">
            <a:spLocks noGrp="1"/>
          </p:cNvSpPr>
          <p:nvPr>
            <p:ph type="title"/>
          </p:nvPr>
        </p:nvSpPr>
        <p:spPr>
          <a:xfrm>
            <a:off x="254275" y="163025"/>
            <a:ext cx="8520600" cy="7635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1100"/>
              <a:buNone/>
            </a:pPr>
            <a:r>
              <a:rPr lang="en-US" sz="2400" b="1">
                <a:latin typeface="Arial"/>
                <a:ea typeface="Arial"/>
                <a:cs typeface="Arial"/>
                <a:sym typeface="Arial"/>
              </a:rPr>
              <a:t>Performance Frameworks </a:t>
            </a:r>
            <a:r>
              <a:rPr lang="en-US" sz="2400">
                <a:latin typeface="Arial"/>
                <a:ea typeface="Arial"/>
                <a:cs typeface="Arial"/>
                <a:sym typeface="Arial"/>
              </a:rPr>
              <a:t>| Performance Indicators</a:t>
            </a:r>
            <a:endParaRPr sz="2400">
              <a:latin typeface="Arial"/>
              <a:ea typeface="Arial"/>
              <a:cs typeface="Arial"/>
              <a:sym typeface="Arial"/>
            </a:endParaRPr>
          </a:p>
        </p:txBody>
      </p:sp>
      <p:graphicFrame>
        <p:nvGraphicFramePr>
          <p:cNvPr id="1414" name="Google Shape;1414;p183"/>
          <p:cNvGraphicFramePr/>
          <p:nvPr/>
        </p:nvGraphicFramePr>
        <p:xfrm>
          <a:off x="142488" y="982207"/>
          <a:ext cx="8744175" cy="5162441"/>
        </p:xfrm>
        <a:graphic>
          <a:graphicData uri="http://schemas.openxmlformats.org/drawingml/2006/table">
            <a:tbl>
              <a:tblPr>
                <a:noFill/>
                <a:tableStyleId>{C6D68E1B-885D-42BC-970F-7E38EE5438E4}</a:tableStyleId>
              </a:tblPr>
              <a:tblGrid>
                <a:gridCol w="2422825">
                  <a:extLst>
                    <a:ext uri="{9D8B030D-6E8A-4147-A177-3AD203B41FA5}">
                      <a16:colId xmlns:a16="http://schemas.microsoft.com/office/drawing/2014/main" val="20000"/>
                    </a:ext>
                  </a:extLst>
                </a:gridCol>
                <a:gridCol w="6321350">
                  <a:extLst>
                    <a:ext uri="{9D8B030D-6E8A-4147-A177-3AD203B41FA5}">
                      <a16:colId xmlns:a16="http://schemas.microsoft.com/office/drawing/2014/main" val="20001"/>
                    </a:ext>
                  </a:extLst>
                </a:gridCol>
              </a:tblGrid>
              <a:tr h="406650">
                <a:tc>
                  <a:txBody>
                    <a:bodyPr/>
                    <a:lstStyle/>
                    <a:p>
                      <a:pPr marL="0" marR="0" lvl="0" indent="0" algn="ctr" rtl="0">
                        <a:lnSpc>
                          <a:spcPct val="115000"/>
                        </a:lnSpc>
                        <a:spcBef>
                          <a:spcPts val="0"/>
                        </a:spcBef>
                        <a:spcAft>
                          <a:spcPts val="0"/>
                        </a:spcAft>
                        <a:buClr>
                          <a:srgbClr val="000000"/>
                        </a:buClr>
                        <a:buSzPts val="1600"/>
                        <a:buFont typeface="Arial"/>
                        <a:buNone/>
                      </a:pPr>
                      <a:r>
                        <a:rPr lang="en-US" sz="1800" b="1" u="none" strike="noStrike" cap="none">
                          <a:solidFill>
                            <a:schemeClr val="dk1"/>
                          </a:solidFill>
                          <a:latin typeface="Calibri"/>
                          <a:ea typeface="Calibri"/>
                          <a:cs typeface="Calibri"/>
                          <a:sym typeface="Calibri"/>
                        </a:rPr>
                        <a:t>Performance Indicator</a:t>
                      </a:r>
                      <a:endParaRPr sz="1800" b="1" u="none" strike="noStrike" cap="none">
                        <a:solidFill>
                          <a:schemeClr val="dk1"/>
                        </a:solidFill>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8D8D8"/>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800" b="1" u="none" strike="noStrike" cap="none">
                          <a:solidFill>
                            <a:schemeClr val="dk1"/>
                          </a:solidFill>
                          <a:latin typeface="Calibri"/>
                          <a:ea typeface="Calibri"/>
                          <a:cs typeface="Calibri"/>
                          <a:sym typeface="Calibri"/>
                        </a:rPr>
                        <a:t>Performance Data</a:t>
                      </a:r>
                      <a:endParaRPr sz="1800" b="1" u="none" strike="noStrike" cap="none">
                        <a:solidFill>
                          <a:schemeClr val="dk1"/>
                        </a:solidFill>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1025125">
                <a:tc>
                  <a:txBody>
                    <a:bodyPr/>
                    <a:lstStyle/>
                    <a:p>
                      <a:pPr marL="0" marR="0" lvl="0" indent="0" algn="ctr" rtl="0">
                        <a:lnSpc>
                          <a:spcPct val="115000"/>
                        </a:lnSpc>
                        <a:spcBef>
                          <a:spcPts val="0"/>
                        </a:spcBef>
                        <a:spcAft>
                          <a:spcPts val="0"/>
                        </a:spcAft>
                        <a:buClr>
                          <a:srgbClr val="000000"/>
                        </a:buClr>
                        <a:buSzPts val="1700"/>
                        <a:buFont typeface="Arial"/>
                        <a:buNone/>
                      </a:pPr>
                      <a:r>
                        <a:rPr lang="en-US" sz="1800" b="1" u="none" strike="noStrike" cap="none">
                          <a:solidFill>
                            <a:schemeClr val="lt1"/>
                          </a:solidFill>
                          <a:latin typeface="Calibri"/>
                          <a:ea typeface="Calibri"/>
                          <a:cs typeface="Calibri"/>
                          <a:sym typeface="Calibri"/>
                        </a:rPr>
                        <a:t>Academic Achievement</a:t>
                      </a:r>
                      <a:endParaRPr sz="1800" b="1" u="none" strike="noStrike" cap="none">
                        <a:solidFill>
                          <a:schemeClr val="lt1"/>
                        </a:solidFill>
                        <a:latin typeface="Calibri"/>
                        <a:ea typeface="Calibri"/>
                        <a:cs typeface="Calibri"/>
                        <a:sym typeface="Calibri"/>
                      </a:endParaRPr>
                    </a:p>
                  </a:txBody>
                  <a:tcPr marL="91425" marR="91425" marT="91425" marB="9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05565E"/>
                    </a:solidFill>
                  </a:tcPr>
                </a:tc>
                <a:tc>
                  <a:txBody>
                    <a:bodyPr/>
                    <a:lstStyle/>
                    <a:p>
                      <a:pPr marL="457200" marR="0" lvl="0" indent="-330200" algn="l" rtl="0">
                        <a:lnSpc>
                          <a:spcPct val="100000"/>
                        </a:lnSpc>
                        <a:spcBef>
                          <a:spcPts val="0"/>
                        </a:spcBef>
                        <a:spcAft>
                          <a:spcPts val="0"/>
                        </a:spcAft>
                        <a:buClr>
                          <a:srgbClr val="000000"/>
                        </a:buClr>
                        <a:buSzPts val="1800"/>
                        <a:buFont typeface="Arial"/>
                        <a:buChar char="●"/>
                      </a:pPr>
                      <a:r>
                        <a:rPr lang="en-US" sz="1800" u="none" strike="noStrike" cap="none">
                          <a:latin typeface="Calibri"/>
                          <a:ea typeface="Calibri"/>
                          <a:cs typeface="Calibri"/>
                          <a:sym typeface="Calibri"/>
                        </a:rPr>
                        <a:t>Mean scale score</a:t>
                      </a:r>
                      <a:endParaRPr sz="1800" i="1" u="none" strike="noStrike" cap="none">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800"/>
                        <a:buFont typeface="Arial"/>
                        <a:buChar char="●"/>
                      </a:pPr>
                      <a:r>
                        <a:rPr lang="en-US" sz="1800" u="none" strike="noStrike" cap="none">
                          <a:latin typeface="Calibri"/>
                          <a:ea typeface="Calibri"/>
                          <a:cs typeface="Calibri"/>
                          <a:sym typeface="Calibri"/>
                        </a:rPr>
                        <a:t>English language arts, math, and science assessments</a:t>
                      </a:r>
                      <a:endParaRPr sz="1800" u="none" strike="noStrike" cap="none">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800"/>
                        <a:buFont typeface="Arial"/>
                        <a:buChar char="●"/>
                      </a:pPr>
                      <a:r>
                        <a:rPr lang="en-US" sz="1800" u="none" strike="noStrike" cap="none">
                          <a:latin typeface="Calibri"/>
                          <a:ea typeface="Calibri"/>
                          <a:cs typeface="Calibri"/>
                          <a:sym typeface="Calibri"/>
                        </a:rPr>
                        <a:t>Overall and for disaggregated groups</a:t>
                      </a:r>
                      <a:endParaRPr sz="1800" u="none" strike="noStrike" cap="none">
                        <a:latin typeface="Calibri"/>
                        <a:ea typeface="Calibri"/>
                        <a:cs typeface="Calibri"/>
                        <a:sym typeface="Calibri"/>
                      </a:endParaRPr>
                    </a:p>
                  </a:txBody>
                  <a:tcPr marL="91425" marR="91425" marT="91425" marB="9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077682">
                        <a:alpha val="40000"/>
                      </a:srgbClr>
                    </a:solidFill>
                  </a:tcPr>
                </a:tc>
                <a:extLst>
                  <a:ext uri="{0D108BD9-81ED-4DB2-BD59-A6C34878D82A}">
                    <a16:rowId xmlns:a16="http://schemas.microsoft.com/office/drawing/2014/main" val="10001"/>
                  </a:ext>
                </a:extLst>
              </a:tr>
              <a:tr h="1183500">
                <a:tc>
                  <a:txBody>
                    <a:bodyPr/>
                    <a:lstStyle/>
                    <a:p>
                      <a:pPr marL="0" marR="0" lvl="0" indent="0" algn="ctr" rtl="0">
                        <a:lnSpc>
                          <a:spcPct val="115000"/>
                        </a:lnSpc>
                        <a:spcBef>
                          <a:spcPts val="0"/>
                        </a:spcBef>
                        <a:spcAft>
                          <a:spcPts val="0"/>
                        </a:spcAft>
                        <a:buClr>
                          <a:srgbClr val="000000"/>
                        </a:buClr>
                        <a:buSzPts val="1700"/>
                        <a:buFont typeface="Arial"/>
                        <a:buNone/>
                      </a:pPr>
                      <a:r>
                        <a:rPr lang="en-US" sz="1800" b="1" u="none" strike="noStrike" cap="none">
                          <a:solidFill>
                            <a:schemeClr val="lt1"/>
                          </a:solidFill>
                          <a:latin typeface="Calibri"/>
                          <a:ea typeface="Calibri"/>
                          <a:cs typeface="Calibri"/>
                          <a:sym typeface="Calibri"/>
                        </a:rPr>
                        <a:t>Academic Growth</a:t>
                      </a:r>
                      <a:endParaRPr sz="1800" b="1" u="none" strike="noStrike" cap="none">
                        <a:solidFill>
                          <a:schemeClr val="lt1"/>
                        </a:solidFill>
                        <a:latin typeface="Calibri"/>
                        <a:ea typeface="Calibri"/>
                        <a:cs typeface="Calibri"/>
                        <a:sym typeface="Calibri"/>
                      </a:endParaRPr>
                    </a:p>
                  </a:txBody>
                  <a:tcPr marL="91425" marR="91425" marT="91425" marB="9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31386D"/>
                    </a:solidFill>
                  </a:tcPr>
                </a:tc>
                <a:tc>
                  <a:txBody>
                    <a:bodyPr/>
                    <a:lstStyle/>
                    <a:p>
                      <a:pPr marL="457200" marR="0" lvl="0" indent="-330200" algn="l" rtl="0">
                        <a:lnSpc>
                          <a:spcPct val="100000"/>
                        </a:lnSpc>
                        <a:spcBef>
                          <a:spcPts val="0"/>
                        </a:spcBef>
                        <a:spcAft>
                          <a:spcPts val="0"/>
                        </a:spcAft>
                        <a:buClr>
                          <a:srgbClr val="000000"/>
                        </a:buClr>
                        <a:buSzPts val="1800"/>
                        <a:buFont typeface="Arial"/>
                        <a:buChar char="●"/>
                      </a:pPr>
                      <a:r>
                        <a:rPr lang="en-US" sz="1800" u="none" strike="noStrike" cap="none">
                          <a:latin typeface="Calibri"/>
                          <a:ea typeface="Calibri"/>
                          <a:cs typeface="Calibri"/>
                          <a:sym typeface="Calibri"/>
                        </a:rPr>
                        <a:t>Median student growth percentile</a:t>
                      </a:r>
                      <a:endParaRPr sz="1800" u="none" strike="noStrike" cap="none">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800"/>
                        <a:buFont typeface="Arial"/>
                        <a:buChar char="●"/>
                      </a:pPr>
                      <a:r>
                        <a:rPr lang="en-US" sz="1800" u="none" strike="noStrike" cap="none">
                          <a:latin typeface="Calibri"/>
                          <a:ea typeface="Calibri"/>
                          <a:cs typeface="Calibri"/>
                          <a:sym typeface="Calibri"/>
                        </a:rPr>
                        <a:t>English language arts, mathematics and English language proficiency assessments</a:t>
                      </a:r>
                      <a:endParaRPr sz="1800" u="none" strike="noStrike" cap="none">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800"/>
                        <a:buFont typeface="Arial"/>
                        <a:buChar char="●"/>
                      </a:pPr>
                      <a:r>
                        <a:rPr lang="en-US" sz="1800" u="none" strike="noStrike" cap="none">
                          <a:latin typeface="Calibri"/>
                          <a:ea typeface="Calibri"/>
                          <a:cs typeface="Calibri"/>
                          <a:sym typeface="Calibri"/>
                        </a:rPr>
                        <a:t>English language proficiency On Track metric</a:t>
                      </a:r>
                      <a:endParaRPr sz="1800" u="none" strike="noStrike" cap="none">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800"/>
                        <a:buFont typeface="Arial"/>
                        <a:buChar char="●"/>
                      </a:pPr>
                      <a:r>
                        <a:rPr lang="en-US" sz="1800" u="none" strike="noStrike" cap="none">
                          <a:latin typeface="Calibri"/>
                          <a:ea typeface="Calibri"/>
                          <a:cs typeface="Calibri"/>
                          <a:sym typeface="Calibri"/>
                        </a:rPr>
                        <a:t>Overall and for disaggregated groups</a:t>
                      </a:r>
                      <a:endParaRPr sz="1800" u="none" strike="noStrike" cap="none">
                        <a:latin typeface="Calibri"/>
                        <a:ea typeface="Calibri"/>
                        <a:cs typeface="Calibri"/>
                        <a:sym typeface="Calibri"/>
                      </a:endParaRPr>
                    </a:p>
                  </a:txBody>
                  <a:tcPr marL="91425" marR="91425" marT="91425" marB="9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232C67">
                        <a:alpha val="40000"/>
                      </a:srgbClr>
                    </a:solidFill>
                  </a:tcPr>
                </a:tc>
                <a:extLst>
                  <a:ext uri="{0D108BD9-81ED-4DB2-BD59-A6C34878D82A}">
                    <a16:rowId xmlns:a16="http://schemas.microsoft.com/office/drawing/2014/main" val="10002"/>
                  </a:ext>
                </a:extLst>
              </a:tr>
              <a:tr h="1590325">
                <a:tc>
                  <a:txBody>
                    <a:bodyPr/>
                    <a:lstStyle/>
                    <a:p>
                      <a:pPr marL="0" marR="0" lvl="0" indent="0" algn="ctr" rtl="0">
                        <a:lnSpc>
                          <a:spcPct val="115000"/>
                        </a:lnSpc>
                        <a:spcBef>
                          <a:spcPts val="0"/>
                        </a:spcBef>
                        <a:spcAft>
                          <a:spcPts val="0"/>
                        </a:spcAft>
                        <a:buClr>
                          <a:srgbClr val="000000"/>
                        </a:buClr>
                        <a:buSzPts val="1700"/>
                        <a:buFont typeface="Arial"/>
                        <a:buNone/>
                      </a:pPr>
                      <a:r>
                        <a:rPr lang="en-US" sz="1800" b="1" u="none" strike="noStrike" cap="none">
                          <a:latin typeface="Calibri"/>
                          <a:ea typeface="Calibri"/>
                          <a:cs typeface="Calibri"/>
                          <a:sym typeface="Calibri"/>
                        </a:rPr>
                        <a:t>Postsecondary and Workforce Readiness</a:t>
                      </a:r>
                      <a:endParaRPr sz="1800" b="1" u="none" strike="noStrike" cap="none">
                        <a:latin typeface="Calibri"/>
                        <a:ea typeface="Calibri"/>
                        <a:cs typeface="Calibri"/>
                        <a:sym typeface="Calibri"/>
                      </a:endParaRPr>
                    </a:p>
                  </a:txBody>
                  <a:tcPr marL="91425" marR="91425" marT="91425" marB="9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CBC8E3"/>
                    </a:solidFill>
                  </a:tcPr>
                </a:tc>
                <a:tc>
                  <a:txBody>
                    <a:bodyPr/>
                    <a:lstStyle/>
                    <a:p>
                      <a:pPr marL="457200" marR="0" lvl="0" indent="-330200" algn="l" rtl="0">
                        <a:lnSpc>
                          <a:spcPct val="100000"/>
                        </a:lnSpc>
                        <a:spcBef>
                          <a:spcPts val="0"/>
                        </a:spcBef>
                        <a:spcAft>
                          <a:spcPts val="0"/>
                        </a:spcAft>
                        <a:buClr>
                          <a:srgbClr val="000000"/>
                        </a:buClr>
                        <a:buSzPts val="1800"/>
                        <a:buFont typeface="Arial"/>
                        <a:buChar char="●"/>
                      </a:pPr>
                      <a:r>
                        <a:rPr lang="en-US" sz="1800" u="none" strike="noStrike" cap="none">
                          <a:latin typeface="Calibri"/>
                          <a:ea typeface="Calibri"/>
                          <a:cs typeface="Calibri"/>
                          <a:sym typeface="Calibri"/>
                        </a:rPr>
                        <a:t>SAT – Evidence-Based Reading &amp; Writing and Mathematics</a:t>
                      </a:r>
                      <a:endParaRPr sz="1800" u="none" strike="noStrike" cap="none">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800"/>
                        <a:buFont typeface="Arial"/>
                        <a:buChar char="●"/>
                      </a:pPr>
                      <a:r>
                        <a:rPr lang="en-US" sz="1800" u="none" strike="noStrike" cap="none">
                          <a:latin typeface="Calibri"/>
                          <a:ea typeface="Calibri"/>
                          <a:cs typeface="Calibri"/>
                          <a:sym typeface="Calibri"/>
                        </a:rPr>
                        <a:t>Graduation Rate</a:t>
                      </a:r>
                      <a:endParaRPr sz="1800" u="none" strike="noStrike" cap="none">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800"/>
                        <a:buFont typeface="Arial"/>
                        <a:buChar char="●"/>
                      </a:pPr>
                      <a:r>
                        <a:rPr lang="en-US" sz="1800" u="none" strike="noStrike" cap="none">
                          <a:latin typeface="Calibri"/>
                          <a:ea typeface="Calibri"/>
                          <a:cs typeface="Calibri"/>
                          <a:sym typeface="Calibri"/>
                        </a:rPr>
                        <a:t>Dropout Rate</a:t>
                      </a:r>
                      <a:endParaRPr sz="1800" u="none" strike="noStrike" cap="none">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800"/>
                        <a:buFont typeface="Arial"/>
                        <a:buChar char="●"/>
                      </a:pPr>
                      <a:r>
                        <a:rPr lang="en-US" sz="1800" u="none" strike="noStrike" cap="none">
                          <a:latin typeface="Calibri"/>
                          <a:ea typeface="Calibri"/>
                          <a:cs typeface="Calibri"/>
                          <a:sym typeface="Calibri"/>
                        </a:rPr>
                        <a:t>Matriculation Rate (overall and by </a:t>
                      </a:r>
                      <a:r>
                        <a:rPr lang="en-US" sz="1800">
                          <a:latin typeface="Calibri"/>
                          <a:ea typeface="Calibri"/>
                          <a:cs typeface="Calibri"/>
                          <a:sym typeface="Calibri"/>
                        </a:rPr>
                        <a:t>2-year, 4-year, </a:t>
                      </a:r>
                      <a:r>
                        <a:rPr lang="en-US" sz="1800" u="none" strike="noStrike" cap="none">
                          <a:latin typeface="Calibri"/>
                          <a:ea typeface="Calibri"/>
                          <a:cs typeface="Calibri"/>
                          <a:sym typeface="Calibri"/>
                        </a:rPr>
                        <a:t>Career </a:t>
                      </a:r>
                      <a:r>
                        <a:rPr lang="en-US" sz="1800">
                          <a:latin typeface="Calibri"/>
                          <a:ea typeface="Calibri"/>
                          <a:cs typeface="Calibri"/>
                          <a:sym typeface="Calibri"/>
                        </a:rPr>
                        <a:t>&amp;</a:t>
                      </a:r>
                      <a:r>
                        <a:rPr lang="en-US" sz="1800" u="none" strike="noStrike" cap="none">
                          <a:latin typeface="Calibri"/>
                          <a:ea typeface="Calibri"/>
                          <a:cs typeface="Calibri"/>
                          <a:sym typeface="Calibri"/>
                        </a:rPr>
                        <a:t> Technical Education and </a:t>
                      </a:r>
                      <a:r>
                        <a:rPr lang="en-US" sz="1800">
                          <a:latin typeface="Calibri"/>
                          <a:ea typeface="Calibri"/>
                          <a:cs typeface="Calibri"/>
                          <a:sym typeface="Calibri"/>
                        </a:rPr>
                        <a:t>Military enlisted)</a:t>
                      </a:r>
                      <a:endParaRPr sz="1800" u="none" strike="noStrike" cap="none">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800"/>
                        <a:buFont typeface="Arial"/>
                        <a:buChar char="●"/>
                      </a:pPr>
                      <a:r>
                        <a:rPr lang="en-US" sz="1800" u="none" strike="noStrike" cap="none">
                          <a:latin typeface="Calibri"/>
                          <a:ea typeface="Calibri"/>
                          <a:cs typeface="Calibri"/>
                          <a:sym typeface="Calibri"/>
                        </a:rPr>
                        <a:t>Overall and for disaggregated groups (all subindicators except Matriculation rate)</a:t>
                      </a:r>
                      <a:endParaRPr sz="1800" u="none" strike="noStrike" cap="none"/>
                    </a:p>
                  </a:txBody>
                  <a:tcPr marL="91425" marR="91425" marT="91425" marB="9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CCC9E4">
                        <a:alpha val="40000"/>
                      </a:srgbClr>
                    </a:solidFill>
                  </a:tcPr>
                </a:tc>
                <a:extLst>
                  <a:ext uri="{0D108BD9-81ED-4DB2-BD59-A6C34878D82A}">
                    <a16:rowId xmlns:a16="http://schemas.microsoft.com/office/drawing/2014/main" val="10003"/>
                  </a:ext>
                </a:extLst>
              </a:tr>
            </a:tbl>
          </a:graphicData>
        </a:graphic>
      </p:graphicFrame>
      <p:pic>
        <p:nvPicPr>
          <p:cNvPr id="1415" name="Google Shape;1415;p183"/>
          <p:cNvPicPr preferRelativeResize="0"/>
          <p:nvPr/>
        </p:nvPicPr>
        <p:blipFill rotWithShape="1">
          <a:blip r:embed="rId3">
            <a:alphaModFix/>
          </a:blip>
          <a:srcRect/>
          <a:stretch/>
        </p:blipFill>
        <p:spPr>
          <a:xfrm rot="747980">
            <a:off x="8196504" y="90444"/>
            <a:ext cx="685601" cy="771175"/>
          </a:xfrm>
          <a:prstGeom prst="rect">
            <a:avLst/>
          </a:prstGeom>
          <a:noFill/>
          <a:ln>
            <a:noFill/>
          </a:ln>
          <a:effectLst>
            <a:outerShdw blurRad="57150" dist="19050" dir="5400000" algn="bl" rotWithShape="0">
              <a:srgbClr val="000000">
                <a:alpha val="49410"/>
              </a:srgbClr>
            </a:outerShdw>
          </a:effectLst>
        </p:spPr>
      </p:pic>
      <p:sp>
        <p:nvSpPr>
          <p:cNvPr id="1416" name="Google Shape;1416;p183"/>
          <p:cNvSpPr txBox="1">
            <a:spLocks noGrp="1"/>
          </p:cNvSpPr>
          <p:nvPr>
            <p:ph type="sldNum" idx="12"/>
          </p:nvPr>
        </p:nvSpPr>
        <p:spPr>
          <a:xfrm>
            <a:off x="187701" y="6452022"/>
            <a:ext cx="449700" cy="3078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27</a:t>
            </a:fld>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graphicFrame>
        <p:nvGraphicFramePr>
          <p:cNvPr id="1421" name="Google Shape;1421;p184"/>
          <p:cNvGraphicFramePr/>
          <p:nvPr/>
        </p:nvGraphicFramePr>
        <p:xfrm>
          <a:off x="161521" y="1068311"/>
          <a:ext cx="2926950" cy="5008825"/>
        </p:xfrm>
        <a:graphic>
          <a:graphicData uri="http://schemas.openxmlformats.org/drawingml/2006/table">
            <a:tbl>
              <a:tblPr firstRow="1" bandRow="1">
                <a:noFill/>
                <a:tableStyleId>{2BAEA270-7037-42B3-9A99-385AAA3FE6AD}</a:tableStyleId>
              </a:tblPr>
              <a:tblGrid>
                <a:gridCol w="1404300">
                  <a:extLst>
                    <a:ext uri="{9D8B030D-6E8A-4147-A177-3AD203B41FA5}">
                      <a16:colId xmlns:a16="http://schemas.microsoft.com/office/drawing/2014/main" val="20000"/>
                    </a:ext>
                  </a:extLst>
                </a:gridCol>
                <a:gridCol w="1522650">
                  <a:extLst>
                    <a:ext uri="{9D8B030D-6E8A-4147-A177-3AD203B41FA5}">
                      <a16:colId xmlns:a16="http://schemas.microsoft.com/office/drawing/2014/main" val="20001"/>
                    </a:ext>
                  </a:extLst>
                </a:gridCol>
              </a:tblGrid>
              <a:tr h="926800">
                <a:tc>
                  <a:txBody>
                    <a:bodyPr/>
                    <a:lstStyle/>
                    <a:p>
                      <a:pPr marL="0" marR="0" lvl="0" indent="0" algn="ctr" rtl="0">
                        <a:lnSpc>
                          <a:spcPct val="100000"/>
                        </a:lnSpc>
                        <a:spcBef>
                          <a:spcPts val="0"/>
                        </a:spcBef>
                        <a:spcAft>
                          <a:spcPts val="0"/>
                        </a:spcAft>
                        <a:buNone/>
                      </a:pPr>
                      <a:r>
                        <a:rPr lang="en-US" sz="1600" u="none" strike="noStrike" cap="none">
                          <a:solidFill>
                            <a:schemeClr val="dk1"/>
                          </a:solidFill>
                        </a:rPr>
                        <a:t>Performance Indicator</a:t>
                      </a:r>
                      <a:endParaRPr sz="1600" u="none" strike="noStrike" cap="none">
                        <a:solidFill>
                          <a:schemeClr val="dk1"/>
                        </a:solidFill>
                        <a:latin typeface="Calibri"/>
                        <a:ea typeface="Calibri"/>
                        <a:cs typeface="Calibri"/>
                        <a:sym typeface="Calibri"/>
                      </a:endParaRPr>
                    </a:p>
                  </a:txBody>
                  <a:tcPr marL="91350" marR="91350" marT="60900" marB="60900" anchor="ctr">
                    <a:solidFill>
                      <a:srgbClr val="D8D8D8"/>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rPr>
                        <a:t>Weight</a:t>
                      </a:r>
                      <a:endParaRPr sz="1600" u="none" strike="noStrike" cap="none">
                        <a:solidFill>
                          <a:schemeClr val="dk1"/>
                        </a:solidFill>
                        <a:latin typeface="Calibri"/>
                        <a:ea typeface="Calibri"/>
                        <a:cs typeface="Calibri"/>
                        <a:sym typeface="Calibri"/>
                      </a:endParaRPr>
                    </a:p>
                  </a:txBody>
                  <a:tcPr marL="91350" marR="91350" marT="60900" marB="60900" anchor="ctr">
                    <a:solidFill>
                      <a:srgbClr val="D8D8D8"/>
                    </a:solidFill>
                  </a:tcPr>
                </a:tc>
                <a:extLst>
                  <a:ext uri="{0D108BD9-81ED-4DB2-BD59-A6C34878D82A}">
                    <a16:rowId xmlns:a16="http://schemas.microsoft.com/office/drawing/2014/main" val="10000"/>
                  </a:ext>
                </a:extLst>
              </a:tr>
              <a:tr h="1634575">
                <a:tc>
                  <a:txBody>
                    <a:bodyPr/>
                    <a:lstStyle/>
                    <a:p>
                      <a:pPr marL="0" marR="0" lvl="0" indent="0" algn="ctr" rtl="0">
                        <a:lnSpc>
                          <a:spcPct val="100000"/>
                        </a:lnSpc>
                        <a:spcBef>
                          <a:spcPts val="0"/>
                        </a:spcBef>
                        <a:spcAft>
                          <a:spcPts val="0"/>
                        </a:spcAft>
                        <a:buNone/>
                      </a:pPr>
                      <a:r>
                        <a:rPr lang="en-US" sz="1200" b="1" u="none" strike="noStrike" cap="none">
                          <a:solidFill>
                            <a:schemeClr val="lt1"/>
                          </a:solidFill>
                        </a:rPr>
                        <a:t>Academic Achievement</a:t>
                      </a:r>
                      <a:endParaRPr sz="1200" b="1" u="none" strike="noStrike" cap="none">
                        <a:solidFill>
                          <a:schemeClr val="lt1"/>
                        </a:solidFill>
                        <a:latin typeface="Calibri"/>
                        <a:ea typeface="Calibri"/>
                        <a:cs typeface="Calibri"/>
                        <a:sym typeface="Calibri"/>
                      </a:endParaRPr>
                    </a:p>
                  </a:txBody>
                  <a:tcPr marL="91350" marR="91350" marT="60900" marB="60900" anchor="ct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rPr>
                        <a:t>40%</a:t>
                      </a:r>
                      <a:endParaRPr sz="1900"/>
                    </a:p>
                    <a:p>
                      <a:pPr marL="0" marR="0" lvl="0" indent="0" algn="ctr" rtl="0">
                        <a:lnSpc>
                          <a:spcPct val="100000"/>
                        </a:lnSpc>
                        <a:spcBef>
                          <a:spcPts val="0"/>
                        </a:spcBef>
                        <a:spcAft>
                          <a:spcPts val="0"/>
                        </a:spcAft>
                        <a:buNone/>
                      </a:pPr>
                      <a:r>
                        <a:rPr lang="en-US" sz="1200" b="1" u="none" strike="noStrike" cap="none">
                          <a:solidFill>
                            <a:schemeClr val="lt1"/>
                          </a:solidFill>
                        </a:rPr>
                        <a:t>Elementary &amp; Middle Schools</a:t>
                      </a:r>
                      <a:endParaRPr sz="1900"/>
                    </a:p>
                    <a:p>
                      <a:pPr marL="0" marR="0" lvl="0" indent="0" algn="ctr" rtl="0">
                        <a:lnSpc>
                          <a:spcPct val="100000"/>
                        </a:lnSpc>
                        <a:spcBef>
                          <a:spcPts val="0"/>
                        </a:spcBef>
                        <a:spcAft>
                          <a:spcPts val="0"/>
                        </a:spcAft>
                        <a:buNone/>
                      </a:pPr>
                      <a:endParaRPr sz="1200" b="1" u="none" strike="noStrike" cap="none">
                        <a:solidFill>
                          <a:schemeClr val="lt1"/>
                        </a:solidFill>
                      </a:endParaRPr>
                    </a:p>
                    <a:p>
                      <a:pPr marL="0" marR="0" lvl="0" indent="0" algn="ctr" rtl="0">
                        <a:lnSpc>
                          <a:spcPct val="100000"/>
                        </a:lnSpc>
                        <a:spcBef>
                          <a:spcPts val="0"/>
                        </a:spcBef>
                        <a:spcAft>
                          <a:spcPts val="0"/>
                        </a:spcAft>
                        <a:buNone/>
                      </a:pPr>
                      <a:r>
                        <a:rPr lang="en-US" sz="1200" b="1" u="none" strike="noStrike" cap="none">
                          <a:solidFill>
                            <a:schemeClr val="lt1"/>
                          </a:solidFill>
                        </a:rPr>
                        <a:t>30% </a:t>
                      </a:r>
                      <a:endParaRPr sz="1900"/>
                    </a:p>
                    <a:p>
                      <a:pPr marL="0" marR="0" lvl="0" indent="0" algn="ctr" rtl="0">
                        <a:lnSpc>
                          <a:spcPct val="100000"/>
                        </a:lnSpc>
                        <a:spcBef>
                          <a:spcPts val="0"/>
                        </a:spcBef>
                        <a:spcAft>
                          <a:spcPts val="0"/>
                        </a:spcAft>
                        <a:buNone/>
                      </a:pPr>
                      <a:r>
                        <a:rPr lang="en-US" sz="1200" b="1" u="none" strike="noStrike" cap="none">
                          <a:solidFill>
                            <a:schemeClr val="lt1"/>
                          </a:solidFill>
                        </a:rPr>
                        <a:t>High Schools &amp; Districts</a:t>
                      </a:r>
                      <a:endParaRPr sz="1200" b="1" u="none" strike="noStrike" cap="none">
                        <a:solidFill>
                          <a:schemeClr val="lt1"/>
                        </a:solidFill>
                        <a:latin typeface="Calibri"/>
                        <a:ea typeface="Calibri"/>
                        <a:cs typeface="Calibri"/>
                        <a:sym typeface="Calibri"/>
                      </a:endParaRPr>
                    </a:p>
                  </a:txBody>
                  <a:tcPr marL="91350" marR="91350" marT="60900" marB="60900" anchor="ctr">
                    <a:solidFill>
                      <a:schemeClr val="accent1"/>
                    </a:solidFill>
                  </a:tcPr>
                </a:tc>
                <a:extLst>
                  <a:ext uri="{0D108BD9-81ED-4DB2-BD59-A6C34878D82A}">
                    <a16:rowId xmlns:a16="http://schemas.microsoft.com/office/drawing/2014/main" val="10001"/>
                  </a:ext>
                </a:extLst>
              </a:tr>
              <a:tr h="1634575">
                <a:tc>
                  <a:txBody>
                    <a:bodyPr/>
                    <a:lstStyle/>
                    <a:p>
                      <a:pPr marL="0" marR="0" lvl="0" indent="0" algn="ctr" rtl="0">
                        <a:lnSpc>
                          <a:spcPct val="100000"/>
                        </a:lnSpc>
                        <a:spcBef>
                          <a:spcPts val="0"/>
                        </a:spcBef>
                        <a:spcAft>
                          <a:spcPts val="0"/>
                        </a:spcAft>
                        <a:buNone/>
                      </a:pPr>
                      <a:r>
                        <a:rPr lang="en-US" sz="1200" b="1" u="none" strike="noStrike" cap="none">
                          <a:solidFill>
                            <a:schemeClr val="lt1"/>
                          </a:solidFill>
                        </a:rPr>
                        <a:t>Academic Growth</a:t>
                      </a:r>
                      <a:endParaRPr sz="1200" b="1" u="none" strike="noStrike" cap="none">
                        <a:solidFill>
                          <a:schemeClr val="lt1"/>
                        </a:solidFill>
                        <a:latin typeface="Calibri"/>
                        <a:ea typeface="Calibri"/>
                        <a:cs typeface="Calibri"/>
                        <a:sym typeface="Calibri"/>
                      </a:endParaRPr>
                    </a:p>
                  </a:txBody>
                  <a:tcPr marL="91350" marR="91350" marT="60900" marB="60900" anchor="ctr">
                    <a:solidFill>
                      <a:schemeClr val="accent2"/>
                    </a:solidFill>
                  </a:tcP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rPr>
                        <a:t>60%</a:t>
                      </a:r>
                      <a:endParaRPr sz="1900"/>
                    </a:p>
                    <a:p>
                      <a:pPr marL="0" marR="0" lvl="0" indent="0" algn="ctr" rtl="0">
                        <a:lnSpc>
                          <a:spcPct val="100000"/>
                        </a:lnSpc>
                        <a:spcBef>
                          <a:spcPts val="0"/>
                        </a:spcBef>
                        <a:spcAft>
                          <a:spcPts val="0"/>
                        </a:spcAft>
                        <a:buNone/>
                      </a:pPr>
                      <a:r>
                        <a:rPr lang="en-US" sz="1200" b="1" u="none" strike="noStrike" cap="none">
                          <a:solidFill>
                            <a:schemeClr val="lt1"/>
                          </a:solidFill>
                        </a:rPr>
                        <a:t>Elementary &amp; Middle Schools</a:t>
                      </a:r>
                      <a:endParaRPr sz="1900"/>
                    </a:p>
                    <a:p>
                      <a:pPr marL="0" marR="0" lvl="0" indent="0" algn="ctr" rtl="0">
                        <a:lnSpc>
                          <a:spcPct val="100000"/>
                        </a:lnSpc>
                        <a:spcBef>
                          <a:spcPts val="0"/>
                        </a:spcBef>
                        <a:spcAft>
                          <a:spcPts val="0"/>
                        </a:spcAft>
                        <a:buNone/>
                      </a:pPr>
                      <a:endParaRPr sz="1200" b="1" u="none" strike="noStrike" cap="none">
                        <a:solidFill>
                          <a:schemeClr val="lt1"/>
                        </a:solidFill>
                      </a:endParaRPr>
                    </a:p>
                    <a:p>
                      <a:pPr marL="0" marR="0" lvl="0" indent="0" algn="ctr" rtl="0">
                        <a:lnSpc>
                          <a:spcPct val="100000"/>
                        </a:lnSpc>
                        <a:spcBef>
                          <a:spcPts val="0"/>
                        </a:spcBef>
                        <a:spcAft>
                          <a:spcPts val="0"/>
                        </a:spcAft>
                        <a:buNone/>
                      </a:pPr>
                      <a:r>
                        <a:rPr lang="en-US" sz="1200" b="1" u="none" strike="noStrike" cap="none">
                          <a:solidFill>
                            <a:schemeClr val="lt1"/>
                          </a:solidFill>
                        </a:rPr>
                        <a:t>40% </a:t>
                      </a:r>
                      <a:endParaRPr sz="1900"/>
                    </a:p>
                    <a:p>
                      <a:pPr marL="0" marR="0" lvl="0" indent="0" algn="ctr" rtl="0">
                        <a:lnSpc>
                          <a:spcPct val="100000"/>
                        </a:lnSpc>
                        <a:spcBef>
                          <a:spcPts val="0"/>
                        </a:spcBef>
                        <a:spcAft>
                          <a:spcPts val="0"/>
                        </a:spcAft>
                        <a:buNone/>
                      </a:pPr>
                      <a:r>
                        <a:rPr lang="en-US" sz="1200" b="1" u="none" strike="noStrike" cap="none">
                          <a:solidFill>
                            <a:schemeClr val="lt1"/>
                          </a:solidFill>
                        </a:rPr>
                        <a:t>High Schools &amp; Districts</a:t>
                      </a:r>
                      <a:endParaRPr sz="1200" b="1" u="none" strike="noStrike" cap="none">
                        <a:solidFill>
                          <a:schemeClr val="lt1"/>
                        </a:solidFill>
                        <a:latin typeface="Calibri"/>
                        <a:ea typeface="Calibri"/>
                        <a:cs typeface="Calibri"/>
                        <a:sym typeface="Calibri"/>
                      </a:endParaRPr>
                    </a:p>
                  </a:txBody>
                  <a:tcPr marL="91350" marR="91350" marT="60900" marB="60900" anchor="ctr">
                    <a:solidFill>
                      <a:schemeClr val="accent2"/>
                    </a:solidFill>
                  </a:tcPr>
                </a:tc>
                <a:extLst>
                  <a:ext uri="{0D108BD9-81ED-4DB2-BD59-A6C34878D82A}">
                    <a16:rowId xmlns:a16="http://schemas.microsoft.com/office/drawing/2014/main" val="10002"/>
                  </a:ext>
                </a:extLst>
              </a:tr>
              <a:tr h="812875">
                <a:tc>
                  <a:txBody>
                    <a:bodyPr/>
                    <a:lstStyle/>
                    <a:p>
                      <a:pPr marL="0" marR="0" lvl="0" indent="0" algn="ctr" rtl="0">
                        <a:lnSpc>
                          <a:spcPct val="100000"/>
                        </a:lnSpc>
                        <a:spcBef>
                          <a:spcPts val="0"/>
                        </a:spcBef>
                        <a:spcAft>
                          <a:spcPts val="0"/>
                        </a:spcAft>
                        <a:buNone/>
                      </a:pPr>
                      <a:r>
                        <a:rPr lang="en-US" sz="1200" b="1" u="none" strike="noStrike" cap="none"/>
                        <a:t>Postsecondary and Workforce Readiness</a:t>
                      </a:r>
                      <a:endParaRPr sz="1200" b="1" u="none" strike="noStrike" cap="none">
                        <a:solidFill>
                          <a:schemeClr val="lt1"/>
                        </a:solidFill>
                        <a:latin typeface="Calibri"/>
                        <a:ea typeface="Calibri"/>
                        <a:cs typeface="Calibri"/>
                        <a:sym typeface="Calibri"/>
                      </a:endParaRPr>
                    </a:p>
                  </a:txBody>
                  <a:tcPr marL="91350" marR="91350" marT="60900" marB="60900" anchor="ctr">
                    <a:solidFill>
                      <a:srgbClr val="CBC8E3"/>
                    </a:solidFill>
                  </a:tcPr>
                </a:tc>
                <a:tc>
                  <a:txBody>
                    <a:bodyPr/>
                    <a:lstStyle/>
                    <a:p>
                      <a:pPr marL="0" marR="0" lvl="0" indent="0" algn="ctr" rtl="0">
                        <a:lnSpc>
                          <a:spcPct val="100000"/>
                        </a:lnSpc>
                        <a:spcBef>
                          <a:spcPts val="0"/>
                        </a:spcBef>
                        <a:spcAft>
                          <a:spcPts val="0"/>
                        </a:spcAft>
                        <a:buNone/>
                      </a:pPr>
                      <a:r>
                        <a:rPr lang="en-US" sz="1200" b="1" u="none" strike="noStrike" cap="none"/>
                        <a:t>30% </a:t>
                      </a:r>
                      <a:endParaRPr sz="1900"/>
                    </a:p>
                    <a:p>
                      <a:pPr marL="0" marR="0" lvl="0" indent="0" algn="ctr" rtl="0">
                        <a:lnSpc>
                          <a:spcPct val="100000"/>
                        </a:lnSpc>
                        <a:spcBef>
                          <a:spcPts val="0"/>
                        </a:spcBef>
                        <a:spcAft>
                          <a:spcPts val="0"/>
                        </a:spcAft>
                        <a:buNone/>
                      </a:pPr>
                      <a:r>
                        <a:rPr lang="en-US" sz="1200" b="1" u="none" strike="noStrike" cap="none"/>
                        <a:t>High Schools &amp; Districts</a:t>
                      </a:r>
                      <a:endParaRPr sz="1200" b="1" u="none" strike="noStrike" cap="none">
                        <a:solidFill>
                          <a:schemeClr val="dk1"/>
                        </a:solidFill>
                        <a:latin typeface="Calibri"/>
                        <a:ea typeface="Calibri"/>
                        <a:cs typeface="Calibri"/>
                        <a:sym typeface="Calibri"/>
                      </a:endParaRPr>
                    </a:p>
                  </a:txBody>
                  <a:tcPr marL="91350" marR="91350" marT="60900" marB="60900" anchor="ctr">
                    <a:solidFill>
                      <a:srgbClr val="CBC8E3"/>
                    </a:solidFill>
                  </a:tcPr>
                </a:tc>
                <a:extLst>
                  <a:ext uri="{0D108BD9-81ED-4DB2-BD59-A6C34878D82A}">
                    <a16:rowId xmlns:a16="http://schemas.microsoft.com/office/drawing/2014/main" val="10003"/>
                  </a:ext>
                </a:extLst>
              </a:tr>
            </a:tbl>
          </a:graphicData>
        </a:graphic>
      </p:graphicFrame>
      <p:sp>
        <p:nvSpPr>
          <p:cNvPr id="1422" name="Google Shape;1422;p184"/>
          <p:cNvSpPr/>
          <p:nvPr/>
        </p:nvSpPr>
        <p:spPr>
          <a:xfrm>
            <a:off x="3088463" y="2942240"/>
            <a:ext cx="647100" cy="973500"/>
          </a:xfrm>
          <a:prstGeom prst="rightArrow">
            <a:avLst>
              <a:gd name="adj1" fmla="val 50000"/>
              <a:gd name="adj2" fmla="val 50000"/>
            </a:avLst>
          </a:prstGeom>
          <a:solidFill>
            <a:srgbClr val="D8D8D8"/>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pic>
        <p:nvPicPr>
          <p:cNvPr id="1423" name="Google Shape;1423;p184"/>
          <p:cNvPicPr preferRelativeResize="0"/>
          <p:nvPr/>
        </p:nvPicPr>
        <p:blipFill rotWithShape="1">
          <a:blip r:embed="rId3">
            <a:alphaModFix/>
          </a:blip>
          <a:srcRect/>
          <a:stretch/>
        </p:blipFill>
        <p:spPr>
          <a:xfrm>
            <a:off x="3231975" y="3147134"/>
            <a:ext cx="2595900" cy="2448900"/>
          </a:xfrm>
          <a:prstGeom prst="rect">
            <a:avLst/>
          </a:prstGeom>
          <a:noFill/>
          <a:ln>
            <a:noFill/>
          </a:ln>
        </p:spPr>
      </p:pic>
      <p:pic>
        <p:nvPicPr>
          <p:cNvPr id="1424" name="Google Shape;1424;p184"/>
          <p:cNvPicPr preferRelativeResize="0"/>
          <p:nvPr/>
        </p:nvPicPr>
        <p:blipFill rotWithShape="1">
          <a:blip r:embed="rId4">
            <a:alphaModFix/>
          </a:blip>
          <a:srcRect/>
          <a:stretch/>
        </p:blipFill>
        <p:spPr>
          <a:xfrm>
            <a:off x="3321175" y="1127725"/>
            <a:ext cx="2563200" cy="2346600"/>
          </a:xfrm>
          <a:prstGeom prst="rect">
            <a:avLst/>
          </a:prstGeom>
          <a:noFill/>
          <a:ln>
            <a:noFill/>
          </a:ln>
        </p:spPr>
      </p:pic>
      <p:sp>
        <p:nvSpPr>
          <p:cNvPr id="1425" name="Google Shape;1425;p184"/>
          <p:cNvSpPr/>
          <p:nvPr/>
        </p:nvSpPr>
        <p:spPr>
          <a:xfrm>
            <a:off x="5180767" y="2942252"/>
            <a:ext cx="647100" cy="973500"/>
          </a:xfrm>
          <a:prstGeom prst="rightArrow">
            <a:avLst>
              <a:gd name="adj1" fmla="val 50000"/>
              <a:gd name="adj2" fmla="val 50000"/>
            </a:avLst>
          </a:prstGeom>
          <a:solidFill>
            <a:srgbClr val="D8D8D8"/>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426" name="Google Shape;1426;p184"/>
          <p:cNvSpPr txBox="1"/>
          <p:nvPr/>
        </p:nvSpPr>
        <p:spPr>
          <a:xfrm>
            <a:off x="3182704" y="1112272"/>
            <a:ext cx="2778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0" u="none" strike="noStrike" cap="none">
                <a:solidFill>
                  <a:srgbClr val="666666"/>
                </a:solidFill>
                <a:latin typeface="Arial"/>
                <a:ea typeface="Arial"/>
                <a:cs typeface="Arial"/>
                <a:sym typeface="Arial"/>
              </a:rPr>
              <a:t>Elementary &amp; Middle Schools</a:t>
            </a:r>
            <a:endParaRPr>
              <a:solidFill>
                <a:srgbClr val="666666"/>
              </a:solidFill>
            </a:endParaRPr>
          </a:p>
        </p:txBody>
      </p:sp>
      <p:sp>
        <p:nvSpPr>
          <p:cNvPr id="1427" name="Google Shape;1427;p184"/>
          <p:cNvSpPr txBox="1"/>
          <p:nvPr/>
        </p:nvSpPr>
        <p:spPr>
          <a:xfrm>
            <a:off x="3182691" y="5437913"/>
            <a:ext cx="2778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0" u="none" strike="noStrike" cap="none">
                <a:solidFill>
                  <a:srgbClr val="666666"/>
                </a:solidFill>
                <a:latin typeface="Arial"/>
                <a:ea typeface="Arial"/>
                <a:cs typeface="Arial"/>
                <a:sym typeface="Arial"/>
              </a:rPr>
              <a:t>High Schools &amp; Districts</a:t>
            </a:r>
            <a:endParaRPr>
              <a:solidFill>
                <a:srgbClr val="666666"/>
              </a:solidFill>
            </a:endParaRPr>
          </a:p>
        </p:txBody>
      </p:sp>
      <p:sp>
        <p:nvSpPr>
          <p:cNvPr id="1428" name="Google Shape;1428;p184"/>
          <p:cNvSpPr txBox="1">
            <a:spLocks noGrp="1"/>
          </p:cNvSpPr>
          <p:nvPr>
            <p:ph type="title"/>
          </p:nvPr>
        </p:nvSpPr>
        <p:spPr>
          <a:xfrm>
            <a:off x="213075" y="51475"/>
            <a:ext cx="8520600" cy="8547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1100"/>
              <a:buNone/>
            </a:pPr>
            <a:r>
              <a:rPr lang="en-US" sz="2400">
                <a:latin typeface="Arial"/>
                <a:ea typeface="Arial"/>
                <a:cs typeface="Arial"/>
                <a:sym typeface="Arial"/>
              </a:rPr>
              <a:t>Performance Indicators</a:t>
            </a:r>
            <a:endParaRPr sz="2400">
              <a:latin typeface="Arial"/>
              <a:ea typeface="Arial"/>
              <a:cs typeface="Arial"/>
              <a:sym typeface="Arial"/>
            </a:endParaRPr>
          </a:p>
          <a:p>
            <a:pPr marL="0" lvl="0" indent="0" algn="l" rtl="0">
              <a:lnSpc>
                <a:spcPct val="100000"/>
              </a:lnSpc>
              <a:spcBef>
                <a:spcPts val="0"/>
              </a:spcBef>
              <a:spcAft>
                <a:spcPts val="0"/>
              </a:spcAft>
              <a:buSzPts val="1100"/>
              <a:buNone/>
            </a:pPr>
            <a:r>
              <a:rPr lang="en-US">
                <a:latin typeface="Arial"/>
                <a:ea typeface="Arial"/>
                <a:cs typeface="Arial"/>
                <a:sym typeface="Arial"/>
              </a:rPr>
              <a:t>Weighted to Determine Ratings</a:t>
            </a:r>
            <a:endParaRPr b="1">
              <a:latin typeface="Arial"/>
              <a:ea typeface="Arial"/>
              <a:cs typeface="Arial"/>
              <a:sym typeface="Arial"/>
            </a:endParaRPr>
          </a:p>
        </p:txBody>
      </p:sp>
      <p:sp>
        <p:nvSpPr>
          <p:cNvPr id="1429" name="Google Shape;1429;p184"/>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Calibri"/>
                <a:ea typeface="Calibri"/>
                <a:cs typeface="Calibri"/>
                <a:sym typeface="Calibri"/>
              </a:rPr>
              <a:t>28</a:t>
            </a:fld>
            <a:endParaRPr>
              <a:latin typeface="Calibri"/>
              <a:ea typeface="Calibri"/>
              <a:cs typeface="Calibri"/>
              <a:sym typeface="Calibri"/>
            </a:endParaRPr>
          </a:p>
        </p:txBody>
      </p:sp>
      <p:pic>
        <p:nvPicPr>
          <p:cNvPr id="1430" name="Google Shape;1430;p184"/>
          <p:cNvPicPr preferRelativeResize="0"/>
          <p:nvPr/>
        </p:nvPicPr>
        <p:blipFill>
          <a:blip r:embed="rId5">
            <a:alphaModFix/>
          </a:blip>
          <a:stretch>
            <a:fillRect/>
          </a:stretch>
        </p:blipFill>
        <p:spPr>
          <a:xfrm>
            <a:off x="5827883" y="1364800"/>
            <a:ext cx="3317117" cy="4128401"/>
          </a:xfrm>
          <a:prstGeom prst="rect">
            <a:avLst/>
          </a:prstGeom>
          <a:noFill/>
          <a:ln>
            <a:noFill/>
          </a:ln>
        </p:spPr>
      </p:pic>
      <p:pic>
        <p:nvPicPr>
          <p:cNvPr id="1431" name="Google Shape;1431;p184"/>
          <p:cNvPicPr preferRelativeResize="0"/>
          <p:nvPr/>
        </p:nvPicPr>
        <p:blipFill rotWithShape="1">
          <a:blip r:embed="rId6">
            <a:alphaModFix/>
          </a:blip>
          <a:srcRect/>
          <a:stretch/>
        </p:blipFill>
        <p:spPr>
          <a:xfrm rot="747980">
            <a:off x="8318004" y="116394"/>
            <a:ext cx="685601" cy="771175"/>
          </a:xfrm>
          <a:prstGeom prst="rect">
            <a:avLst/>
          </a:prstGeom>
          <a:noFill/>
          <a:ln>
            <a:noFill/>
          </a:ln>
          <a:effectLst>
            <a:outerShdw blurRad="57150" dist="19050" dir="5400000" algn="bl" rotWithShape="0">
              <a:srgbClr val="000000">
                <a:alpha val="49410"/>
              </a:srgbClr>
            </a:outerShdw>
          </a:effectLst>
        </p:spPr>
      </p:pic>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185"/>
          <p:cNvSpPr txBox="1">
            <a:spLocks noGrp="1"/>
          </p:cNvSpPr>
          <p:nvPr>
            <p:ph type="title"/>
          </p:nvPr>
        </p:nvSpPr>
        <p:spPr>
          <a:xfrm>
            <a:off x="243975" y="150325"/>
            <a:ext cx="8520600" cy="7635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2400"/>
              <a:buFont typeface="Arial"/>
              <a:buNone/>
            </a:pPr>
            <a:r>
              <a:rPr lang="en-US" sz="2400" b="1">
                <a:solidFill>
                  <a:schemeClr val="lt1"/>
                </a:solidFill>
                <a:latin typeface="Arial"/>
                <a:ea typeface="Arial"/>
                <a:cs typeface="Arial"/>
                <a:sym typeface="Arial"/>
              </a:rPr>
              <a:t>District Name </a:t>
            </a:r>
            <a:r>
              <a:rPr lang="en-US" sz="2400">
                <a:solidFill>
                  <a:schemeClr val="lt1"/>
                </a:solidFill>
                <a:latin typeface="Arial"/>
                <a:ea typeface="Arial"/>
                <a:cs typeface="Arial"/>
                <a:sym typeface="Arial"/>
              </a:rPr>
              <a:t>| Preliminary Accreditation Rating</a:t>
            </a:r>
            <a:endParaRPr/>
          </a:p>
        </p:txBody>
      </p:sp>
      <p:sp>
        <p:nvSpPr>
          <p:cNvPr id="1438" name="Google Shape;1438;p185"/>
          <p:cNvSpPr txBox="1">
            <a:spLocks noGrp="1"/>
          </p:cNvSpPr>
          <p:nvPr>
            <p:ph type="sldNum" idx="12"/>
          </p:nvPr>
        </p:nvSpPr>
        <p:spPr>
          <a:xfrm>
            <a:off x="114300" y="6310000"/>
            <a:ext cx="3471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29</a:t>
            </a:fld>
            <a:endParaRPr>
              <a:latin typeface="Calibri"/>
              <a:ea typeface="Calibri"/>
              <a:cs typeface="Calibri"/>
              <a:sym typeface="Calibri"/>
            </a:endParaRPr>
          </a:p>
        </p:txBody>
      </p:sp>
      <p:sp>
        <p:nvSpPr>
          <p:cNvPr id="1439" name="Google Shape;1439;p185"/>
          <p:cNvSpPr txBox="1">
            <a:spLocks noGrp="1"/>
          </p:cNvSpPr>
          <p:nvPr>
            <p:ph type="body" idx="1"/>
          </p:nvPr>
        </p:nvSpPr>
        <p:spPr>
          <a:xfrm>
            <a:off x="4353050" y="1405000"/>
            <a:ext cx="4590000" cy="4132800"/>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2400"/>
              <a:buNone/>
            </a:pPr>
            <a:r>
              <a:rPr lang="en-US" sz="2800" dirty="0"/>
              <a:t>District Name Here</a:t>
            </a:r>
            <a:endParaRPr sz="2800" dirty="0"/>
          </a:p>
          <a:p>
            <a:pPr marL="0" lvl="0" indent="0" algn="l" rtl="0">
              <a:lnSpc>
                <a:spcPct val="115000"/>
              </a:lnSpc>
              <a:spcBef>
                <a:spcPts val="0"/>
              </a:spcBef>
              <a:spcAft>
                <a:spcPts val="0"/>
              </a:spcAft>
              <a:buNone/>
            </a:pPr>
            <a:r>
              <a:rPr lang="en-US" dirty="0"/>
              <a:t>Accredited with …</a:t>
            </a:r>
            <a:endParaRPr dirty="0"/>
          </a:p>
          <a:p>
            <a:pPr marL="457200" lvl="0" indent="-355600" algn="l" rtl="0">
              <a:lnSpc>
                <a:spcPct val="115000"/>
              </a:lnSpc>
              <a:spcBef>
                <a:spcPts val="1000"/>
              </a:spcBef>
              <a:spcAft>
                <a:spcPts val="0"/>
              </a:spcAft>
              <a:buSzPts val="2000"/>
              <a:buChar char="➔"/>
            </a:pPr>
            <a:r>
              <a:rPr lang="en-US" sz="2000" dirty="0"/>
              <a:t>Points Earned: XX/100</a:t>
            </a:r>
            <a:endParaRPr sz="2000" dirty="0"/>
          </a:p>
          <a:p>
            <a:pPr marL="457200" lvl="0" indent="-355600" algn="l" rtl="0">
              <a:lnSpc>
                <a:spcPct val="115000"/>
              </a:lnSpc>
              <a:spcBef>
                <a:spcPts val="0"/>
              </a:spcBef>
              <a:spcAft>
                <a:spcPts val="0"/>
              </a:spcAft>
              <a:buSzPts val="2000"/>
              <a:buChar char="➔"/>
            </a:pPr>
            <a:r>
              <a:rPr lang="en-US" sz="2000" dirty="0"/>
              <a:t>Accountability Participation Rates</a:t>
            </a:r>
            <a:r>
              <a:rPr lang="en-US" sz="2000" dirty="0">
                <a:solidFill>
                  <a:srgbClr val="FF00FF"/>
                </a:solidFill>
              </a:rPr>
              <a:t>*</a:t>
            </a:r>
            <a:r>
              <a:rPr lang="en-US" sz="2000" dirty="0"/>
              <a:t> </a:t>
            </a:r>
            <a:endParaRPr sz="2000" dirty="0"/>
          </a:p>
          <a:p>
            <a:pPr marL="914400" lvl="1" indent="-330200" algn="l" rtl="0">
              <a:lnSpc>
                <a:spcPct val="115000"/>
              </a:lnSpc>
              <a:spcBef>
                <a:spcPts val="0"/>
              </a:spcBef>
              <a:spcAft>
                <a:spcPts val="0"/>
              </a:spcAft>
              <a:buSzPts val="1600"/>
              <a:buChar char="◆"/>
            </a:pPr>
            <a:r>
              <a:rPr lang="en-US" dirty="0"/>
              <a:t>English Language Arts: __%</a:t>
            </a:r>
            <a:endParaRPr dirty="0"/>
          </a:p>
          <a:p>
            <a:pPr marL="914400" lvl="1" indent="-330200" algn="l" rtl="0">
              <a:lnSpc>
                <a:spcPct val="115000"/>
              </a:lnSpc>
              <a:spcBef>
                <a:spcPts val="0"/>
              </a:spcBef>
              <a:spcAft>
                <a:spcPts val="0"/>
              </a:spcAft>
              <a:buSzPts val="1600"/>
              <a:buChar char="◆"/>
            </a:pPr>
            <a:r>
              <a:rPr lang="en-US" dirty="0"/>
              <a:t>Math: __%</a:t>
            </a:r>
            <a:endParaRPr dirty="0"/>
          </a:p>
          <a:p>
            <a:pPr marL="914400" lvl="1" indent="-330200" algn="l" rtl="0">
              <a:lnSpc>
                <a:spcPct val="115000"/>
              </a:lnSpc>
              <a:spcBef>
                <a:spcPts val="0"/>
              </a:spcBef>
              <a:spcAft>
                <a:spcPts val="0"/>
              </a:spcAft>
              <a:buSzPts val="1600"/>
              <a:buChar char="◆"/>
            </a:pPr>
            <a:r>
              <a:rPr lang="en-US" dirty="0"/>
              <a:t>Science: __%</a:t>
            </a:r>
            <a:endParaRPr dirty="0"/>
          </a:p>
          <a:p>
            <a:pPr marL="228600" lvl="0" indent="-76200" algn="l" rtl="0">
              <a:lnSpc>
                <a:spcPct val="90000"/>
              </a:lnSpc>
              <a:spcBef>
                <a:spcPts val="0"/>
              </a:spcBef>
              <a:spcAft>
                <a:spcPts val="0"/>
              </a:spcAft>
              <a:buClr>
                <a:schemeClr val="dk1"/>
              </a:buClr>
              <a:buSzPts val="2400"/>
              <a:buNone/>
            </a:pPr>
            <a:endParaRPr sz="1400" dirty="0">
              <a:solidFill>
                <a:schemeClr val="lt1"/>
              </a:solidFill>
              <a:highlight>
                <a:srgbClr val="7F7F7F"/>
              </a:highlight>
            </a:endParaRPr>
          </a:p>
          <a:p>
            <a:pPr marL="112713" lvl="0" indent="0" algn="l" rtl="0">
              <a:lnSpc>
                <a:spcPct val="100000"/>
              </a:lnSpc>
              <a:spcBef>
                <a:spcPts val="0"/>
              </a:spcBef>
              <a:spcAft>
                <a:spcPts val="0"/>
              </a:spcAft>
              <a:buClr>
                <a:schemeClr val="dk1"/>
              </a:buClr>
              <a:buSzPts val="2400"/>
              <a:buNone/>
            </a:pPr>
            <a:r>
              <a:rPr lang="en-US" sz="1400" dirty="0"/>
              <a:t>Decreased Due to Participation: Below 95% accountability participation in at least two content areas; with a note that science participation rates are </a:t>
            </a:r>
            <a:r>
              <a:rPr lang="en-US" sz="1400" u="sng" dirty="0"/>
              <a:t>not</a:t>
            </a:r>
            <a:r>
              <a:rPr lang="en-US" sz="1400" dirty="0"/>
              <a:t> included in 2024 frameworks for accountability purposes. </a:t>
            </a:r>
            <a:endParaRPr sz="1400" dirty="0"/>
          </a:p>
          <a:p>
            <a:pPr marL="228600" lvl="0" indent="-76200" algn="l" rtl="0">
              <a:lnSpc>
                <a:spcPct val="100000"/>
              </a:lnSpc>
              <a:spcBef>
                <a:spcPts val="0"/>
              </a:spcBef>
              <a:spcAft>
                <a:spcPts val="0"/>
              </a:spcAft>
              <a:buClr>
                <a:schemeClr val="dk1"/>
              </a:buClr>
              <a:buSzPts val="2400"/>
              <a:buNone/>
            </a:pPr>
            <a:r>
              <a:rPr lang="en-US" sz="1400" dirty="0">
                <a:solidFill>
                  <a:srgbClr val="FF00FF"/>
                </a:solidFill>
              </a:rPr>
              <a:t>  *</a:t>
            </a:r>
            <a:r>
              <a:rPr lang="en-US" sz="1400" dirty="0"/>
              <a:t>parental excusals are removed</a:t>
            </a:r>
            <a:endParaRPr sz="1400" dirty="0"/>
          </a:p>
        </p:txBody>
      </p:sp>
      <p:sp>
        <p:nvSpPr>
          <p:cNvPr id="1440" name="Google Shape;1440;p185"/>
          <p:cNvSpPr txBox="1"/>
          <p:nvPr/>
        </p:nvSpPr>
        <p:spPr>
          <a:xfrm>
            <a:off x="119825" y="1405000"/>
            <a:ext cx="4086900" cy="41328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8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US" sz="1800">
                <a:latin typeface="Calibri"/>
                <a:ea typeface="Calibri"/>
                <a:cs typeface="Calibri"/>
                <a:sym typeface="Calibri"/>
              </a:rPr>
              <a:t>Meeting the required Accountability Participation Rate of 95% or higher, in two out of three content areas. </a:t>
            </a: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US">
                <a:latin typeface="Calibri"/>
                <a:ea typeface="Calibri"/>
                <a:cs typeface="Calibri"/>
                <a:sym typeface="Calibri"/>
              </a:rPr>
              <a:t>Parental excusals do not negatively impact the rating if correctly coded in state test records.</a:t>
            </a:r>
            <a:endParaRPr>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p:txBody>
      </p:sp>
      <p:sp>
        <p:nvSpPr>
          <p:cNvPr id="1441" name="Google Shape;1441;p185"/>
          <p:cNvSpPr/>
          <p:nvPr/>
        </p:nvSpPr>
        <p:spPr>
          <a:xfrm>
            <a:off x="1712300" y="3654250"/>
            <a:ext cx="387900" cy="365100"/>
          </a:xfrm>
          <a:prstGeom prst="mathPlus">
            <a:avLst>
              <a:gd name="adj1" fmla="val 23520"/>
            </a:avLst>
          </a:prstGeom>
          <a:solidFill>
            <a:srgbClr val="33333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2" name="Google Shape;1442;p185"/>
          <p:cNvPicPr preferRelativeResize="0"/>
          <p:nvPr/>
        </p:nvPicPr>
        <p:blipFill rotWithShape="1">
          <a:blip r:embed="rId3">
            <a:alphaModFix/>
          </a:blip>
          <a:srcRect/>
          <a:stretch/>
        </p:blipFill>
        <p:spPr>
          <a:xfrm>
            <a:off x="196891" y="1673283"/>
            <a:ext cx="3932751" cy="1920271"/>
          </a:xfrm>
          <a:prstGeom prst="rect">
            <a:avLst/>
          </a:prstGeom>
          <a:noFill/>
          <a:ln w="9525" cap="flat" cmpd="sng">
            <a:solidFill>
              <a:schemeClr val="lt2"/>
            </a:solidFill>
            <a:prstDash val="solid"/>
            <a:round/>
            <a:headEnd type="none" w="sm" len="sm"/>
            <a:tailEnd type="none" w="sm" len="sm"/>
          </a:ln>
        </p:spPr>
      </p:pic>
      <p:sp>
        <p:nvSpPr>
          <p:cNvPr id="1443" name="Google Shape;1443;p185"/>
          <p:cNvSpPr txBox="1"/>
          <p:nvPr/>
        </p:nvSpPr>
        <p:spPr>
          <a:xfrm>
            <a:off x="8336550" y="150325"/>
            <a:ext cx="672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159"/>
          <p:cNvSpPr txBox="1">
            <a:spLocks noGrp="1"/>
          </p:cNvSpPr>
          <p:nvPr>
            <p:ph type="title"/>
          </p:nvPr>
        </p:nvSpPr>
        <p:spPr>
          <a:xfrm>
            <a:off x="213075" y="628700"/>
            <a:ext cx="8466300" cy="4851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General Recommendations for Using the Slide Deck</a:t>
            </a:r>
            <a:endParaRPr b="1"/>
          </a:p>
        </p:txBody>
      </p:sp>
      <p:sp>
        <p:nvSpPr>
          <p:cNvPr id="1164" name="Google Shape;1164;p159"/>
          <p:cNvSpPr txBox="1">
            <a:spLocks noGrp="1"/>
          </p:cNvSpPr>
          <p:nvPr>
            <p:ph type="body" idx="1"/>
          </p:nvPr>
        </p:nvSpPr>
        <p:spPr>
          <a:xfrm>
            <a:off x="628575" y="1307375"/>
            <a:ext cx="8050800" cy="5195100"/>
          </a:xfrm>
          <a:prstGeom prst="rect">
            <a:avLst/>
          </a:prstGeom>
        </p:spPr>
        <p:txBody>
          <a:bodyPr spcFirstLastPara="1" wrap="square" lIns="0" tIns="0" rIns="0" bIns="45700" anchor="t" anchorCtr="0">
            <a:normAutofit fontScale="92500" lnSpcReduction="20000"/>
          </a:bodyPr>
          <a:lstStyle/>
          <a:p>
            <a:pPr marL="457200" lvl="0" indent="-369570" algn="l" rtl="0">
              <a:spcBef>
                <a:spcPts val="1000"/>
              </a:spcBef>
              <a:spcAft>
                <a:spcPts val="0"/>
              </a:spcAft>
              <a:buSzPct val="100000"/>
              <a:buChar char="●"/>
            </a:pPr>
            <a:r>
              <a:rPr lang="en-US" dirty="0"/>
              <a:t>Slides should be selected to meet the needs of the district context.  </a:t>
            </a:r>
            <a:r>
              <a:rPr lang="en-US" b="1" dirty="0"/>
              <a:t>Slide #4</a:t>
            </a:r>
            <a:r>
              <a:rPr lang="en-US" dirty="0"/>
              <a:t> provides a directory of the available content that can be used to develop a district personalized slide deck. </a:t>
            </a:r>
            <a:endParaRPr dirty="0"/>
          </a:p>
          <a:p>
            <a:pPr marL="457200" lvl="0" indent="0" algn="l" rtl="0">
              <a:spcBef>
                <a:spcPts val="1000"/>
              </a:spcBef>
              <a:spcAft>
                <a:spcPts val="0"/>
              </a:spcAft>
              <a:buNone/>
            </a:pPr>
            <a:endParaRPr dirty="0"/>
          </a:p>
          <a:p>
            <a:pPr marL="457200" lvl="0" indent="-369570" algn="l" rtl="0">
              <a:spcBef>
                <a:spcPts val="1000"/>
              </a:spcBef>
              <a:spcAft>
                <a:spcPts val="0"/>
              </a:spcAft>
              <a:buSzPct val="100000"/>
              <a:buChar char="●"/>
            </a:pPr>
            <a:r>
              <a:rPr lang="en-US" dirty="0"/>
              <a:t>The template may be changed to reflect the formatting used at the local level and/or as required by district leadership (see slide four). </a:t>
            </a:r>
            <a:endParaRPr dirty="0"/>
          </a:p>
          <a:p>
            <a:pPr marL="457200" lvl="0" indent="0" algn="l" rtl="0">
              <a:spcBef>
                <a:spcPts val="1000"/>
              </a:spcBef>
              <a:spcAft>
                <a:spcPts val="0"/>
              </a:spcAft>
              <a:buNone/>
            </a:pPr>
            <a:endParaRPr dirty="0"/>
          </a:p>
          <a:p>
            <a:pPr marL="457200" lvl="0" indent="-369570" algn="l" rtl="0">
              <a:spcBef>
                <a:spcPts val="1000"/>
              </a:spcBef>
              <a:spcAft>
                <a:spcPts val="0"/>
              </a:spcAft>
              <a:buSzPct val="100000"/>
              <a:buChar char="●"/>
            </a:pPr>
            <a:r>
              <a:rPr lang="en-US" dirty="0"/>
              <a:t>If this triangle symbol 🔼 is included in the upper right portion of a slide, this indicates that data entry or other information is required (i.e. to capture the local context).  </a:t>
            </a:r>
            <a:endParaRPr dirty="0"/>
          </a:p>
          <a:p>
            <a:pPr marL="0" lvl="0" indent="0" algn="l" rtl="0">
              <a:spcBef>
                <a:spcPts val="1000"/>
              </a:spcBef>
              <a:spcAft>
                <a:spcPts val="0"/>
              </a:spcAft>
              <a:buNone/>
            </a:pPr>
            <a:endParaRPr dirty="0"/>
          </a:p>
          <a:p>
            <a:pPr marL="457200" lvl="0" indent="-369570" algn="l" rtl="0">
              <a:spcBef>
                <a:spcPts val="1000"/>
              </a:spcBef>
              <a:spcAft>
                <a:spcPts val="0"/>
              </a:spcAft>
              <a:buSzPct val="100000"/>
              <a:buChar char="●"/>
            </a:pPr>
            <a:r>
              <a:rPr lang="en-US" dirty="0"/>
              <a:t>The ‘speaker notes’ section on may slides includes a ‘Narrative’ as a draft script for technical content.  Some slides also have a ‘</a:t>
            </a:r>
            <a:r>
              <a:rPr lang="en-US" dirty="0">
                <a:highlight>
                  <a:schemeClr val="lt2"/>
                </a:highlight>
              </a:rPr>
              <a:t>Note to presenter</a:t>
            </a:r>
            <a:r>
              <a:rPr lang="en-US" dirty="0"/>
              <a:t>’ that lets the presenter know they need to adjust slide template w/district logo and/or specified information as needed. </a:t>
            </a:r>
            <a:endParaRPr dirty="0"/>
          </a:p>
        </p:txBody>
      </p:sp>
      <p:sp>
        <p:nvSpPr>
          <p:cNvPr id="1165" name="Google Shape;1165;p159"/>
          <p:cNvSpPr txBox="1">
            <a:spLocks noGrp="1"/>
          </p:cNvSpPr>
          <p:nvPr>
            <p:ph type="sldNum" idx="12"/>
          </p:nvPr>
        </p:nvSpPr>
        <p:spPr>
          <a:xfrm>
            <a:off x="213072" y="6313750"/>
            <a:ext cx="3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3</a:t>
            </a:fld>
            <a:endParaRPr sz="1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p186"/>
          <p:cNvSpPr txBox="1">
            <a:spLocks noGrp="1"/>
          </p:cNvSpPr>
          <p:nvPr>
            <p:ph type="title"/>
          </p:nvPr>
        </p:nvSpPr>
        <p:spPr>
          <a:xfrm>
            <a:off x="243975" y="175250"/>
            <a:ext cx="85206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a:t>District Name</a:t>
            </a:r>
            <a:r>
              <a:rPr lang="en-US" sz="2400"/>
              <a:t> | Preliminary Performance Framework</a:t>
            </a:r>
            <a:endParaRPr sz="2400"/>
          </a:p>
        </p:txBody>
      </p:sp>
      <p:sp>
        <p:nvSpPr>
          <p:cNvPr id="1450" name="Google Shape;1450;p186"/>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Calibri"/>
                <a:ea typeface="Calibri"/>
                <a:cs typeface="Calibri"/>
                <a:sym typeface="Calibri"/>
              </a:rPr>
              <a:t>30</a:t>
            </a:fld>
            <a:endParaRPr>
              <a:latin typeface="Calibri"/>
              <a:ea typeface="Calibri"/>
              <a:cs typeface="Calibri"/>
              <a:sym typeface="Calibri"/>
            </a:endParaRPr>
          </a:p>
        </p:txBody>
      </p:sp>
      <p:pic>
        <p:nvPicPr>
          <p:cNvPr id="1451" name="Google Shape;1451;p186"/>
          <p:cNvPicPr preferRelativeResize="0"/>
          <p:nvPr/>
        </p:nvPicPr>
        <p:blipFill>
          <a:blip r:embed="rId3">
            <a:alphaModFix/>
          </a:blip>
          <a:stretch>
            <a:fillRect/>
          </a:stretch>
        </p:blipFill>
        <p:spPr>
          <a:xfrm>
            <a:off x="962025" y="1091151"/>
            <a:ext cx="7219950" cy="1466850"/>
          </a:xfrm>
          <a:prstGeom prst="rect">
            <a:avLst/>
          </a:prstGeom>
          <a:noFill/>
          <a:ln w="9525" cap="flat" cmpd="sng">
            <a:solidFill>
              <a:schemeClr val="lt2"/>
            </a:solidFill>
            <a:prstDash val="solid"/>
            <a:round/>
            <a:headEnd type="none" w="sm" len="sm"/>
            <a:tailEnd type="none" w="sm" len="sm"/>
          </a:ln>
        </p:spPr>
      </p:pic>
      <p:pic>
        <p:nvPicPr>
          <p:cNvPr id="1452" name="Google Shape;1452;p186"/>
          <p:cNvPicPr preferRelativeResize="0"/>
          <p:nvPr/>
        </p:nvPicPr>
        <p:blipFill>
          <a:blip r:embed="rId4">
            <a:alphaModFix/>
          </a:blip>
          <a:stretch>
            <a:fillRect/>
          </a:stretch>
        </p:blipFill>
        <p:spPr>
          <a:xfrm>
            <a:off x="152400" y="2710401"/>
            <a:ext cx="8839200" cy="2388722"/>
          </a:xfrm>
          <a:prstGeom prst="rect">
            <a:avLst/>
          </a:prstGeom>
          <a:noFill/>
          <a:ln w="9525" cap="flat" cmpd="sng">
            <a:solidFill>
              <a:schemeClr val="lt2"/>
            </a:solidFill>
            <a:prstDash val="solid"/>
            <a:round/>
            <a:headEnd type="none" w="sm" len="sm"/>
            <a:tailEnd type="none" w="sm" len="sm"/>
          </a:ln>
        </p:spPr>
      </p:pic>
      <p:sp>
        <p:nvSpPr>
          <p:cNvPr id="1453" name="Google Shape;1453;p186"/>
          <p:cNvSpPr txBox="1"/>
          <p:nvPr/>
        </p:nvSpPr>
        <p:spPr>
          <a:xfrm>
            <a:off x="2100408" y="5314449"/>
            <a:ext cx="4943184" cy="4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latin typeface="Calibri"/>
                <a:ea typeface="Calibri"/>
                <a:cs typeface="Calibri"/>
                <a:sym typeface="Calibri"/>
                <a:hlinkClick r:id="rId5"/>
              </a:rPr>
              <a:t>Scoring Guide for 2024 District/School Performance Frameworks</a:t>
            </a:r>
            <a:endParaRPr dirty="0">
              <a:solidFill>
                <a:schemeClr val="dk2"/>
              </a:solidFill>
              <a:latin typeface="Calibri"/>
              <a:ea typeface="Calibri"/>
              <a:cs typeface="Calibri"/>
              <a:sym typeface="Calibri"/>
            </a:endParaRPr>
          </a:p>
        </p:txBody>
      </p:sp>
      <p:sp>
        <p:nvSpPr>
          <p:cNvPr id="1454" name="Google Shape;1454;p186"/>
          <p:cNvSpPr txBox="1"/>
          <p:nvPr/>
        </p:nvSpPr>
        <p:spPr>
          <a:xfrm>
            <a:off x="8336550" y="150325"/>
            <a:ext cx="672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sp>
        <p:nvSpPr>
          <p:cNvPr id="1455" name="Google Shape;1455;p186"/>
          <p:cNvSpPr txBox="1"/>
          <p:nvPr/>
        </p:nvSpPr>
        <p:spPr>
          <a:xfrm>
            <a:off x="6699500" y="1041400"/>
            <a:ext cx="1482300" cy="375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a:solidFill>
                  <a:schemeClr val="lt1"/>
                </a:solidFill>
                <a:latin typeface="Calibri"/>
                <a:ea typeface="Calibri"/>
                <a:cs typeface="Calibri"/>
                <a:sym typeface="Calibri"/>
              </a:rPr>
              <a:t>EXAMPLE</a:t>
            </a:r>
            <a:endParaRPr sz="1800" b="1">
              <a:solidFill>
                <a:schemeClr val="lt1"/>
              </a:solidFill>
              <a:latin typeface="Calibri"/>
              <a:ea typeface="Calibri"/>
              <a:cs typeface="Calibri"/>
              <a:sym typeface="Calibri"/>
            </a:endParaRPr>
          </a:p>
        </p:txBody>
      </p:sp>
      <p:sp>
        <p:nvSpPr>
          <p:cNvPr id="1456" name="Google Shape;1456;p186"/>
          <p:cNvSpPr txBox="1"/>
          <p:nvPr/>
        </p:nvSpPr>
        <p:spPr>
          <a:xfrm>
            <a:off x="7798500" y="2640750"/>
            <a:ext cx="1193100" cy="375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a:solidFill>
                  <a:schemeClr val="lt1"/>
                </a:solidFill>
                <a:latin typeface="Calibri"/>
                <a:ea typeface="Calibri"/>
                <a:cs typeface="Calibri"/>
                <a:sym typeface="Calibri"/>
              </a:rPr>
              <a:t>EXAMPLE</a:t>
            </a:r>
            <a:endParaRPr sz="1800" b="1">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187"/>
          <p:cNvSpPr txBox="1">
            <a:spLocks noGrp="1"/>
          </p:cNvSpPr>
          <p:nvPr>
            <p:ph type="title"/>
          </p:nvPr>
        </p:nvSpPr>
        <p:spPr>
          <a:xfrm>
            <a:off x="202775" y="57675"/>
            <a:ext cx="8520600" cy="828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a:latin typeface="Arial"/>
                <a:ea typeface="Arial"/>
                <a:cs typeface="Arial"/>
                <a:sym typeface="Arial"/>
              </a:rPr>
              <a:t>I’m in a Single School within a District</a:t>
            </a:r>
            <a:endParaRPr sz="2400" b="1">
              <a:latin typeface="Arial"/>
              <a:ea typeface="Arial"/>
              <a:cs typeface="Arial"/>
              <a:sym typeface="Arial"/>
            </a:endParaRPr>
          </a:p>
          <a:p>
            <a:pPr marL="0" lvl="0" indent="0" algn="l" rtl="0">
              <a:spcBef>
                <a:spcPts val="0"/>
              </a:spcBef>
              <a:spcAft>
                <a:spcPts val="0"/>
              </a:spcAft>
              <a:buNone/>
            </a:pPr>
            <a:r>
              <a:rPr lang="en-US" sz="2000">
                <a:latin typeface="Arial"/>
                <a:ea typeface="Arial"/>
                <a:cs typeface="Arial"/>
                <a:sym typeface="Arial"/>
              </a:rPr>
              <a:t>Why doesn’t my district rating by level match my school rating?</a:t>
            </a:r>
            <a:endParaRPr sz="2000">
              <a:latin typeface="Arial"/>
              <a:ea typeface="Arial"/>
              <a:cs typeface="Arial"/>
              <a:sym typeface="Arial"/>
            </a:endParaRPr>
          </a:p>
        </p:txBody>
      </p:sp>
      <p:sp>
        <p:nvSpPr>
          <p:cNvPr id="1463" name="Google Shape;1463;p187"/>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solidFill>
                  <a:srgbClr val="999999"/>
                </a:solidFill>
                <a:latin typeface="Calibri"/>
                <a:ea typeface="Calibri"/>
                <a:cs typeface="Calibri"/>
                <a:sym typeface="Calibri"/>
              </a:rPr>
              <a:t>31</a:t>
            </a:fld>
            <a:endParaRPr>
              <a:solidFill>
                <a:srgbClr val="999999"/>
              </a:solidFill>
              <a:latin typeface="Calibri"/>
              <a:ea typeface="Calibri"/>
              <a:cs typeface="Calibri"/>
              <a:sym typeface="Calibri"/>
            </a:endParaRPr>
          </a:p>
        </p:txBody>
      </p:sp>
      <p:graphicFrame>
        <p:nvGraphicFramePr>
          <p:cNvPr id="1464" name="Google Shape;1464;p187"/>
          <p:cNvGraphicFramePr/>
          <p:nvPr>
            <p:extLst>
              <p:ext uri="{D42A27DB-BD31-4B8C-83A1-F6EECF244321}">
                <p14:modId xmlns:p14="http://schemas.microsoft.com/office/powerpoint/2010/main" val="2178812709"/>
              </p:ext>
            </p:extLst>
          </p:nvPr>
        </p:nvGraphicFramePr>
        <p:xfrm>
          <a:off x="0" y="1544475"/>
          <a:ext cx="9144000" cy="3993700"/>
        </p:xfrm>
        <a:graphic>
          <a:graphicData uri="http://schemas.openxmlformats.org/drawingml/2006/table">
            <a:tbl>
              <a:tblPr>
                <a:noFill/>
                <a:tableStyleId>{524DF1B7-F93B-48D9-BF13-3391274ED2EC}</a:tableStyleId>
              </a:tblPr>
              <a:tblGrid>
                <a:gridCol w="4652325">
                  <a:extLst>
                    <a:ext uri="{9D8B030D-6E8A-4147-A177-3AD203B41FA5}">
                      <a16:colId xmlns:a16="http://schemas.microsoft.com/office/drawing/2014/main" val="20000"/>
                    </a:ext>
                  </a:extLst>
                </a:gridCol>
                <a:gridCol w="4491675">
                  <a:extLst>
                    <a:ext uri="{9D8B030D-6E8A-4147-A177-3AD203B41FA5}">
                      <a16:colId xmlns:a16="http://schemas.microsoft.com/office/drawing/2014/main" val="20001"/>
                    </a:ext>
                  </a:extLst>
                </a:gridCol>
              </a:tblGrid>
              <a:tr h="584400">
                <a:tc>
                  <a:txBody>
                    <a:bodyPr/>
                    <a:lstStyle/>
                    <a:p>
                      <a:pPr marL="0" lvl="0" indent="0" algn="l" rtl="0">
                        <a:spcBef>
                          <a:spcPts val="0"/>
                        </a:spcBef>
                        <a:spcAft>
                          <a:spcPts val="0"/>
                        </a:spcAft>
                        <a:buNone/>
                      </a:pPr>
                      <a:r>
                        <a:rPr lang="en-US" sz="2400" b="1">
                          <a:latin typeface="Calibri"/>
                          <a:ea typeface="Calibri"/>
                          <a:cs typeface="Calibri"/>
                          <a:sym typeface="Calibri"/>
                        </a:rPr>
                        <a:t>District </a:t>
                      </a:r>
                      <a:r>
                        <a:rPr lang="en-US" sz="2400">
                          <a:latin typeface="Calibri"/>
                          <a:ea typeface="Calibri"/>
                          <a:cs typeface="Calibri"/>
                          <a:sym typeface="Calibri"/>
                        </a:rPr>
                        <a:t>Performance Framework</a:t>
                      </a:r>
                      <a:endParaRPr sz="2400">
                        <a:latin typeface="Calibri"/>
                        <a:ea typeface="Calibri"/>
                        <a:cs typeface="Calibri"/>
                        <a:sym typeface="Calibri"/>
                      </a:endParaRPr>
                    </a:p>
                  </a:txBody>
                  <a:tcPr marL="91425" marR="91425" marT="91425" marB="91425">
                    <a:solidFill>
                      <a:schemeClr val="lt2"/>
                    </a:solidFill>
                  </a:tcPr>
                </a:tc>
                <a:tc>
                  <a:txBody>
                    <a:bodyPr/>
                    <a:lstStyle/>
                    <a:p>
                      <a:pPr marL="0" lvl="0" indent="0" algn="l" rtl="0">
                        <a:spcBef>
                          <a:spcPts val="0"/>
                        </a:spcBef>
                        <a:spcAft>
                          <a:spcPts val="0"/>
                        </a:spcAft>
                        <a:buNone/>
                      </a:pPr>
                      <a:r>
                        <a:rPr lang="en-US" sz="2400" b="1">
                          <a:latin typeface="Calibri"/>
                          <a:ea typeface="Calibri"/>
                          <a:cs typeface="Calibri"/>
                          <a:sym typeface="Calibri"/>
                        </a:rPr>
                        <a:t>School</a:t>
                      </a:r>
                      <a:r>
                        <a:rPr lang="en-US" sz="2400">
                          <a:latin typeface="Calibri"/>
                          <a:ea typeface="Calibri"/>
                          <a:cs typeface="Calibri"/>
                          <a:sym typeface="Calibri"/>
                        </a:rPr>
                        <a:t> Performance Framework</a:t>
                      </a:r>
                      <a:endParaRPr sz="2400">
                        <a:latin typeface="Calibri"/>
                        <a:ea typeface="Calibri"/>
                        <a:cs typeface="Calibri"/>
                        <a:sym typeface="Calibri"/>
                      </a:endParaRPr>
                    </a:p>
                  </a:txBody>
                  <a:tcPr marL="91425" marR="91425" marT="91425" marB="91425">
                    <a:solidFill>
                      <a:schemeClr val="lt2"/>
                    </a:solidFill>
                  </a:tcPr>
                </a:tc>
                <a:extLst>
                  <a:ext uri="{0D108BD9-81ED-4DB2-BD59-A6C34878D82A}">
                    <a16:rowId xmlns:a16="http://schemas.microsoft.com/office/drawing/2014/main" val="10000"/>
                  </a:ext>
                </a:extLst>
              </a:tr>
              <a:tr h="584400">
                <a:tc>
                  <a:txBody>
                    <a:bodyPr/>
                    <a:lstStyle/>
                    <a:p>
                      <a:pPr marL="457200" lvl="0" indent="0" algn="l" rtl="0">
                        <a:spcBef>
                          <a:spcPts val="0"/>
                        </a:spcBef>
                        <a:spcAft>
                          <a:spcPts val="0"/>
                        </a:spcAft>
                        <a:buNone/>
                      </a:pPr>
                      <a:r>
                        <a:rPr lang="en-US" sz="2400">
                          <a:latin typeface="Calibri"/>
                          <a:ea typeface="Calibri"/>
                          <a:cs typeface="Calibri"/>
                          <a:sym typeface="Calibri"/>
                        </a:rPr>
                        <a:t>Points Earned: XX/100</a:t>
                      </a:r>
                      <a:endParaRPr sz="2400">
                        <a:latin typeface="Calibri"/>
                        <a:ea typeface="Calibri"/>
                        <a:cs typeface="Calibri"/>
                        <a:sym typeface="Calibri"/>
                      </a:endParaRPr>
                    </a:p>
                  </a:txBody>
                  <a:tcPr marL="91425" marR="91425" marT="91425" marB="91425">
                    <a:solidFill>
                      <a:schemeClr val="lt2"/>
                    </a:solidFill>
                  </a:tcPr>
                </a:tc>
                <a:tc>
                  <a:txBody>
                    <a:bodyPr/>
                    <a:lstStyle/>
                    <a:p>
                      <a:pPr marL="457200" lvl="0" indent="0" algn="l" rtl="0">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Points Earned: XX/100</a:t>
                      </a:r>
                      <a:endParaRPr sz="2400">
                        <a:latin typeface="Calibri"/>
                        <a:ea typeface="Calibri"/>
                        <a:cs typeface="Calibri"/>
                        <a:sym typeface="Calibri"/>
                      </a:endParaRPr>
                    </a:p>
                  </a:txBody>
                  <a:tcPr marL="91425" marR="91425" marT="91425" marB="91425">
                    <a:solidFill>
                      <a:schemeClr val="lt2"/>
                    </a:solidFill>
                  </a:tcPr>
                </a:tc>
                <a:extLst>
                  <a:ext uri="{0D108BD9-81ED-4DB2-BD59-A6C34878D82A}">
                    <a16:rowId xmlns:a16="http://schemas.microsoft.com/office/drawing/2014/main" val="10001"/>
                  </a:ext>
                </a:extLst>
              </a:tr>
              <a:tr h="2824900">
                <a:tc>
                  <a:txBody>
                    <a:bodyPr/>
                    <a:lstStyle/>
                    <a:p>
                      <a:pPr marL="457200" lvl="0" indent="-342900" algn="l" rtl="0">
                        <a:spcBef>
                          <a:spcPts val="0"/>
                        </a:spcBef>
                        <a:spcAft>
                          <a:spcPts val="0"/>
                        </a:spcAft>
                        <a:buSzPts val="1800"/>
                        <a:buFont typeface="Calibri"/>
                        <a:buChar char="●"/>
                      </a:pPr>
                      <a:r>
                        <a:rPr lang="en-US" sz="1800" dirty="0">
                          <a:latin typeface="Calibri"/>
                          <a:ea typeface="Calibri"/>
                          <a:cs typeface="Calibri"/>
                          <a:sym typeface="Calibri"/>
                        </a:rPr>
                        <a:t>includes expelled students</a:t>
                      </a: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dirty="0">
                          <a:latin typeface="Calibri"/>
                          <a:ea typeface="Calibri"/>
                          <a:cs typeface="Calibri"/>
                          <a:sym typeface="Calibri"/>
                        </a:rPr>
                        <a:t>framework </a:t>
                      </a:r>
                      <a:r>
                        <a:rPr lang="en-US" sz="1800" dirty="0" err="1">
                          <a:latin typeface="Calibri"/>
                          <a:ea typeface="Calibri"/>
                          <a:cs typeface="Calibri"/>
                          <a:sym typeface="Calibri"/>
                        </a:rPr>
                        <a:t>cutpoints</a:t>
                      </a:r>
                      <a:r>
                        <a:rPr lang="en-US" sz="1800" dirty="0">
                          <a:latin typeface="Calibri"/>
                          <a:ea typeface="Calibri"/>
                          <a:cs typeface="Calibri"/>
                          <a:sym typeface="Calibri"/>
                        </a:rPr>
                        <a:t>: </a:t>
                      </a:r>
                      <a:endParaRPr sz="1800" dirty="0">
                        <a:latin typeface="Calibri"/>
                        <a:ea typeface="Calibri"/>
                        <a:cs typeface="Calibri"/>
                        <a:sym typeface="Calibri"/>
                      </a:endParaRPr>
                    </a:p>
                    <a:p>
                      <a:pPr marL="457200" lvl="0" indent="0" algn="l" rtl="0">
                        <a:spcBef>
                          <a:spcPts val="0"/>
                        </a:spcBef>
                        <a:spcAft>
                          <a:spcPts val="0"/>
                        </a:spcAft>
                        <a:buNone/>
                      </a:pPr>
                      <a:r>
                        <a:rPr lang="en-US" sz="1800" dirty="0">
                          <a:highlight>
                            <a:srgbClr val="9FC5E8"/>
                          </a:highlight>
                          <a:latin typeface="Calibri"/>
                          <a:ea typeface="Calibri"/>
                          <a:cs typeface="Calibri"/>
                          <a:sym typeface="Calibri"/>
                        </a:rPr>
                        <a:t>Accredited w/ Distinction</a:t>
                      </a:r>
                      <a:r>
                        <a:rPr lang="en-US" sz="1800" dirty="0">
                          <a:latin typeface="Calibri"/>
                          <a:ea typeface="Calibri"/>
                          <a:cs typeface="Calibri"/>
                          <a:sym typeface="Calibri"/>
                        </a:rPr>
                        <a:t> – 74.0% to 100%</a:t>
                      </a:r>
                      <a:endParaRPr sz="1800" dirty="0">
                        <a:latin typeface="Calibri"/>
                        <a:ea typeface="Calibri"/>
                        <a:cs typeface="Calibri"/>
                        <a:sym typeface="Calibri"/>
                      </a:endParaRPr>
                    </a:p>
                    <a:p>
                      <a:pPr marL="457200" lvl="0" indent="0" algn="l" rtl="0">
                        <a:spcBef>
                          <a:spcPts val="0"/>
                        </a:spcBef>
                        <a:spcAft>
                          <a:spcPts val="0"/>
                        </a:spcAft>
                        <a:buNone/>
                      </a:pPr>
                      <a:r>
                        <a:rPr lang="en-US" sz="1800" dirty="0">
                          <a:highlight>
                            <a:srgbClr val="B6D7A8"/>
                          </a:highlight>
                          <a:latin typeface="Calibri"/>
                          <a:ea typeface="Calibri"/>
                          <a:cs typeface="Calibri"/>
                          <a:sym typeface="Calibri"/>
                        </a:rPr>
                        <a:t>Accredited</a:t>
                      </a:r>
                      <a:r>
                        <a:rPr lang="en-US" sz="1800" dirty="0">
                          <a:latin typeface="Calibri"/>
                          <a:ea typeface="Calibri"/>
                          <a:cs typeface="Calibri"/>
                          <a:sym typeface="Calibri"/>
                        </a:rPr>
                        <a:t> – 56.0% to 73.9%</a:t>
                      </a:r>
                      <a:endParaRPr sz="1800" dirty="0">
                        <a:latin typeface="Calibri"/>
                        <a:ea typeface="Calibri"/>
                        <a:cs typeface="Calibri"/>
                        <a:sym typeface="Calibri"/>
                      </a:endParaRPr>
                    </a:p>
                    <a:p>
                      <a:pPr marL="457200" lvl="0" indent="0" algn="l" rtl="0">
                        <a:spcBef>
                          <a:spcPts val="0"/>
                        </a:spcBef>
                        <a:spcAft>
                          <a:spcPts val="0"/>
                        </a:spcAft>
                        <a:buNone/>
                      </a:pPr>
                      <a:r>
                        <a:rPr lang="en-US" sz="1800" dirty="0">
                          <a:latin typeface="Calibri"/>
                          <a:ea typeface="Calibri"/>
                          <a:cs typeface="Calibri"/>
                          <a:sym typeface="Calibri"/>
                        </a:rPr>
                        <a:t>Accredited with:</a:t>
                      </a:r>
                      <a:endParaRPr sz="1800" dirty="0">
                        <a:latin typeface="Calibri"/>
                        <a:ea typeface="Calibri"/>
                        <a:cs typeface="Calibri"/>
                        <a:sym typeface="Calibri"/>
                      </a:endParaRPr>
                    </a:p>
                    <a:p>
                      <a:pPr marL="457200" lvl="0" indent="0" algn="l" rtl="0">
                        <a:spcBef>
                          <a:spcPts val="0"/>
                        </a:spcBef>
                        <a:spcAft>
                          <a:spcPts val="0"/>
                        </a:spcAft>
                        <a:buNone/>
                      </a:pPr>
                      <a:r>
                        <a:rPr lang="en-US" sz="1800" dirty="0">
                          <a:highlight>
                            <a:srgbClr val="FFE599"/>
                          </a:highlight>
                          <a:latin typeface="Calibri"/>
                          <a:ea typeface="Calibri"/>
                          <a:cs typeface="Calibri"/>
                          <a:sym typeface="Calibri"/>
                        </a:rPr>
                        <a:t>Improvement</a:t>
                      </a:r>
                      <a:r>
                        <a:rPr lang="en-US" sz="1800" dirty="0">
                          <a:latin typeface="Calibri"/>
                          <a:ea typeface="Calibri"/>
                          <a:cs typeface="Calibri"/>
                          <a:sym typeface="Calibri"/>
                        </a:rPr>
                        <a:t> – 44.0% to 55.9%</a:t>
                      </a:r>
                      <a:endParaRPr sz="1800" dirty="0">
                        <a:latin typeface="Calibri"/>
                        <a:ea typeface="Calibri"/>
                        <a:cs typeface="Calibri"/>
                        <a:sym typeface="Calibri"/>
                      </a:endParaRPr>
                    </a:p>
                    <a:p>
                      <a:pPr marL="457200" lvl="0" indent="0" algn="l" rtl="0">
                        <a:spcBef>
                          <a:spcPts val="0"/>
                        </a:spcBef>
                        <a:spcAft>
                          <a:spcPts val="0"/>
                        </a:spcAft>
                        <a:buNone/>
                      </a:pPr>
                      <a:r>
                        <a:rPr lang="en-US" sz="1800" dirty="0">
                          <a:highlight>
                            <a:srgbClr val="F9CB9C"/>
                          </a:highlight>
                          <a:latin typeface="Calibri"/>
                          <a:ea typeface="Calibri"/>
                          <a:cs typeface="Calibri"/>
                          <a:sym typeface="Calibri"/>
                        </a:rPr>
                        <a:t>Priority Improvement</a:t>
                      </a:r>
                      <a:r>
                        <a:rPr lang="en-US" sz="1800" dirty="0">
                          <a:latin typeface="Calibri"/>
                          <a:ea typeface="Calibri"/>
                          <a:cs typeface="Calibri"/>
                          <a:sym typeface="Calibri"/>
                        </a:rPr>
                        <a:t> – 34.0% to </a:t>
                      </a:r>
                      <a:r>
                        <a:rPr lang="en-US" sz="1800" dirty="0">
                          <a:solidFill>
                            <a:schemeClr val="dk1"/>
                          </a:solidFill>
                          <a:latin typeface="Calibri"/>
                          <a:ea typeface="Calibri"/>
                          <a:cs typeface="Calibri"/>
                          <a:sym typeface="Calibri"/>
                        </a:rPr>
                        <a:t>43.9</a:t>
                      </a:r>
                      <a:r>
                        <a:rPr lang="en-US" sz="1800" dirty="0">
                          <a:latin typeface="Calibri"/>
                          <a:ea typeface="Calibri"/>
                          <a:cs typeface="Calibri"/>
                          <a:sym typeface="Calibri"/>
                        </a:rPr>
                        <a:t>%</a:t>
                      </a:r>
                      <a:endParaRPr sz="1800" dirty="0">
                        <a:latin typeface="Calibri"/>
                        <a:ea typeface="Calibri"/>
                        <a:cs typeface="Calibri"/>
                        <a:sym typeface="Calibri"/>
                      </a:endParaRPr>
                    </a:p>
                    <a:p>
                      <a:pPr marL="457200" lvl="0" indent="0" algn="l" rtl="0">
                        <a:spcBef>
                          <a:spcPts val="0"/>
                        </a:spcBef>
                        <a:spcAft>
                          <a:spcPts val="0"/>
                        </a:spcAft>
                        <a:buNone/>
                      </a:pPr>
                      <a:r>
                        <a:rPr lang="en-US" sz="1800" dirty="0">
                          <a:highlight>
                            <a:srgbClr val="EA9999"/>
                          </a:highlight>
                          <a:latin typeface="Calibri"/>
                          <a:ea typeface="Calibri"/>
                          <a:cs typeface="Calibri"/>
                          <a:sym typeface="Calibri"/>
                        </a:rPr>
                        <a:t>Turnaround</a:t>
                      </a:r>
                      <a:r>
                        <a:rPr lang="en-US" sz="1800" dirty="0">
                          <a:latin typeface="Calibri"/>
                          <a:ea typeface="Calibri"/>
                          <a:cs typeface="Calibri"/>
                          <a:sym typeface="Calibri"/>
                        </a:rPr>
                        <a:t> – 0.0% to 33.9%</a:t>
                      </a:r>
                      <a:endParaRPr sz="1800" dirty="0">
                        <a:latin typeface="Calibri"/>
                        <a:ea typeface="Calibri"/>
                        <a:cs typeface="Calibri"/>
                        <a:sym typeface="Calibri"/>
                      </a:endParaRPr>
                    </a:p>
                  </a:txBody>
                  <a:tcPr marL="91425" marR="91425" marT="91425" marB="91425"/>
                </a:tc>
                <a:tc>
                  <a:txBody>
                    <a:bodyPr/>
                    <a:lstStyle/>
                    <a:p>
                      <a:pPr marL="457200" lvl="0" indent="-34290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excludes expelled students</a:t>
                      </a: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framework </a:t>
                      </a:r>
                      <a:r>
                        <a:rPr lang="en-US" sz="1800" dirty="0" err="1">
                          <a:solidFill>
                            <a:schemeClr val="dk1"/>
                          </a:solidFill>
                          <a:latin typeface="Calibri"/>
                          <a:ea typeface="Calibri"/>
                          <a:cs typeface="Calibri"/>
                          <a:sym typeface="Calibri"/>
                        </a:rPr>
                        <a:t>cutpoints</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457200" lvl="0" indent="0" algn="l" rtl="0">
                        <a:spcBef>
                          <a:spcPts val="0"/>
                        </a:spcBef>
                        <a:spcAft>
                          <a:spcPts val="0"/>
                        </a:spcAft>
                        <a:buNone/>
                      </a:pPr>
                      <a:endParaRPr sz="1800" dirty="0">
                        <a:solidFill>
                          <a:schemeClr val="dk1"/>
                        </a:solidFill>
                        <a:highlight>
                          <a:srgbClr val="B6D7A8"/>
                        </a:highlight>
                        <a:latin typeface="Calibri"/>
                        <a:ea typeface="Calibri"/>
                        <a:cs typeface="Calibri"/>
                        <a:sym typeface="Calibri"/>
                      </a:endParaRPr>
                    </a:p>
                    <a:p>
                      <a:pPr marL="457200" lvl="0" indent="0" algn="l" rtl="0">
                        <a:spcBef>
                          <a:spcPts val="0"/>
                        </a:spcBef>
                        <a:spcAft>
                          <a:spcPts val="0"/>
                        </a:spcAft>
                        <a:buNone/>
                      </a:pPr>
                      <a:r>
                        <a:rPr lang="en-US" sz="1800" dirty="0">
                          <a:solidFill>
                            <a:schemeClr val="dk1"/>
                          </a:solidFill>
                          <a:highlight>
                            <a:srgbClr val="B6D7A8"/>
                          </a:highlight>
                          <a:latin typeface="Calibri"/>
                          <a:ea typeface="Calibri"/>
                          <a:cs typeface="Calibri"/>
                          <a:sym typeface="Calibri"/>
                        </a:rPr>
                        <a:t>Performance</a:t>
                      </a:r>
                      <a:r>
                        <a:rPr lang="en-US" sz="1800" dirty="0">
                          <a:solidFill>
                            <a:schemeClr val="dk1"/>
                          </a:solidFill>
                          <a:latin typeface="Calibri"/>
                          <a:ea typeface="Calibri"/>
                          <a:cs typeface="Calibri"/>
                          <a:sym typeface="Calibri"/>
                        </a:rPr>
                        <a:t> – 53.0% to 100%</a:t>
                      </a:r>
                      <a:endParaRPr sz="1800" dirty="0">
                        <a:solidFill>
                          <a:schemeClr val="dk1"/>
                        </a:solidFill>
                        <a:latin typeface="Calibri"/>
                        <a:ea typeface="Calibri"/>
                        <a:cs typeface="Calibri"/>
                        <a:sym typeface="Calibri"/>
                      </a:endParaRPr>
                    </a:p>
                    <a:p>
                      <a:pPr marL="457200" lvl="0" indent="0" algn="l" rtl="0">
                        <a:spcBef>
                          <a:spcPts val="0"/>
                        </a:spcBef>
                        <a:spcAft>
                          <a:spcPts val="0"/>
                        </a:spcAft>
                        <a:buNone/>
                      </a:pPr>
                      <a:endParaRPr sz="1800" dirty="0">
                        <a:solidFill>
                          <a:schemeClr val="dk1"/>
                        </a:solidFill>
                        <a:highlight>
                          <a:srgbClr val="FFE599"/>
                        </a:highlight>
                        <a:latin typeface="Calibri"/>
                        <a:ea typeface="Calibri"/>
                        <a:cs typeface="Calibri"/>
                        <a:sym typeface="Calibri"/>
                      </a:endParaRPr>
                    </a:p>
                    <a:p>
                      <a:pPr marL="457200" lvl="0" indent="0" algn="l" rtl="0">
                        <a:spcBef>
                          <a:spcPts val="0"/>
                        </a:spcBef>
                        <a:spcAft>
                          <a:spcPts val="0"/>
                        </a:spcAft>
                        <a:buNone/>
                      </a:pPr>
                      <a:r>
                        <a:rPr lang="en-US" sz="1800" dirty="0">
                          <a:solidFill>
                            <a:schemeClr val="dk1"/>
                          </a:solidFill>
                          <a:highlight>
                            <a:srgbClr val="FFE599"/>
                          </a:highlight>
                          <a:latin typeface="Calibri"/>
                          <a:ea typeface="Calibri"/>
                          <a:cs typeface="Calibri"/>
                          <a:sym typeface="Calibri"/>
                        </a:rPr>
                        <a:t>Improvement</a:t>
                      </a:r>
                      <a:r>
                        <a:rPr lang="en-US" sz="1800" dirty="0">
                          <a:solidFill>
                            <a:schemeClr val="dk1"/>
                          </a:solidFill>
                          <a:latin typeface="Calibri"/>
                          <a:ea typeface="Calibri"/>
                          <a:cs typeface="Calibri"/>
                          <a:sym typeface="Calibri"/>
                        </a:rPr>
                        <a:t> – 42.0% to 52.9%</a:t>
                      </a:r>
                      <a:endParaRPr sz="1800" dirty="0">
                        <a:solidFill>
                          <a:schemeClr val="dk1"/>
                        </a:solidFill>
                        <a:latin typeface="Calibri"/>
                        <a:ea typeface="Calibri"/>
                        <a:cs typeface="Calibri"/>
                        <a:sym typeface="Calibri"/>
                      </a:endParaRPr>
                    </a:p>
                    <a:p>
                      <a:pPr marL="457200" lvl="0" indent="0" algn="l" rtl="0">
                        <a:spcBef>
                          <a:spcPts val="0"/>
                        </a:spcBef>
                        <a:spcAft>
                          <a:spcPts val="0"/>
                        </a:spcAft>
                        <a:buNone/>
                      </a:pPr>
                      <a:r>
                        <a:rPr lang="en-US" sz="1800" dirty="0">
                          <a:solidFill>
                            <a:schemeClr val="dk1"/>
                          </a:solidFill>
                          <a:highlight>
                            <a:srgbClr val="F9CB9C"/>
                          </a:highlight>
                          <a:latin typeface="Calibri"/>
                          <a:ea typeface="Calibri"/>
                          <a:cs typeface="Calibri"/>
                          <a:sym typeface="Calibri"/>
                        </a:rPr>
                        <a:t>Priority Improvement</a:t>
                      </a:r>
                      <a:r>
                        <a:rPr lang="en-US" sz="1800" dirty="0">
                          <a:solidFill>
                            <a:schemeClr val="dk1"/>
                          </a:solidFill>
                          <a:latin typeface="Calibri"/>
                          <a:ea typeface="Calibri"/>
                          <a:cs typeface="Calibri"/>
                          <a:sym typeface="Calibri"/>
                        </a:rPr>
                        <a:t> – 34.0% to 41.9%</a:t>
                      </a:r>
                      <a:endParaRPr sz="1800" dirty="0">
                        <a:solidFill>
                          <a:schemeClr val="dk1"/>
                        </a:solidFill>
                        <a:latin typeface="Calibri"/>
                        <a:ea typeface="Calibri"/>
                        <a:cs typeface="Calibri"/>
                        <a:sym typeface="Calibri"/>
                      </a:endParaRPr>
                    </a:p>
                    <a:p>
                      <a:pPr marL="457200" lvl="0" indent="0" algn="l" rtl="0">
                        <a:spcBef>
                          <a:spcPts val="0"/>
                        </a:spcBef>
                        <a:spcAft>
                          <a:spcPts val="0"/>
                        </a:spcAft>
                        <a:buNone/>
                      </a:pPr>
                      <a:r>
                        <a:rPr lang="en-US" sz="1800" dirty="0">
                          <a:solidFill>
                            <a:schemeClr val="dk1"/>
                          </a:solidFill>
                          <a:highlight>
                            <a:srgbClr val="EA9999"/>
                          </a:highlight>
                          <a:latin typeface="Calibri"/>
                          <a:ea typeface="Calibri"/>
                          <a:cs typeface="Calibri"/>
                          <a:sym typeface="Calibri"/>
                        </a:rPr>
                        <a:t>Turnaround</a:t>
                      </a:r>
                      <a:r>
                        <a:rPr lang="en-US" sz="1800" dirty="0">
                          <a:solidFill>
                            <a:schemeClr val="dk1"/>
                          </a:solidFill>
                          <a:latin typeface="Calibri"/>
                          <a:ea typeface="Calibri"/>
                          <a:cs typeface="Calibri"/>
                          <a:sym typeface="Calibri"/>
                        </a:rPr>
                        <a:t> – 0.0% to 33.9%</a:t>
                      </a:r>
                      <a:endParaRPr sz="18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
        <p:nvSpPr>
          <p:cNvPr id="1465" name="Google Shape;1465;p187"/>
          <p:cNvSpPr txBox="1"/>
          <p:nvPr/>
        </p:nvSpPr>
        <p:spPr>
          <a:xfrm>
            <a:off x="8336550" y="150325"/>
            <a:ext cx="672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188"/>
          <p:cNvSpPr txBox="1">
            <a:spLocks noGrp="1"/>
          </p:cNvSpPr>
          <p:nvPr>
            <p:ph type="title"/>
          </p:nvPr>
        </p:nvSpPr>
        <p:spPr>
          <a:xfrm>
            <a:off x="213075" y="144150"/>
            <a:ext cx="8828100" cy="7311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400" b="1">
                <a:latin typeface="Arial"/>
                <a:ea typeface="Arial"/>
                <a:cs typeface="Arial"/>
                <a:sym typeface="Arial"/>
              </a:rPr>
              <a:t>DISTRICT NAME Schools by Plan Type </a:t>
            </a:r>
            <a:r>
              <a:rPr lang="en-US" sz="2400">
                <a:latin typeface="Arial"/>
                <a:ea typeface="Arial"/>
                <a:cs typeface="Arial"/>
                <a:sym typeface="Arial"/>
              </a:rPr>
              <a:t>| Preliminary Frameworks</a:t>
            </a:r>
            <a:endParaRPr sz="2400">
              <a:latin typeface="Arial"/>
              <a:ea typeface="Arial"/>
              <a:cs typeface="Arial"/>
              <a:sym typeface="Arial"/>
            </a:endParaRPr>
          </a:p>
        </p:txBody>
      </p:sp>
      <p:sp>
        <p:nvSpPr>
          <p:cNvPr id="1471" name="Google Shape;1471;p188"/>
          <p:cNvSpPr txBox="1">
            <a:spLocks noGrp="1"/>
          </p:cNvSpPr>
          <p:nvPr>
            <p:ph type="sldNum" idx="12"/>
          </p:nvPr>
        </p:nvSpPr>
        <p:spPr>
          <a:xfrm>
            <a:off x="114300" y="6310000"/>
            <a:ext cx="442200" cy="37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999999"/>
              </a:buClr>
              <a:buSzPts val="1200"/>
              <a:buFont typeface="Rockwell"/>
              <a:buNone/>
            </a:pPr>
            <a:fld id="{00000000-1234-1234-1234-123412341234}" type="slidenum">
              <a:rPr lang="en-US" sz="1200">
                <a:solidFill>
                  <a:srgbClr val="999999"/>
                </a:solidFill>
                <a:latin typeface="Rockwell"/>
                <a:ea typeface="Rockwell"/>
                <a:cs typeface="Rockwell"/>
                <a:sym typeface="Rockwell"/>
              </a:rPr>
              <a:t>32</a:t>
            </a:fld>
            <a:endParaRPr sz="1200">
              <a:solidFill>
                <a:srgbClr val="999999"/>
              </a:solidFill>
              <a:latin typeface="Calibri"/>
              <a:ea typeface="Calibri"/>
              <a:cs typeface="Calibri"/>
              <a:sym typeface="Calibri"/>
            </a:endParaRPr>
          </a:p>
        </p:txBody>
      </p:sp>
      <p:sp>
        <p:nvSpPr>
          <p:cNvPr id="1472" name="Google Shape;1472;p188"/>
          <p:cNvSpPr txBox="1"/>
          <p:nvPr/>
        </p:nvSpPr>
        <p:spPr>
          <a:xfrm>
            <a:off x="273225" y="3725725"/>
            <a:ext cx="8400300" cy="2106600"/>
          </a:xfrm>
          <a:prstGeom prst="rect">
            <a:avLst/>
          </a:prstGeom>
          <a:solidFill>
            <a:srgbClr val="FFFFFF"/>
          </a:solidFill>
          <a:ln w="349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8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p:txBody>
      </p:sp>
      <p:sp>
        <p:nvSpPr>
          <p:cNvPr id="1473" name="Google Shape;1473;p188"/>
          <p:cNvSpPr/>
          <p:nvPr/>
        </p:nvSpPr>
        <p:spPr>
          <a:xfrm>
            <a:off x="5844188" y="4584350"/>
            <a:ext cx="442200" cy="422400"/>
          </a:xfrm>
          <a:prstGeom prst="mathPlus">
            <a:avLst>
              <a:gd name="adj1" fmla="val 23520"/>
            </a:avLst>
          </a:prstGeom>
          <a:solidFill>
            <a:srgbClr val="33333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88"/>
          <p:cNvSpPr txBox="1"/>
          <p:nvPr/>
        </p:nvSpPr>
        <p:spPr>
          <a:xfrm>
            <a:off x="425900" y="3840775"/>
            <a:ext cx="2185500" cy="1876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latin typeface="Calibri"/>
                <a:ea typeface="Calibri"/>
                <a:cs typeface="Calibri"/>
                <a:sym typeface="Calibri"/>
              </a:rPr>
              <a:t>The State uses results to assign plan types to each school.</a:t>
            </a:r>
            <a:endParaRPr sz="180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500"/>
              <a:buFont typeface="Arial"/>
              <a:buNone/>
            </a:pPr>
            <a:r>
              <a:rPr lang="en-US" sz="1800">
                <a:solidFill>
                  <a:schemeClr val="dk1"/>
                </a:solidFill>
                <a:latin typeface="Calibri"/>
                <a:ea typeface="Calibri"/>
                <a:cs typeface="Calibri"/>
                <a:sym typeface="Calibri"/>
              </a:rPr>
              <a:t>The District accredits its schools.</a:t>
            </a:r>
            <a:endParaRPr sz="1800">
              <a:solidFill>
                <a:schemeClr val="dk1"/>
              </a:solidFill>
              <a:latin typeface="Calibri"/>
              <a:ea typeface="Calibri"/>
              <a:cs typeface="Calibri"/>
              <a:sym typeface="Calibri"/>
            </a:endParaRPr>
          </a:p>
        </p:txBody>
      </p:sp>
      <p:sp>
        <p:nvSpPr>
          <p:cNvPr id="1475" name="Google Shape;1475;p188"/>
          <p:cNvSpPr txBox="1"/>
          <p:nvPr/>
        </p:nvSpPr>
        <p:spPr>
          <a:xfrm>
            <a:off x="6304825" y="3791725"/>
            <a:ext cx="2185500" cy="1974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dk1"/>
                </a:solidFill>
                <a:latin typeface="Calibri"/>
                <a:ea typeface="Calibri"/>
                <a:cs typeface="Calibri"/>
                <a:sym typeface="Calibri"/>
              </a:rPr>
              <a:t>Meeting the required Accountability Participation Rate of 95% or higher, in two out of three content areas. </a:t>
            </a:r>
            <a:r>
              <a:rPr lang="en-US" dirty="0">
                <a:solidFill>
                  <a:schemeClr val="dk1"/>
                </a:solidFill>
                <a:latin typeface="Calibri"/>
                <a:ea typeface="Calibri"/>
                <a:cs typeface="Calibri"/>
                <a:sym typeface="Calibri"/>
              </a:rPr>
              <a:t>This does </a:t>
            </a:r>
            <a:r>
              <a:rPr lang="en-US" u="sng" dirty="0">
                <a:solidFill>
                  <a:schemeClr val="dk1"/>
                </a:solidFill>
                <a:latin typeface="Calibri"/>
                <a:ea typeface="Calibri"/>
                <a:cs typeface="Calibri"/>
                <a:sym typeface="Calibri"/>
              </a:rPr>
              <a:t>not</a:t>
            </a:r>
            <a:r>
              <a:rPr lang="en-US" dirty="0">
                <a:solidFill>
                  <a:schemeClr val="dk1"/>
                </a:solidFill>
                <a:latin typeface="Calibri"/>
                <a:ea typeface="Calibri"/>
                <a:cs typeface="Calibri"/>
                <a:sym typeface="Calibri"/>
              </a:rPr>
              <a:t> include parental excusal.</a:t>
            </a:r>
            <a:endParaRPr dirty="0"/>
          </a:p>
        </p:txBody>
      </p:sp>
      <p:pic>
        <p:nvPicPr>
          <p:cNvPr id="1476" name="Google Shape;1476;p188"/>
          <p:cNvPicPr preferRelativeResize="0"/>
          <p:nvPr/>
        </p:nvPicPr>
        <p:blipFill rotWithShape="1">
          <a:blip r:embed="rId3">
            <a:alphaModFix/>
          </a:blip>
          <a:srcRect/>
          <a:stretch/>
        </p:blipFill>
        <p:spPr>
          <a:xfrm>
            <a:off x="2611399" y="3844275"/>
            <a:ext cx="3214350" cy="1825300"/>
          </a:xfrm>
          <a:prstGeom prst="rect">
            <a:avLst/>
          </a:prstGeom>
          <a:noFill/>
          <a:ln w="9525" cap="flat" cmpd="sng">
            <a:solidFill>
              <a:schemeClr val="lt2"/>
            </a:solidFill>
            <a:prstDash val="solid"/>
            <a:round/>
            <a:headEnd type="none" w="sm" len="sm"/>
            <a:tailEnd type="none" w="sm" len="sm"/>
          </a:ln>
        </p:spPr>
      </p:pic>
      <p:graphicFrame>
        <p:nvGraphicFramePr>
          <p:cNvPr id="1477" name="Google Shape;1477;p188"/>
          <p:cNvGraphicFramePr/>
          <p:nvPr/>
        </p:nvGraphicFramePr>
        <p:xfrm>
          <a:off x="179988" y="1173838"/>
          <a:ext cx="8784000" cy="2319300"/>
        </p:xfrm>
        <a:graphic>
          <a:graphicData uri="http://schemas.openxmlformats.org/drawingml/2006/table">
            <a:tbl>
              <a:tblPr>
                <a:noFill/>
                <a:tableStyleId>{524DF1B7-F93B-48D9-BF13-3391274ED2EC}</a:tableStyleId>
              </a:tblPr>
              <a:tblGrid>
                <a:gridCol w="1756800">
                  <a:extLst>
                    <a:ext uri="{9D8B030D-6E8A-4147-A177-3AD203B41FA5}">
                      <a16:colId xmlns:a16="http://schemas.microsoft.com/office/drawing/2014/main" val="20000"/>
                    </a:ext>
                  </a:extLst>
                </a:gridCol>
                <a:gridCol w="1756800">
                  <a:extLst>
                    <a:ext uri="{9D8B030D-6E8A-4147-A177-3AD203B41FA5}">
                      <a16:colId xmlns:a16="http://schemas.microsoft.com/office/drawing/2014/main" val="20001"/>
                    </a:ext>
                  </a:extLst>
                </a:gridCol>
                <a:gridCol w="1756800">
                  <a:extLst>
                    <a:ext uri="{9D8B030D-6E8A-4147-A177-3AD203B41FA5}">
                      <a16:colId xmlns:a16="http://schemas.microsoft.com/office/drawing/2014/main" val="20002"/>
                    </a:ext>
                  </a:extLst>
                </a:gridCol>
                <a:gridCol w="1756800">
                  <a:extLst>
                    <a:ext uri="{9D8B030D-6E8A-4147-A177-3AD203B41FA5}">
                      <a16:colId xmlns:a16="http://schemas.microsoft.com/office/drawing/2014/main" val="20003"/>
                    </a:ext>
                  </a:extLst>
                </a:gridCol>
                <a:gridCol w="1756800">
                  <a:extLst>
                    <a:ext uri="{9D8B030D-6E8A-4147-A177-3AD203B41FA5}">
                      <a16:colId xmlns:a16="http://schemas.microsoft.com/office/drawing/2014/main" val="20004"/>
                    </a:ext>
                  </a:extLst>
                </a:gridCol>
              </a:tblGrid>
              <a:tr h="742150">
                <a:tc>
                  <a:txBody>
                    <a:bodyPr/>
                    <a:lstStyle/>
                    <a:p>
                      <a:pPr marL="0" lvl="0" indent="0" algn="ctr" rtl="0">
                        <a:spcBef>
                          <a:spcPts val="0"/>
                        </a:spcBef>
                        <a:spcAft>
                          <a:spcPts val="0"/>
                        </a:spcAft>
                        <a:buNone/>
                      </a:pPr>
                      <a:r>
                        <a:rPr lang="en-US" sz="1800">
                          <a:solidFill>
                            <a:schemeClr val="lt1"/>
                          </a:solidFill>
                          <a:latin typeface="Calibri"/>
                          <a:ea typeface="Calibri"/>
                          <a:cs typeface="Calibri"/>
                          <a:sym typeface="Calibri"/>
                        </a:rPr>
                        <a:t>Performance</a:t>
                      </a:r>
                      <a:endParaRPr sz="1800">
                        <a:solidFill>
                          <a:schemeClr val="lt1"/>
                        </a:solidFill>
                        <a:latin typeface="Calibri"/>
                        <a:ea typeface="Calibri"/>
                        <a:cs typeface="Calibri"/>
                        <a:sym typeface="Calibri"/>
                      </a:endParaRPr>
                    </a:p>
                  </a:txBody>
                  <a:tcPr marL="91425" marR="91425" marT="91425" marB="91425" anchor="ctr">
                    <a:solidFill>
                      <a:schemeClr val="accent6"/>
                    </a:solidFill>
                  </a:tcPr>
                </a:tc>
                <a:tc>
                  <a:txBody>
                    <a:bodyPr/>
                    <a:lstStyle/>
                    <a:p>
                      <a:pPr marL="0" lvl="0" indent="0" algn="ctr" rtl="0">
                        <a:spcBef>
                          <a:spcPts val="0"/>
                        </a:spcBef>
                        <a:spcAft>
                          <a:spcPts val="0"/>
                        </a:spcAft>
                        <a:buNone/>
                      </a:pPr>
                      <a:r>
                        <a:rPr lang="en-US" sz="1800">
                          <a:latin typeface="Calibri"/>
                          <a:ea typeface="Calibri"/>
                          <a:cs typeface="Calibri"/>
                          <a:sym typeface="Calibri"/>
                        </a:rPr>
                        <a:t>Improvement</a:t>
                      </a:r>
                      <a:endParaRPr sz="1800">
                        <a:latin typeface="Calibri"/>
                        <a:ea typeface="Calibri"/>
                        <a:cs typeface="Calibri"/>
                        <a:sym typeface="Calibri"/>
                      </a:endParaRPr>
                    </a:p>
                  </a:txBody>
                  <a:tcPr marL="91425" marR="91425" marT="91425" marB="91425" anchor="ctr">
                    <a:solidFill>
                      <a:srgbClr val="F9F600"/>
                    </a:solidFill>
                  </a:tcPr>
                </a:tc>
                <a:tc>
                  <a:txBody>
                    <a:bodyPr/>
                    <a:lstStyle/>
                    <a:p>
                      <a:pPr marL="0" lvl="0" indent="0" algn="ctr" rtl="0">
                        <a:spcBef>
                          <a:spcPts val="0"/>
                        </a:spcBef>
                        <a:spcAft>
                          <a:spcPts val="0"/>
                        </a:spcAft>
                        <a:buNone/>
                      </a:pPr>
                      <a:r>
                        <a:rPr lang="en-US" sz="1800">
                          <a:solidFill>
                            <a:schemeClr val="lt1"/>
                          </a:solidFill>
                          <a:latin typeface="Calibri"/>
                          <a:ea typeface="Calibri"/>
                          <a:cs typeface="Calibri"/>
                          <a:sym typeface="Calibri"/>
                        </a:rPr>
                        <a:t>Priority Improvement</a:t>
                      </a:r>
                      <a:endParaRPr sz="1800">
                        <a:solidFill>
                          <a:schemeClr val="lt1"/>
                        </a:solidFill>
                        <a:latin typeface="Calibri"/>
                        <a:ea typeface="Calibri"/>
                        <a:cs typeface="Calibri"/>
                        <a:sym typeface="Calibri"/>
                      </a:endParaRPr>
                    </a:p>
                  </a:txBody>
                  <a:tcPr marL="91425" marR="91425" marT="91425" marB="91425" anchor="ctr">
                    <a:solidFill>
                      <a:schemeClr val="accent2"/>
                    </a:solidFill>
                  </a:tcPr>
                </a:tc>
                <a:tc>
                  <a:txBody>
                    <a:bodyPr/>
                    <a:lstStyle/>
                    <a:p>
                      <a:pPr marL="0" lvl="0" indent="0" algn="ctr" rtl="0">
                        <a:spcBef>
                          <a:spcPts val="0"/>
                        </a:spcBef>
                        <a:spcAft>
                          <a:spcPts val="0"/>
                        </a:spcAft>
                        <a:buNone/>
                      </a:pPr>
                      <a:r>
                        <a:rPr lang="en-US" sz="1800">
                          <a:solidFill>
                            <a:schemeClr val="lt1"/>
                          </a:solidFill>
                          <a:latin typeface="Calibri"/>
                          <a:ea typeface="Calibri"/>
                          <a:cs typeface="Calibri"/>
                          <a:sym typeface="Calibri"/>
                        </a:rPr>
                        <a:t>Turnaround</a:t>
                      </a:r>
                      <a:endParaRPr sz="1800">
                        <a:solidFill>
                          <a:schemeClr val="lt1"/>
                        </a:solidFill>
                        <a:latin typeface="Calibri"/>
                        <a:ea typeface="Calibri"/>
                        <a:cs typeface="Calibri"/>
                        <a:sym typeface="Calibri"/>
                      </a:endParaRPr>
                    </a:p>
                  </a:txBody>
                  <a:tcPr marL="91425" marR="91425" marT="91425" marB="91425" anchor="ctr">
                    <a:solidFill>
                      <a:srgbClr val="D22424"/>
                    </a:solidFill>
                  </a:tcPr>
                </a:tc>
                <a:tc>
                  <a:txBody>
                    <a:bodyPr/>
                    <a:lstStyle/>
                    <a:p>
                      <a:pPr marL="0" lvl="0" indent="0" algn="ctr" rtl="0">
                        <a:spcBef>
                          <a:spcPts val="0"/>
                        </a:spcBef>
                        <a:spcAft>
                          <a:spcPts val="0"/>
                        </a:spcAft>
                        <a:buNone/>
                      </a:pPr>
                      <a:r>
                        <a:rPr lang="en-US" sz="1800">
                          <a:solidFill>
                            <a:schemeClr val="lt1"/>
                          </a:solidFill>
                          <a:latin typeface="Calibri"/>
                          <a:ea typeface="Calibri"/>
                          <a:cs typeface="Calibri"/>
                          <a:sym typeface="Calibri"/>
                        </a:rPr>
                        <a:t>Insufficient State Data</a:t>
                      </a:r>
                      <a:endParaRPr sz="1800">
                        <a:solidFill>
                          <a:schemeClr val="lt1"/>
                        </a:solidFill>
                        <a:latin typeface="Calibri"/>
                        <a:ea typeface="Calibri"/>
                        <a:cs typeface="Calibri"/>
                        <a:sym typeface="Calibri"/>
                      </a:endParaRPr>
                    </a:p>
                  </a:txBody>
                  <a:tcPr marL="91425" marR="91425" marT="91425" marB="91425" anchor="ctr">
                    <a:solidFill>
                      <a:srgbClr val="7F7F7F"/>
                    </a:solidFill>
                  </a:tcPr>
                </a:tc>
                <a:extLst>
                  <a:ext uri="{0D108BD9-81ED-4DB2-BD59-A6C34878D82A}">
                    <a16:rowId xmlns:a16="http://schemas.microsoft.com/office/drawing/2014/main" val="10000"/>
                  </a:ext>
                </a:extLst>
              </a:tr>
              <a:tr h="1577150">
                <a:tc>
                  <a:txBody>
                    <a:bodyPr/>
                    <a:lstStyle/>
                    <a:p>
                      <a:pPr marL="0" lvl="0" indent="0" algn="ctr" rtl="0">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p>
                      <a:pPr marL="0" lvl="0" indent="0" algn="ctr" rtl="0">
                        <a:spcBef>
                          <a:spcPts val="0"/>
                        </a:spcBef>
                        <a:spcAft>
                          <a:spcPts val="0"/>
                        </a:spcAft>
                        <a:buNone/>
                      </a:pPr>
                      <a:r>
                        <a:rPr lang="en-US" sz="1800">
                          <a:latin typeface="Calibri"/>
                          <a:ea typeface="Calibri"/>
                          <a:cs typeface="Calibri"/>
                          <a:sym typeface="Calibri"/>
                        </a:rPr>
                        <a:t>School Name 1 (optional)</a:t>
                      </a:r>
                      <a:endParaRPr sz="1800">
                        <a:latin typeface="Calibri"/>
                        <a:ea typeface="Calibri"/>
                        <a:cs typeface="Calibri"/>
                        <a:sym typeface="Calibri"/>
                      </a:endParaRPr>
                    </a:p>
                    <a:p>
                      <a:pPr marL="0" lvl="0" indent="0" algn="ctr" rtl="0">
                        <a:spcBef>
                          <a:spcPts val="0"/>
                        </a:spcBef>
                        <a:spcAft>
                          <a:spcPts val="0"/>
                        </a:spcAft>
                        <a:buNone/>
                      </a:pPr>
                      <a:r>
                        <a:rPr lang="en-US" sz="1800">
                          <a:latin typeface="Calibri"/>
                          <a:ea typeface="Calibri"/>
                          <a:cs typeface="Calibri"/>
                          <a:sym typeface="Calibri"/>
                        </a:rPr>
                        <a:t>School Name 2</a:t>
                      </a:r>
                      <a:endParaRPr sz="1800">
                        <a:latin typeface="Calibri"/>
                        <a:ea typeface="Calibri"/>
                        <a:cs typeface="Calibri"/>
                        <a:sym typeface="Calibri"/>
                      </a:endParaRPr>
                    </a:p>
                    <a:p>
                      <a:pPr marL="0" lvl="0" indent="0" algn="ctr" rtl="0">
                        <a:spcBef>
                          <a:spcPts val="0"/>
                        </a:spcBef>
                        <a:spcAft>
                          <a:spcPts val="0"/>
                        </a:spcAft>
                        <a:buNone/>
                      </a:pPr>
                      <a:r>
                        <a:rPr lang="en-US" sz="1800">
                          <a:latin typeface="Calibri"/>
                          <a:ea typeface="Calibri"/>
                          <a:cs typeface="Calibri"/>
                          <a:sym typeface="Calibri"/>
                        </a:rPr>
                        <a:t>(optional)</a:t>
                      </a:r>
                      <a:endParaRPr sz="1800">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School Name 1 (optional)</a:t>
                      </a:r>
                      <a:endParaRPr sz="18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School Name 2</a:t>
                      </a:r>
                      <a:endParaRPr sz="18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(optional)</a:t>
                      </a:r>
                      <a:endParaRPr sz="1800">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US" sz="1800">
                          <a:latin typeface="Calibri"/>
                          <a:ea typeface="Calibri"/>
                          <a:cs typeface="Calibri"/>
                          <a:sym typeface="Calibri"/>
                        </a:rPr>
                        <a:t>%(#)</a:t>
                      </a:r>
                      <a:endParaRPr sz="180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School Name 1 (optional)</a:t>
                      </a:r>
                      <a:endParaRPr sz="18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School Name 2</a:t>
                      </a:r>
                      <a:endParaRPr sz="18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(optional)</a:t>
                      </a:r>
                      <a:endParaRPr sz="1800">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School Name 1 (optional)</a:t>
                      </a:r>
                      <a:endParaRPr sz="18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School Name 2</a:t>
                      </a:r>
                      <a:endParaRPr sz="18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(optional)</a:t>
                      </a:r>
                      <a:endParaRPr sz="1800">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US" sz="1800">
                          <a:latin typeface="Calibri"/>
                          <a:ea typeface="Calibri"/>
                          <a:cs typeface="Calibri"/>
                          <a:sym typeface="Calibri"/>
                        </a:rPr>
                        <a:t>%(#)</a:t>
                      </a:r>
                      <a:endParaRPr sz="180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School Name 1 (optional)</a:t>
                      </a:r>
                      <a:endParaRPr sz="18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School Name 2</a:t>
                      </a:r>
                      <a:endParaRPr sz="18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(optional)</a:t>
                      </a:r>
                      <a:endParaRPr sz="180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1"/>
                  </a:ext>
                </a:extLst>
              </a:tr>
            </a:tbl>
          </a:graphicData>
        </a:graphic>
      </p:graphicFrame>
      <p:sp>
        <p:nvSpPr>
          <p:cNvPr id="1478" name="Google Shape;1478;p188"/>
          <p:cNvSpPr txBox="1"/>
          <p:nvPr/>
        </p:nvSpPr>
        <p:spPr>
          <a:xfrm>
            <a:off x="8316700" y="119675"/>
            <a:ext cx="680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484" name="Google Shape;1484;p189"/>
          <p:cNvSpPr txBox="1">
            <a:spLocks noGrp="1"/>
          </p:cNvSpPr>
          <p:nvPr>
            <p:ph type="title"/>
          </p:nvPr>
        </p:nvSpPr>
        <p:spPr>
          <a:xfrm>
            <a:off x="213075" y="304800"/>
            <a:ext cx="8839800" cy="463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a:latin typeface="Arial"/>
                <a:ea typeface="Arial"/>
                <a:cs typeface="Arial"/>
                <a:sym typeface="Arial"/>
              </a:rPr>
              <a:t>Who Adopts which Plans Based on Performance Framework Ratings?</a:t>
            </a:r>
            <a:endParaRPr sz="2400">
              <a:latin typeface="Arial"/>
              <a:ea typeface="Arial"/>
              <a:cs typeface="Arial"/>
              <a:sym typeface="Arial"/>
            </a:endParaRPr>
          </a:p>
        </p:txBody>
      </p:sp>
      <p:sp>
        <p:nvSpPr>
          <p:cNvPr id="1485" name="Google Shape;1485;p189"/>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999999"/>
              </a:buClr>
              <a:buSzPts val="1200"/>
              <a:buFont typeface="Rockwell"/>
              <a:buNone/>
            </a:pPr>
            <a:fld id="{00000000-1234-1234-1234-123412341234}" type="slidenum">
              <a:rPr lang="en-US"/>
              <a:t>33</a:t>
            </a:fld>
            <a:endParaRPr/>
          </a:p>
        </p:txBody>
      </p:sp>
      <p:graphicFrame>
        <p:nvGraphicFramePr>
          <p:cNvPr id="1486" name="Google Shape;1486;p189"/>
          <p:cNvGraphicFramePr/>
          <p:nvPr/>
        </p:nvGraphicFramePr>
        <p:xfrm>
          <a:off x="201500" y="989475"/>
          <a:ext cx="8839775" cy="4165810"/>
        </p:xfrm>
        <a:graphic>
          <a:graphicData uri="http://schemas.openxmlformats.org/drawingml/2006/table">
            <a:tbl>
              <a:tblPr>
                <a:noFill/>
                <a:tableStyleId>{524DF1B7-F93B-48D9-BF13-3391274ED2EC}</a:tableStyleId>
              </a:tblPr>
              <a:tblGrid>
                <a:gridCol w="1348325">
                  <a:extLst>
                    <a:ext uri="{9D8B030D-6E8A-4147-A177-3AD203B41FA5}">
                      <a16:colId xmlns:a16="http://schemas.microsoft.com/office/drawing/2014/main" val="20000"/>
                    </a:ext>
                  </a:extLst>
                </a:gridCol>
                <a:gridCol w="3745725">
                  <a:extLst>
                    <a:ext uri="{9D8B030D-6E8A-4147-A177-3AD203B41FA5}">
                      <a16:colId xmlns:a16="http://schemas.microsoft.com/office/drawing/2014/main" val="20001"/>
                    </a:ext>
                  </a:extLst>
                </a:gridCol>
                <a:gridCol w="3745725">
                  <a:extLst>
                    <a:ext uri="{9D8B030D-6E8A-4147-A177-3AD203B41FA5}">
                      <a16:colId xmlns:a16="http://schemas.microsoft.com/office/drawing/2014/main" val="20002"/>
                    </a:ext>
                  </a:extLst>
                </a:gridCol>
              </a:tblGrid>
              <a:tr h="578350">
                <a:tc>
                  <a:txBody>
                    <a:bodyPr/>
                    <a:lstStyle/>
                    <a:p>
                      <a:pPr marL="0" lvl="0" indent="0" algn="l" rtl="0">
                        <a:spcBef>
                          <a:spcPts val="0"/>
                        </a:spcBef>
                        <a:spcAft>
                          <a:spcPts val="0"/>
                        </a:spcAft>
                        <a:buNone/>
                      </a:pPr>
                      <a:r>
                        <a:rPr lang="en-US" sz="2200">
                          <a:latin typeface="Calibri"/>
                          <a:ea typeface="Calibri"/>
                          <a:cs typeface="Calibri"/>
                          <a:sym typeface="Calibri"/>
                        </a:rPr>
                        <a:t>Plans</a:t>
                      </a:r>
                      <a:endParaRPr sz="2200">
                        <a:latin typeface="Calibri"/>
                        <a:ea typeface="Calibri"/>
                        <a:cs typeface="Calibri"/>
                        <a:sym typeface="Calibri"/>
                      </a:endParaRPr>
                    </a:p>
                  </a:txBody>
                  <a:tcPr marL="91425" marR="91425" marT="91425" marB="91425">
                    <a:solidFill>
                      <a:srgbClr val="DBDEED"/>
                    </a:solidFill>
                  </a:tcPr>
                </a:tc>
                <a:tc>
                  <a:txBody>
                    <a:bodyPr/>
                    <a:lstStyle/>
                    <a:p>
                      <a:pPr marL="0" lvl="0" indent="0" algn="ctr" rtl="0">
                        <a:spcBef>
                          <a:spcPts val="0"/>
                        </a:spcBef>
                        <a:spcAft>
                          <a:spcPts val="0"/>
                        </a:spcAft>
                        <a:buNone/>
                      </a:pPr>
                      <a:r>
                        <a:rPr lang="en-US" sz="2200">
                          <a:latin typeface="Calibri"/>
                          <a:ea typeface="Calibri"/>
                          <a:cs typeface="Calibri"/>
                          <a:sym typeface="Calibri"/>
                        </a:rPr>
                        <a:t>Performance or </a:t>
                      </a:r>
                      <a:endParaRPr sz="2200">
                        <a:latin typeface="Calibri"/>
                        <a:ea typeface="Calibri"/>
                        <a:cs typeface="Calibri"/>
                        <a:sym typeface="Calibri"/>
                      </a:endParaRPr>
                    </a:p>
                    <a:p>
                      <a:pPr marL="0" lvl="0" indent="0" algn="ctr" rtl="0">
                        <a:spcBef>
                          <a:spcPts val="0"/>
                        </a:spcBef>
                        <a:spcAft>
                          <a:spcPts val="0"/>
                        </a:spcAft>
                        <a:buNone/>
                      </a:pPr>
                      <a:r>
                        <a:rPr lang="en-US" sz="2200">
                          <a:latin typeface="Calibri"/>
                          <a:ea typeface="Calibri"/>
                          <a:cs typeface="Calibri"/>
                          <a:sym typeface="Calibri"/>
                        </a:rPr>
                        <a:t>Improvement</a:t>
                      </a:r>
                      <a:endParaRPr sz="2200">
                        <a:latin typeface="Calibri"/>
                        <a:ea typeface="Calibri"/>
                        <a:cs typeface="Calibri"/>
                        <a:sym typeface="Calibri"/>
                      </a:endParaRPr>
                    </a:p>
                  </a:txBody>
                  <a:tcPr marL="91425" marR="91425" marT="91425" marB="91425">
                    <a:solidFill>
                      <a:srgbClr val="DBDEED"/>
                    </a:solidFill>
                  </a:tcPr>
                </a:tc>
                <a:tc>
                  <a:txBody>
                    <a:bodyPr/>
                    <a:lstStyle/>
                    <a:p>
                      <a:pPr marL="0" lvl="0" indent="0" algn="ctr" rtl="0">
                        <a:spcBef>
                          <a:spcPts val="0"/>
                        </a:spcBef>
                        <a:spcAft>
                          <a:spcPts val="0"/>
                        </a:spcAft>
                        <a:buNone/>
                      </a:pPr>
                      <a:r>
                        <a:rPr lang="en-US" sz="2200" dirty="0">
                          <a:latin typeface="Calibri"/>
                          <a:ea typeface="Calibri"/>
                          <a:cs typeface="Calibri"/>
                          <a:sym typeface="Calibri"/>
                        </a:rPr>
                        <a:t>Priority Improvement or  Turnaround</a:t>
                      </a:r>
                      <a:endParaRPr sz="2200" dirty="0">
                        <a:latin typeface="Calibri"/>
                        <a:ea typeface="Calibri"/>
                        <a:cs typeface="Calibri"/>
                        <a:sym typeface="Calibri"/>
                      </a:endParaRPr>
                    </a:p>
                  </a:txBody>
                  <a:tcPr marL="91425" marR="91425" marT="91425" marB="91425">
                    <a:solidFill>
                      <a:srgbClr val="DBDEED"/>
                    </a:solidFill>
                  </a:tcPr>
                </a:tc>
                <a:extLst>
                  <a:ext uri="{0D108BD9-81ED-4DB2-BD59-A6C34878D82A}">
                    <a16:rowId xmlns:a16="http://schemas.microsoft.com/office/drawing/2014/main" val="10000"/>
                  </a:ext>
                </a:extLst>
              </a:tr>
              <a:tr h="1656200">
                <a:tc>
                  <a:txBody>
                    <a:bodyPr/>
                    <a:lstStyle/>
                    <a:p>
                      <a:pPr marL="0" lvl="0" indent="0" algn="l" rtl="0">
                        <a:spcBef>
                          <a:spcPts val="0"/>
                        </a:spcBef>
                        <a:spcAft>
                          <a:spcPts val="0"/>
                        </a:spcAft>
                        <a:buNone/>
                      </a:pPr>
                      <a:r>
                        <a:rPr lang="en-US" sz="2200">
                          <a:latin typeface="Calibri"/>
                          <a:ea typeface="Calibri"/>
                          <a:cs typeface="Calibri"/>
                          <a:sym typeface="Calibri"/>
                        </a:rPr>
                        <a:t>District</a:t>
                      </a:r>
                      <a:endParaRPr sz="2200">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US" sz="2200">
                          <a:latin typeface="Calibri"/>
                          <a:ea typeface="Calibri"/>
                          <a:cs typeface="Calibri"/>
                          <a:sym typeface="Calibri"/>
                        </a:rPr>
                        <a:t>Local Board</a:t>
                      </a:r>
                      <a:endParaRPr sz="2200">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Local Board</a:t>
                      </a:r>
                      <a:endParaRPr sz="220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1"/>
                  </a:ext>
                </a:extLst>
              </a:tr>
              <a:tr h="1656200">
                <a:tc>
                  <a:txBody>
                    <a:bodyPr/>
                    <a:lstStyle/>
                    <a:p>
                      <a:pPr marL="0" lvl="0" indent="0" algn="l" rtl="0">
                        <a:spcBef>
                          <a:spcPts val="0"/>
                        </a:spcBef>
                        <a:spcAft>
                          <a:spcPts val="0"/>
                        </a:spcAft>
                        <a:buNone/>
                      </a:pPr>
                      <a:r>
                        <a:rPr lang="en-US" sz="2200">
                          <a:latin typeface="Calibri"/>
                          <a:ea typeface="Calibri"/>
                          <a:cs typeface="Calibri"/>
                          <a:sym typeface="Calibri"/>
                        </a:rPr>
                        <a:t>School</a:t>
                      </a:r>
                      <a:endParaRPr sz="2200">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US" sz="2200">
                          <a:latin typeface="Calibri"/>
                          <a:ea typeface="Calibri"/>
                          <a:cs typeface="Calibri"/>
                          <a:sym typeface="Calibri"/>
                        </a:rPr>
                        <a:t>The school principal and District superintendent, or his or her designee*</a:t>
                      </a:r>
                      <a:endParaRPr sz="2200">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US" sz="2200" dirty="0">
                          <a:solidFill>
                            <a:schemeClr val="dk1"/>
                          </a:solidFill>
                          <a:latin typeface="Calibri"/>
                          <a:ea typeface="Calibri"/>
                          <a:cs typeface="Calibri"/>
                          <a:sym typeface="Calibri"/>
                        </a:rPr>
                        <a:t>Local Board</a:t>
                      </a:r>
                      <a:endParaRPr sz="22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2"/>
                  </a:ext>
                </a:extLst>
              </a:tr>
            </a:tbl>
          </a:graphicData>
        </a:graphic>
      </p:graphicFrame>
      <p:sp>
        <p:nvSpPr>
          <p:cNvPr id="1487" name="Google Shape;1487;p189"/>
          <p:cNvSpPr txBox="1"/>
          <p:nvPr/>
        </p:nvSpPr>
        <p:spPr>
          <a:xfrm>
            <a:off x="0" y="5237350"/>
            <a:ext cx="9144000" cy="990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latin typeface="Calibri"/>
                <a:ea typeface="Calibri"/>
                <a:cs typeface="Calibri"/>
                <a:sym typeface="Calibri"/>
              </a:rPr>
              <a:t>If a school received an Insufficient State Data rating, then the district must refer back to the last plan type the school received to determine who shall approve the school’s plan.</a:t>
            </a:r>
            <a:endParaRPr sz="1800">
              <a:solidFill>
                <a:schemeClr val="dk1"/>
              </a:solidFill>
              <a:latin typeface="Calibri"/>
              <a:ea typeface="Calibri"/>
              <a:cs typeface="Calibri"/>
              <a:sym typeface="Calibri"/>
            </a:endParaRPr>
          </a:p>
          <a:p>
            <a:pPr marL="0" lvl="0" indent="0" algn="l" rtl="0">
              <a:spcBef>
                <a:spcPts val="1000"/>
              </a:spcBef>
              <a:spcAft>
                <a:spcPts val="0"/>
              </a:spcAft>
              <a:buNone/>
            </a:pPr>
            <a:r>
              <a:rPr lang="en-US" sz="1800">
                <a:solidFill>
                  <a:schemeClr val="dk1"/>
                </a:solidFill>
                <a:latin typeface="Calibri"/>
                <a:ea typeface="Calibri"/>
                <a:cs typeface="Calibri"/>
                <a:sym typeface="Calibri"/>
              </a:rPr>
              <a:t>*Local boards may elect to adopt UIPs for all schools but no statutory requirement for this exists. </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190"/>
          <p:cNvSpPr txBox="1">
            <a:spLocks noGrp="1"/>
          </p:cNvSpPr>
          <p:nvPr>
            <p:ph type="title"/>
          </p:nvPr>
        </p:nvSpPr>
        <p:spPr>
          <a:xfrm>
            <a:off x="233650" y="298625"/>
            <a:ext cx="8520600" cy="564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2400">
                <a:latin typeface="Arial"/>
                <a:ea typeface="Arial"/>
                <a:cs typeface="Arial"/>
                <a:sym typeface="Arial"/>
              </a:rPr>
              <a:t>How CDE Currently Handles Data for Smaller Systems?</a:t>
            </a:r>
            <a:endParaRPr sz="2400">
              <a:latin typeface="Arial"/>
              <a:ea typeface="Arial"/>
              <a:cs typeface="Arial"/>
              <a:sym typeface="Arial"/>
            </a:endParaRPr>
          </a:p>
        </p:txBody>
      </p:sp>
      <p:sp>
        <p:nvSpPr>
          <p:cNvPr id="1493" name="Google Shape;1493;p190"/>
          <p:cNvSpPr txBox="1">
            <a:spLocks noGrp="1"/>
          </p:cNvSpPr>
          <p:nvPr>
            <p:ph type="body" idx="4294967295"/>
          </p:nvPr>
        </p:nvSpPr>
        <p:spPr>
          <a:xfrm>
            <a:off x="406450" y="954525"/>
            <a:ext cx="5973000" cy="52638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750"/>
              </a:spcBef>
              <a:spcAft>
                <a:spcPts val="0"/>
              </a:spcAft>
              <a:buSzPts val="2595"/>
              <a:buNone/>
            </a:pPr>
            <a:r>
              <a:rPr lang="en-US" sz="2400"/>
              <a:t>Current State Practices</a:t>
            </a:r>
            <a:endParaRPr sz="2400"/>
          </a:p>
          <a:p>
            <a:pPr marL="457200" lvl="0" indent="-355600" algn="l" rtl="0">
              <a:lnSpc>
                <a:spcPct val="90000"/>
              </a:lnSpc>
              <a:spcBef>
                <a:spcPts val="750"/>
              </a:spcBef>
              <a:spcAft>
                <a:spcPts val="0"/>
              </a:spcAft>
              <a:buSzPts val="2000"/>
              <a:buChar char="●"/>
            </a:pPr>
            <a:r>
              <a:rPr lang="en-US" sz="2000"/>
              <a:t>For publicly reportable data</a:t>
            </a:r>
            <a:endParaRPr sz="2000"/>
          </a:p>
          <a:p>
            <a:pPr marL="914400" lvl="1" indent="-330200" algn="l" rtl="0">
              <a:lnSpc>
                <a:spcPct val="90000"/>
              </a:lnSpc>
              <a:spcBef>
                <a:spcPts val="0"/>
              </a:spcBef>
              <a:spcAft>
                <a:spcPts val="0"/>
              </a:spcAft>
              <a:buSzPts val="1600"/>
              <a:buChar char="○"/>
            </a:pPr>
            <a:r>
              <a:rPr lang="en-US" sz="1600"/>
              <a:t>N of 16 for achievement has been the historical threshold for reporting achievement data.</a:t>
            </a:r>
            <a:endParaRPr sz="1600">
              <a:solidFill>
                <a:srgbClr val="FF0000"/>
              </a:solidFill>
            </a:endParaRPr>
          </a:p>
          <a:p>
            <a:pPr marL="914400" lvl="1" indent="-330200" algn="l" rtl="0">
              <a:lnSpc>
                <a:spcPct val="90000"/>
              </a:lnSpc>
              <a:spcBef>
                <a:spcPts val="0"/>
              </a:spcBef>
              <a:spcAft>
                <a:spcPts val="0"/>
              </a:spcAft>
              <a:buSzPts val="1600"/>
              <a:buChar char="○"/>
            </a:pPr>
            <a:r>
              <a:rPr lang="en-US" sz="1600"/>
              <a:t>N of 20 for Growth was based on observed data and what the </a:t>
            </a:r>
            <a:r>
              <a:rPr lang="en-US" sz="1600" u="sng">
                <a:solidFill>
                  <a:schemeClr val="hlink"/>
                </a:solidFill>
                <a:hlinkClick r:id="rId3"/>
              </a:rPr>
              <a:t>Technical Advisory Panel</a:t>
            </a:r>
            <a:r>
              <a:rPr lang="en-US" sz="1600"/>
              <a:t> determined to be minimum threshold for reliability with best balance for inclusion.</a:t>
            </a:r>
            <a:br>
              <a:rPr lang="en-US" sz="1600"/>
            </a:br>
            <a:endParaRPr sz="1600"/>
          </a:p>
          <a:p>
            <a:pPr marL="457200" lvl="0" indent="-355600" algn="l" rtl="0">
              <a:lnSpc>
                <a:spcPct val="90000"/>
              </a:lnSpc>
              <a:spcBef>
                <a:spcPts val="0"/>
              </a:spcBef>
              <a:spcAft>
                <a:spcPts val="0"/>
              </a:spcAft>
              <a:buSzPts val="2000"/>
              <a:buChar char="●"/>
            </a:pPr>
            <a:r>
              <a:rPr lang="en-US" sz="2000"/>
              <a:t>Calculate a multi-year framework (typically 3 years) to aggregate data over time to generate reports for as many sites as possible.</a:t>
            </a:r>
            <a:br>
              <a:rPr lang="en-US" sz="2000"/>
            </a:br>
            <a:endParaRPr sz="2000"/>
          </a:p>
          <a:p>
            <a:pPr marL="457200" lvl="0" indent="-355600" algn="l" rtl="0">
              <a:lnSpc>
                <a:spcPct val="90000"/>
              </a:lnSpc>
              <a:spcBef>
                <a:spcPts val="0"/>
              </a:spcBef>
              <a:spcAft>
                <a:spcPts val="0"/>
              </a:spcAft>
              <a:buSzPts val="2000"/>
              <a:buChar char="●"/>
            </a:pPr>
            <a:r>
              <a:rPr lang="en-US" sz="2000"/>
              <a:t>Created the Insufficient State Data assignment for sites that do not have reportable data for all performance indicators</a:t>
            </a:r>
            <a:endParaRPr sz="2000"/>
          </a:p>
          <a:p>
            <a:pPr marL="914400" lvl="1" indent="-330200" algn="l" rtl="0">
              <a:lnSpc>
                <a:spcPct val="90000"/>
              </a:lnSpc>
              <a:spcBef>
                <a:spcPts val="0"/>
              </a:spcBef>
              <a:spcAft>
                <a:spcPts val="0"/>
              </a:spcAft>
              <a:buSzPts val="1600"/>
              <a:buChar char="○"/>
            </a:pPr>
            <a:r>
              <a:rPr lang="en-US" sz="1600"/>
              <a:t>No tested grades</a:t>
            </a:r>
            <a:endParaRPr sz="1600"/>
          </a:p>
          <a:p>
            <a:pPr marL="914400" lvl="1" indent="-330200" algn="l" rtl="0">
              <a:lnSpc>
                <a:spcPct val="90000"/>
              </a:lnSpc>
              <a:spcBef>
                <a:spcPts val="0"/>
              </a:spcBef>
              <a:spcAft>
                <a:spcPts val="0"/>
              </a:spcAft>
              <a:buSzPts val="1600"/>
              <a:buChar char="○"/>
            </a:pPr>
            <a:r>
              <a:rPr lang="en-US" sz="1600"/>
              <a:t>Small tested population</a:t>
            </a:r>
            <a:endParaRPr sz="1600"/>
          </a:p>
          <a:p>
            <a:pPr marL="914400" lvl="1" indent="-330200" algn="l" rtl="0">
              <a:lnSpc>
                <a:spcPct val="90000"/>
              </a:lnSpc>
              <a:spcBef>
                <a:spcPts val="0"/>
              </a:spcBef>
              <a:spcAft>
                <a:spcPts val="0"/>
              </a:spcAft>
              <a:buSzPts val="1600"/>
              <a:buChar char="○"/>
            </a:pPr>
            <a:r>
              <a:rPr lang="en-US" sz="1600"/>
              <a:t>Limited tested population (e.g., high % of parent excusals)</a:t>
            </a:r>
            <a:endParaRPr sz="1600"/>
          </a:p>
          <a:p>
            <a:pPr marL="0" lvl="0" indent="0" algn="l" rtl="0">
              <a:lnSpc>
                <a:spcPct val="90000"/>
              </a:lnSpc>
              <a:spcBef>
                <a:spcPts val="0"/>
              </a:spcBef>
              <a:spcAft>
                <a:spcPts val="0"/>
              </a:spcAft>
              <a:buNone/>
            </a:pPr>
            <a:r>
              <a:rPr lang="en-US" sz="1600"/>
              <a:t>	Key resource: </a:t>
            </a:r>
            <a:r>
              <a:rPr lang="en-US" sz="1600" u="sng">
                <a:solidFill>
                  <a:schemeClr val="hlink"/>
                </a:solidFill>
                <a:hlinkClick r:id="rId4"/>
              </a:rPr>
              <a:t>Insufficient State Data Rating Fact Sheet</a:t>
            </a:r>
            <a:r>
              <a:rPr lang="en-US" sz="1600"/>
              <a:t> (downloads)</a:t>
            </a:r>
            <a:endParaRPr sz="1600"/>
          </a:p>
        </p:txBody>
      </p:sp>
      <p:sp>
        <p:nvSpPr>
          <p:cNvPr id="1494" name="Google Shape;1494;p190"/>
          <p:cNvSpPr txBox="1"/>
          <p:nvPr/>
        </p:nvSpPr>
        <p:spPr>
          <a:xfrm>
            <a:off x="6492150" y="2012348"/>
            <a:ext cx="2542200" cy="2285700"/>
          </a:xfrm>
          <a:prstGeom prst="rect">
            <a:avLst/>
          </a:prstGeom>
          <a:solidFill>
            <a:srgbClr val="C9DAF8"/>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Related Solutions in Other Parts of Accountability System</a:t>
            </a:r>
            <a:endParaRPr sz="1400" b="1" i="0" u="none" strike="noStrike" cap="none">
              <a:solidFill>
                <a:srgbClr val="000000"/>
              </a:solidFill>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Created </a:t>
            </a:r>
            <a:r>
              <a:rPr lang="en-US" sz="1200" b="0" i="0" u="sng" strike="noStrike" cap="none">
                <a:solidFill>
                  <a:schemeClr val="hlink"/>
                </a:solidFill>
                <a:latin typeface="Calibri"/>
                <a:ea typeface="Calibri"/>
                <a:cs typeface="Calibri"/>
                <a:sym typeface="Calibri"/>
                <a:hlinkClick r:id="rId5"/>
              </a:rPr>
              <a:t>Secure Data Explorer Tool</a:t>
            </a:r>
            <a:r>
              <a:rPr lang="en-US" sz="1200" b="0" i="0" u="none" strike="noStrike" cap="none">
                <a:solidFill>
                  <a:srgbClr val="000000"/>
                </a:solidFill>
                <a:latin typeface="Calibri"/>
                <a:ea typeface="Calibri"/>
                <a:cs typeface="Calibri"/>
                <a:sym typeface="Calibri"/>
              </a:rPr>
              <a:t> for districts to analyze state data down to an N of 1.</a:t>
            </a:r>
            <a:endParaRPr sz="1200" b="0" i="0" u="none" strike="noStrike" cap="none">
              <a:solidFill>
                <a:srgbClr val="000000"/>
              </a:solidFill>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Created </a:t>
            </a:r>
            <a:r>
              <a:rPr lang="en-US" sz="1200" b="0" i="0" u="sng" strike="noStrike" cap="none">
                <a:solidFill>
                  <a:schemeClr val="hlink"/>
                </a:solidFill>
                <a:latin typeface="Calibri"/>
                <a:ea typeface="Calibri"/>
                <a:cs typeface="Calibri"/>
                <a:sym typeface="Calibri"/>
                <a:hlinkClick r:id="rId6"/>
              </a:rPr>
              <a:t>improvement planning guidance</a:t>
            </a:r>
            <a:r>
              <a:rPr lang="en-US" sz="1200" b="0" i="0" u="none" strike="noStrike" cap="none">
                <a:solidFill>
                  <a:srgbClr val="000000"/>
                </a:solidFill>
                <a:latin typeface="Calibri"/>
                <a:ea typeface="Calibri"/>
                <a:cs typeface="Calibri"/>
                <a:sym typeface="Calibri"/>
              </a:rPr>
              <a:t> on how to still engage in continuous improvement without reporting Personally Identifiable Information.</a:t>
            </a:r>
            <a:endParaRPr sz="1200" b="0" i="0" u="none" strike="noStrike" cap="none">
              <a:solidFill>
                <a:srgbClr val="000000"/>
              </a:solidFill>
              <a:latin typeface="Calibri"/>
              <a:ea typeface="Calibri"/>
              <a:cs typeface="Calibri"/>
              <a:sym typeface="Calibri"/>
            </a:endParaRPr>
          </a:p>
        </p:txBody>
      </p:sp>
      <p:sp>
        <p:nvSpPr>
          <p:cNvPr id="1495" name="Google Shape;1495;p190"/>
          <p:cNvSpPr txBox="1">
            <a:spLocks noGrp="1"/>
          </p:cNvSpPr>
          <p:nvPr>
            <p:ph type="sldNum" idx="12"/>
          </p:nvPr>
        </p:nvSpPr>
        <p:spPr>
          <a:xfrm>
            <a:off x="114300" y="6310000"/>
            <a:ext cx="3471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34</a:t>
            </a:fld>
            <a:endParaRPr>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191"/>
          <p:cNvSpPr txBox="1">
            <a:spLocks noGrp="1"/>
          </p:cNvSpPr>
          <p:nvPr>
            <p:ph type="title"/>
          </p:nvPr>
        </p:nvSpPr>
        <p:spPr>
          <a:xfrm>
            <a:off x="245200" y="525150"/>
            <a:ext cx="7549800" cy="485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Why did we receive an Insufficient Data Rating (ISD)?</a:t>
            </a:r>
            <a:endParaRPr/>
          </a:p>
        </p:txBody>
      </p:sp>
      <p:sp>
        <p:nvSpPr>
          <p:cNvPr id="1502" name="Google Shape;1502;p191"/>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rmAutofit lnSpcReduction="10000"/>
          </a:bodyPr>
          <a:lstStyle/>
          <a:p>
            <a:pPr marL="0" lvl="0" indent="0" algn="l" rtl="0">
              <a:lnSpc>
                <a:spcPct val="115000"/>
              </a:lnSpc>
              <a:spcBef>
                <a:spcPts val="1000"/>
              </a:spcBef>
              <a:spcAft>
                <a:spcPts val="0"/>
              </a:spcAft>
              <a:buNone/>
            </a:pPr>
            <a:r>
              <a:rPr lang="en-US"/>
              <a:t>There is not enough data to assign a district rating / plan type</a:t>
            </a:r>
            <a:endParaRPr/>
          </a:p>
          <a:p>
            <a:pPr marL="457200" lvl="0" indent="-381000" algn="l" rtl="0">
              <a:lnSpc>
                <a:spcPct val="115000"/>
              </a:lnSpc>
              <a:spcBef>
                <a:spcPts val="1000"/>
              </a:spcBef>
              <a:spcAft>
                <a:spcPts val="0"/>
              </a:spcAft>
              <a:buSzPts val="2400"/>
              <a:buAutoNum type="arabicPeriod"/>
            </a:pPr>
            <a:r>
              <a:rPr lang="en-US"/>
              <a:t>The total participation rate was at or below 25% in both English language arts and math.</a:t>
            </a:r>
            <a:endParaRPr/>
          </a:p>
          <a:p>
            <a:pPr marL="457200" lvl="0" indent="-381000" algn="l" rtl="0">
              <a:lnSpc>
                <a:spcPct val="115000"/>
              </a:lnSpc>
              <a:spcBef>
                <a:spcPts val="1000"/>
              </a:spcBef>
              <a:spcAft>
                <a:spcPts val="0"/>
              </a:spcAft>
              <a:buSzPts val="2400"/>
              <a:buAutoNum type="arabicPeriod"/>
            </a:pPr>
            <a:r>
              <a:rPr lang="en-US"/>
              <a:t>Reportable data are not available for all applicable performance indicators (achievement, growth, and postsecondary workforce readiness), or</a:t>
            </a:r>
            <a:endParaRPr/>
          </a:p>
          <a:p>
            <a:pPr marL="914400" lvl="1" indent="-355600" algn="l" rtl="0">
              <a:lnSpc>
                <a:spcPct val="115000"/>
              </a:lnSpc>
              <a:spcBef>
                <a:spcPts val="1000"/>
              </a:spcBef>
              <a:spcAft>
                <a:spcPts val="0"/>
              </a:spcAft>
              <a:buSzPts val="2000"/>
              <a:buChar char="•"/>
            </a:pPr>
            <a:r>
              <a:rPr lang="en-US"/>
              <a:t>if one or more levels (e.g., elementary, middle, or high) do not have reportable data for one or more applicable performance indicators</a:t>
            </a:r>
            <a:endParaRPr/>
          </a:p>
          <a:p>
            <a:pPr marL="0" lvl="0" indent="0" algn="l" rtl="0">
              <a:lnSpc>
                <a:spcPct val="115000"/>
              </a:lnSpc>
              <a:spcBef>
                <a:spcPts val="1000"/>
              </a:spcBef>
              <a:spcAft>
                <a:spcPts val="0"/>
              </a:spcAft>
              <a:buNone/>
            </a:pPr>
            <a:r>
              <a:rPr lang="en-US" sz="1800">
                <a:highlight>
                  <a:srgbClr val="D0DEEF"/>
                </a:highlight>
              </a:rPr>
              <a:t>For more information about ISD ratings, refer to the CDE resources webpage </a:t>
            </a:r>
            <a:r>
              <a:rPr lang="en-US" sz="1800" u="sng">
                <a:solidFill>
                  <a:schemeClr val="hlink"/>
                </a:solidFill>
                <a:highlight>
                  <a:srgbClr val="D0DEEF"/>
                </a:highlight>
                <a:hlinkClick r:id="rId3"/>
              </a:rPr>
              <a:t>understanding school and district performance frameworks</a:t>
            </a:r>
            <a:r>
              <a:rPr lang="en-US" sz="1800">
                <a:highlight>
                  <a:srgbClr val="D0DEEF"/>
                </a:highlight>
              </a:rPr>
              <a:t>.</a:t>
            </a:r>
            <a:endParaRPr sz="1800">
              <a:highlight>
                <a:srgbClr val="D0DEEF"/>
              </a:highlight>
            </a:endParaRPr>
          </a:p>
        </p:txBody>
      </p:sp>
      <p:sp>
        <p:nvSpPr>
          <p:cNvPr id="1503" name="Google Shape;1503;p191"/>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35</a:t>
            </a:fld>
            <a:endParaRPr sz="1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192"/>
          <p:cNvSpPr txBox="1">
            <a:spLocks noGrp="1"/>
          </p:cNvSpPr>
          <p:nvPr>
            <p:ph type="title"/>
          </p:nvPr>
        </p:nvSpPr>
        <p:spPr>
          <a:xfrm>
            <a:off x="245200" y="306350"/>
            <a:ext cx="8667000" cy="704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Considerations while reviewing Insufficient State Data (ISD) Frameworks</a:t>
            </a:r>
            <a:endParaRPr/>
          </a:p>
        </p:txBody>
      </p:sp>
      <p:sp>
        <p:nvSpPr>
          <p:cNvPr id="1510" name="Google Shape;1510;p192"/>
          <p:cNvSpPr txBox="1">
            <a:spLocks noGrp="1"/>
          </p:cNvSpPr>
          <p:nvPr>
            <p:ph type="body" idx="1"/>
          </p:nvPr>
        </p:nvSpPr>
        <p:spPr>
          <a:xfrm>
            <a:off x="175600" y="1303575"/>
            <a:ext cx="8806200" cy="4640700"/>
          </a:xfrm>
          <a:prstGeom prst="rect">
            <a:avLst/>
          </a:prstGeom>
        </p:spPr>
        <p:txBody>
          <a:bodyPr spcFirstLastPara="1" wrap="square" lIns="0" tIns="0" rIns="0" bIns="45700" anchor="t" anchorCtr="0">
            <a:normAutofit fontScale="92500" lnSpcReduction="10000"/>
          </a:bodyPr>
          <a:lstStyle/>
          <a:p>
            <a:pPr marL="457200" lvl="0" indent="-381000" algn="l" rtl="0">
              <a:lnSpc>
                <a:spcPct val="115000"/>
              </a:lnSpc>
              <a:spcBef>
                <a:spcPts val="1000"/>
              </a:spcBef>
              <a:spcAft>
                <a:spcPts val="0"/>
              </a:spcAft>
              <a:buSzPts val="2400"/>
              <a:buChar char="•"/>
            </a:pPr>
            <a:r>
              <a:rPr lang="en-US" dirty="0"/>
              <a:t>ISD rating does not imply a value judgment.  It means that the state simply did not have enough data to calculate a rating and share a public report. </a:t>
            </a:r>
            <a:endParaRPr dirty="0"/>
          </a:p>
          <a:p>
            <a:pPr marL="457200" lvl="0" indent="-381000" algn="l" rtl="0">
              <a:lnSpc>
                <a:spcPct val="115000"/>
              </a:lnSpc>
              <a:spcBef>
                <a:spcPts val="0"/>
              </a:spcBef>
              <a:spcAft>
                <a:spcPts val="0"/>
              </a:spcAft>
              <a:buSzPts val="2400"/>
              <a:buChar char="•"/>
            </a:pPr>
            <a:r>
              <a:rPr lang="en-US" dirty="0"/>
              <a:t>While some information may be available for particular indicators (e.g., achievement), it is important not to characterize the performance for the whole district / school based on representation of limited performance indicators. </a:t>
            </a:r>
            <a:endParaRPr dirty="0"/>
          </a:p>
          <a:p>
            <a:pPr marL="457200" lvl="0" indent="-381000" algn="l" rtl="0">
              <a:lnSpc>
                <a:spcPct val="115000"/>
              </a:lnSpc>
              <a:spcBef>
                <a:spcPts val="0"/>
              </a:spcBef>
              <a:spcAft>
                <a:spcPts val="0"/>
              </a:spcAft>
              <a:buSzPts val="2400"/>
              <a:buChar char="•"/>
            </a:pPr>
            <a:r>
              <a:rPr lang="en-US" dirty="0"/>
              <a:t>It may be helpful to look at available data over time compared to historical performance to gain context. </a:t>
            </a:r>
            <a:endParaRPr dirty="0"/>
          </a:p>
          <a:p>
            <a:pPr marL="457200" lvl="0" indent="-381000" algn="l" rtl="0">
              <a:lnSpc>
                <a:spcPct val="115000"/>
              </a:lnSpc>
              <a:spcBef>
                <a:spcPts val="0"/>
              </a:spcBef>
              <a:spcAft>
                <a:spcPts val="0"/>
              </a:spcAft>
              <a:buSzPts val="2400"/>
              <a:buChar char="•"/>
            </a:pPr>
            <a:r>
              <a:rPr lang="en-US" dirty="0"/>
              <a:t>Emphasize other local data sources.</a:t>
            </a:r>
            <a:endParaRPr dirty="0"/>
          </a:p>
          <a:p>
            <a:pPr marL="457200" lvl="0" indent="-381000" algn="l" rtl="0">
              <a:lnSpc>
                <a:spcPct val="115000"/>
              </a:lnSpc>
              <a:spcBef>
                <a:spcPts val="0"/>
              </a:spcBef>
              <a:spcAft>
                <a:spcPts val="0"/>
              </a:spcAft>
              <a:buSzPts val="2400"/>
              <a:buChar char="•"/>
            </a:pPr>
            <a:r>
              <a:rPr lang="en-US" dirty="0"/>
              <a:t>Encourage participation in state assessments to help better inform community members of the academic performance of students. </a:t>
            </a:r>
            <a:endParaRPr dirty="0"/>
          </a:p>
        </p:txBody>
      </p:sp>
      <p:sp>
        <p:nvSpPr>
          <p:cNvPr id="1511" name="Google Shape;1511;p192"/>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36</a:t>
            </a:fld>
            <a:endParaRPr sz="1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16"/>
        <p:cNvGrpSpPr/>
        <p:nvPr/>
      </p:nvGrpSpPr>
      <p:grpSpPr>
        <a:xfrm>
          <a:off x="0" y="0"/>
          <a:ext cx="0" cy="0"/>
          <a:chOff x="0" y="0"/>
          <a:chExt cx="0" cy="0"/>
        </a:xfrm>
      </p:grpSpPr>
      <p:sp>
        <p:nvSpPr>
          <p:cNvPr id="1517" name="Google Shape;1517;p193"/>
          <p:cNvSpPr txBox="1">
            <a:spLocks noGrp="1"/>
          </p:cNvSpPr>
          <p:nvPr>
            <p:ph type="sldNum" idx="12"/>
          </p:nvPr>
        </p:nvSpPr>
        <p:spPr>
          <a:xfrm>
            <a:off x="88683" y="6235189"/>
            <a:ext cx="548700" cy="52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37</a:t>
            </a:fld>
            <a:endParaRPr>
              <a:latin typeface="Calibri"/>
              <a:ea typeface="Calibri"/>
              <a:cs typeface="Calibri"/>
              <a:sym typeface="Calibri"/>
            </a:endParaRPr>
          </a:p>
        </p:txBody>
      </p:sp>
      <p:sp>
        <p:nvSpPr>
          <p:cNvPr id="1518" name="Google Shape;1518;p193"/>
          <p:cNvSpPr txBox="1"/>
          <p:nvPr/>
        </p:nvSpPr>
        <p:spPr>
          <a:xfrm>
            <a:off x="362175" y="782775"/>
            <a:ext cx="8517000" cy="44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If your district and / or school(s) have Priority Improvement or Turnaround Plan Types, go to the next section </a:t>
            </a:r>
            <a:r>
              <a:rPr lang="en-US" sz="2400" u="sng" dirty="0">
                <a:solidFill>
                  <a:schemeClr val="hlink"/>
                </a:solidFill>
                <a:latin typeface="Calibri"/>
                <a:ea typeface="Calibri"/>
                <a:cs typeface="Calibri"/>
                <a:sym typeface="Calibri"/>
                <a:hlinkClick r:id="rId3" action="ppaction://hlinksldjump"/>
              </a:rPr>
              <a:t>Performance Watch: State Identification</a:t>
            </a:r>
            <a:r>
              <a:rPr lang="en-US" sz="2400" dirty="0">
                <a:solidFill>
                  <a:schemeClr val="dk1"/>
                </a:solidFill>
                <a:latin typeface="Calibri"/>
                <a:ea typeface="Calibri"/>
                <a:cs typeface="Calibri"/>
                <a:sym typeface="Calibri"/>
              </a:rPr>
              <a:t>. Refer to this section to understand all plan type requirements too.</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a:p>
            <a:pPr marL="0" lvl="0" indent="0" algn="l" rtl="0">
              <a:spcBef>
                <a:spcPts val="0"/>
              </a:spcBef>
              <a:spcAft>
                <a:spcPts val="0"/>
              </a:spcAft>
              <a:buNone/>
            </a:pPr>
            <a:r>
              <a:rPr lang="en-US" sz="2400" dirty="0">
                <a:solidFill>
                  <a:schemeClr val="dk1"/>
                </a:solidFill>
                <a:latin typeface="Calibri"/>
                <a:ea typeface="Calibri"/>
                <a:cs typeface="Calibri"/>
                <a:sym typeface="Calibri"/>
              </a:rPr>
              <a:t>If you board needs a deeper dive into the framework measures and metrics, go to </a:t>
            </a:r>
            <a:r>
              <a:rPr lang="en-US" sz="2400" u="sng" dirty="0">
                <a:solidFill>
                  <a:schemeClr val="hlink"/>
                </a:solidFill>
                <a:latin typeface="Calibri"/>
                <a:ea typeface="Calibri"/>
                <a:cs typeface="Calibri"/>
                <a:sym typeface="Calibri"/>
                <a:hlinkClick r:id="rId4" action="ppaction://hlinksldjump"/>
              </a:rPr>
              <a:t>State Accountability: Measures and Metrics</a:t>
            </a:r>
            <a:r>
              <a:rPr lang="en-US"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a:p>
            <a:pPr marL="0" lvl="0" indent="0" algn="l" rtl="0">
              <a:spcBef>
                <a:spcPts val="0"/>
              </a:spcBef>
              <a:spcAft>
                <a:spcPts val="0"/>
              </a:spcAft>
              <a:buNone/>
            </a:pPr>
            <a:r>
              <a:rPr lang="en-US" sz="2400" dirty="0">
                <a:solidFill>
                  <a:schemeClr val="dk1"/>
                </a:solidFill>
                <a:latin typeface="Calibri"/>
                <a:ea typeface="Calibri"/>
                <a:cs typeface="Calibri"/>
                <a:sym typeface="Calibri"/>
              </a:rPr>
              <a:t>Update the Board on our UIP efforts → go to </a:t>
            </a:r>
            <a:r>
              <a:rPr lang="en-US" sz="2400" u="sng" dirty="0">
                <a:solidFill>
                  <a:schemeClr val="hlink"/>
                </a:solidFill>
                <a:latin typeface="Calibri"/>
                <a:ea typeface="Calibri"/>
                <a:cs typeface="Calibri"/>
                <a:sym typeface="Calibri"/>
                <a:hlinkClick r:id="rId5" action="ppaction://hlinksldjump"/>
              </a:rPr>
              <a:t>Improvement Planning:  Current Year Priorities</a:t>
            </a:r>
            <a:r>
              <a:rPr lang="en-US"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p:txBody>
      </p:sp>
      <p:sp>
        <p:nvSpPr>
          <p:cNvPr id="1519" name="Google Shape;1519;p193"/>
          <p:cNvSpPr txBox="1"/>
          <p:nvPr/>
        </p:nvSpPr>
        <p:spPr>
          <a:xfrm>
            <a:off x="-23375" y="0"/>
            <a:ext cx="9218100" cy="6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chemeClr val="dk1"/>
                </a:solidFill>
                <a:latin typeface="Calibri"/>
                <a:ea typeface="Calibri"/>
                <a:cs typeface="Calibri"/>
                <a:sym typeface="Calibri"/>
              </a:rPr>
              <a:t>For Facilitator → Where do you want to go next?</a:t>
            </a:r>
            <a:endParaRPr sz="2800" b="1">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194"/>
          <p:cNvSpPr txBox="1">
            <a:spLocks noGrp="1"/>
          </p:cNvSpPr>
          <p:nvPr>
            <p:ph type="ctrTitle"/>
          </p:nvPr>
        </p:nvSpPr>
        <p:spPr>
          <a:xfrm>
            <a:off x="685800" y="2595716"/>
            <a:ext cx="7772400" cy="2337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Performance Watch: </a:t>
            </a:r>
            <a:endParaRPr/>
          </a:p>
          <a:p>
            <a:pPr marL="0" lvl="0" indent="0" algn="ctr" rtl="0">
              <a:spcBef>
                <a:spcPts val="0"/>
              </a:spcBef>
              <a:spcAft>
                <a:spcPts val="0"/>
              </a:spcAft>
              <a:buNone/>
            </a:pPr>
            <a:r>
              <a:rPr lang="en-US"/>
              <a:t>State Identification</a:t>
            </a:r>
            <a:endParaRPr/>
          </a:p>
          <a:p>
            <a:pPr marL="0" lvl="0" indent="0" algn="ctr" rtl="0">
              <a:spcBef>
                <a:spcPts val="0"/>
              </a:spcBef>
              <a:spcAft>
                <a:spcPts val="0"/>
              </a:spcAft>
              <a:buNone/>
            </a:pPr>
            <a:endParaRPr/>
          </a:p>
          <a:p>
            <a:pPr marL="0" lvl="0" indent="0" algn="ctr" rtl="0">
              <a:spcBef>
                <a:spcPts val="0"/>
              </a:spcBef>
              <a:spcAft>
                <a:spcPts val="0"/>
              </a:spcAft>
              <a:buNone/>
            </a:pPr>
            <a:endParaRPr sz="2800"/>
          </a:p>
        </p:txBody>
      </p:sp>
      <p:sp>
        <p:nvSpPr>
          <p:cNvPr id="1526" name="Google Shape;1526;p194"/>
          <p:cNvSpPr txBox="1">
            <a:spLocks noGrp="1"/>
          </p:cNvSpPr>
          <p:nvPr>
            <p:ph type="sldNum" idx="12"/>
          </p:nvPr>
        </p:nvSpPr>
        <p:spPr>
          <a:xfrm>
            <a:off x="215697"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38</a:t>
            </a:fld>
            <a:endParaRPr sz="1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195"/>
          <p:cNvSpPr txBox="1">
            <a:spLocks noGrp="1"/>
          </p:cNvSpPr>
          <p:nvPr>
            <p:ph type="body" idx="1"/>
          </p:nvPr>
        </p:nvSpPr>
        <p:spPr>
          <a:xfrm>
            <a:off x="457200" y="1524000"/>
            <a:ext cx="6431700" cy="425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The Colorado Educational Accountability system statutorily requires the role of local Boards of Education to:</a:t>
            </a:r>
            <a:endParaRPr/>
          </a:p>
          <a:p>
            <a:pPr marL="457200" lvl="0" indent="-330200" algn="l" rtl="0">
              <a:spcBef>
                <a:spcPts val="0"/>
              </a:spcBef>
              <a:spcAft>
                <a:spcPts val="0"/>
              </a:spcAft>
              <a:buSzPts val="1600"/>
              <a:buChar char="●"/>
            </a:pPr>
            <a:r>
              <a:rPr lang="en-US"/>
              <a:t>Enter into a District Accreditation Contract with the State</a:t>
            </a:r>
            <a:endParaRPr/>
          </a:p>
          <a:p>
            <a:pPr marL="457200" lvl="0" indent="-330200" algn="l" rtl="0">
              <a:spcBef>
                <a:spcPts val="0"/>
              </a:spcBef>
              <a:spcAft>
                <a:spcPts val="0"/>
              </a:spcAft>
              <a:buSzPts val="1600"/>
              <a:buChar char="●"/>
            </a:pPr>
            <a:r>
              <a:rPr lang="en-US"/>
              <a:t>Accredit the District’s schools</a:t>
            </a:r>
            <a:endParaRPr/>
          </a:p>
          <a:p>
            <a:pPr marL="457200" lvl="0" indent="-330200" algn="l" rtl="0">
              <a:spcBef>
                <a:spcPts val="0"/>
              </a:spcBef>
              <a:spcAft>
                <a:spcPts val="0"/>
              </a:spcAft>
              <a:buSzPts val="1600"/>
              <a:buChar char="●"/>
            </a:pPr>
            <a:r>
              <a:rPr lang="en-US"/>
              <a:t>Consult with the District’s Accountability Committee</a:t>
            </a:r>
            <a:endParaRPr/>
          </a:p>
          <a:p>
            <a:pPr marL="457200" lvl="0" indent="-330200" algn="l" rtl="0">
              <a:spcBef>
                <a:spcPts val="0"/>
              </a:spcBef>
              <a:spcAft>
                <a:spcPts val="0"/>
              </a:spcAft>
              <a:buSzPts val="1600"/>
              <a:buChar char="●"/>
            </a:pPr>
            <a:r>
              <a:rPr lang="en-US"/>
              <a:t>Engage with the District and Schools’ Improvement Plans</a:t>
            </a:r>
            <a:endParaRPr/>
          </a:p>
          <a:p>
            <a:pPr marL="914400" lvl="1" indent="-292100" algn="l" rtl="0">
              <a:spcBef>
                <a:spcPts val="0"/>
              </a:spcBef>
              <a:spcAft>
                <a:spcPts val="0"/>
              </a:spcAft>
              <a:buSzPts val="1000"/>
              <a:buChar char="○"/>
            </a:pPr>
            <a:r>
              <a:rPr lang="en-US"/>
              <a:t>Adopt the District’s Improvement Plan in accordance with the assigned accreditation plan</a:t>
            </a:r>
            <a:endParaRPr/>
          </a:p>
          <a:p>
            <a:pPr marL="914400" lvl="1" indent="-292100" algn="l" rtl="0">
              <a:spcBef>
                <a:spcPts val="0"/>
              </a:spcBef>
              <a:spcAft>
                <a:spcPts val="0"/>
              </a:spcAft>
              <a:buSzPts val="1000"/>
              <a:buChar char="○"/>
            </a:pPr>
            <a:r>
              <a:rPr lang="en-US"/>
              <a:t>Adopt the Improvement Plans for schools assigned Priority Improvement or Turnaround</a:t>
            </a:r>
            <a:endParaRPr/>
          </a:p>
          <a:p>
            <a:pPr marL="914400" lvl="1" indent="-292100" algn="l" rtl="0">
              <a:spcBef>
                <a:spcPts val="0"/>
              </a:spcBef>
              <a:spcAft>
                <a:spcPts val="0"/>
              </a:spcAft>
              <a:buSzPts val="1000"/>
              <a:buChar char="○"/>
            </a:pPr>
            <a:r>
              <a:rPr lang="en-US"/>
              <a:t>Consider the Improvement Plans of all schools in adopting the district’s budget</a:t>
            </a:r>
            <a:endParaRPr/>
          </a:p>
        </p:txBody>
      </p:sp>
      <p:sp>
        <p:nvSpPr>
          <p:cNvPr id="1532" name="Google Shape;1532;p195"/>
          <p:cNvSpPr/>
          <p:nvPr/>
        </p:nvSpPr>
        <p:spPr>
          <a:xfrm>
            <a:off x="687950" y="3928500"/>
            <a:ext cx="5873400" cy="612600"/>
          </a:xfrm>
          <a:prstGeom prst="rect">
            <a:avLst/>
          </a:prstGeom>
          <a:noFill/>
          <a:ln w="28575" cap="flat" cmpd="sng">
            <a:solidFill>
              <a:srgbClr val="D2242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33" name="Google Shape;1533;p195"/>
          <p:cNvSpPr txBox="1">
            <a:spLocks noGrp="1"/>
          </p:cNvSpPr>
          <p:nvPr>
            <p:ph type="title"/>
          </p:nvPr>
        </p:nvSpPr>
        <p:spPr>
          <a:xfrm>
            <a:off x="223375" y="140050"/>
            <a:ext cx="85206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a:latin typeface="Arial"/>
                <a:ea typeface="Arial"/>
                <a:cs typeface="Arial"/>
                <a:sym typeface="Arial"/>
              </a:rPr>
              <a:t>Role of the Board</a:t>
            </a:r>
            <a:r>
              <a:rPr lang="en-US" sz="2400">
                <a:latin typeface="Arial"/>
                <a:ea typeface="Arial"/>
                <a:cs typeface="Arial"/>
                <a:sym typeface="Arial"/>
              </a:rPr>
              <a:t> | Statutory Responsibilities</a:t>
            </a:r>
            <a:endParaRPr sz="2400">
              <a:latin typeface="Arial"/>
              <a:ea typeface="Arial"/>
              <a:cs typeface="Arial"/>
              <a:sym typeface="Arial"/>
            </a:endParaRPr>
          </a:p>
        </p:txBody>
      </p:sp>
      <p:sp>
        <p:nvSpPr>
          <p:cNvPr id="1534" name="Google Shape;1534;p195"/>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Calibri"/>
                <a:ea typeface="Calibri"/>
                <a:cs typeface="Calibri"/>
                <a:sym typeface="Calibri"/>
              </a:rPr>
              <a:t>39</a:t>
            </a:fld>
            <a:endParaRPr>
              <a:latin typeface="Calibri"/>
              <a:ea typeface="Calibri"/>
              <a:cs typeface="Calibri"/>
              <a:sym typeface="Calibri"/>
            </a:endParaRPr>
          </a:p>
        </p:txBody>
      </p:sp>
      <p:pic>
        <p:nvPicPr>
          <p:cNvPr id="1535" name="Google Shape;1535;p195"/>
          <p:cNvPicPr preferRelativeResize="0"/>
          <p:nvPr/>
        </p:nvPicPr>
        <p:blipFill>
          <a:blip r:embed="rId3">
            <a:alphaModFix/>
          </a:blip>
          <a:stretch>
            <a:fillRect/>
          </a:stretch>
        </p:blipFill>
        <p:spPr>
          <a:xfrm rot="659568">
            <a:off x="7047200" y="1734219"/>
            <a:ext cx="1552575" cy="2352675"/>
          </a:xfrm>
          <a:prstGeom prst="rect">
            <a:avLst/>
          </a:prstGeom>
          <a:noFill/>
          <a:ln>
            <a:noFill/>
          </a:ln>
          <a:effectLst>
            <a:outerShdw blurRad="57150" dist="152400" dir="972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160"/>
          <p:cNvSpPr txBox="1">
            <a:spLocks noGrp="1"/>
          </p:cNvSpPr>
          <p:nvPr>
            <p:ph type="title"/>
          </p:nvPr>
        </p:nvSpPr>
        <p:spPr>
          <a:xfrm>
            <a:off x="628650" y="155550"/>
            <a:ext cx="8341500" cy="984300"/>
          </a:xfrm>
          <a:prstGeom prst="rect">
            <a:avLst/>
          </a:prstGeom>
        </p:spPr>
        <p:txBody>
          <a:bodyPr spcFirstLastPara="1" wrap="square" lIns="0" tIns="0" rIns="0" bIns="0" anchor="t" anchorCtr="0">
            <a:noAutofit/>
          </a:bodyPr>
          <a:lstStyle/>
          <a:p>
            <a:pPr marL="0" lvl="0" indent="0" algn="l" rtl="0">
              <a:spcBef>
                <a:spcPts val="0"/>
              </a:spcBef>
              <a:spcAft>
                <a:spcPts val="0"/>
              </a:spcAft>
              <a:buSzPts val="990"/>
              <a:buNone/>
            </a:pPr>
            <a:endParaRPr sz="2360"/>
          </a:p>
          <a:p>
            <a:pPr marL="0" lvl="0" indent="0" algn="l" rtl="0">
              <a:spcBef>
                <a:spcPts val="0"/>
              </a:spcBef>
              <a:spcAft>
                <a:spcPts val="0"/>
              </a:spcAft>
              <a:buSzPts val="990"/>
              <a:buNone/>
            </a:pPr>
            <a:r>
              <a:rPr lang="en-US" sz="2360" b="1"/>
              <a:t>Updating Slides with Alternate Template Format</a:t>
            </a:r>
            <a:endParaRPr sz="2360" b="1"/>
          </a:p>
        </p:txBody>
      </p:sp>
      <p:sp>
        <p:nvSpPr>
          <p:cNvPr id="1172" name="Google Shape;1172;p160"/>
          <p:cNvSpPr txBox="1">
            <a:spLocks noGrp="1"/>
          </p:cNvSpPr>
          <p:nvPr>
            <p:ph type="body" idx="1"/>
          </p:nvPr>
        </p:nvSpPr>
        <p:spPr>
          <a:xfrm>
            <a:off x="400050" y="1437899"/>
            <a:ext cx="7886700" cy="843600"/>
          </a:xfrm>
          <a:prstGeom prst="rect">
            <a:avLst/>
          </a:prstGeom>
        </p:spPr>
        <p:txBody>
          <a:bodyPr spcFirstLastPara="1" wrap="square" lIns="0" tIns="0" rIns="0" bIns="45700" anchor="t" anchorCtr="0">
            <a:normAutofit/>
          </a:bodyPr>
          <a:lstStyle/>
          <a:p>
            <a:pPr marL="457200" lvl="0" indent="-358140" algn="l" rtl="0">
              <a:spcBef>
                <a:spcPts val="1000"/>
              </a:spcBef>
              <a:spcAft>
                <a:spcPts val="0"/>
              </a:spcAft>
              <a:buSzPct val="100000"/>
              <a:buChar char="●"/>
            </a:pPr>
            <a:r>
              <a:rPr lang="en-US"/>
              <a:t>The CDE PowerPoint template on which the content is presented may be replaced as needed.</a:t>
            </a:r>
            <a:endParaRPr/>
          </a:p>
          <a:p>
            <a:pPr marL="0" lvl="0" indent="0" algn="l" rtl="0">
              <a:spcBef>
                <a:spcPts val="1000"/>
              </a:spcBef>
              <a:spcAft>
                <a:spcPts val="0"/>
              </a:spcAft>
              <a:buNone/>
            </a:pPr>
            <a:endParaRPr/>
          </a:p>
        </p:txBody>
      </p:sp>
      <p:sp>
        <p:nvSpPr>
          <p:cNvPr id="1173" name="Google Shape;1173;p16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4</a:t>
            </a:fld>
            <a:endParaRPr/>
          </a:p>
        </p:txBody>
      </p:sp>
      <p:pic>
        <p:nvPicPr>
          <p:cNvPr id="1174" name="Google Shape;1174;p160"/>
          <p:cNvPicPr preferRelativeResize="0"/>
          <p:nvPr/>
        </p:nvPicPr>
        <p:blipFill>
          <a:blip r:embed="rId3">
            <a:alphaModFix/>
          </a:blip>
          <a:stretch>
            <a:fillRect/>
          </a:stretch>
        </p:blipFill>
        <p:spPr>
          <a:xfrm>
            <a:off x="835100" y="2931975"/>
            <a:ext cx="7680249" cy="3860151"/>
          </a:xfrm>
          <a:prstGeom prst="rect">
            <a:avLst/>
          </a:prstGeom>
          <a:noFill/>
          <a:ln>
            <a:noFill/>
          </a:ln>
        </p:spPr>
      </p:pic>
      <p:sp>
        <p:nvSpPr>
          <p:cNvPr id="1175" name="Google Shape;1175;p160"/>
          <p:cNvSpPr txBox="1"/>
          <p:nvPr/>
        </p:nvSpPr>
        <p:spPr>
          <a:xfrm>
            <a:off x="297150" y="1947675"/>
            <a:ext cx="6592800" cy="843600"/>
          </a:xfrm>
          <a:prstGeom prst="rect">
            <a:avLst/>
          </a:prstGeom>
          <a:solidFill>
            <a:srgbClr val="CCECFF"/>
          </a:solid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900">
                <a:solidFill>
                  <a:schemeClr val="dk1"/>
                </a:solidFill>
                <a:latin typeface="Calibri"/>
                <a:ea typeface="Calibri"/>
                <a:cs typeface="Calibri"/>
                <a:sym typeface="Calibri"/>
              </a:rPr>
              <a:t>The slide templates can be changed by selecting the designer button found below the home tab to the far right of the ribbon.</a:t>
            </a:r>
            <a:endParaRPr sz="19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1900">
              <a:solidFill>
                <a:schemeClr val="dk1"/>
              </a:solidFill>
              <a:latin typeface="Calibri"/>
              <a:ea typeface="Calibri"/>
              <a:cs typeface="Calibri"/>
              <a:sym typeface="Calibri"/>
            </a:endParaRPr>
          </a:p>
          <a:p>
            <a:pPr marL="0" lvl="0" indent="0" algn="l" rtl="0">
              <a:spcBef>
                <a:spcPts val="0"/>
              </a:spcBef>
              <a:spcAft>
                <a:spcPts val="0"/>
              </a:spcAft>
              <a:buNone/>
            </a:pPr>
            <a:endParaRPr sz="2300">
              <a:solidFill>
                <a:schemeClr val="dk1"/>
              </a:solidFill>
              <a:latin typeface="Calibri"/>
              <a:ea typeface="Calibri"/>
              <a:cs typeface="Calibri"/>
              <a:sym typeface="Calibri"/>
            </a:endParaRPr>
          </a:p>
        </p:txBody>
      </p:sp>
      <p:sp>
        <p:nvSpPr>
          <p:cNvPr id="1176" name="Google Shape;1176;p160"/>
          <p:cNvSpPr txBox="1"/>
          <p:nvPr/>
        </p:nvSpPr>
        <p:spPr>
          <a:xfrm>
            <a:off x="476250" y="5753700"/>
            <a:ext cx="5924100" cy="984300"/>
          </a:xfrm>
          <a:prstGeom prst="rect">
            <a:avLst/>
          </a:prstGeom>
          <a:solidFill>
            <a:srgbClr val="CCECFF"/>
          </a:solid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2000">
                <a:solidFill>
                  <a:schemeClr val="dk1"/>
                </a:solidFill>
                <a:latin typeface="Calibri"/>
                <a:ea typeface="Calibri"/>
                <a:cs typeface="Calibri"/>
                <a:sym typeface="Calibri"/>
              </a:rPr>
              <a:t>Once the designer button is selected you will see a list of design options on the right.  Simply select the desired template to update the presentation or slide. </a:t>
            </a:r>
            <a:endParaRPr sz="2400">
              <a:solidFill>
                <a:schemeClr val="dk1"/>
              </a:solidFill>
              <a:latin typeface="Calibri"/>
              <a:ea typeface="Calibri"/>
              <a:cs typeface="Calibri"/>
              <a:sym typeface="Calibri"/>
            </a:endParaRPr>
          </a:p>
        </p:txBody>
      </p:sp>
      <p:cxnSp>
        <p:nvCxnSpPr>
          <p:cNvPr id="1177" name="Google Shape;1177;p160"/>
          <p:cNvCxnSpPr>
            <a:stCxn id="1175" idx="3"/>
          </p:cNvCxnSpPr>
          <p:nvPr/>
        </p:nvCxnSpPr>
        <p:spPr>
          <a:xfrm>
            <a:off x="6889950" y="2369475"/>
            <a:ext cx="1143000" cy="998400"/>
          </a:xfrm>
          <a:prstGeom prst="straightConnector1">
            <a:avLst/>
          </a:prstGeom>
          <a:noFill/>
          <a:ln w="76200" cap="flat" cmpd="sng">
            <a:solidFill>
              <a:schemeClr val="dk2"/>
            </a:solidFill>
            <a:prstDash val="solid"/>
            <a:round/>
            <a:headEnd type="none" w="med" len="med"/>
            <a:tailEnd type="triangle" w="med" len="med"/>
          </a:ln>
        </p:spPr>
      </p:cxnSp>
      <p:cxnSp>
        <p:nvCxnSpPr>
          <p:cNvPr id="1178" name="Google Shape;1178;p160"/>
          <p:cNvCxnSpPr>
            <a:stCxn id="1176" idx="3"/>
          </p:cNvCxnSpPr>
          <p:nvPr/>
        </p:nvCxnSpPr>
        <p:spPr>
          <a:xfrm rot="10800000" flipH="1">
            <a:off x="6400350" y="5388450"/>
            <a:ext cx="832500" cy="857400"/>
          </a:xfrm>
          <a:prstGeom prst="straightConnector1">
            <a:avLst/>
          </a:prstGeom>
          <a:noFill/>
          <a:ln w="76200" cap="flat" cmpd="sng">
            <a:solidFill>
              <a:schemeClr val="dk2"/>
            </a:solidFill>
            <a:prstDash val="solid"/>
            <a:round/>
            <a:headEnd type="none" w="med" len="med"/>
            <a:tailEnd type="triangle" w="med" len="med"/>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Google Shape;1541;p196"/>
          <p:cNvSpPr txBox="1">
            <a:spLocks noGrp="1"/>
          </p:cNvSpPr>
          <p:nvPr>
            <p:ph type="title"/>
          </p:nvPr>
        </p:nvSpPr>
        <p:spPr>
          <a:xfrm>
            <a:off x="253200" y="453150"/>
            <a:ext cx="6081900" cy="6972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1100"/>
              <a:buNone/>
            </a:pPr>
            <a:r>
              <a:rPr lang="en-US" b="1"/>
              <a:t>Performance Watch </a:t>
            </a:r>
            <a:r>
              <a:rPr lang="en-US"/>
              <a:t>| Overview</a:t>
            </a:r>
            <a:endParaRPr/>
          </a:p>
        </p:txBody>
      </p:sp>
      <p:sp>
        <p:nvSpPr>
          <p:cNvPr id="1542" name="Google Shape;1542;p19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40</a:t>
            </a:fld>
            <a:endParaRPr sz="1200"/>
          </a:p>
        </p:txBody>
      </p:sp>
      <p:sp>
        <p:nvSpPr>
          <p:cNvPr id="1543" name="Google Shape;1543;p196"/>
          <p:cNvSpPr/>
          <p:nvPr/>
        </p:nvSpPr>
        <p:spPr>
          <a:xfrm>
            <a:off x="683011" y="2086569"/>
            <a:ext cx="7787400" cy="3619500"/>
          </a:xfrm>
          <a:prstGeom prst="flowChartAlternateProcess">
            <a:avLst/>
          </a:prstGeom>
          <a:gradFill>
            <a:gsLst>
              <a:gs pos="0">
                <a:srgbClr val="AFAFAF"/>
              </a:gs>
              <a:gs pos="50000">
                <a:schemeClr val="accent3"/>
              </a:gs>
              <a:gs pos="100000">
                <a:srgbClr val="919191"/>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marR="0" lvl="0" indent="0" algn="ctr" rtl="0">
              <a:spcBef>
                <a:spcPts val="0"/>
              </a:spcBef>
              <a:spcAft>
                <a:spcPts val="0"/>
              </a:spcAft>
              <a:buNone/>
            </a:pPr>
            <a:endParaRPr sz="1800" b="1">
              <a:solidFill>
                <a:schemeClr val="lt1"/>
              </a:solidFill>
              <a:latin typeface="Merriweather"/>
              <a:ea typeface="Merriweather"/>
              <a:cs typeface="Merriweather"/>
              <a:sym typeface="Merriweather"/>
            </a:endParaRPr>
          </a:p>
        </p:txBody>
      </p:sp>
      <p:sp>
        <p:nvSpPr>
          <p:cNvPr id="1544" name="Google Shape;1544;p196"/>
          <p:cNvSpPr/>
          <p:nvPr/>
        </p:nvSpPr>
        <p:spPr>
          <a:xfrm>
            <a:off x="6165118" y="3121190"/>
            <a:ext cx="1926000" cy="2336100"/>
          </a:xfrm>
          <a:prstGeom prst="flowChartAlternateProcess">
            <a:avLst/>
          </a:prstGeom>
          <a:solidFill>
            <a:srgbClr val="9CC2E5"/>
          </a:soli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marR="0" lvl="0" indent="0" algn="ctr" rtl="0">
              <a:spcBef>
                <a:spcPts val="0"/>
              </a:spcBef>
              <a:spcAft>
                <a:spcPts val="0"/>
              </a:spcAft>
              <a:buNone/>
            </a:pPr>
            <a:endParaRPr sz="1800" b="1">
              <a:solidFill>
                <a:schemeClr val="lt1"/>
              </a:solidFill>
              <a:latin typeface="Merriweather"/>
              <a:ea typeface="Merriweather"/>
              <a:cs typeface="Merriweather"/>
              <a:sym typeface="Merriweather"/>
            </a:endParaRPr>
          </a:p>
        </p:txBody>
      </p:sp>
      <p:sp>
        <p:nvSpPr>
          <p:cNvPr id="1545" name="Google Shape;1545;p196"/>
          <p:cNvSpPr/>
          <p:nvPr/>
        </p:nvSpPr>
        <p:spPr>
          <a:xfrm>
            <a:off x="881087" y="3121191"/>
            <a:ext cx="5083200" cy="2336100"/>
          </a:xfrm>
          <a:prstGeom prst="flowChartAlternateProcess">
            <a:avLst/>
          </a:prstGeom>
          <a:solidFill>
            <a:srgbClr val="9CC2E5"/>
          </a:soli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marR="0" lvl="0" indent="0" algn="ctr" rtl="0">
              <a:spcBef>
                <a:spcPts val="0"/>
              </a:spcBef>
              <a:spcAft>
                <a:spcPts val="0"/>
              </a:spcAft>
              <a:buNone/>
            </a:pPr>
            <a:endParaRPr sz="1800" b="1">
              <a:solidFill>
                <a:schemeClr val="lt1"/>
              </a:solidFill>
              <a:latin typeface="Merriweather"/>
              <a:ea typeface="Merriweather"/>
              <a:cs typeface="Merriweather"/>
              <a:sym typeface="Merriweather"/>
            </a:endParaRPr>
          </a:p>
        </p:txBody>
      </p:sp>
      <p:sp>
        <p:nvSpPr>
          <p:cNvPr id="1546" name="Google Shape;1546;p196"/>
          <p:cNvSpPr/>
          <p:nvPr/>
        </p:nvSpPr>
        <p:spPr>
          <a:xfrm>
            <a:off x="654943" y="1522019"/>
            <a:ext cx="7843500" cy="697200"/>
          </a:xfrm>
          <a:prstGeom prst="flowChartAlternateProcess">
            <a:avLst/>
          </a:prstGeom>
          <a:gradFill>
            <a:gsLst>
              <a:gs pos="0">
                <a:srgbClr val="5F82CA"/>
              </a:gs>
              <a:gs pos="50000">
                <a:srgbClr val="3C70CA"/>
              </a:gs>
              <a:gs pos="100000">
                <a:srgbClr val="2E60B9"/>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PERFORMANCE WATCH</a:t>
            </a:r>
            <a:endParaRPr sz="2400" b="1">
              <a:solidFill>
                <a:schemeClr val="lt1"/>
              </a:solidFill>
              <a:latin typeface="Calibri"/>
              <a:ea typeface="Calibri"/>
              <a:cs typeface="Calibri"/>
              <a:sym typeface="Calibri"/>
            </a:endParaRPr>
          </a:p>
        </p:txBody>
      </p:sp>
      <p:sp>
        <p:nvSpPr>
          <p:cNvPr id="1547" name="Google Shape;1547;p196"/>
          <p:cNvSpPr/>
          <p:nvPr/>
        </p:nvSpPr>
        <p:spPr>
          <a:xfrm>
            <a:off x="1091243" y="3261555"/>
            <a:ext cx="4522800" cy="1848300"/>
          </a:xfrm>
          <a:prstGeom prst="flowChartAlternateProcess">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1652904" lvl="0" indent="0" algn="l" rtl="0">
              <a:spcBef>
                <a:spcPts val="0"/>
              </a:spcBef>
              <a:spcAft>
                <a:spcPts val="0"/>
              </a:spcAft>
              <a:buNone/>
            </a:pPr>
            <a:r>
              <a:rPr lang="en-US" sz="1600" dirty="0">
                <a:solidFill>
                  <a:schemeClr val="dk1"/>
                </a:solidFill>
                <a:latin typeface="Calibri"/>
                <a:ea typeface="Calibri"/>
                <a:cs typeface="Calibri"/>
                <a:sym typeface="Calibri"/>
              </a:rPr>
              <a:t>Priority Improvement </a:t>
            </a:r>
            <a:br>
              <a:rPr lang="en-US" sz="1600" dirty="0">
                <a:solidFill>
                  <a:schemeClr val="dk1"/>
                </a:solidFill>
                <a:latin typeface="Calibri"/>
                <a:ea typeface="Calibri"/>
                <a:cs typeface="Calibri"/>
                <a:sym typeface="Calibri"/>
              </a:rPr>
            </a:br>
            <a:r>
              <a:rPr lang="en-US" sz="1600" dirty="0">
                <a:solidFill>
                  <a:schemeClr val="dk1"/>
                </a:solidFill>
                <a:latin typeface="Calibri"/>
                <a:ea typeface="Calibri"/>
                <a:cs typeface="Calibri"/>
                <a:sym typeface="Calibri"/>
              </a:rPr>
              <a:t>or Turnaround</a:t>
            </a:r>
            <a:endParaRPr sz="1600" dirty="0">
              <a:solidFill>
                <a:schemeClr val="dk1"/>
              </a:solidFill>
              <a:latin typeface="Calibri"/>
              <a:ea typeface="Calibri"/>
              <a:cs typeface="Calibri"/>
              <a:sym typeface="Calibri"/>
            </a:endParaRPr>
          </a:p>
          <a:p>
            <a:pPr marL="0" marR="1652904" lvl="0" indent="0" algn="l" rtl="0">
              <a:spcBef>
                <a:spcPts val="0"/>
              </a:spcBef>
              <a:spcAft>
                <a:spcPts val="0"/>
              </a:spcAft>
              <a:buNone/>
            </a:pPr>
            <a:endParaRPr sz="1600" dirty="0">
              <a:solidFill>
                <a:schemeClr val="dk1"/>
              </a:solidFill>
              <a:latin typeface="Calibri"/>
              <a:ea typeface="Calibri"/>
              <a:cs typeface="Calibri"/>
              <a:sym typeface="Calibri"/>
            </a:endParaRPr>
          </a:p>
          <a:p>
            <a:pPr marL="0" marR="1652904" lvl="0" indent="0" algn="l" rtl="0">
              <a:spcBef>
                <a:spcPts val="0"/>
              </a:spcBef>
              <a:spcAft>
                <a:spcPts val="0"/>
              </a:spcAft>
              <a:buNone/>
            </a:pPr>
            <a:r>
              <a:rPr lang="en-US" sz="1600" dirty="0">
                <a:solidFill>
                  <a:schemeClr val="dk1"/>
                </a:solidFill>
                <a:latin typeface="Calibri"/>
                <a:ea typeface="Calibri"/>
                <a:cs typeface="Calibri"/>
                <a:sym typeface="Calibri"/>
              </a:rPr>
              <a:t>              Year 1+</a:t>
            </a:r>
            <a:endParaRPr sz="1600" dirty="0">
              <a:solidFill>
                <a:schemeClr val="dk1"/>
              </a:solidFill>
              <a:latin typeface="Calibri"/>
              <a:ea typeface="Calibri"/>
              <a:cs typeface="Calibri"/>
              <a:sym typeface="Calibri"/>
            </a:endParaRPr>
          </a:p>
        </p:txBody>
      </p:sp>
      <p:sp>
        <p:nvSpPr>
          <p:cNvPr id="1548" name="Google Shape;1548;p196"/>
          <p:cNvSpPr/>
          <p:nvPr/>
        </p:nvSpPr>
        <p:spPr>
          <a:xfrm>
            <a:off x="6264114" y="3261800"/>
            <a:ext cx="1739700" cy="1941600"/>
          </a:xfrm>
          <a:prstGeom prst="flowChartAlternateProcess">
            <a:avLst/>
          </a:prstGeom>
          <a:solidFill>
            <a:srgbClr val="C4E0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Performance/ Improvement</a:t>
            </a:r>
            <a:endParaRPr sz="1600">
              <a:solidFill>
                <a:schemeClr val="dk1"/>
              </a:solidFill>
              <a:latin typeface="Calibri"/>
              <a:ea typeface="Calibri"/>
              <a:cs typeface="Calibri"/>
              <a:sym typeface="Calibri"/>
            </a:endParaRPr>
          </a:p>
          <a:p>
            <a:pPr marL="0" marR="0" lvl="0" indent="0" algn="ctr" rtl="0">
              <a:spcBef>
                <a:spcPts val="0"/>
              </a:spcBef>
              <a:spcAft>
                <a:spcPts val="0"/>
              </a:spcAft>
              <a:buNone/>
            </a:pPr>
            <a:endParaRPr sz="160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Year 2+</a:t>
            </a:r>
            <a:endParaRPr sz="1600">
              <a:solidFill>
                <a:schemeClr val="dk1"/>
              </a:solidFill>
              <a:latin typeface="Calibri"/>
              <a:ea typeface="Calibri"/>
              <a:cs typeface="Calibri"/>
              <a:sym typeface="Calibri"/>
            </a:endParaRPr>
          </a:p>
        </p:txBody>
      </p:sp>
      <p:sp>
        <p:nvSpPr>
          <p:cNvPr id="1549" name="Google Shape;1549;p196"/>
          <p:cNvSpPr/>
          <p:nvPr/>
        </p:nvSpPr>
        <p:spPr>
          <a:xfrm>
            <a:off x="3153224" y="3520508"/>
            <a:ext cx="2310900" cy="1328100"/>
          </a:xfrm>
          <a:prstGeom prst="flowChartAlternateProcess">
            <a:avLst/>
          </a:prstGeom>
          <a:solidFill>
            <a:srgbClr val="E06666">
              <a:alpha val="749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Sites with State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Board Action</a:t>
            </a:r>
            <a:endParaRPr sz="160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Year 5+ and Early Action</a:t>
            </a:r>
            <a:endParaRPr sz="1600">
              <a:solidFill>
                <a:schemeClr val="dk1"/>
              </a:solidFill>
              <a:latin typeface="Calibri"/>
              <a:ea typeface="Calibri"/>
              <a:cs typeface="Calibri"/>
              <a:sym typeface="Calibri"/>
            </a:endParaRPr>
          </a:p>
        </p:txBody>
      </p:sp>
      <p:sp>
        <p:nvSpPr>
          <p:cNvPr id="1550" name="Google Shape;1550;p196"/>
          <p:cNvSpPr/>
          <p:nvPr/>
        </p:nvSpPr>
        <p:spPr>
          <a:xfrm>
            <a:off x="898765" y="2423012"/>
            <a:ext cx="5047800" cy="634800"/>
          </a:xfrm>
          <a:prstGeom prst="flowChartAlternateProcess">
            <a:avLst/>
          </a:prstGeom>
          <a:gradFill>
            <a:gsLst>
              <a:gs pos="0">
                <a:srgbClr val="70A5DA"/>
              </a:gs>
              <a:gs pos="50000">
                <a:srgbClr val="539BDB"/>
              </a:gs>
              <a:gs pos="100000">
                <a:srgbClr val="4288C8"/>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ACCOUNTABILITY CLOCK</a:t>
            </a:r>
            <a:endParaRPr sz="1800" b="1">
              <a:solidFill>
                <a:schemeClr val="lt1"/>
              </a:solidFill>
              <a:latin typeface="Calibri"/>
              <a:ea typeface="Calibri"/>
              <a:cs typeface="Calibri"/>
              <a:sym typeface="Calibri"/>
            </a:endParaRPr>
          </a:p>
        </p:txBody>
      </p:sp>
      <p:sp>
        <p:nvSpPr>
          <p:cNvPr id="1551" name="Google Shape;1551;p196"/>
          <p:cNvSpPr/>
          <p:nvPr/>
        </p:nvSpPr>
        <p:spPr>
          <a:xfrm>
            <a:off x="6164222" y="2486411"/>
            <a:ext cx="1927800" cy="634800"/>
          </a:xfrm>
          <a:prstGeom prst="flowChartAlternateProcess">
            <a:avLst/>
          </a:prstGeom>
          <a:gradFill>
            <a:gsLst>
              <a:gs pos="0">
                <a:srgbClr val="70A5DA"/>
              </a:gs>
              <a:gs pos="50000">
                <a:srgbClr val="539BDB"/>
              </a:gs>
              <a:gs pos="100000">
                <a:srgbClr val="4288C8"/>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On Watch</a:t>
            </a:r>
            <a:endParaRPr/>
          </a:p>
        </p:txBody>
      </p:sp>
      <p:sp>
        <p:nvSpPr>
          <p:cNvPr id="1552" name="Google Shape;1552;p196"/>
          <p:cNvSpPr/>
          <p:nvPr/>
        </p:nvSpPr>
        <p:spPr>
          <a:xfrm>
            <a:off x="1377900" y="6035500"/>
            <a:ext cx="3832500" cy="697200"/>
          </a:xfrm>
          <a:prstGeom prst="wedgeEllipseCallout">
            <a:avLst>
              <a:gd name="adj1" fmla="val -32753"/>
              <a:gd name="adj2" fmla="val -180156"/>
            </a:avLst>
          </a:prstGeom>
          <a:solidFill>
            <a:srgbClr val="FFC6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000"/>
              </a:spcBef>
              <a:spcAft>
                <a:spcPts val="0"/>
              </a:spcAft>
              <a:buNone/>
            </a:pPr>
            <a:r>
              <a:rPr lang="en-US" sz="1200">
                <a:solidFill>
                  <a:schemeClr val="dk1"/>
                </a:solidFill>
                <a:latin typeface="Calibri"/>
                <a:ea typeface="Calibri"/>
                <a:cs typeface="Calibri"/>
                <a:sym typeface="Calibri"/>
              </a:rPr>
              <a:t>Local Boards adopt the Improvement Plans for schools assigned Priority Improvement or Turnaround</a:t>
            </a:r>
            <a:endParaRPr sz="1200">
              <a:solidFill>
                <a:schemeClr val="dk1"/>
              </a:solidFill>
            </a:endParaRPr>
          </a:p>
          <a:p>
            <a:pPr marL="0" lvl="0" indent="0" algn="ctr" rtl="0">
              <a:spcBef>
                <a:spcPts val="0"/>
              </a:spcBef>
              <a:spcAft>
                <a:spcPts val="0"/>
              </a:spcAft>
              <a:buNone/>
            </a:pPr>
            <a:endParaRPr sz="600">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197"/>
          <p:cNvSpPr txBox="1">
            <a:spLocks noGrp="1"/>
          </p:cNvSpPr>
          <p:nvPr>
            <p:ph type="title"/>
          </p:nvPr>
        </p:nvSpPr>
        <p:spPr>
          <a:xfrm>
            <a:off x="213075" y="185350"/>
            <a:ext cx="8520600" cy="7215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1400"/>
              <a:buNone/>
            </a:pPr>
            <a:r>
              <a:rPr lang="en-US" sz="2400" b="1">
                <a:latin typeface="Arial"/>
                <a:ea typeface="Arial"/>
                <a:cs typeface="Arial"/>
                <a:sym typeface="Arial"/>
              </a:rPr>
              <a:t>Performance Watch </a:t>
            </a:r>
            <a:r>
              <a:rPr lang="en-US" sz="2400">
                <a:latin typeface="Arial"/>
                <a:ea typeface="Arial"/>
                <a:cs typeface="Arial"/>
                <a:sym typeface="Arial"/>
              </a:rPr>
              <a:t>| Definitions</a:t>
            </a:r>
            <a:endParaRPr sz="2400">
              <a:latin typeface="Arial"/>
              <a:ea typeface="Arial"/>
              <a:cs typeface="Arial"/>
              <a:sym typeface="Arial"/>
            </a:endParaRPr>
          </a:p>
        </p:txBody>
      </p:sp>
      <p:sp>
        <p:nvSpPr>
          <p:cNvPr id="1558" name="Google Shape;1558;p197"/>
          <p:cNvSpPr txBox="1">
            <a:spLocks noGrp="1"/>
          </p:cNvSpPr>
          <p:nvPr>
            <p:ph type="sldNum" idx="12"/>
          </p:nvPr>
        </p:nvSpPr>
        <p:spPr>
          <a:xfrm>
            <a:off x="114300" y="8413333"/>
            <a:ext cx="347100" cy="500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999999"/>
              </a:buClr>
              <a:buSzPts val="1200"/>
              <a:buFont typeface="Rockwell"/>
              <a:buNone/>
            </a:pPr>
            <a:fld id="{00000000-1234-1234-1234-123412341234}" type="slidenum">
              <a:rPr lang="en-US"/>
              <a:t>41</a:t>
            </a:fld>
            <a:endParaRPr/>
          </a:p>
        </p:txBody>
      </p:sp>
      <p:sp>
        <p:nvSpPr>
          <p:cNvPr id="1559" name="Google Shape;1559;p19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latin typeface="Calibri"/>
                <a:ea typeface="Calibri"/>
                <a:cs typeface="Calibri"/>
                <a:sym typeface="Calibri"/>
              </a:rPr>
              <a:t>41</a:t>
            </a:fld>
            <a:endParaRPr>
              <a:latin typeface="Calibri"/>
              <a:ea typeface="Calibri"/>
              <a:cs typeface="Calibri"/>
              <a:sym typeface="Calibri"/>
            </a:endParaRPr>
          </a:p>
        </p:txBody>
      </p:sp>
      <p:graphicFrame>
        <p:nvGraphicFramePr>
          <p:cNvPr id="1560" name="Google Shape;1560;p197"/>
          <p:cNvGraphicFramePr/>
          <p:nvPr/>
        </p:nvGraphicFramePr>
        <p:xfrm>
          <a:off x="581863" y="1144950"/>
          <a:ext cx="7254300" cy="3860725"/>
        </p:xfrm>
        <a:graphic>
          <a:graphicData uri="http://schemas.openxmlformats.org/drawingml/2006/table">
            <a:tbl>
              <a:tblPr>
                <a:noFill/>
                <a:tableStyleId>{524DF1B7-F93B-48D9-BF13-3391274ED2EC}</a:tableStyleId>
              </a:tblPr>
              <a:tblGrid>
                <a:gridCol w="2100325">
                  <a:extLst>
                    <a:ext uri="{9D8B030D-6E8A-4147-A177-3AD203B41FA5}">
                      <a16:colId xmlns:a16="http://schemas.microsoft.com/office/drawing/2014/main" val="20000"/>
                    </a:ext>
                  </a:extLst>
                </a:gridCol>
                <a:gridCol w="5153975">
                  <a:extLst>
                    <a:ext uri="{9D8B030D-6E8A-4147-A177-3AD203B41FA5}">
                      <a16:colId xmlns:a16="http://schemas.microsoft.com/office/drawing/2014/main" val="20001"/>
                    </a:ext>
                  </a:extLst>
                </a:gridCol>
              </a:tblGrid>
              <a:tr h="392600">
                <a:tc>
                  <a:txBody>
                    <a:bodyPr/>
                    <a:lstStyle/>
                    <a:p>
                      <a:pPr marL="0" lvl="0" indent="0" algn="l" rtl="0">
                        <a:spcBef>
                          <a:spcPts val="0"/>
                        </a:spcBef>
                        <a:spcAft>
                          <a:spcPts val="0"/>
                        </a:spcAft>
                        <a:buNone/>
                      </a:pPr>
                      <a:endParaRPr sz="2100" b="1">
                        <a:solidFill>
                          <a:srgbClr val="FFFFFF"/>
                        </a:solidFill>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31386D"/>
                    </a:solidFill>
                  </a:tcPr>
                </a:tc>
                <a:tc>
                  <a:txBody>
                    <a:bodyPr/>
                    <a:lstStyle/>
                    <a:p>
                      <a:pPr marL="0" lvl="0" indent="0" algn="l" rtl="0">
                        <a:spcBef>
                          <a:spcPts val="0"/>
                        </a:spcBef>
                        <a:spcAft>
                          <a:spcPts val="0"/>
                        </a:spcAft>
                        <a:buNone/>
                      </a:pPr>
                      <a:r>
                        <a:rPr lang="en-US" sz="2100" b="1">
                          <a:solidFill>
                            <a:srgbClr val="FFFFFF"/>
                          </a:solidFill>
                          <a:latin typeface="Calibri"/>
                          <a:ea typeface="Calibri"/>
                          <a:cs typeface="Calibri"/>
                          <a:sym typeface="Calibri"/>
                        </a:rPr>
                        <a:t>Criteria</a:t>
                      </a:r>
                      <a:endParaRPr sz="2100" b="1">
                        <a:solidFill>
                          <a:srgbClr val="FFFFFF"/>
                        </a:solidFill>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31386D"/>
                    </a:solidFill>
                  </a:tcPr>
                </a:tc>
                <a:extLst>
                  <a:ext uri="{0D108BD9-81ED-4DB2-BD59-A6C34878D82A}">
                    <a16:rowId xmlns:a16="http://schemas.microsoft.com/office/drawing/2014/main" val="10000"/>
                  </a:ext>
                </a:extLst>
              </a:tr>
              <a:tr h="1040475">
                <a:tc>
                  <a:txBody>
                    <a:bodyPr/>
                    <a:lstStyle/>
                    <a:p>
                      <a:pPr marL="0" lvl="0" indent="0" algn="l" rtl="0">
                        <a:spcBef>
                          <a:spcPts val="0"/>
                        </a:spcBef>
                        <a:spcAft>
                          <a:spcPts val="0"/>
                        </a:spcAft>
                        <a:buNone/>
                      </a:pPr>
                      <a:r>
                        <a:rPr lang="en-US" sz="2100">
                          <a:latin typeface="Calibri"/>
                          <a:ea typeface="Calibri"/>
                          <a:cs typeface="Calibri"/>
                          <a:sym typeface="Calibri"/>
                        </a:rPr>
                        <a:t>On Clock</a:t>
                      </a:r>
                      <a:endParaRPr sz="21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BDEED"/>
                    </a:solidFill>
                  </a:tcPr>
                </a:tc>
                <a:tc>
                  <a:txBody>
                    <a:bodyPr/>
                    <a:lstStyle/>
                    <a:p>
                      <a:pPr marL="38100" lvl="0" indent="-133350" algn="l" rtl="0">
                        <a:spcBef>
                          <a:spcPts val="0"/>
                        </a:spcBef>
                        <a:spcAft>
                          <a:spcPts val="0"/>
                        </a:spcAft>
                        <a:buSzPts val="2100"/>
                        <a:buFont typeface="Calibri"/>
                        <a:buChar char="●"/>
                      </a:pPr>
                      <a:r>
                        <a:rPr lang="en-US" sz="2100">
                          <a:latin typeface="Calibri"/>
                          <a:ea typeface="Calibri"/>
                          <a:cs typeface="Calibri"/>
                          <a:sym typeface="Calibri"/>
                        </a:rPr>
                        <a:t>  Earned a Priority Improvement or Turnaround plan type</a:t>
                      </a:r>
                      <a:endParaRPr sz="21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BDEED"/>
                    </a:solidFill>
                  </a:tcPr>
                </a:tc>
                <a:extLst>
                  <a:ext uri="{0D108BD9-81ED-4DB2-BD59-A6C34878D82A}">
                    <a16:rowId xmlns:a16="http://schemas.microsoft.com/office/drawing/2014/main" val="10001"/>
                  </a:ext>
                </a:extLst>
              </a:tr>
              <a:tr h="1208450">
                <a:tc>
                  <a:txBody>
                    <a:bodyPr/>
                    <a:lstStyle/>
                    <a:p>
                      <a:pPr marL="0" lvl="0" indent="0" algn="l" rtl="0">
                        <a:spcBef>
                          <a:spcPts val="0"/>
                        </a:spcBef>
                        <a:spcAft>
                          <a:spcPts val="0"/>
                        </a:spcAft>
                        <a:buNone/>
                      </a:pPr>
                      <a:r>
                        <a:rPr lang="en-US" sz="2100">
                          <a:latin typeface="Calibri"/>
                          <a:ea typeface="Calibri"/>
                          <a:cs typeface="Calibri"/>
                          <a:sym typeface="Calibri"/>
                        </a:rPr>
                        <a:t>On Watch</a:t>
                      </a:r>
                      <a:endParaRPr sz="21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tcPr>
                </a:tc>
                <a:tc>
                  <a:txBody>
                    <a:bodyPr/>
                    <a:lstStyle/>
                    <a:p>
                      <a:pPr marL="38100" lvl="0" indent="-133350" algn="l" rtl="0">
                        <a:spcBef>
                          <a:spcPts val="0"/>
                        </a:spcBef>
                        <a:spcAft>
                          <a:spcPts val="0"/>
                        </a:spcAft>
                        <a:buSzPts val="2100"/>
                        <a:buFont typeface="Calibri"/>
                        <a:buChar char="●"/>
                      </a:pPr>
                      <a:r>
                        <a:rPr lang="en-US" sz="2100">
                          <a:latin typeface="Calibri"/>
                          <a:ea typeface="Calibri"/>
                          <a:cs typeface="Calibri"/>
                          <a:sym typeface="Calibri"/>
                        </a:rPr>
                        <a:t>  Earned an Improvement or Performance plan type</a:t>
                      </a:r>
                      <a:endParaRPr sz="2100">
                        <a:latin typeface="Calibri"/>
                        <a:ea typeface="Calibri"/>
                        <a:cs typeface="Calibri"/>
                        <a:sym typeface="Calibri"/>
                      </a:endParaRPr>
                    </a:p>
                    <a:p>
                      <a:pPr marL="38100" lvl="0" indent="-133350" algn="l" rtl="0">
                        <a:spcBef>
                          <a:spcPts val="0"/>
                        </a:spcBef>
                        <a:spcAft>
                          <a:spcPts val="0"/>
                        </a:spcAft>
                        <a:buSzPts val="2100"/>
                        <a:buFont typeface="Calibri"/>
                        <a:buChar char="●"/>
                      </a:pPr>
                      <a:r>
                        <a:rPr lang="en-US" sz="2100">
                          <a:latin typeface="Calibri"/>
                          <a:ea typeface="Calibri"/>
                          <a:cs typeface="Calibri"/>
                          <a:sym typeface="Calibri"/>
                        </a:rPr>
                        <a:t>  Previously on accountability clock for at least two consecutive years</a:t>
                      </a:r>
                      <a:endParaRPr sz="21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tcPr>
                </a:tc>
                <a:extLst>
                  <a:ext uri="{0D108BD9-81ED-4DB2-BD59-A6C34878D82A}">
                    <a16:rowId xmlns:a16="http://schemas.microsoft.com/office/drawing/2014/main" val="10002"/>
                  </a:ext>
                </a:extLst>
              </a:tr>
              <a:tr h="945750">
                <a:tc>
                  <a:txBody>
                    <a:bodyPr/>
                    <a:lstStyle/>
                    <a:p>
                      <a:pPr marL="0" lvl="0" indent="0" algn="l" rtl="0">
                        <a:spcBef>
                          <a:spcPts val="0"/>
                        </a:spcBef>
                        <a:spcAft>
                          <a:spcPts val="0"/>
                        </a:spcAft>
                        <a:buNone/>
                      </a:pPr>
                      <a:r>
                        <a:rPr lang="en-US" sz="2100">
                          <a:latin typeface="Calibri"/>
                          <a:ea typeface="Calibri"/>
                          <a:cs typeface="Calibri"/>
                          <a:sym typeface="Calibri"/>
                        </a:rPr>
                        <a:t>On Hold</a:t>
                      </a:r>
                      <a:endParaRPr sz="21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BDEED"/>
                    </a:solidFill>
                  </a:tcPr>
                </a:tc>
                <a:tc>
                  <a:txBody>
                    <a:bodyPr/>
                    <a:lstStyle/>
                    <a:p>
                      <a:pPr marL="38100" lvl="0" indent="-133350" algn="l" rtl="0">
                        <a:spcBef>
                          <a:spcPts val="0"/>
                        </a:spcBef>
                        <a:spcAft>
                          <a:spcPts val="0"/>
                        </a:spcAft>
                        <a:buSzPts val="2100"/>
                        <a:buFont typeface="Calibri"/>
                        <a:buChar char="●"/>
                      </a:pPr>
                      <a:r>
                        <a:rPr lang="en-US" sz="2100">
                          <a:latin typeface="Calibri"/>
                          <a:ea typeface="Calibri"/>
                          <a:cs typeface="Calibri"/>
                          <a:sym typeface="Calibri"/>
                        </a:rPr>
                        <a:t>  Received Insufficient State Data</a:t>
                      </a:r>
                      <a:endParaRPr sz="2100">
                        <a:latin typeface="Calibri"/>
                        <a:ea typeface="Calibri"/>
                        <a:cs typeface="Calibri"/>
                        <a:sym typeface="Calibri"/>
                      </a:endParaRPr>
                    </a:p>
                    <a:p>
                      <a:pPr marL="38100" lvl="0" indent="-133350" algn="l" rtl="0">
                        <a:spcBef>
                          <a:spcPts val="0"/>
                        </a:spcBef>
                        <a:spcAft>
                          <a:spcPts val="0"/>
                        </a:spcAft>
                        <a:buSzPts val="2100"/>
                        <a:buFont typeface="Calibri"/>
                        <a:buChar char="●"/>
                      </a:pPr>
                      <a:r>
                        <a:rPr lang="en-US" sz="2100">
                          <a:latin typeface="Calibri"/>
                          <a:ea typeface="Calibri"/>
                          <a:cs typeface="Calibri"/>
                          <a:sym typeface="Calibri"/>
                        </a:rPr>
                        <a:t>  Last available plan type was on clock</a:t>
                      </a:r>
                      <a:endParaRPr sz="21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BDEED"/>
                    </a:solidFill>
                  </a:tcPr>
                </a:tc>
                <a:extLst>
                  <a:ext uri="{0D108BD9-81ED-4DB2-BD59-A6C34878D82A}">
                    <a16:rowId xmlns:a16="http://schemas.microsoft.com/office/drawing/2014/main" val="10003"/>
                  </a:ext>
                </a:extLst>
              </a:tr>
            </a:tbl>
          </a:graphicData>
        </a:graphic>
      </p:graphicFrame>
      <p:sp>
        <p:nvSpPr>
          <p:cNvPr id="1561" name="Google Shape;1561;p197"/>
          <p:cNvSpPr/>
          <p:nvPr/>
        </p:nvSpPr>
        <p:spPr>
          <a:xfrm>
            <a:off x="7445525" y="3099000"/>
            <a:ext cx="1698600" cy="2956500"/>
          </a:xfrm>
          <a:prstGeom prst="wedgeRoundRectCallout">
            <a:avLst>
              <a:gd name="adj1" fmla="val -113560"/>
              <a:gd name="adj2" fmla="val -7675"/>
              <a:gd name="adj3" fmla="val 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600">
                <a:latin typeface="Calibri"/>
                <a:ea typeface="Calibri"/>
                <a:cs typeface="Calibri"/>
                <a:sym typeface="Calibri"/>
              </a:rPr>
              <a:t>If assigned to “Insufficient State Data,” the Local Board or Institute shall adopt the plan type to which the Local Board or Institute was previously assigned. </a:t>
            </a:r>
            <a:endParaRPr sz="1600">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Google Shape;1567;p198"/>
          <p:cNvSpPr txBox="1">
            <a:spLocks noGrp="1"/>
          </p:cNvSpPr>
          <p:nvPr>
            <p:ph type="title"/>
          </p:nvPr>
        </p:nvSpPr>
        <p:spPr>
          <a:xfrm>
            <a:off x="213075" y="314850"/>
            <a:ext cx="8931000" cy="421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dirty="0">
                <a:latin typeface="Arial"/>
                <a:ea typeface="Arial"/>
                <a:cs typeface="Arial"/>
                <a:sym typeface="Arial"/>
              </a:rPr>
              <a:t>District Name | </a:t>
            </a:r>
            <a:r>
              <a:rPr lang="en-US" sz="2400" dirty="0">
                <a:latin typeface="Arial"/>
                <a:ea typeface="Arial"/>
                <a:cs typeface="Arial"/>
                <a:sym typeface="Arial"/>
              </a:rPr>
              <a:t>State-Identified Schools on Performance Watch</a:t>
            </a:r>
            <a:endParaRPr sz="2400" dirty="0">
              <a:latin typeface="Arial"/>
              <a:ea typeface="Arial"/>
              <a:cs typeface="Arial"/>
              <a:sym typeface="Arial"/>
            </a:endParaRPr>
          </a:p>
        </p:txBody>
      </p:sp>
      <p:sp>
        <p:nvSpPr>
          <p:cNvPr id="1568" name="Google Shape;1568;p198"/>
          <p:cNvSpPr txBox="1">
            <a:spLocks noGrp="1"/>
          </p:cNvSpPr>
          <p:nvPr>
            <p:ph type="sldNum" idx="12"/>
          </p:nvPr>
        </p:nvSpPr>
        <p:spPr>
          <a:xfrm>
            <a:off x="114300" y="6310000"/>
            <a:ext cx="3471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42</a:t>
            </a:fld>
            <a:endParaRPr>
              <a:latin typeface="Calibri"/>
              <a:ea typeface="Calibri"/>
              <a:cs typeface="Calibri"/>
              <a:sym typeface="Calibri"/>
            </a:endParaRPr>
          </a:p>
        </p:txBody>
      </p:sp>
      <p:sp>
        <p:nvSpPr>
          <p:cNvPr id="1569" name="Google Shape;1569;p198"/>
          <p:cNvSpPr txBox="1">
            <a:spLocks noGrp="1"/>
          </p:cNvSpPr>
          <p:nvPr>
            <p:ph type="body" idx="1"/>
          </p:nvPr>
        </p:nvSpPr>
        <p:spPr>
          <a:xfrm>
            <a:off x="322538" y="1035175"/>
            <a:ext cx="8400300" cy="2319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500"/>
              <a:buNone/>
            </a:pPr>
            <a:r>
              <a:rPr lang="en-US"/>
              <a:t>Accountability Clock</a:t>
            </a:r>
            <a:endParaRPr/>
          </a:p>
          <a:p>
            <a:pPr marL="0" lvl="0" indent="0" algn="l" rtl="0">
              <a:lnSpc>
                <a:spcPct val="100000"/>
              </a:lnSpc>
              <a:spcBef>
                <a:spcPts val="0"/>
              </a:spcBef>
              <a:spcAft>
                <a:spcPts val="0"/>
              </a:spcAft>
              <a:buClr>
                <a:schemeClr val="dk1"/>
              </a:buClr>
              <a:buSzPts val="1500"/>
              <a:buNone/>
            </a:pPr>
            <a:endParaRPr/>
          </a:p>
        </p:txBody>
      </p:sp>
      <p:graphicFrame>
        <p:nvGraphicFramePr>
          <p:cNvPr id="1570" name="Google Shape;1570;p198"/>
          <p:cNvGraphicFramePr/>
          <p:nvPr/>
        </p:nvGraphicFramePr>
        <p:xfrm>
          <a:off x="440050" y="1606388"/>
          <a:ext cx="8263900" cy="3007475"/>
        </p:xfrm>
        <a:graphic>
          <a:graphicData uri="http://schemas.openxmlformats.org/drawingml/2006/table">
            <a:tbl>
              <a:tblPr>
                <a:noFill/>
                <a:tableStyleId>{524DF1B7-F93B-48D9-BF13-3391274ED2EC}</a:tableStyleId>
              </a:tblPr>
              <a:tblGrid>
                <a:gridCol w="2595575">
                  <a:extLst>
                    <a:ext uri="{9D8B030D-6E8A-4147-A177-3AD203B41FA5}">
                      <a16:colId xmlns:a16="http://schemas.microsoft.com/office/drawing/2014/main" val="20000"/>
                    </a:ext>
                  </a:extLst>
                </a:gridCol>
                <a:gridCol w="2595575">
                  <a:extLst>
                    <a:ext uri="{9D8B030D-6E8A-4147-A177-3AD203B41FA5}">
                      <a16:colId xmlns:a16="http://schemas.microsoft.com/office/drawing/2014/main" val="20001"/>
                    </a:ext>
                  </a:extLst>
                </a:gridCol>
                <a:gridCol w="3072750">
                  <a:extLst>
                    <a:ext uri="{9D8B030D-6E8A-4147-A177-3AD203B41FA5}">
                      <a16:colId xmlns:a16="http://schemas.microsoft.com/office/drawing/2014/main" val="20002"/>
                    </a:ext>
                  </a:extLst>
                </a:gridCol>
              </a:tblGrid>
              <a:tr h="572550">
                <a:tc gridSpan="2">
                  <a:txBody>
                    <a:bodyPr/>
                    <a:lstStyle/>
                    <a:p>
                      <a:pPr marL="0" lvl="0" indent="0" algn="ctr" rtl="0">
                        <a:spcBef>
                          <a:spcPts val="0"/>
                        </a:spcBef>
                        <a:spcAft>
                          <a:spcPts val="0"/>
                        </a:spcAft>
                        <a:buNone/>
                      </a:pPr>
                      <a:r>
                        <a:rPr lang="en-US" sz="2400">
                          <a:solidFill>
                            <a:schemeClr val="lt1"/>
                          </a:solidFill>
                        </a:rPr>
                        <a:t>On Clock</a:t>
                      </a:r>
                      <a:endParaRPr sz="2400">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hMerge="1">
                  <a:txBody>
                    <a:bodyPr/>
                    <a:lstStyle/>
                    <a:p>
                      <a:endParaRPr lang="en-US"/>
                    </a:p>
                  </a:txBody>
                  <a:tcPr/>
                </a:tc>
                <a:tc>
                  <a:txBody>
                    <a:bodyPr/>
                    <a:lstStyle/>
                    <a:p>
                      <a:pPr marL="0" lvl="0" indent="0" algn="ctr" rtl="0">
                        <a:spcBef>
                          <a:spcPts val="0"/>
                        </a:spcBef>
                        <a:spcAft>
                          <a:spcPts val="0"/>
                        </a:spcAft>
                        <a:buNone/>
                      </a:pPr>
                      <a:r>
                        <a:rPr lang="en-US" sz="2400">
                          <a:solidFill>
                            <a:schemeClr val="lt1"/>
                          </a:solidFill>
                        </a:rPr>
                        <a:t>On Hold</a:t>
                      </a:r>
                      <a:endParaRPr sz="2400">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572550">
                <a:tc>
                  <a:txBody>
                    <a:bodyPr/>
                    <a:lstStyle/>
                    <a:p>
                      <a:pPr marL="0" lvl="0" indent="0" algn="ctr" rtl="0">
                        <a:spcBef>
                          <a:spcPts val="0"/>
                        </a:spcBef>
                        <a:spcAft>
                          <a:spcPts val="0"/>
                        </a:spcAft>
                        <a:buNone/>
                      </a:pPr>
                      <a:r>
                        <a:rPr lang="en-US" sz="2000">
                          <a:solidFill>
                            <a:schemeClr val="lt1"/>
                          </a:solidFill>
                        </a:rPr>
                        <a:t>Priority Improvement</a:t>
                      </a:r>
                      <a:endParaRPr sz="2000">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US" sz="2000">
                          <a:solidFill>
                            <a:schemeClr val="lt1"/>
                          </a:solidFill>
                        </a:rPr>
                        <a:t>Turnaround</a:t>
                      </a:r>
                      <a:endParaRPr sz="2000">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22424"/>
                    </a:solidFill>
                  </a:tcPr>
                </a:tc>
                <a:tc>
                  <a:txBody>
                    <a:bodyPr/>
                    <a:lstStyle/>
                    <a:p>
                      <a:pPr marL="0" lvl="0" indent="0" algn="ctr" rtl="0">
                        <a:spcBef>
                          <a:spcPts val="0"/>
                        </a:spcBef>
                        <a:spcAft>
                          <a:spcPts val="0"/>
                        </a:spcAft>
                        <a:buNone/>
                      </a:pPr>
                      <a:r>
                        <a:rPr lang="en-US" sz="2000">
                          <a:solidFill>
                            <a:schemeClr val="lt1"/>
                          </a:solidFill>
                        </a:rPr>
                        <a:t>Insufficient State Data*</a:t>
                      </a:r>
                      <a:endParaRPr sz="2000">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7F7F7F"/>
                    </a:solidFill>
                  </a:tcPr>
                </a:tc>
                <a:extLst>
                  <a:ext uri="{0D108BD9-81ED-4DB2-BD59-A6C34878D82A}">
                    <a16:rowId xmlns:a16="http://schemas.microsoft.com/office/drawing/2014/main" val="10001"/>
                  </a:ext>
                </a:extLst>
              </a:tr>
              <a:tr h="1862375">
                <a:tc>
                  <a:txBody>
                    <a:bodyPr/>
                    <a:lstStyle/>
                    <a:p>
                      <a:pPr marL="0" lvl="0" indent="0" algn="ctr" rtl="0">
                        <a:spcBef>
                          <a:spcPts val="0"/>
                        </a:spcBef>
                        <a:spcAft>
                          <a:spcPts val="0"/>
                        </a:spcAft>
                        <a:buNone/>
                      </a:pPr>
                      <a:r>
                        <a:rPr lang="en-US" sz="1800"/>
                        <a:t>ABC Elementary School, Y2</a:t>
                      </a:r>
                      <a:endParaRPr sz="1800"/>
                    </a:p>
                    <a:p>
                      <a:pPr marL="0" lvl="0" indent="0" algn="ctr" rtl="0">
                        <a:spcBef>
                          <a:spcPts val="0"/>
                        </a:spcBef>
                        <a:spcAft>
                          <a:spcPts val="0"/>
                        </a:spcAft>
                        <a:buNone/>
                      </a:pPr>
                      <a:endParaRPr sz="1800"/>
                    </a:p>
                    <a:p>
                      <a:pPr marL="0" lvl="0" indent="0" algn="ctr" rtl="0">
                        <a:spcBef>
                          <a:spcPts val="0"/>
                        </a:spcBef>
                        <a:spcAft>
                          <a:spcPts val="0"/>
                        </a:spcAft>
                        <a:buNone/>
                      </a:pPr>
                      <a:r>
                        <a:rPr lang="en-US" sz="1800">
                          <a:highlight>
                            <a:srgbClr val="EFEFEF"/>
                          </a:highlight>
                        </a:rPr>
                        <a:t>enter schools here</a:t>
                      </a:r>
                      <a:endParaRPr sz="1800">
                        <a:highlight>
                          <a:srgbClr val="EFEFEF"/>
                        </a:highlight>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800"/>
                        <a:t>Zen Middle School, Y1</a:t>
                      </a:r>
                      <a:endParaRPr sz="1800"/>
                    </a:p>
                    <a:p>
                      <a:pPr marL="0" lvl="0" indent="0" algn="ctr" rtl="0">
                        <a:spcBef>
                          <a:spcPts val="0"/>
                        </a:spcBef>
                        <a:spcAft>
                          <a:spcPts val="0"/>
                        </a:spcAft>
                        <a:buNone/>
                      </a:pPr>
                      <a:r>
                        <a:rPr lang="en-US" sz="1800">
                          <a:solidFill>
                            <a:schemeClr val="dk1"/>
                          </a:solidFill>
                        </a:rPr>
                        <a:t>Hope High School, Y2</a:t>
                      </a:r>
                      <a:endParaRPr sz="1800"/>
                    </a:p>
                    <a:p>
                      <a:pPr marL="0" lvl="0" indent="0" algn="ctr" rtl="0">
                        <a:spcBef>
                          <a:spcPts val="0"/>
                        </a:spcBef>
                        <a:spcAft>
                          <a:spcPts val="0"/>
                        </a:spcAft>
                        <a:buNone/>
                      </a:pPr>
                      <a:endParaRPr sz="1800"/>
                    </a:p>
                    <a:p>
                      <a:pPr marL="0" lvl="0" indent="0" algn="ctr" rtl="0">
                        <a:spcBef>
                          <a:spcPts val="0"/>
                        </a:spcBef>
                        <a:spcAft>
                          <a:spcPts val="0"/>
                        </a:spcAft>
                        <a:buClr>
                          <a:schemeClr val="dk1"/>
                        </a:buClr>
                        <a:buSzPts val="1100"/>
                        <a:buFont typeface="Arial"/>
                        <a:buNone/>
                      </a:pPr>
                      <a:r>
                        <a:rPr lang="en-US" sz="1800">
                          <a:solidFill>
                            <a:schemeClr val="dk1"/>
                          </a:solidFill>
                          <a:highlight>
                            <a:srgbClr val="EFEFEF"/>
                          </a:highlight>
                        </a:rPr>
                        <a:t>enter schools here</a:t>
                      </a:r>
                      <a:endParaRPr sz="18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800"/>
                        <a:t>Alpine School, Y1</a:t>
                      </a:r>
                      <a:endParaRPr sz="1800"/>
                    </a:p>
                    <a:p>
                      <a:pPr marL="0" lvl="0" indent="0" algn="ctr" rtl="0">
                        <a:spcBef>
                          <a:spcPts val="0"/>
                        </a:spcBef>
                        <a:spcAft>
                          <a:spcPts val="0"/>
                        </a:spcAft>
                        <a:buNone/>
                      </a:pPr>
                      <a:endParaRPr sz="1800"/>
                    </a:p>
                    <a:p>
                      <a:pPr marL="0" lvl="0" indent="0" algn="ctr" rtl="0">
                        <a:spcBef>
                          <a:spcPts val="0"/>
                        </a:spcBef>
                        <a:spcAft>
                          <a:spcPts val="0"/>
                        </a:spcAft>
                        <a:buNone/>
                      </a:pPr>
                      <a:endParaRPr sz="1800"/>
                    </a:p>
                    <a:p>
                      <a:pPr marL="0" lvl="0" indent="0" algn="ctr" rtl="0">
                        <a:spcBef>
                          <a:spcPts val="0"/>
                        </a:spcBef>
                        <a:spcAft>
                          <a:spcPts val="0"/>
                        </a:spcAft>
                        <a:buClr>
                          <a:schemeClr val="dk1"/>
                        </a:buClr>
                        <a:buSzPts val="1100"/>
                        <a:buFont typeface="Arial"/>
                        <a:buNone/>
                      </a:pPr>
                      <a:r>
                        <a:rPr lang="en-US" sz="1800">
                          <a:solidFill>
                            <a:schemeClr val="dk1"/>
                          </a:solidFill>
                          <a:highlight>
                            <a:srgbClr val="EFEFEF"/>
                          </a:highlight>
                        </a:rPr>
                        <a:t>enter schools here</a:t>
                      </a:r>
                      <a:endParaRPr sz="18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571" name="Google Shape;1571;p198"/>
          <p:cNvSpPr txBox="1"/>
          <p:nvPr/>
        </p:nvSpPr>
        <p:spPr>
          <a:xfrm>
            <a:off x="785163" y="4865263"/>
            <a:ext cx="7786800" cy="42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u="sng">
                <a:solidFill>
                  <a:schemeClr val="dk1"/>
                </a:solidFill>
                <a:latin typeface="Calibri"/>
                <a:ea typeface="Calibri"/>
                <a:cs typeface="Calibri"/>
                <a:sym typeface="Calibri"/>
              </a:rPr>
              <a:t>Note:</a:t>
            </a:r>
            <a:r>
              <a:rPr lang="en-US" sz="1200">
                <a:solidFill>
                  <a:schemeClr val="dk1"/>
                </a:solidFill>
                <a:latin typeface="Calibri"/>
                <a:ea typeface="Calibri"/>
                <a:cs typeface="Calibri"/>
                <a:sym typeface="Calibri"/>
              </a:rPr>
              <a:t> *  School received an ISD this year and site’s previous plan type was PI or Turnaround, so site remains “Hold On Clock” until it receives a rating. If it receives an PI/T rating the next time there is enough data, then the Clock Year advances for the site.</a:t>
            </a:r>
            <a:endParaRPr sz="1200">
              <a:solidFill>
                <a:schemeClr val="dk1"/>
              </a:solidFill>
              <a:latin typeface="Calibri"/>
              <a:ea typeface="Calibri"/>
              <a:cs typeface="Calibri"/>
              <a:sym typeface="Calibri"/>
            </a:endParaRPr>
          </a:p>
        </p:txBody>
      </p:sp>
      <p:sp>
        <p:nvSpPr>
          <p:cNvPr id="1572" name="Google Shape;1572;p198"/>
          <p:cNvSpPr txBox="1"/>
          <p:nvPr/>
        </p:nvSpPr>
        <p:spPr>
          <a:xfrm>
            <a:off x="8572495" y="-108150"/>
            <a:ext cx="347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latin typeface="Calibri"/>
                <a:ea typeface="Calibri"/>
                <a:cs typeface="Calibri"/>
                <a:sym typeface="Calibri"/>
              </a:rPr>
              <a: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199"/>
          <p:cNvSpPr txBox="1">
            <a:spLocks noGrp="1"/>
          </p:cNvSpPr>
          <p:nvPr>
            <p:ph type="title"/>
          </p:nvPr>
        </p:nvSpPr>
        <p:spPr>
          <a:xfrm>
            <a:off x="213075" y="314850"/>
            <a:ext cx="8931000" cy="421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dirty="0">
                <a:latin typeface="Arial"/>
                <a:ea typeface="Arial"/>
                <a:cs typeface="Arial"/>
                <a:sym typeface="Arial"/>
              </a:rPr>
              <a:t>District Name | </a:t>
            </a:r>
            <a:r>
              <a:rPr lang="en-US" sz="2400" dirty="0">
                <a:latin typeface="Arial"/>
                <a:ea typeface="Arial"/>
                <a:cs typeface="Arial"/>
                <a:sym typeface="Arial"/>
              </a:rPr>
              <a:t>State-Identified Schools on Performance Watch</a:t>
            </a:r>
            <a:endParaRPr sz="2400" dirty="0">
              <a:latin typeface="Arial"/>
              <a:ea typeface="Arial"/>
              <a:cs typeface="Arial"/>
              <a:sym typeface="Arial"/>
            </a:endParaRPr>
          </a:p>
        </p:txBody>
      </p:sp>
      <p:sp>
        <p:nvSpPr>
          <p:cNvPr id="1579" name="Google Shape;1579;p199"/>
          <p:cNvSpPr txBox="1">
            <a:spLocks noGrp="1"/>
          </p:cNvSpPr>
          <p:nvPr>
            <p:ph type="sldNum" idx="12"/>
          </p:nvPr>
        </p:nvSpPr>
        <p:spPr>
          <a:xfrm>
            <a:off x="114300" y="6310000"/>
            <a:ext cx="3471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43</a:t>
            </a:fld>
            <a:endParaRPr>
              <a:latin typeface="Calibri"/>
              <a:ea typeface="Calibri"/>
              <a:cs typeface="Calibri"/>
              <a:sym typeface="Calibri"/>
            </a:endParaRPr>
          </a:p>
        </p:txBody>
      </p:sp>
      <p:sp>
        <p:nvSpPr>
          <p:cNvPr id="1580" name="Google Shape;1580;p199"/>
          <p:cNvSpPr txBox="1">
            <a:spLocks noGrp="1"/>
          </p:cNvSpPr>
          <p:nvPr>
            <p:ph type="body" idx="1"/>
          </p:nvPr>
        </p:nvSpPr>
        <p:spPr>
          <a:xfrm>
            <a:off x="388000" y="1103175"/>
            <a:ext cx="8384100" cy="2273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500"/>
              <a:buNone/>
            </a:pPr>
            <a:r>
              <a:rPr lang="en-US"/>
              <a:t>On Watch</a:t>
            </a:r>
            <a:endParaRPr/>
          </a:p>
        </p:txBody>
      </p:sp>
      <p:graphicFrame>
        <p:nvGraphicFramePr>
          <p:cNvPr id="1581" name="Google Shape;1581;p199"/>
          <p:cNvGraphicFramePr/>
          <p:nvPr/>
        </p:nvGraphicFramePr>
        <p:xfrm>
          <a:off x="886713" y="1621963"/>
          <a:ext cx="7786725" cy="2424450"/>
        </p:xfrm>
        <a:graphic>
          <a:graphicData uri="http://schemas.openxmlformats.org/drawingml/2006/table">
            <a:tbl>
              <a:tblPr>
                <a:noFill/>
                <a:tableStyleId>{524DF1B7-F93B-48D9-BF13-3391274ED2EC}</a:tableStyleId>
              </a:tblPr>
              <a:tblGrid>
                <a:gridCol w="2595575">
                  <a:extLst>
                    <a:ext uri="{9D8B030D-6E8A-4147-A177-3AD203B41FA5}">
                      <a16:colId xmlns:a16="http://schemas.microsoft.com/office/drawing/2014/main" val="20000"/>
                    </a:ext>
                  </a:extLst>
                </a:gridCol>
                <a:gridCol w="2595575">
                  <a:extLst>
                    <a:ext uri="{9D8B030D-6E8A-4147-A177-3AD203B41FA5}">
                      <a16:colId xmlns:a16="http://schemas.microsoft.com/office/drawing/2014/main" val="20001"/>
                    </a:ext>
                  </a:extLst>
                </a:gridCol>
                <a:gridCol w="2595575">
                  <a:extLst>
                    <a:ext uri="{9D8B030D-6E8A-4147-A177-3AD203B41FA5}">
                      <a16:colId xmlns:a16="http://schemas.microsoft.com/office/drawing/2014/main" val="20002"/>
                    </a:ext>
                  </a:extLst>
                </a:gridCol>
              </a:tblGrid>
              <a:tr h="656450">
                <a:tc>
                  <a:txBody>
                    <a:bodyPr/>
                    <a:lstStyle/>
                    <a:p>
                      <a:pPr marL="0" lvl="0" indent="0" algn="ctr" rtl="0">
                        <a:spcBef>
                          <a:spcPts val="0"/>
                        </a:spcBef>
                        <a:spcAft>
                          <a:spcPts val="0"/>
                        </a:spcAft>
                        <a:buNone/>
                      </a:pPr>
                      <a:r>
                        <a:rPr lang="en-US" sz="1800">
                          <a:solidFill>
                            <a:schemeClr val="lt1"/>
                          </a:solidFill>
                        </a:rPr>
                        <a:t>Performance</a:t>
                      </a:r>
                      <a:endParaRPr sz="1800">
                        <a:solidFill>
                          <a:schemeClr val="lt1"/>
                        </a:solidFill>
                      </a:endParaRPr>
                    </a:p>
                  </a:txBody>
                  <a:tcPr marL="91425" marR="91425" marT="91425" marB="91425" anchor="ctr">
                    <a:solidFill>
                      <a:schemeClr val="accent6"/>
                    </a:solidFill>
                  </a:tcPr>
                </a:tc>
                <a:tc>
                  <a:txBody>
                    <a:bodyPr/>
                    <a:lstStyle/>
                    <a:p>
                      <a:pPr marL="0" lvl="0" indent="0" algn="ctr" rtl="0">
                        <a:spcBef>
                          <a:spcPts val="0"/>
                        </a:spcBef>
                        <a:spcAft>
                          <a:spcPts val="0"/>
                        </a:spcAft>
                        <a:buNone/>
                      </a:pPr>
                      <a:r>
                        <a:rPr lang="en-US" sz="1800"/>
                        <a:t>Improvement</a:t>
                      </a:r>
                      <a:endParaRPr sz="1800"/>
                    </a:p>
                  </a:txBody>
                  <a:tcPr marL="91425" marR="91425" marT="91425" marB="91425" anchor="ctr">
                    <a:solidFill>
                      <a:srgbClr val="F9F600"/>
                    </a:solidFill>
                  </a:tcPr>
                </a:tc>
                <a:tc>
                  <a:txBody>
                    <a:bodyPr/>
                    <a:lstStyle/>
                    <a:p>
                      <a:pPr marL="0" lvl="0" indent="0" algn="ctr" rtl="0">
                        <a:spcBef>
                          <a:spcPts val="0"/>
                        </a:spcBef>
                        <a:spcAft>
                          <a:spcPts val="0"/>
                        </a:spcAft>
                        <a:buNone/>
                      </a:pPr>
                      <a:r>
                        <a:rPr lang="en-US" sz="1800">
                          <a:solidFill>
                            <a:schemeClr val="lt1"/>
                          </a:solidFill>
                        </a:rPr>
                        <a:t>Insufficient State Data*</a:t>
                      </a:r>
                      <a:endParaRPr sz="1800">
                        <a:solidFill>
                          <a:schemeClr val="lt1"/>
                        </a:solidFill>
                      </a:endParaRPr>
                    </a:p>
                  </a:txBody>
                  <a:tcPr marL="91425" marR="91425" marT="91425" marB="91425" anchor="ctr">
                    <a:solidFill>
                      <a:srgbClr val="7F7F7F"/>
                    </a:solidFill>
                  </a:tcPr>
                </a:tc>
                <a:extLst>
                  <a:ext uri="{0D108BD9-81ED-4DB2-BD59-A6C34878D82A}">
                    <a16:rowId xmlns:a16="http://schemas.microsoft.com/office/drawing/2014/main" val="10000"/>
                  </a:ext>
                </a:extLst>
              </a:tr>
              <a:tr h="1768000">
                <a:tc>
                  <a:txBody>
                    <a:bodyPr/>
                    <a:lstStyle/>
                    <a:p>
                      <a:pPr marL="0" lvl="0" indent="0" algn="ctr" rtl="0">
                        <a:spcBef>
                          <a:spcPts val="0"/>
                        </a:spcBef>
                        <a:spcAft>
                          <a:spcPts val="0"/>
                        </a:spcAft>
                        <a:buNone/>
                      </a:pPr>
                      <a:r>
                        <a:rPr lang="en-US"/>
                        <a:t>Sunshine High School, Y2</a:t>
                      </a:r>
                      <a:endParaRPr/>
                    </a:p>
                    <a:p>
                      <a:pPr marL="0" lvl="0" indent="0" algn="ctr" rtl="0">
                        <a:spcBef>
                          <a:spcPts val="0"/>
                        </a:spcBef>
                        <a:spcAft>
                          <a:spcPts val="0"/>
                        </a:spcAft>
                        <a:buNone/>
                      </a:pPr>
                      <a:r>
                        <a:rPr lang="en-US"/>
                        <a:t>Enter schools here</a:t>
                      </a:r>
                      <a:endParaRPr/>
                    </a:p>
                  </a:txBody>
                  <a:tcPr marL="91425" marR="91425" marT="91425" marB="91425" anchor="ctr"/>
                </a:tc>
                <a:tc>
                  <a:txBody>
                    <a:bodyPr/>
                    <a:lstStyle/>
                    <a:p>
                      <a:pPr marL="0" lvl="0" indent="0" algn="ctr" rtl="0">
                        <a:spcBef>
                          <a:spcPts val="0"/>
                        </a:spcBef>
                        <a:spcAft>
                          <a:spcPts val="0"/>
                        </a:spcAft>
                        <a:buNone/>
                      </a:pPr>
                      <a:r>
                        <a:rPr lang="en-US"/>
                        <a:t>Colorado Pk-8 School, Y3</a:t>
                      </a:r>
                      <a:endParaRPr/>
                    </a:p>
                    <a:p>
                      <a:pPr marL="0" lvl="0" indent="0" algn="ctr" rtl="0">
                        <a:spcBef>
                          <a:spcPts val="0"/>
                        </a:spcBef>
                        <a:spcAft>
                          <a:spcPts val="0"/>
                        </a:spcAft>
                        <a:buNone/>
                      </a:pPr>
                      <a:r>
                        <a:rPr lang="en-US"/>
                        <a:t>Enter schools here</a:t>
                      </a:r>
                      <a:endParaRPr/>
                    </a:p>
                  </a:txBody>
                  <a:tcPr marL="91425" marR="91425" marT="91425" marB="91425" anchor="ctr"/>
                </a:tc>
                <a:tc>
                  <a:txBody>
                    <a:bodyPr/>
                    <a:lstStyle/>
                    <a:p>
                      <a:pPr marL="0" lvl="0" indent="0" algn="ctr" rtl="0">
                        <a:spcBef>
                          <a:spcPts val="0"/>
                        </a:spcBef>
                        <a:spcAft>
                          <a:spcPts val="0"/>
                        </a:spcAft>
                        <a:buNone/>
                      </a:pPr>
                      <a:r>
                        <a:rPr lang="en-US"/>
                        <a:t>Big Bird Academy</a:t>
                      </a:r>
                      <a:endParaRPr/>
                    </a:p>
                    <a:p>
                      <a:pPr marL="0" lvl="0" indent="0" algn="ctr" rtl="0">
                        <a:spcBef>
                          <a:spcPts val="0"/>
                        </a:spcBef>
                        <a:spcAft>
                          <a:spcPts val="0"/>
                        </a:spcAft>
                        <a:buNone/>
                      </a:pPr>
                      <a:r>
                        <a:rPr lang="en-US"/>
                        <a:t>Enter schools here</a:t>
                      </a:r>
                      <a:endParaRPr/>
                    </a:p>
                  </a:txBody>
                  <a:tcPr marL="91425" marR="91425" marT="91425" marB="91425" anchor="ctr"/>
                </a:tc>
                <a:extLst>
                  <a:ext uri="{0D108BD9-81ED-4DB2-BD59-A6C34878D82A}">
                    <a16:rowId xmlns:a16="http://schemas.microsoft.com/office/drawing/2014/main" val="10001"/>
                  </a:ext>
                </a:extLst>
              </a:tr>
            </a:tbl>
          </a:graphicData>
        </a:graphic>
      </p:graphicFrame>
      <p:sp>
        <p:nvSpPr>
          <p:cNvPr id="1582" name="Google Shape;1582;p199"/>
          <p:cNvSpPr txBox="1"/>
          <p:nvPr/>
        </p:nvSpPr>
        <p:spPr>
          <a:xfrm>
            <a:off x="785175" y="4737900"/>
            <a:ext cx="7786800" cy="4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u="sng" dirty="0">
                <a:solidFill>
                  <a:schemeClr val="dk1"/>
                </a:solidFill>
                <a:latin typeface="Calibri"/>
                <a:ea typeface="Calibri"/>
                <a:cs typeface="Calibri"/>
                <a:sym typeface="Calibri"/>
              </a:rPr>
              <a:t>Note</a:t>
            </a:r>
            <a:r>
              <a:rPr lang="en-US" sz="1200" dirty="0">
                <a:solidFill>
                  <a:schemeClr val="dk1"/>
                </a:solidFill>
                <a:latin typeface="Calibri"/>
                <a:ea typeface="Calibri"/>
                <a:cs typeface="Calibri"/>
                <a:sym typeface="Calibri"/>
              </a:rPr>
              <a:t>. *  School received an ISD this year and site’s previous plan type was Performance or Improvement after being “On Clock” (PI/T or ISD-Hold On Clock). A site that was “On Clock” for 2 or more years, must receive 2 consecutive Performance or Improvement ratings to no longer be “On Watch.”</a:t>
            </a:r>
            <a:endParaRPr sz="1200" dirty="0">
              <a:solidFill>
                <a:schemeClr val="dk1"/>
              </a:solidFill>
              <a:latin typeface="Calibri"/>
              <a:ea typeface="Calibri"/>
              <a:cs typeface="Calibri"/>
              <a:sym typeface="Calibri"/>
            </a:endParaRPr>
          </a:p>
        </p:txBody>
      </p:sp>
      <p:sp>
        <p:nvSpPr>
          <p:cNvPr id="1583" name="Google Shape;1583;p199"/>
          <p:cNvSpPr txBox="1"/>
          <p:nvPr/>
        </p:nvSpPr>
        <p:spPr>
          <a:xfrm>
            <a:off x="8572495" y="-108150"/>
            <a:ext cx="347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latin typeface="Calibri"/>
                <a:ea typeface="Calibri"/>
                <a:cs typeface="Calibri"/>
                <a:sym typeface="Calibri"/>
              </a:rPr>
              <a: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200"/>
          <p:cNvSpPr txBox="1">
            <a:spLocks noGrp="1"/>
          </p:cNvSpPr>
          <p:nvPr>
            <p:ph type="title"/>
          </p:nvPr>
        </p:nvSpPr>
        <p:spPr>
          <a:xfrm>
            <a:off x="223068" y="3820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dirty="0"/>
              <a:t>Annual Requirements for districts and schools on the Accountability Clock</a:t>
            </a:r>
            <a:endParaRPr dirty="0"/>
          </a:p>
        </p:txBody>
      </p:sp>
      <p:sp>
        <p:nvSpPr>
          <p:cNvPr id="1590" name="Google Shape;1590;p20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44</a:t>
            </a:fld>
            <a:endParaRPr sz="1200"/>
          </a:p>
        </p:txBody>
      </p:sp>
      <p:graphicFrame>
        <p:nvGraphicFramePr>
          <p:cNvPr id="1591" name="Google Shape;1591;p200"/>
          <p:cNvGraphicFramePr/>
          <p:nvPr>
            <p:extLst>
              <p:ext uri="{D42A27DB-BD31-4B8C-83A1-F6EECF244321}">
                <p14:modId xmlns:p14="http://schemas.microsoft.com/office/powerpoint/2010/main" val="2695398956"/>
              </p:ext>
            </p:extLst>
          </p:nvPr>
        </p:nvGraphicFramePr>
        <p:xfrm>
          <a:off x="187413" y="1834100"/>
          <a:ext cx="8769175" cy="4267020"/>
        </p:xfrm>
        <a:graphic>
          <a:graphicData uri="http://schemas.openxmlformats.org/drawingml/2006/table">
            <a:tbl>
              <a:tblPr>
                <a:noFill/>
                <a:tableStyleId>{524DF1B7-F93B-48D9-BF13-3391274ED2EC}</a:tableStyleId>
              </a:tblPr>
              <a:tblGrid>
                <a:gridCol w="1236034">
                  <a:extLst>
                    <a:ext uri="{9D8B030D-6E8A-4147-A177-3AD203B41FA5}">
                      <a16:colId xmlns:a16="http://schemas.microsoft.com/office/drawing/2014/main" val="20000"/>
                    </a:ext>
                  </a:extLst>
                </a:gridCol>
                <a:gridCol w="3129699">
                  <a:extLst>
                    <a:ext uri="{9D8B030D-6E8A-4147-A177-3AD203B41FA5}">
                      <a16:colId xmlns:a16="http://schemas.microsoft.com/office/drawing/2014/main" val="20001"/>
                    </a:ext>
                  </a:extLst>
                </a:gridCol>
                <a:gridCol w="1458442">
                  <a:extLst>
                    <a:ext uri="{9D8B030D-6E8A-4147-A177-3AD203B41FA5}">
                      <a16:colId xmlns:a16="http://schemas.microsoft.com/office/drawing/2014/main" val="20002"/>
                    </a:ext>
                  </a:extLst>
                </a:gridCol>
                <a:gridCol w="1472500">
                  <a:extLst>
                    <a:ext uri="{9D8B030D-6E8A-4147-A177-3AD203B41FA5}">
                      <a16:colId xmlns:a16="http://schemas.microsoft.com/office/drawing/2014/main" val="20003"/>
                    </a:ext>
                  </a:extLst>
                </a:gridCol>
                <a:gridCol w="1472500">
                  <a:extLst>
                    <a:ext uri="{9D8B030D-6E8A-4147-A177-3AD203B41FA5}">
                      <a16:colId xmlns:a16="http://schemas.microsoft.com/office/drawing/2014/main" val="20004"/>
                    </a:ext>
                  </a:extLst>
                </a:gridCol>
              </a:tblGrid>
              <a:tr h="359700">
                <a:tc>
                  <a:txBody>
                    <a:bodyPr/>
                    <a:lstStyle/>
                    <a:p>
                      <a:pPr marL="0" lvl="0" indent="0" algn="ctr" rtl="0">
                        <a:spcBef>
                          <a:spcPts val="0"/>
                        </a:spcBef>
                        <a:spcAft>
                          <a:spcPts val="0"/>
                        </a:spcAft>
                        <a:buNone/>
                      </a:pPr>
                      <a:r>
                        <a:rPr lang="en-US" sz="1600" b="1">
                          <a:latin typeface="Calibri"/>
                          <a:ea typeface="Calibri"/>
                          <a:cs typeface="Calibri"/>
                          <a:sym typeface="Calibri"/>
                        </a:rPr>
                        <a:t>Type</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600" b="1">
                          <a:solidFill>
                            <a:schemeClr val="dk1"/>
                          </a:solidFill>
                          <a:latin typeface="Calibri"/>
                          <a:ea typeface="Calibri"/>
                          <a:cs typeface="Calibri"/>
                          <a:sym typeface="Calibri"/>
                        </a:rPr>
                        <a:t>What</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600" b="1">
                          <a:latin typeface="Calibri"/>
                          <a:ea typeface="Calibri"/>
                          <a:cs typeface="Calibri"/>
                          <a:sym typeface="Calibri"/>
                        </a:rPr>
                        <a:t>Improvement*</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600" b="1">
                          <a:latin typeface="Calibri"/>
                          <a:ea typeface="Calibri"/>
                          <a:cs typeface="Calibri"/>
                          <a:sym typeface="Calibri"/>
                        </a:rPr>
                        <a:t>Priority Improvement</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600" b="1">
                          <a:latin typeface="Calibri"/>
                          <a:ea typeface="Calibri"/>
                          <a:cs typeface="Calibri"/>
                          <a:sym typeface="Calibri"/>
                        </a:rPr>
                        <a:t>Turnaround</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59700">
                <a:tc>
                  <a:txBody>
                    <a:bodyPr/>
                    <a:lstStyle/>
                    <a:p>
                      <a:pPr marL="0" lvl="0" indent="0" algn="ctr" rtl="0">
                        <a:spcBef>
                          <a:spcPts val="0"/>
                        </a:spcBef>
                        <a:spcAft>
                          <a:spcPts val="0"/>
                        </a:spcAft>
                        <a:buNone/>
                      </a:pPr>
                      <a:r>
                        <a:rPr lang="en-US" sz="1600" dirty="0">
                          <a:latin typeface="Calibri"/>
                          <a:ea typeface="Calibri"/>
                          <a:cs typeface="Calibri"/>
                          <a:sym typeface="Calibri"/>
                        </a:rPr>
                        <a:t>Stakeholder Engagement</a:t>
                      </a:r>
                      <a:endParaRPr sz="1600" b="1" dirty="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Calibri"/>
                          <a:ea typeface="Calibri"/>
                          <a:cs typeface="Calibri"/>
                          <a:sym typeface="Calibri"/>
                        </a:rPr>
                        <a:t>Parent Notification and </a:t>
                      </a:r>
                      <a:r>
                        <a:rPr lang="en-US" sz="1600">
                          <a:highlight>
                            <a:srgbClr val="FFC647"/>
                          </a:highlight>
                          <a:latin typeface="Calibri"/>
                          <a:ea typeface="Calibri"/>
                          <a:cs typeface="Calibri"/>
                          <a:sym typeface="Calibri"/>
                        </a:rPr>
                        <a:t>Local Board Hearing &amp; Adoption</a:t>
                      </a:r>
                      <a:r>
                        <a:rPr lang="en-US" sz="1600">
                          <a:latin typeface="Calibri"/>
                          <a:ea typeface="Calibri"/>
                          <a:cs typeface="Calibri"/>
                          <a:sym typeface="Calibri"/>
                        </a:rPr>
                        <a:t> </a:t>
                      </a:r>
                      <a:r>
                        <a:rPr lang="en-US" sz="1600">
                          <a:solidFill>
                            <a:srgbClr val="000000"/>
                          </a:solidFill>
                          <a:latin typeface="Calibri"/>
                          <a:ea typeface="Calibri"/>
                          <a:cs typeface="Calibri"/>
                          <a:sym typeface="Calibri"/>
                        </a:rPr>
                        <a:t> (Schools)</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6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b="1">
                          <a:latin typeface="Calibri"/>
                          <a:ea typeface="Calibri"/>
                          <a:cs typeface="Calibri"/>
                          <a:sym typeface="Calibri"/>
                        </a:rPr>
                        <a:t>✔</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a:t>
                      </a:r>
                      <a:endParaRPr sz="16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1"/>
                  </a:ext>
                </a:extLst>
              </a:tr>
              <a:tr h="319900">
                <a:tc rowSpan="4">
                  <a:txBody>
                    <a:bodyPr/>
                    <a:lstStyle/>
                    <a:p>
                      <a:pPr marL="0" lvl="0" indent="0" algn="ctr" rtl="0">
                        <a:spcBef>
                          <a:spcPts val="0"/>
                        </a:spcBef>
                        <a:spcAft>
                          <a:spcPts val="0"/>
                        </a:spcAft>
                        <a:buNone/>
                      </a:pPr>
                      <a:r>
                        <a:rPr lang="en-US" sz="1600">
                          <a:latin typeface="Calibri"/>
                          <a:ea typeface="Calibri"/>
                          <a:cs typeface="Calibri"/>
                          <a:sym typeface="Calibri"/>
                        </a:rPr>
                        <a:t>Planning Reqs</a:t>
                      </a: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Calibri"/>
                          <a:ea typeface="Calibri"/>
                          <a:cs typeface="Calibri"/>
                          <a:sym typeface="Calibri"/>
                        </a:rPr>
                        <a:t>Family, School, &amp; Community Partnerships (Schools)</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600" b="1">
                        <a:solidFill>
                          <a:schemeClr val="dk1"/>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a:t>
                      </a:r>
                      <a:endParaRPr sz="1600" b="1">
                        <a:solidFill>
                          <a:schemeClr val="dk1"/>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a:t>
                      </a:r>
                      <a:endParaRPr sz="1600" b="1">
                        <a:solidFill>
                          <a:schemeClr val="dk1"/>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2"/>
                  </a:ext>
                </a:extLst>
              </a:tr>
              <a:tr h="319900">
                <a:tc vMerge="1">
                  <a:txBody>
                    <a:bodyPr/>
                    <a:lstStyle/>
                    <a:p>
                      <a:endParaRPr lang="en-US"/>
                    </a:p>
                  </a:txBody>
                  <a:tcPr/>
                </a:tc>
                <a:tc>
                  <a:txBody>
                    <a:bodyPr/>
                    <a:lstStyle/>
                    <a:p>
                      <a:pPr marL="0" lvl="0" indent="0" algn="l" rtl="0">
                        <a:spcBef>
                          <a:spcPts val="0"/>
                        </a:spcBef>
                        <a:spcAft>
                          <a:spcPts val="0"/>
                        </a:spcAft>
                        <a:buNone/>
                      </a:pPr>
                      <a:r>
                        <a:rPr lang="en-US" sz="1600">
                          <a:latin typeface="Calibri"/>
                          <a:ea typeface="Calibri"/>
                          <a:cs typeface="Calibri"/>
                          <a:sym typeface="Calibri"/>
                        </a:rPr>
                        <a:t>Math Acceleration* (Schools &amp; Districts)</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a:t>
                      </a: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a:t>
                      </a: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a:t>
                      </a: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3"/>
                  </a:ext>
                </a:extLst>
              </a:tr>
              <a:tr h="553800">
                <a:tc vMerge="1">
                  <a:txBody>
                    <a:bodyPr/>
                    <a:lstStyle/>
                    <a:p>
                      <a:endParaRPr lang="en-US"/>
                    </a:p>
                  </a:txBody>
                  <a:tcPr/>
                </a:tc>
                <a:tc>
                  <a:txBody>
                    <a:bodyPr/>
                    <a:lstStyle/>
                    <a:p>
                      <a:pPr marL="0" lvl="0" indent="0" algn="l" rtl="0">
                        <a:spcBef>
                          <a:spcPts val="0"/>
                        </a:spcBef>
                        <a:spcAft>
                          <a:spcPts val="0"/>
                        </a:spcAft>
                        <a:buNone/>
                      </a:pPr>
                      <a:r>
                        <a:rPr lang="en-US" sz="1600">
                          <a:latin typeface="Calibri"/>
                          <a:ea typeface="Calibri"/>
                          <a:cs typeface="Calibri"/>
                          <a:sym typeface="Calibri"/>
                        </a:rPr>
                        <a:t>Early Learning Needs Assessment** (K-3 Serving, Schools &amp; Districts)</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a:t>
                      </a: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a:t>
                      </a: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4"/>
                  </a:ext>
                </a:extLst>
              </a:tr>
              <a:tr h="309950">
                <a:tc vMerge="1">
                  <a:txBody>
                    <a:bodyPr/>
                    <a:lstStyle/>
                    <a:p>
                      <a:endParaRPr lang="en-US"/>
                    </a:p>
                  </a:txBody>
                  <a:tcPr/>
                </a:tc>
                <a:tc>
                  <a:txBody>
                    <a:bodyPr/>
                    <a:lstStyle/>
                    <a:p>
                      <a:pPr marL="0" lvl="0" indent="0" algn="l" rtl="0">
                        <a:spcBef>
                          <a:spcPts val="0"/>
                        </a:spcBef>
                        <a:spcAft>
                          <a:spcPts val="0"/>
                        </a:spcAft>
                        <a:buNone/>
                      </a:pPr>
                      <a:r>
                        <a:rPr lang="en-US" sz="1600">
                          <a:latin typeface="Calibri"/>
                          <a:ea typeface="Calibri"/>
                          <a:cs typeface="Calibri"/>
                          <a:sym typeface="Calibri"/>
                        </a:rPr>
                        <a:t>Turnaround Strategies </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a:t>
                      </a:r>
                      <a:r>
                        <a:rPr lang="en-US" sz="1600">
                          <a:solidFill>
                            <a:srgbClr val="000000"/>
                          </a:solidFill>
                          <a:latin typeface="Calibri"/>
                          <a:ea typeface="Calibri"/>
                          <a:cs typeface="Calibri"/>
                          <a:sym typeface="Calibri"/>
                        </a:rPr>
                        <a:t>Schools &amp; Districts)</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600" dirty="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b="1" dirty="0">
                          <a:solidFill>
                            <a:schemeClr val="dk1"/>
                          </a:solidFill>
                          <a:latin typeface="Calibri"/>
                          <a:ea typeface="Calibri"/>
                          <a:cs typeface="Calibri"/>
                          <a:sym typeface="Calibri"/>
                        </a:rPr>
                        <a:t>✔</a:t>
                      </a:r>
                      <a:endParaRPr sz="1600" dirty="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5"/>
                  </a:ext>
                </a:extLst>
              </a:tr>
            </a:tbl>
          </a:graphicData>
        </a:graphic>
      </p:graphicFrame>
      <p:sp>
        <p:nvSpPr>
          <p:cNvPr id="1592" name="Google Shape;1592;p200"/>
          <p:cNvSpPr txBox="1"/>
          <p:nvPr/>
        </p:nvSpPr>
        <p:spPr>
          <a:xfrm>
            <a:off x="530325" y="5884025"/>
            <a:ext cx="7209000" cy="543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a:solidFill>
                  <a:schemeClr val="dk1"/>
                </a:solidFill>
                <a:latin typeface="Calibri"/>
                <a:ea typeface="Calibri"/>
                <a:cs typeface="Calibri"/>
                <a:sym typeface="Calibri"/>
              </a:rPr>
              <a:t>* Districts/Schools on an Improvement Plan are NOT on the Accountability Clock</a:t>
            </a: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a:solidFill>
                  <a:schemeClr val="dk1"/>
                </a:solidFill>
                <a:latin typeface="Calibri"/>
                <a:ea typeface="Calibri"/>
                <a:cs typeface="Calibri"/>
                <a:sym typeface="Calibri"/>
              </a:rPr>
              <a:t>** Districts on the Accountability Clock must engaged plan to/conduct an Early Learning Needs Assessment only if the district also has an identified school that serves K-3.</a:t>
            </a:r>
            <a:endParaRPr sz="2800">
              <a:solidFill>
                <a:schemeClr val="dk1"/>
              </a:solidFill>
              <a:latin typeface="Calibri"/>
              <a:ea typeface="Calibri"/>
              <a:cs typeface="Calibri"/>
              <a:sym typeface="Calibri"/>
            </a:endParaRPr>
          </a:p>
        </p:txBody>
      </p:sp>
      <p:pic>
        <p:nvPicPr>
          <p:cNvPr id="1593" name="Google Shape;1593;p200"/>
          <p:cNvPicPr preferRelativeResize="0"/>
          <p:nvPr/>
        </p:nvPicPr>
        <p:blipFill>
          <a:blip r:embed="rId3">
            <a:alphaModFix/>
          </a:blip>
          <a:stretch>
            <a:fillRect/>
          </a:stretch>
        </p:blipFill>
        <p:spPr>
          <a:xfrm>
            <a:off x="7191375" y="0"/>
            <a:ext cx="1952625" cy="1181850"/>
          </a:xfrm>
          <a:prstGeom prst="rect">
            <a:avLst/>
          </a:prstGeom>
          <a:noFill/>
          <a:ln>
            <a:noFill/>
          </a:ln>
        </p:spPr>
      </p:pic>
      <p:sp>
        <p:nvSpPr>
          <p:cNvPr id="1594" name="Google Shape;1594;p200"/>
          <p:cNvSpPr/>
          <p:nvPr/>
        </p:nvSpPr>
        <p:spPr>
          <a:xfrm>
            <a:off x="-51475" y="1138325"/>
            <a:ext cx="3573000" cy="756300"/>
          </a:xfrm>
          <a:prstGeom prst="wedgeEllipseCallout">
            <a:avLst>
              <a:gd name="adj1" fmla="val 49139"/>
              <a:gd name="adj2" fmla="val 149402"/>
            </a:avLst>
          </a:prstGeom>
          <a:solidFill>
            <a:srgbClr val="FFC6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000"/>
              </a:spcBef>
              <a:spcAft>
                <a:spcPts val="0"/>
              </a:spcAft>
              <a:buNone/>
            </a:pPr>
            <a:r>
              <a:rPr lang="en-US" sz="1200">
                <a:solidFill>
                  <a:schemeClr val="dk1"/>
                </a:solidFill>
                <a:latin typeface="Calibri"/>
                <a:ea typeface="Calibri"/>
                <a:cs typeface="Calibri"/>
                <a:sym typeface="Calibri"/>
              </a:rPr>
              <a:t>Local Boards adopt the Improvement Plans for schools assigned Priority Improvement or Turnaround</a:t>
            </a:r>
            <a:endParaRPr sz="1200">
              <a:solidFill>
                <a:schemeClr val="dk1"/>
              </a:solidFill>
            </a:endParaRPr>
          </a:p>
          <a:p>
            <a:pPr marL="0" lvl="0" indent="0" algn="ctr" rtl="0">
              <a:spcBef>
                <a:spcPts val="0"/>
              </a:spcBef>
              <a:spcAft>
                <a:spcPts val="0"/>
              </a:spcAft>
              <a:buNone/>
            </a:pPr>
            <a:endParaRPr sz="6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p201"/>
          <p:cNvSpPr txBox="1">
            <a:spLocks noGrp="1"/>
          </p:cNvSpPr>
          <p:nvPr>
            <p:ph type="title"/>
          </p:nvPr>
        </p:nvSpPr>
        <p:spPr>
          <a:xfrm>
            <a:off x="223075" y="535450"/>
            <a:ext cx="6898500" cy="6042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District’s Timeline for Stakeholder Engagement</a:t>
            </a:r>
            <a:endParaRPr/>
          </a:p>
        </p:txBody>
      </p:sp>
      <p:sp>
        <p:nvSpPr>
          <p:cNvPr id="1601" name="Google Shape;1601;p201"/>
          <p:cNvSpPr txBox="1">
            <a:spLocks noGrp="1"/>
          </p:cNvSpPr>
          <p:nvPr>
            <p:ph type="body" idx="1"/>
          </p:nvPr>
        </p:nvSpPr>
        <p:spPr>
          <a:xfrm>
            <a:off x="628650" y="1613250"/>
            <a:ext cx="7886700" cy="4490400"/>
          </a:xfrm>
          <a:prstGeom prst="rect">
            <a:avLst/>
          </a:prstGeom>
        </p:spPr>
        <p:txBody>
          <a:bodyPr spcFirstLastPara="1" wrap="square" lIns="0" tIns="0" rIns="0" bIns="45700" anchor="t" anchorCtr="0">
            <a:normAutofit/>
          </a:bodyPr>
          <a:lstStyle/>
          <a:p>
            <a:pPr marL="457200" lvl="0" indent="-381000" algn="l" rtl="0">
              <a:lnSpc>
                <a:spcPct val="115000"/>
              </a:lnSpc>
              <a:spcBef>
                <a:spcPts val="0"/>
              </a:spcBef>
              <a:spcAft>
                <a:spcPts val="0"/>
              </a:spcAft>
              <a:buSzPts val="2400"/>
              <a:buFont typeface="Calibri"/>
              <a:buChar char="❏"/>
            </a:pPr>
            <a:r>
              <a:rPr lang="en-US"/>
              <a:t>Parent Notification Letters</a:t>
            </a:r>
            <a:endParaRPr/>
          </a:p>
          <a:p>
            <a:pPr marL="457200" lvl="0" indent="0" algn="l" rtl="0">
              <a:lnSpc>
                <a:spcPct val="100000"/>
              </a:lnSpc>
              <a:spcBef>
                <a:spcPts val="1200"/>
              </a:spcBef>
              <a:spcAft>
                <a:spcPts val="0"/>
              </a:spcAft>
              <a:buNone/>
            </a:pPr>
            <a:r>
              <a:rPr lang="en-US" sz="1800" b="1"/>
              <a:t>Target Date: </a:t>
            </a:r>
            <a:r>
              <a:rPr lang="en-US" sz="1800"/>
              <a:t>within 30 calendar days of receiving initial plan type assignment</a:t>
            </a:r>
            <a:endParaRPr sz="1800"/>
          </a:p>
          <a:p>
            <a:pPr marL="457200" lvl="0" indent="-381000" algn="l" rtl="0">
              <a:lnSpc>
                <a:spcPct val="115000"/>
              </a:lnSpc>
              <a:spcBef>
                <a:spcPts val="1200"/>
              </a:spcBef>
              <a:spcAft>
                <a:spcPts val="0"/>
              </a:spcAft>
              <a:buSzPts val="2400"/>
              <a:buFont typeface="Calibri"/>
              <a:buChar char="❏"/>
            </a:pPr>
            <a:r>
              <a:rPr lang="en-US"/>
              <a:t>Public Hearing at Local School Board Meeting</a:t>
            </a:r>
            <a:endParaRPr/>
          </a:p>
          <a:p>
            <a:pPr marL="457200" lvl="0" indent="0" algn="l" rtl="0">
              <a:lnSpc>
                <a:spcPct val="115000"/>
              </a:lnSpc>
              <a:spcBef>
                <a:spcPts val="1200"/>
              </a:spcBef>
              <a:spcAft>
                <a:spcPts val="0"/>
              </a:spcAft>
              <a:buNone/>
            </a:pPr>
            <a:r>
              <a:rPr lang="en-US" sz="1800" b="1"/>
              <a:t>Target Date: </a:t>
            </a:r>
            <a:r>
              <a:rPr lang="en-US" sz="1800"/>
              <a:t>at least 30 calendar days after the date on which the district provides the written notice</a:t>
            </a:r>
            <a:endParaRPr sz="1800"/>
          </a:p>
          <a:p>
            <a:pPr marL="457200" lvl="0" indent="-381000" algn="l" rtl="0">
              <a:lnSpc>
                <a:spcPct val="115000"/>
              </a:lnSpc>
              <a:spcBef>
                <a:spcPts val="1200"/>
              </a:spcBef>
              <a:spcAft>
                <a:spcPts val="0"/>
              </a:spcAft>
              <a:buSzPts val="2400"/>
              <a:buFont typeface="Calibri"/>
              <a:buChar char="❏"/>
            </a:pPr>
            <a:r>
              <a:rPr lang="en-US"/>
              <a:t>Local School Board Adopts the Plan</a:t>
            </a:r>
            <a:endParaRPr/>
          </a:p>
          <a:p>
            <a:pPr marL="457200" lvl="0" indent="0" algn="l" rtl="0">
              <a:lnSpc>
                <a:spcPct val="115000"/>
              </a:lnSpc>
              <a:spcBef>
                <a:spcPts val="1200"/>
              </a:spcBef>
              <a:spcAft>
                <a:spcPts val="0"/>
              </a:spcAft>
              <a:buNone/>
            </a:pPr>
            <a:r>
              <a:rPr lang="en-US" sz="1800" b="1"/>
              <a:t>Target Date: </a:t>
            </a:r>
            <a:r>
              <a:rPr lang="en-US" sz="1800"/>
              <a:t>Must occur before the UIP is due mid October or mid January for newly identified schools or schools participating in the Request to Reconsider process</a:t>
            </a:r>
            <a:endParaRPr sz="1800"/>
          </a:p>
          <a:p>
            <a:pPr marL="0" lvl="0" indent="0" algn="l" rtl="0">
              <a:spcBef>
                <a:spcPts val="1200"/>
              </a:spcBef>
              <a:spcAft>
                <a:spcPts val="0"/>
              </a:spcAft>
              <a:buNone/>
            </a:pPr>
            <a:endParaRPr sz="2000"/>
          </a:p>
        </p:txBody>
      </p:sp>
      <p:sp>
        <p:nvSpPr>
          <p:cNvPr id="1602" name="Google Shape;1602;p201"/>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1200"/>
              <a:t>45</a:t>
            </a:fld>
            <a:endParaRPr sz="1200"/>
          </a:p>
        </p:txBody>
      </p:sp>
      <p:sp>
        <p:nvSpPr>
          <p:cNvPr id="1603" name="Google Shape;1603;p201"/>
          <p:cNvSpPr txBox="1"/>
          <p:nvPr/>
        </p:nvSpPr>
        <p:spPr>
          <a:xfrm>
            <a:off x="8515351" y="44250"/>
            <a:ext cx="40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latin typeface="Calibri"/>
                <a:ea typeface="Calibri"/>
                <a:cs typeface="Calibri"/>
                <a:sym typeface="Calibri"/>
              </a:rPr>
              <a: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07"/>
        <p:cNvGrpSpPr/>
        <p:nvPr/>
      </p:nvGrpSpPr>
      <p:grpSpPr>
        <a:xfrm>
          <a:off x="0" y="0"/>
          <a:ext cx="0" cy="0"/>
          <a:chOff x="0" y="0"/>
          <a:chExt cx="0" cy="0"/>
        </a:xfrm>
      </p:grpSpPr>
      <p:sp>
        <p:nvSpPr>
          <p:cNvPr id="1608" name="Google Shape;1608;p202"/>
          <p:cNvSpPr txBox="1">
            <a:spLocks noGrp="1"/>
          </p:cNvSpPr>
          <p:nvPr>
            <p:ph type="title"/>
          </p:nvPr>
        </p:nvSpPr>
        <p:spPr>
          <a:xfrm>
            <a:off x="213075" y="185350"/>
            <a:ext cx="8520600" cy="7215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1400"/>
              <a:buNone/>
            </a:pPr>
            <a:r>
              <a:rPr lang="en-US" sz="2400" b="1">
                <a:latin typeface="Arial"/>
                <a:ea typeface="Arial"/>
                <a:cs typeface="Arial"/>
                <a:sym typeface="Arial"/>
              </a:rPr>
              <a:t>Performance Watch </a:t>
            </a:r>
            <a:r>
              <a:rPr lang="en-US" sz="2400">
                <a:latin typeface="Arial"/>
                <a:ea typeface="Arial"/>
                <a:cs typeface="Arial"/>
                <a:sym typeface="Arial"/>
              </a:rPr>
              <a:t>| Definitions</a:t>
            </a:r>
            <a:endParaRPr sz="2400">
              <a:latin typeface="Arial"/>
              <a:ea typeface="Arial"/>
              <a:cs typeface="Arial"/>
              <a:sym typeface="Arial"/>
            </a:endParaRPr>
          </a:p>
        </p:txBody>
      </p:sp>
      <p:sp>
        <p:nvSpPr>
          <p:cNvPr id="1609" name="Google Shape;1609;p202"/>
          <p:cNvSpPr txBox="1">
            <a:spLocks noGrp="1"/>
          </p:cNvSpPr>
          <p:nvPr>
            <p:ph type="sldNum" idx="12"/>
          </p:nvPr>
        </p:nvSpPr>
        <p:spPr>
          <a:xfrm>
            <a:off x="114300" y="8413333"/>
            <a:ext cx="347100" cy="500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999999"/>
              </a:buClr>
              <a:buSzPts val="1200"/>
              <a:buFont typeface="Rockwell"/>
              <a:buNone/>
            </a:pPr>
            <a:fld id="{00000000-1234-1234-1234-123412341234}" type="slidenum">
              <a:rPr lang="en-US"/>
              <a:t>46</a:t>
            </a:fld>
            <a:endParaRPr/>
          </a:p>
        </p:txBody>
      </p:sp>
      <p:sp>
        <p:nvSpPr>
          <p:cNvPr id="1610" name="Google Shape;1610;p20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latin typeface="Calibri"/>
                <a:ea typeface="Calibri"/>
                <a:cs typeface="Calibri"/>
                <a:sym typeface="Calibri"/>
              </a:rPr>
              <a:t>46</a:t>
            </a:fld>
            <a:endParaRPr>
              <a:latin typeface="Calibri"/>
              <a:ea typeface="Calibri"/>
              <a:cs typeface="Calibri"/>
              <a:sym typeface="Calibri"/>
            </a:endParaRPr>
          </a:p>
        </p:txBody>
      </p:sp>
      <p:graphicFrame>
        <p:nvGraphicFramePr>
          <p:cNvPr id="1611" name="Google Shape;1611;p202"/>
          <p:cNvGraphicFramePr/>
          <p:nvPr/>
        </p:nvGraphicFramePr>
        <p:xfrm>
          <a:off x="55525" y="1218550"/>
          <a:ext cx="9032950" cy="5005025"/>
        </p:xfrm>
        <a:graphic>
          <a:graphicData uri="http://schemas.openxmlformats.org/drawingml/2006/table">
            <a:tbl>
              <a:tblPr>
                <a:noFill/>
                <a:tableStyleId>{524DF1B7-F93B-48D9-BF13-3391274ED2EC}</a:tableStyleId>
              </a:tblPr>
              <a:tblGrid>
                <a:gridCol w="1207725">
                  <a:extLst>
                    <a:ext uri="{9D8B030D-6E8A-4147-A177-3AD203B41FA5}">
                      <a16:colId xmlns:a16="http://schemas.microsoft.com/office/drawing/2014/main" val="20000"/>
                    </a:ext>
                  </a:extLst>
                </a:gridCol>
                <a:gridCol w="2963650">
                  <a:extLst>
                    <a:ext uri="{9D8B030D-6E8A-4147-A177-3AD203B41FA5}">
                      <a16:colId xmlns:a16="http://schemas.microsoft.com/office/drawing/2014/main" val="20001"/>
                    </a:ext>
                  </a:extLst>
                </a:gridCol>
                <a:gridCol w="4861575">
                  <a:extLst>
                    <a:ext uri="{9D8B030D-6E8A-4147-A177-3AD203B41FA5}">
                      <a16:colId xmlns:a16="http://schemas.microsoft.com/office/drawing/2014/main" val="20002"/>
                    </a:ext>
                  </a:extLst>
                </a:gridCol>
              </a:tblGrid>
              <a:tr h="341625">
                <a:tc>
                  <a:txBody>
                    <a:bodyPr/>
                    <a:lstStyle/>
                    <a:p>
                      <a:pPr marL="0" lvl="0" indent="0" algn="l" rtl="0">
                        <a:spcBef>
                          <a:spcPts val="0"/>
                        </a:spcBef>
                        <a:spcAft>
                          <a:spcPts val="0"/>
                        </a:spcAft>
                        <a:buNone/>
                      </a:pPr>
                      <a:endParaRPr sz="900" b="1">
                        <a:solidFill>
                          <a:srgbClr val="FFFFFF"/>
                        </a:solidFill>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31386D"/>
                    </a:solidFill>
                  </a:tcPr>
                </a:tc>
                <a:tc>
                  <a:txBody>
                    <a:bodyPr/>
                    <a:lstStyle/>
                    <a:p>
                      <a:pPr marL="0" lvl="0" indent="0" algn="l" rtl="0">
                        <a:spcBef>
                          <a:spcPts val="0"/>
                        </a:spcBef>
                        <a:spcAft>
                          <a:spcPts val="0"/>
                        </a:spcAft>
                        <a:buNone/>
                      </a:pPr>
                      <a:r>
                        <a:rPr lang="en-US" sz="1100" b="1">
                          <a:solidFill>
                            <a:srgbClr val="FFFFFF"/>
                          </a:solidFill>
                          <a:latin typeface="Calibri"/>
                          <a:ea typeface="Calibri"/>
                          <a:cs typeface="Calibri"/>
                          <a:sym typeface="Calibri"/>
                        </a:rPr>
                        <a:t>Criteria</a:t>
                      </a:r>
                      <a:endParaRPr sz="1100" b="1">
                        <a:solidFill>
                          <a:srgbClr val="FFFFFF"/>
                        </a:solidFill>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31386D"/>
                    </a:solidFill>
                  </a:tcPr>
                </a:tc>
                <a:tc>
                  <a:txBody>
                    <a:bodyPr/>
                    <a:lstStyle/>
                    <a:p>
                      <a:pPr marL="0" lvl="0" indent="0" algn="l" rtl="0">
                        <a:spcBef>
                          <a:spcPts val="0"/>
                        </a:spcBef>
                        <a:spcAft>
                          <a:spcPts val="0"/>
                        </a:spcAft>
                        <a:buNone/>
                      </a:pPr>
                      <a:r>
                        <a:rPr lang="en-US" sz="1100" b="1">
                          <a:solidFill>
                            <a:srgbClr val="FFFFFF"/>
                          </a:solidFill>
                          <a:latin typeface="Calibri"/>
                          <a:ea typeface="Calibri"/>
                          <a:cs typeface="Calibri"/>
                          <a:sym typeface="Calibri"/>
                        </a:rPr>
                        <a:t>Implications</a:t>
                      </a:r>
                      <a:endParaRPr sz="1100" b="1">
                        <a:solidFill>
                          <a:srgbClr val="FFFFFF"/>
                        </a:solidFill>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31386D"/>
                    </a:solidFill>
                  </a:tcPr>
                </a:tc>
                <a:extLst>
                  <a:ext uri="{0D108BD9-81ED-4DB2-BD59-A6C34878D82A}">
                    <a16:rowId xmlns:a16="http://schemas.microsoft.com/office/drawing/2014/main" val="10000"/>
                  </a:ext>
                </a:extLst>
              </a:tr>
              <a:tr h="905375">
                <a:tc>
                  <a:txBody>
                    <a:bodyPr/>
                    <a:lstStyle/>
                    <a:p>
                      <a:pPr marL="0" lvl="0" indent="0" algn="l" rtl="0">
                        <a:spcBef>
                          <a:spcPts val="0"/>
                        </a:spcBef>
                        <a:spcAft>
                          <a:spcPts val="0"/>
                        </a:spcAft>
                        <a:buNone/>
                      </a:pPr>
                      <a:r>
                        <a:rPr lang="en-US" sz="1500">
                          <a:latin typeface="Calibri"/>
                          <a:ea typeface="Calibri"/>
                          <a:cs typeface="Calibri"/>
                          <a:sym typeface="Calibri"/>
                        </a:rPr>
                        <a:t>On Clock</a:t>
                      </a:r>
                      <a:endParaRPr sz="15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BDEED"/>
                    </a:solidFill>
                  </a:tcPr>
                </a:tc>
                <a:tc>
                  <a:txBody>
                    <a:bodyPr/>
                    <a:lstStyle/>
                    <a:p>
                      <a:pPr marL="38100" lvl="0" indent="-95250" algn="l" rtl="0">
                        <a:spcBef>
                          <a:spcPts val="0"/>
                        </a:spcBef>
                        <a:spcAft>
                          <a:spcPts val="0"/>
                        </a:spcAft>
                        <a:buSzPts val="1500"/>
                        <a:buFont typeface="Calibri"/>
                        <a:buChar char="●"/>
                      </a:pPr>
                      <a:r>
                        <a:rPr lang="en-US" sz="1500">
                          <a:latin typeface="Calibri"/>
                          <a:ea typeface="Calibri"/>
                          <a:cs typeface="Calibri"/>
                          <a:sym typeface="Calibri"/>
                        </a:rPr>
                        <a:t>  Earned a Priority Improvement or Turnaround plan type</a:t>
                      </a:r>
                      <a:endParaRPr sz="15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BDEED"/>
                    </a:solidFill>
                  </a:tcPr>
                </a:tc>
                <a:tc>
                  <a:txBody>
                    <a:bodyPr/>
                    <a:lstStyle/>
                    <a:p>
                      <a:pPr marL="38100" lvl="0" indent="-95250" algn="l" rtl="0">
                        <a:spcBef>
                          <a:spcPts val="0"/>
                        </a:spcBef>
                        <a:spcAft>
                          <a:spcPts val="0"/>
                        </a:spcAft>
                        <a:buSzPts val="1500"/>
                        <a:buFont typeface="Calibri"/>
                        <a:buChar char="●"/>
                      </a:pPr>
                      <a:r>
                        <a:rPr lang="en-US"/>
                        <a:t>  </a:t>
                      </a:r>
                      <a:r>
                        <a:rPr lang="en-US" sz="1500" u="sng">
                          <a:solidFill>
                            <a:srgbClr val="2C338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Communication expectations</a:t>
                      </a:r>
                      <a:endParaRPr sz="1500">
                        <a:latin typeface="Calibri"/>
                        <a:ea typeface="Calibri"/>
                        <a:cs typeface="Calibri"/>
                        <a:sym typeface="Calibri"/>
                      </a:endParaRPr>
                    </a:p>
                    <a:p>
                      <a:pPr marL="38100" lvl="0" indent="-95250" algn="l" rtl="0">
                        <a:spcBef>
                          <a:spcPts val="0"/>
                        </a:spcBef>
                        <a:spcAft>
                          <a:spcPts val="0"/>
                        </a:spcAft>
                        <a:buSzPts val="1500"/>
                        <a:buFont typeface="Calibri"/>
                        <a:buChar char="●"/>
                      </a:pPr>
                      <a:r>
                        <a:rPr lang="en-US" sz="1500">
                          <a:latin typeface="Calibri"/>
                          <a:ea typeface="Calibri"/>
                          <a:cs typeface="Calibri"/>
                          <a:sym typeface="Calibri"/>
                        </a:rPr>
                        <a:t>  Additional planning requirements and plan review by CDE</a:t>
                      </a:r>
                      <a:endParaRPr sz="1500">
                        <a:latin typeface="Calibri"/>
                        <a:ea typeface="Calibri"/>
                        <a:cs typeface="Calibri"/>
                        <a:sym typeface="Calibri"/>
                      </a:endParaRPr>
                    </a:p>
                    <a:p>
                      <a:pPr marL="38100" lvl="0" indent="-95250" algn="l" rtl="0">
                        <a:spcBef>
                          <a:spcPts val="0"/>
                        </a:spcBef>
                        <a:spcAft>
                          <a:spcPts val="0"/>
                        </a:spcAft>
                        <a:buSzPts val="1500"/>
                        <a:buFont typeface="Calibri"/>
                        <a:buChar char="●"/>
                      </a:pPr>
                      <a:r>
                        <a:rPr lang="en-US" sz="1500">
                          <a:latin typeface="Calibri"/>
                          <a:ea typeface="Calibri"/>
                          <a:cs typeface="Calibri"/>
                          <a:sym typeface="Calibri"/>
                        </a:rPr>
                        <a:t>  Eligible for supports and </a:t>
                      </a:r>
                      <a:r>
                        <a:rPr lang="en-US" sz="1500" u="sng">
                          <a:solidFill>
                            <a:srgbClr val="2C338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EASI grant funds</a:t>
                      </a:r>
                      <a:endParaRPr sz="1500">
                        <a:solidFill>
                          <a:schemeClr val="dk1"/>
                        </a:solidFill>
                        <a:latin typeface="Calibri"/>
                        <a:ea typeface="Calibri"/>
                        <a:cs typeface="Calibri"/>
                        <a:sym typeface="Calibri"/>
                      </a:endParaRPr>
                    </a:p>
                    <a:p>
                      <a:pPr marL="38100" lvl="0" indent="-95250" algn="l" rtl="0">
                        <a:spcBef>
                          <a:spcPts val="0"/>
                        </a:spcBef>
                        <a:spcAft>
                          <a:spcPts val="0"/>
                        </a:spcAft>
                        <a:buSzPts val="1500"/>
                        <a:buFont typeface="Calibri"/>
                        <a:buChar char="●"/>
                      </a:pPr>
                      <a:r>
                        <a:rPr lang="en-US" sz="1500">
                          <a:solidFill>
                            <a:schemeClr val="dk1"/>
                          </a:solidFill>
                          <a:latin typeface="Calibri"/>
                          <a:ea typeface="Calibri"/>
                          <a:cs typeface="Calibri"/>
                          <a:sym typeface="Calibri"/>
                        </a:rPr>
                        <a:t>  Hearing with State Board after 5 years or progress monitoring</a:t>
                      </a:r>
                      <a:endParaRPr sz="15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BDEED"/>
                    </a:solidFill>
                  </a:tcPr>
                </a:tc>
                <a:extLst>
                  <a:ext uri="{0D108BD9-81ED-4DB2-BD59-A6C34878D82A}">
                    <a16:rowId xmlns:a16="http://schemas.microsoft.com/office/drawing/2014/main" val="10001"/>
                  </a:ext>
                </a:extLst>
              </a:tr>
              <a:tr h="417100">
                <a:tc>
                  <a:txBody>
                    <a:bodyPr/>
                    <a:lstStyle/>
                    <a:p>
                      <a:pPr marL="0" lvl="0" indent="0" algn="l" rtl="0">
                        <a:spcBef>
                          <a:spcPts val="0"/>
                        </a:spcBef>
                        <a:spcAft>
                          <a:spcPts val="0"/>
                        </a:spcAft>
                        <a:buNone/>
                      </a:pPr>
                      <a:r>
                        <a:rPr lang="en-US" sz="1500">
                          <a:highlight>
                            <a:srgbClr val="CBC8E3"/>
                          </a:highlight>
                          <a:latin typeface="Calibri"/>
                          <a:ea typeface="Calibri"/>
                          <a:cs typeface="Calibri"/>
                          <a:sym typeface="Calibri"/>
                        </a:rPr>
                        <a:t>Newly Identified</a:t>
                      </a:r>
                      <a:r>
                        <a:rPr lang="en-US" sz="1500">
                          <a:latin typeface="Calibri"/>
                          <a:ea typeface="Calibri"/>
                          <a:cs typeface="Calibri"/>
                          <a:sym typeface="Calibri"/>
                        </a:rPr>
                        <a:t> </a:t>
                      </a:r>
                      <a:endParaRPr sz="1500">
                        <a:latin typeface="Calibri"/>
                        <a:ea typeface="Calibri"/>
                        <a:cs typeface="Calibri"/>
                        <a:sym typeface="Calibri"/>
                      </a:endParaRPr>
                    </a:p>
                    <a:p>
                      <a:pPr marL="0" lvl="0" indent="0" algn="l" rtl="0">
                        <a:spcBef>
                          <a:spcPts val="0"/>
                        </a:spcBef>
                        <a:spcAft>
                          <a:spcPts val="0"/>
                        </a:spcAft>
                        <a:buNone/>
                      </a:pPr>
                      <a:r>
                        <a:rPr lang="en-US" sz="1500">
                          <a:latin typeface="Calibri"/>
                          <a:ea typeface="Calibri"/>
                          <a:cs typeface="Calibri"/>
                          <a:sym typeface="Calibri"/>
                        </a:rPr>
                        <a:t>On Clock</a:t>
                      </a:r>
                      <a:endParaRPr sz="15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232C67"/>
                      </a:solidFill>
                      <a:prstDash val="solid"/>
                      <a:round/>
                      <a:headEnd type="none" w="sm" len="sm"/>
                      <a:tailEnd type="none" w="sm" len="sm"/>
                    </a:lnB>
                    <a:solidFill>
                      <a:srgbClr val="EFEFEF"/>
                    </a:solidFill>
                  </a:tcPr>
                </a:tc>
                <a:tc>
                  <a:txBody>
                    <a:bodyPr/>
                    <a:lstStyle/>
                    <a:p>
                      <a:pPr marL="38100" lvl="0" indent="-95250" algn="l" rtl="0">
                        <a:spcBef>
                          <a:spcPts val="0"/>
                        </a:spcBef>
                        <a:spcAft>
                          <a:spcPts val="0"/>
                        </a:spcAft>
                        <a:buSzPts val="1500"/>
                        <a:buFont typeface="Calibri"/>
                        <a:buChar char="●"/>
                      </a:pPr>
                      <a:r>
                        <a:rPr lang="en-US" sz="1500" dirty="0">
                          <a:latin typeface="Calibri"/>
                          <a:ea typeface="Calibri"/>
                          <a:cs typeface="Calibri"/>
                          <a:sym typeface="Calibri"/>
                        </a:rPr>
                        <a:t>  Earned a 2023 Improvement or Performance plan type and then Priority Improvement or Turnaround in 2024</a:t>
                      </a:r>
                      <a:endParaRPr sz="1500" dirty="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232C67"/>
                      </a:solidFill>
                      <a:prstDash val="solid"/>
                      <a:round/>
                      <a:headEnd type="none" w="sm" len="sm"/>
                      <a:tailEnd type="none" w="sm" len="sm"/>
                    </a:lnB>
                    <a:solidFill>
                      <a:srgbClr val="EFEFEF"/>
                    </a:solidFill>
                  </a:tcPr>
                </a:tc>
                <a:tc>
                  <a:txBody>
                    <a:bodyPr/>
                    <a:lstStyle/>
                    <a:p>
                      <a:pPr marL="38100" lvl="0" indent="-95250" algn="l" rtl="0">
                        <a:spcBef>
                          <a:spcPts val="0"/>
                        </a:spcBef>
                        <a:spcAft>
                          <a:spcPts val="0"/>
                        </a:spcAft>
                        <a:buClr>
                          <a:srgbClr val="000000"/>
                        </a:buClr>
                        <a:buSzPts val="1500"/>
                        <a:buFont typeface="Calibri"/>
                        <a:buChar char="●"/>
                      </a:pPr>
                      <a:r>
                        <a:rPr lang="en-US"/>
                        <a:t> </a:t>
                      </a:r>
                      <a:r>
                        <a:rPr lang="en-US" sz="1500" u="sng">
                          <a:solidFill>
                            <a:srgbClr val="2C3384"/>
                          </a:solidFill>
                          <a:highlight>
                            <a:srgbClr val="CBC8E3"/>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January UIP submission</a:t>
                      </a:r>
                      <a:r>
                        <a:rPr lang="en-US" sz="1500">
                          <a:latin typeface="Calibri"/>
                          <a:ea typeface="Calibri"/>
                          <a:cs typeface="Calibri"/>
                          <a:sym typeface="Calibri"/>
                        </a:rPr>
                        <a:t> if the district chooses this flexibility on behalf of newly identified schools. It’s intended to help a newly identified site incorporate additional requirements into their plan with more time, if needed. </a:t>
                      </a:r>
                      <a:endParaRPr sz="15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232C67"/>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905375">
                <a:tc>
                  <a:txBody>
                    <a:bodyPr/>
                    <a:lstStyle/>
                    <a:p>
                      <a:pPr marL="0" lvl="0" indent="0" algn="l" rtl="0">
                        <a:spcBef>
                          <a:spcPts val="0"/>
                        </a:spcBef>
                        <a:spcAft>
                          <a:spcPts val="0"/>
                        </a:spcAft>
                        <a:buNone/>
                      </a:pPr>
                      <a:r>
                        <a:rPr lang="en-US" sz="1500">
                          <a:latin typeface="Calibri"/>
                          <a:ea typeface="Calibri"/>
                          <a:cs typeface="Calibri"/>
                          <a:sym typeface="Calibri"/>
                        </a:rPr>
                        <a:t>On Watch</a:t>
                      </a:r>
                      <a:endParaRPr sz="15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232C67"/>
                      </a:solidFill>
                      <a:prstDash val="solid"/>
                      <a:round/>
                      <a:headEnd type="none" w="sm" len="sm"/>
                      <a:tailEnd type="none" w="sm" len="sm"/>
                    </a:lnT>
                    <a:lnB w="9525" cap="flat" cmpd="sng">
                      <a:solidFill>
                        <a:srgbClr val="232C67"/>
                      </a:solidFill>
                      <a:prstDash val="solid"/>
                      <a:round/>
                      <a:headEnd type="none" w="sm" len="sm"/>
                      <a:tailEnd type="none" w="sm" len="sm"/>
                    </a:lnB>
                  </a:tcPr>
                </a:tc>
                <a:tc>
                  <a:txBody>
                    <a:bodyPr/>
                    <a:lstStyle/>
                    <a:p>
                      <a:pPr marL="38100" lvl="0" indent="-95250" algn="l" rtl="0">
                        <a:spcBef>
                          <a:spcPts val="0"/>
                        </a:spcBef>
                        <a:spcAft>
                          <a:spcPts val="0"/>
                        </a:spcAft>
                        <a:buSzPts val="1500"/>
                        <a:buFont typeface="Calibri"/>
                        <a:buChar char="●"/>
                      </a:pPr>
                      <a:r>
                        <a:rPr lang="en-US" sz="1500">
                          <a:latin typeface="Calibri"/>
                          <a:ea typeface="Calibri"/>
                          <a:cs typeface="Calibri"/>
                          <a:sym typeface="Calibri"/>
                        </a:rPr>
                        <a:t>  Earned an Improvement or Performance plan type</a:t>
                      </a:r>
                      <a:endParaRPr sz="1500">
                        <a:latin typeface="Calibri"/>
                        <a:ea typeface="Calibri"/>
                        <a:cs typeface="Calibri"/>
                        <a:sym typeface="Calibri"/>
                      </a:endParaRPr>
                    </a:p>
                    <a:p>
                      <a:pPr marL="38100" lvl="0" indent="-95250" algn="l" rtl="0">
                        <a:spcBef>
                          <a:spcPts val="0"/>
                        </a:spcBef>
                        <a:spcAft>
                          <a:spcPts val="0"/>
                        </a:spcAft>
                        <a:buSzPts val="1500"/>
                        <a:buFont typeface="Calibri"/>
                        <a:buChar char="●"/>
                      </a:pPr>
                      <a:r>
                        <a:rPr lang="en-US" sz="1500">
                          <a:latin typeface="Calibri"/>
                          <a:ea typeface="Calibri"/>
                          <a:cs typeface="Calibri"/>
                          <a:sym typeface="Calibri"/>
                        </a:rPr>
                        <a:t>  Previously on accountability clock for at least two consecutive years</a:t>
                      </a:r>
                      <a:endParaRPr sz="15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232C67"/>
                      </a:solidFill>
                      <a:prstDash val="solid"/>
                      <a:round/>
                      <a:headEnd type="none" w="sm" len="sm"/>
                      <a:tailEnd type="none" w="sm" len="sm"/>
                    </a:lnT>
                    <a:lnB w="9525" cap="flat" cmpd="sng">
                      <a:solidFill>
                        <a:srgbClr val="232C67"/>
                      </a:solidFill>
                      <a:prstDash val="solid"/>
                      <a:round/>
                      <a:headEnd type="none" w="sm" len="sm"/>
                      <a:tailEnd type="none" w="sm" len="sm"/>
                    </a:lnB>
                  </a:tcPr>
                </a:tc>
                <a:tc>
                  <a:txBody>
                    <a:bodyPr/>
                    <a:lstStyle/>
                    <a:p>
                      <a:pPr marL="38100" lvl="0" indent="-95250" algn="l" rtl="0">
                        <a:spcBef>
                          <a:spcPts val="0"/>
                        </a:spcBef>
                        <a:spcAft>
                          <a:spcPts val="0"/>
                        </a:spcAft>
                        <a:buSzPts val="1500"/>
                        <a:buFont typeface="Calibri"/>
                        <a:buChar char="●"/>
                      </a:pPr>
                      <a:r>
                        <a:rPr lang="en-US" sz="1500">
                          <a:latin typeface="Calibri"/>
                          <a:ea typeface="Calibri"/>
                          <a:cs typeface="Calibri"/>
                          <a:sym typeface="Calibri"/>
                        </a:rPr>
                        <a:t>  Unified Improvement Plan (UIP) review by CDE</a:t>
                      </a:r>
                      <a:endParaRPr sz="1500">
                        <a:latin typeface="Calibri"/>
                        <a:ea typeface="Calibri"/>
                        <a:cs typeface="Calibri"/>
                        <a:sym typeface="Calibri"/>
                      </a:endParaRPr>
                    </a:p>
                    <a:p>
                      <a:pPr marL="38100" lvl="0" indent="-95250" algn="l" rtl="0">
                        <a:spcBef>
                          <a:spcPts val="0"/>
                        </a:spcBef>
                        <a:spcAft>
                          <a:spcPts val="0"/>
                        </a:spcAft>
                        <a:buClr>
                          <a:srgbClr val="000000"/>
                        </a:buClr>
                        <a:buSzPts val="1500"/>
                        <a:buFont typeface="Calibri"/>
                        <a:buChar char="●"/>
                      </a:pPr>
                      <a:r>
                        <a:rPr lang="en-US" sz="1500">
                          <a:latin typeface="Calibri"/>
                          <a:ea typeface="Calibri"/>
                          <a:cs typeface="Calibri"/>
                          <a:sym typeface="Calibri"/>
                        </a:rPr>
                        <a:t>  </a:t>
                      </a:r>
                      <a:r>
                        <a:rPr lang="en-US" sz="1500">
                          <a:solidFill>
                            <a:srgbClr val="000000"/>
                          </a:solidFill>
                          <a:latin typeface="Calibri"/>
                          <a:ea typeface="Calibri"/>
                          <a:cs typeface="Calibri"/>
                          <a:sym typeface="Calibri"/>
                        </a:rPr>
                        <a:t>Eligible for supports and </a:t>
                      </a:r>
                      <a:r>
                        <a:rPr lang="en-US" sz="1500" u="sng">
                          <a:solidFill>
                            <a:srgbClr val="2C338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EASI grant funds</a:t>
                      </a:r>
                      <a:endParaRPr sz="15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232C67"/>
                      </a:solidFill>
                      <a:prstDash val="solid"/>
                      <a:round/>
                      <a:headEnd type="none" w="sm" len="sm"/>
                      <a:tailEnd type="none" w="sm" len="sm"/>
                    </a:lnT>
                    <a:lnB w="9525" cap="flat" cmpd="sng">
                      <a:solidFill>
                        <a:srgbClr val="232C67"/>
                      </a:solidFill>
                      <a:prstDash val="solid"/>
                      <a:round/>
                      <a:headEnd type="none" w="sm" len="sm"/>
                      <a:tailEnd type="none" w="sm" len="sm"/>
                    </a:lnB>
                  </a:tcPr>
                </a:tc>
                <a:extLst>
                  <a:ext uri="{0D108BD9-81ED-4DB2-BD59-A6C34878D82A}">
                    <a16:rowId xmlns:a16="http://schemas.microsoft.com/office/drawing/2014/main" val="10003"/>
                  </a:ext>
                </a:extLst>
              </a:tr>
              <a:tr h="717450">
                <a:tc>
                  <a:txBody>
                    <a:bodyPr/>
                    <a:lstStyle/>
                    <a:p>
                      <a:pPr marL="0" lvl="0" indent="0" algn="l" rtl="0">
                        <a:spcBef>
                          <a:spcPts val="0"/>
                        </a:spcBef>
                        <a:spcAft>
                          <a:spcPts val="0"/>
                        </a:spcAft>
                        <a:buNone/>
                      </a:pPr>
                      <a:r>
                        <a:rPr lang="en-US" sz="1500">
                          <a:latin typeface="Calibri"/>
                          <a:ea typeface="Calibri"/>
                          <a:cs typeface="Calibri"/>
                          <a:sym typeface="Calibri"/>
                        </a:rPr>
                        <a:t>On Hold</a:t>
                      </a:r>
                      <a:endParaRPr sz="15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232C67"/>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BFBFBF"/>
                    </a:solidFill>
                  </a:tcPr>
                </a:tc>
                <a:tc>
                  <a:txBody>
                    <a:bodyPr/>
                    <a:lstStyle/>
                    <a:p>
                      <a:pPr marL="38100" lvl="0" indent="-95250" algn="l" rtl="0">
                        <a:spcBef>
                          <a:spcPts val="0"/>
                        </a:spcBef>
                        <a:spcAft>
                          <a:spcPts val="0"/>
                        </a:spcAft>
                        <a:buSzPts val="1500"/>
                        <a:buFont typeface="Calibri"/>
                        <a:buChar char="●"/>
                      </a:pPr>
                      <a:r>
                        <a:rPr lang="en-US" sz="1500">
                          <a:latin typeface="Calibri"/>
                          <a:ea typeface="Calibri"/>
                          <a:cs typeface="Calibri"/>
                          <a:sym typeface="Calibri"/>
                        </a:rPr>
                        <a:t>  Received Insufficient State Data</a:t>
                      </a:r>
                      <a:endParaRPr sz="1500">
                        <a:latin typeface="Calibri"/>
                        <a:ea typeface="Calibri"/>
                        <a:cs typeface="Calibri"/>
                        <a:sym typeface="Calibri"/>
                      </a:endParaRPr>
                    </a:p>
                    <a:p>
                      <a:pPr marL="38100" lvl="0" indent="-95250" algn="l" rtl="0">
                        <a:spcBef>
                          <a:spcPts val="0"/>
                        </a:spcBef>
                        <a:spcAft>
                          <a:spcPts val="0"/>
                        </a:spcAft>
                        <a:buSzPts val="1500"/>
                        <a:buFont typeface="Calibri"/>
                        <a:buChar char="●"/>
                      </a:pPr>
                      <a:r>
                        <a:rPr lang="en-US" sz="1500">
                          <a:latin typeface="Calibri"/>
                          <a:ea typeface="Calibri"/>
                          <a:cs typeface="Calibri"/>
                          <a:sym typeface="Calibri"/>
                        </a:rPr>
                        <a:t>  Last available plan type was on clock</a:t>
                      </a:r>
                      <a:endParaRPr sz="1500">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232C67"/>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BFBFBF"/>
                    </a:solidFill>
                  </a:tcPr>
                </a:tc>
                <a:tc>
                  <a:txBody>
                    <a:bodyPr/>
                    <a:lstStyle/>
                    <a:p>
                      <a:pPr marL="38100" lvl="0" indent="-95250" algn="l" rtl="0">
                        <a:spcBef>
                          <a:spcPts val="0"/>
                        </a:spcBef>
                        <a:spcAft>
                          <a:spcPts val="0"/>
                        </a:spcAft>
                        <a:buSzPts val="1500"/>
                        <a:buFont typeface="Calibri"/>
                        <a:buChar char="●"/>
                      </a:pPr>
                      <a:r>
                        <a:rPr lang="en-US" dirty="0"/>
                        <a:t>  </a:t>
                      </a:r>
                      <a:r>
                        <a:rPr lang="en-US" sz="1500" u="sng" dirty="0">
                          <a:solidFill>
                            <a:srgbClr val="2C338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Communication expectations</a:t>
                      </a:r>
                      <a:endParaRPr sz="1500" dirty="0">
                        <a:latin typeface="Calibri"/>
                        <a:ea typeface="Calibri"/>
                        <a:cs typeface="Calibri"/>
                        <a:sym typeface="Calibri"/>
                      </a:endParaRPr>
                    </a:p>
                    <a:p>
                      <a:pPr marL="38100" lvl="0" indent="-95250" algn="l" rtl="0">
                        <a:spcBef>
                          <a:spcPts val="0"/>
                        </a:spcBef>
                        <a:spcAft>
                          <a:spcPts val="0"/>
                        </a:spcAft>
                        <a:buClr>
                          <a:srgbClr val="000000"/>
                        </a:buClr>
                        <a:buSzPts val="1500"/>
                        <a:buFont typeface="Calibri"/>
                        <a:buChar char="●"/>
                      </a:pPr>
                      <a:r>
                        <a:rPr lang="en-US" sz="1500" dirty="0">
                          <a:latin typeface="Calibri"/>
                          <a:ea typeface="Calibri"/>
                          <a:cs typeface="Calibri"/>
                          <a:sym typeface="Calibri"/>
                        </a:rPr>
                        <a:t>  </a:t>
                      </a:r>
                      <a:r>
                        <a:rPr lang="en-US" sz="1500" dirty="0">
                          <a:solidFill>
                            <a:srgbClr val="000000"/>
                          </a:solidFill>
                          <a:latin typeface="Calibri"/>
                          <a:ea typeface="Calibri"/>
                          <a:cs typeface="Calibri"/>
                          <a:sym typeface="Calibri"/>
                        </a:rPr>
                        <a:t>Additional planning requirements and UIP review by CDE</a:t>
                      </a:r>
                      <a:endParaRPr sz="1500" dirty="0">
                        <a:solidFill>
                          <a:srgbClr val="000000"/>
                        </a:solidFill>
                        <a:latin typeface="Calibri"/>
                        <a:ea typeface="Calibri"/>
                        <a:cs typeface="Calibri"/>
                        <a:sym typeface="Calibri"/>
                      </a:endParaRPr>
                    </a:p>
                    <a:p>
                      <a:pPr marL="38100" lvl="0" indent="-95250" algn="l" rtl="0">
                        <a:spcBef>
                          <a:spcPts val="0"/>
                        </a:spcBef>
                        <a:spcAft>
                          <a:spcPts val="0"/>
                        </a:spcAft>
                        <a:buClr>
                          <a:srgbClr val="000000"/>
                        </a:buClr>
                        <a:buSzPts val="1500"/>
                        <a:buFont typeface="Calibri"/>
                        <a:buChar char="●"/>
                      </a:pPr>
                      <a:r>
                        <a:rPr lang="en-US" sz="1500" dirty="0">
                          <a:latin typeface="Calibri"/>
                          <a:ea typeface="Calibri"/>
                          <a:cs typeface="Calibri"/>
                          <a:sym typeface="Calibri"/>
                        </a:rPr>
                        <a:t>  </a:t>
                      </a:r>
                      <a:r>
                        <a:rPr lang="en-US" sz="1500" dirty="0">
                          <a:solidFill>
                            <a:srgbClr val="000000"/>
                          </a:solidFill>
                          <a:latin typeface="Calibri"/>
                          <a:ea typeface="Calibri"/>
                          <a:cs typeface="Calibri"/>
                          <a:sym typeface="Calibri"/>
                        </a:rPr>
                        <a:t>Eligible for supports and </a:t>
                      </a:r>
                      <a:r>
                        <a:rPr lang="en-US" sz="1500" u="sng" dirty="0">
                          <a:solidFill>
                            <a:srgbClr val="2C338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EASI grant funds</a:t>
                      </a:r>
                      <a:endParaRPr sz="1500" dirty="0">
                        <a:solidFill>
                          <a:srgbClr val="000000"/>
                        </a:solidFill>
                        <a:latin typeface="Calibri"/>
                        <a:ea typeface="Calibri"/>
                        <a:cs typeface="Calibri"/>
                        <a:sym typeface="Calibri"/>
                      </a:endParaRPr>
                    </a:p>
                  </a:txBody>
                  <a:tcPr marL="91425" marR="91425" marT="68575" marB="6857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232C67"/>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BFBFB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16"/>
        <p:cNvGrpSpPr/>
        <p:nvPr/>
      </p:nvGrpSpPr>
      <p:grpSpPr>
        <a:xfrm>
          <a:off x="0" y="0"/>
          <a:ext cx="0" cy="0"/>
          <a:chOff x="0" y="0"/>
          <a:chExt cx="0" cy="0"/>
        </a:xfrm>
      </p:grpSpPr>
      <p:sp>
        <p:nvSpPr>
          <p:cNvPr id="1617" name="Google Shape;1617;p203"/>
          <p:cNvSpPr txBox="1">
            <a:spLocks noGrp="1"/>
          </p:cNvSpPr>
          <p:nvPr>
            <p:ph type="sldNum" idx="12"/>
          </p:nvPr>
        </p:nvSpPr>
        <p:spPr>
          <a:xfrm>
            <a:off x="88683" y="6235189"/>
            <a:ext cx="548700" cy="52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47</a:t>
            </a:fld>
            <a:endParaRPr>
              <a:latin typeface="Calibri"/>
              <a:ea typeface="Calibri"/>
              <a:cs typeface="Calibri"/>
              <a:sym typeface="Calibri"/>
            </a:endParaRPr>
          </a:p>
        </p:txBody>
      </p:sp>
      <p:sp>
        <p:nvSpPr>
          <p:cNvPr id="1618" name="Google Shape;1618;p203"/>
          <p:cNvSpPr txBox="1"/>
          <p:nvPr/>
        </p:nvSpPr>
        <p:spPr>
          <a:xfrm>
            <a:off x="362175" y="782775"/>
            <a:ext cx="8517000" cy="44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Update the Board on our UIP efforts, either for the district or for schools On the Clock→ </a:t>
            </a:r>
            <a:endParaRPr sz="2400">
              <a:solidFill>
                <a:schemeClr val="dk1"/>
              </a:solidFill>
              <a:latin typeface="Calibri"/>
              <a:ea typeface="Calibri"/>
              <a:cs typeface="Calibri"/>
              <a:sym typeface="Calibri"/>
            </a:endParaRPr>
          </a:p>
          <a:p>
            <a:pPr marL="0" lvl="0" indent="457200" algn="l" rtl="0">
              <a:spcBef>
                <a:spcPts val="0"/>
              </a:spcBef>
              <a:spcAft>
                <a:spcPts val="0"/>
              </a:spcAft>
              <a:buNone/>
            </a:pPr>
            <a:r>
              <a:rPr lang="en-US" sz="2400">
                <a:solidFill>
                  <a:schemeClr val="dk1"/>
                </a:solidFill>
                <a:latin typeface="Calibri"/>
                <a:ea typeface="Calibri"/>
                <a:cs typeface="Calibri"/>
                <a:sym typeface="Calibri"/>
              </a:rPr>
              <a:t>go to </a:t>
            </a:r>
            <a:r>
              <a:rPr lang="en-US" sz="2400" u="sng">
                <a:solidFill>
                  <a:schemeClr val="hlink"/>
                </a:solidFill>
                <a:latin typeface="Calibri"/>
                <a:ea typeface="Calibri"/>
                <a:cs typeface="Calibri"/>
                <a:sym typeface="Calibri"/>
                <a:hlinkClick r:id="rId3" action="ppaction://hlinksldjump"/>
              </a:rPr>
              <a:t>Improvement Planning:  Current Year Priorities</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13716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This next section includes a slide explaining each plan requirement for schools on the clock (per slide 39)</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619" name="Google Shape;1619;p203"/>
          <p:cNvSpPr txBox="1"/>
          <p:nvPr/>
        </p:nvSpPr>
        <p:spPr>
          <a:xfrm>
            <a:off x="-23375" y="0"/>
            <a:ext cx="9218100" cy="6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chemeClr val="dk1"/>
                </a:solidFill>
                <a:latin typeface="Calibri"/>
                <a:ea typeface="Calibri"/>
                <a:cs typeface="Calibri"/>
                <a:sym typeface="Calibri"/>
              </a:rPr>
              <a:t>For Facilitator → Where do you want to go next?</a:t>
            </a:r>
            <a:endParaRPr sz="2800" b="1">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204"/>
          <p:cNvSpPr txBox="1">
            <a:spLocks noGrp="1"/>
          </p:cNvSpPr>
          <p:nvPr>
            <p:ph type="ctrTitle"/>
          </p:nvPr>
        </p:nvSpPr>
        <p:spPr>
          <a:xfrm>
            <a:off x="685800" y="2595716"/>
            <a:ext cx="7772400" cy="2337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Improvement Planning: </a:t>
            </a:r>
            <a:endParaRPr/>
          </a:p>
          <a:p>
            <a:pPr marL="0" lvl="0" indent="0" algn="ctr" rtl="0">
              <a:spcBef>
                <a:spcPts val="0"/>
              </a:spcBef>
              <a:spcAft>
                <a:spcPts val="0"/>
              </a:spcAft>
              <a:buNone/>
            </a:pPr>
            <a:r>
              <a:rPr lang="en-US"/>
              <a:t>Current Year Priorities</a:t>
            </a:r>
            <a:endParaRPr/>
          </a:p>
        </p:txBody>
      </p:sp>
      <p:sp>
        <p:nvSpPr>
          <p:cNvPr id="1626" name="Google Shape;1626;p204"/>
          <p:cNvSpPr txBox="1">
            <a:spLocks noGrp="1"/>
          </p:cNvSpPr>
          <p:nvPr>
            <p:ph type="sldNum" idx="12"/>
          </p:nvPr>
        </p:nvSpPr>
        <p:spPr>
          <a:xfrm>
            <a:off x="215697"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48</a:t>
            </a:fld>
            <a:endParaRPr sz="12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31" name="Google Shape;1631;p205"/>
          <p:cNvSpPr txBox="1">
            <a:spLocks noGrp="1"/>
          </p:cNvSpPr>
          <p:nvPr>
            <p:ph type="body" idx="1"/>
          </p:nvPr>
        </p:nvSpPr>
        <p:spPr>
          <a:xfrm>
            <a:off x="457200" y="1524000"/>
            <a:ext cx="6379800" cy="425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The Colorado Educational Accountability system statutorily requires the role of local Boards of Education to:</a:t>
            </a:r>
            <a:endParaRPr/>
          </a:p>
          <a:p>
            <a:pPr marL="457200" lvl="0" indent="-330200" algn="l" rtl="0">
              <a:spcBef>
                <a:spcPts val="0"/>
              </a:spcBef>
              <a:spcAft>
                <a:spcPts val="0"/>
              </a:spcAft>
              <a:buSzPts val="1600"/>
              <a:buChar char="●"/>
            </a:pPr>
            <a:r>
              <a:rPr lang="en-US"/>
              <a:t>Enter into a District Accreditation Contract with the State</a:t>
            </a:r>
            <a:endParaRPr/>
          </a:p>
          <a:p>
            <a:pPr marL="457200" lvl="0" indent="-330200" algn="l" rtl="0">
              <a:spcBef>
                <a:spcPts val="0"/>
              </a:spcBef>
              <a:spcAft>
                <a:spcPts val="0"/>
              </a:spcAft>
              <a:buSzPts val="1600"/>
              <a:buChar char="●"/>
            </a:pPr>
            <a:r>
              <a:rPr lang="en-US"/>
              <a:t>Accredit the District’s schools</a:t>
            </a:r>
            <a:endParaRPr/>
          </a:p>
          <a:p>
            <a:pPr marL="457200" lvl="0" indent="-330200" algn="l" rtl="0">
              <a:spcBef>
                <a:spcPts val="0"/>
              </a:spcBef>
              <a:spcAft>
                <a:spcPts val="0"/>
              </a:spcAft>
              <a:buSzPts val="1600"/>
              <a:buChar char="●"/>
            </a:pPr>
            <a:r>
              <a:rPr lang="en-US"/>
              <a:t>Consult with the District’s Accountability Committee</a:t>
            </a:r>
            <a:endParaRPr/>
          </a:p>
          <a:p>
            <a:pPr marL="457200" lvl="0" indent="-330200" algn="l" rtl="0">
              <a:spcBef>
                <a:spcPts val="0"/>
              </a:spcBef>
              <a:spcAft>
                <a:spcPts val="0"/>
              </a:spcAft>
              <a:buSzPts val="1600"/>
              <a:buChar char="●"/>
            </a:pPr>
            <a:r>
              <a:rPr lang="en-US"/>
              <a:t>Engage with the District and Schools’ Improvement Plans</a:t>
            </a:r>
            <a:endParaRPr/>
          </a:p>
          <a:p>
            <a:pPr marL="914400" lvl="1" indent="-292100" algn="l" rtl="0">
              <a:spcBef>
                <a:spcPts val="0"/>
              </a:spcBef>
              <a:spcAft>
                <a:spcPts val="0"/>
              </a:spcAft>
              <a:buSzPts val="1000"/>
              <a:buChar char="○"/>
            </a:pPr>
            <a:r>
              <a:rPr lang="en-US"/>
              <a:t>Adopt the District’s Improvement Plan in accordance with the assigned accreditation plan</a:t>
            </a:r>
            <a:endParaRPr/>
          </a:p>
          <a:p>
            <a:pPr marL="914400" lvl="1" indent="-292100" algn="l" rtl="0">
              <a:spcBef>
                <a:spcPts val="0"/>
              </a:spcBef>
              <a:spcAft>
                <a:spcPts val="0"/>
              </a:spcAft>
              <a:buSzPts val="1000"/>
              <a:buChar char="○"/>
            </a:pPr>
            <a:r>
              <a:rPr lang="en-US"/>
              <a:t>Adopt the Improvement Plans for schools assigned Priority Improvement or Turnaround</a:t>
            </a:r>
            <a:endParaRPr/>
          </a:p>
          <a:p>
            <a:pPr marL="914400" lvl="1" indent="-292100" algn="l" rtl="0">
              <a:spcBef>
                <a:spcPts val="0"/>
              </a:spcBef>
              <a:spcAft>
                <a:spcPts val="0"/>
              </a:spcAft>
              <a:buSzPts val="1000"/>
              <a:buChar char="○"/>
            </a:pPr>
            <a:r>
              <a:rPr lang="en-US"/>
              <a:t>Consider the Improvement Plans of all schools in adopting the district’s budget</a:t>
            </a:r>
            <a:endParaRPr/>
          </a:p>
        </p:txBody>
      </p:sp>
      <p:sp>
        <p:nvSpPr>
          <p:cNvPr id="1632" name="Google Shape;1632;p205"/>
          <p:cNvSpPr/>
          <p:nvPr/>
        </p:nvSpPr>
        <p:spPr>
          <a:xfrm>
            <a:off x="461400" y="2769975"/>
            <a:ext cx="6207600" cy="2508600"/>
          </a:xfrm>
          <a:prstGeom prst="rect">
            <a:avLst/>
          </a:prstGeom>
          <a:noFill/>
          <a:ln w="28575" cap="flat" cmpd="sng">
            <a:solidFill>
              <a:srgbClr val="D2242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33" name="Google Shape;1633;p205"/>
          <p:cNvSpPr txBox="1">
            <a:spLocks noGrp="1"/>
          </p:cNvSpPr>
          <p:nvPr>
            <p:ph type="title"/>
          </p:nvPr>
        </p:nvSpPr>
        <p:spPr>
          <a:xfrm>
            <a:off x="233675" y="160625"/>
            <a:ext cx="85206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a:latin typeface="Arial"/>
                <a:ea typeface="Arial"/>
                <a:cs typeface="Arial"/>
                <a:sym typeface="Arial"/>
              </a:rPr>
              <a:t>Role of the Board</a:t>
            </a:r>
            <a:r>
              <a:rPr lang="en-US" sz="2400">
                <a:latin typeface="Arial"/>
                <a:ea typeface="Arial"/>
                <a:cs typeface="Arial"/>
                <a:sym typeface="Arial"/>
              </a:rPr>
              <a:t> | Statutory Responsibilities</a:t>
            </a:r>
            <a:endParaRPr sz="2400">
              <a:latin typeface="Arial"/>
              <a:ea typeface="Arial"/>
              <a:cs typeface="Arial"/>
              <a:sym typeface="Arial"/>
            </a:endParaRPr>
          </a:p>
        </p:txBody>
      </p:sp>
      <p:sp>
        <p:nvSpPr>
          <p:cNvPr id="1634" name="Google Shape;1634;p205"/>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Calibri"/>
                <a:ea typeface="Calibri"/>
                <a:cs typeface="Calibri"/>
                <a:sym typeface="Calibri"/>
              </a:rPr>
              <a:t>49</a:t>
            </a:fld>
            <a:endParaRPr>
              <a:latin typeface="Calibri"/>
              <a:ea typeface="Calibri"/>
              <a:cs typeface="Calibri"/>
              <a:sym typeface="Calibri"/>
            </a:endParaRPr>
          </a:p>
        </p:txBody>
      </p:sp>
      <p:pic>
        <p:nvPicPr>
          <p:cNvPr id="1635" name="Google Shape;1635;p205"/>
          <p:cNvPicPr preferRelativeResize="0"/>
          <p:nvPr/>
        </p:nvPicPr>
        <p:blipFill>
          <a:blip r:embed="rId3">
            <a:alphaModFix/>
          </a:blip>
          <a:stretch>
            <a:fillRect/>
          </a:stretch>
        </p:blipFill>
        <p:spPr>
          <a:xfrm rot="659568">
            <a:off x="7047200" y="1734219"/>
            <a:ext cx="1552575" cy="2352675"/>
          </a:xfrm>
          <a:prstGeom prst="rect">
            <a:avLst/>
          </a:prstGeom>
          <a:noFill/>
          <a:ln>
            <a:noFill/>
          </a:ln>
          <a:effectLst>
            <a:outerShdw blurRad="57150" dist="152400" dir="972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161"/>
          <p:cNvSpPr txBox="1">
            <a:spLocks noGrp="1"/>
          </p:cNvSpPr>
          <p:nvPr>
            <p:ph type="title"/>
          </p:nvPr>
        </p:nvSpPr>
        <p:spPr>
          <a:xfrm>
            <a:off x="112800" y="190800"/>
            <a:ext cx="8608500" cy="36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a:t>Content Available to Adapt and Share with Local Boards</a:t>
            </a:r>
            <a:endParaRPr b="1"/>
          </a:p>
        </p:txBody>
      </p:sp>
      <p:sp>
        <p:nvSpPr>
          <p:cNvPr id="1185" name="Google Shape;1185;p161"/>
          <p:cNvSpPr txBox="1">
            <a:spLocks noGrp="1"/>
          </p:cNvSpPr>
          <p:nvPr>
            <p:ph type="sldNum" idx="12"/>
          </p:nvPr>
        </p:nvSpPr>
        <p:spPr>
          <a:xfrm>
            <a:off x="213072" y="6313750"/>
            <a:ext cx="3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5</a:t>
            </a:fld>
            <a:endParaRPr sz="1200"/>
          </a:p>
        </p:txBody>
      </p:sp>
      <p:sp>
        <p:nvSpPr>
          <p:cNvPr id="1186" name="Google Shape;1186;p161"/>
          <p:cNvSpPr txBox="1"/>
          <p:nvPr/>
        </p:nvSpPr>
        <p:spPr>
          <a:xfrm>
            <a:off x="5457575" y="1441625"/>
            <a:ext cx="1977000" cy="94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graphicFrame>
        <p:nvGraphicFramePr>
          <p:cNvPr id="1187" name="Google Shape;1187;p161"/>
          <p:cNvGraphicFramePr/>
          <p:nvPr/>
        </p:nvGraphicFramePr>
        <p:xfrm>
          <a:off x="44575" y="555888"/>
          <a:ext cx="9054850" cy="6391894"/>
        </p:xfrm>
        <a:graphic>
          <a:graphicData uri="http://schemas.openxmlformats.org/drawingml/2006/table">
            <a:tbl>
              <a:tblPr>
                <a:noFill/>
                <a:tableStyleId>{524DF1B7-F93B-48D9-BF13-3391274ED2EC}</a:tableStyleId>
              </a:tblPr>
              <a:tblGrid>
                <a:gridCol w="3360400">
                  <a:extLst>
                    <a:ext uri="{9D8B030D-6E8A-4147-A177-3AD203B41FA5}">
                      <a16:colId xmlns:a16="http://schemas.microsoft.com/office/drawing/2014/main" val="20000"/>
                    </a:ext>
                  </a:extLst>
                </a:gridCol>
                <a:gridCol w="5694450">
                  <a:extLst>
                    <a:ext uri="{9D8B030D-6E8A-4147-A177-3AD203B41FA5}">
                      <a16:colId xmlns:a16="http://schemas.microsoft.com/office/drawing/2014/main" val="20001"/>
                    </a:ext>
                  </a:extLst>
                </a:gridCol>
              </a:tblGrid>
              <a:tr h="417725">
                <a:tc>
                  <a:txBody>
                    <a:bodyPr/>
                    <a:lstStyle/>
                    <a:p>
                      <a:pPr marL="0" lvl="0" indent="0" algn="l" rtl="0">
                        <a:spcBef>
                          <a:spcPts val="0"/>
                        </a:spcBef>
                        <a:spcAft>
                          <a:spcPts val="0"/>
                        </a:spcAft>
                        <a:buNone/>
                      </a:pPr>
                      <a:r>
                        <a:rPr lang="en-US" sz="1600" b="1">
                          <a:latin typeface="Calibri"/>
                          <a:ea typeface="Calibri"/>
                          <a:cs typeface="Calibri"/>
                          <a:sym typeface="Calibri"/>
                        </a:rPr>
                        <a:t>Topic</a:t>
                      </a:r>
                      <a:endParaRPr sz="1600" b="1">
                        <a:latin typeface="Calibri"/>
                        <a:ea typeface="Calibri"/>
                        <a:cs typeface="Calibri"/>
                        <a:sym typeface="Calibri"/>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b="1">
                          <a:latin typeface="Calibri"/>
                          <a:ea typeface="Calibri"/>
                          <a:cs typeface="Calibri"/>
                          <a:sym typeface="Calibri"/>
                        </a:rPr>
                        <a:t>Purpose</a:t>
                      </a:r>
                      <a:endParaRPr sz="1600" b="1">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0"/>
                  </a:ext>
                </a:extLst>
              </a:tr>
              <a:tr h="692275">
                <a:tc>
                  <a:txBody>
                    <a:bodyPr/>
                    <a:lstStyle/>
                    <a:p>
                      <a:pPr marL="0" lvl="0" indent="0" algn="l" rtl="0">
                        <a:lnSpc>
                          <a:spcPct val="115000"/>
                        </a:lnSpc>
                        <a:spcBef>
                          <a:spcPts val="1000"/>
                        </a:spcBef>
                        <a:spcAft>
                          <a:spcPts val="0"/>
                        </a:spcAft>
                        <a:buNone/>
                      </a:pPr>
                      <a:r>
                        <a:rPr lang="en-US" sz="1600" u="sng">
                          <a:solidFill>
                            <a:schemeClr val="hlink"/>
                          </a:solidFill>
                          <a:latin typeface="Calibri"/>
                          <a:ea typeface="Calibri"/>
                          <a:cs typeface="Calibri"/>
                          <a:sym typeface="Calibri"/>
                          <a:hlinkClick r:id="rId3" action="ppaction://hlinksldjump"/>
                        </a:rPr>
                        <a:t>Colorado Educational Accountability: Role of Local BOE</a:t>
                      </a:r>
                      <a:endParaRPr sz="1600">
                        <a:latin typeface="Calibri"/>
                        <a:ea typeface="Calibri"/>
                        <a:cs typeface="Calibri"/>
                        <a:sym typeface="Calibri"/>
                      </a:endParaRPr>
                    </a:p>
                  </a:txBody>
                  <a:tcPr marL="91425" marR="91425" marT="91425" marB="91425">
                    <a:solidFill>
                      <a:schemeClr val="lt1"/>
                    </a:solidFill>
                  </a:tcPr>
                </a:tc>
                <a:tc>
                  <a:txBody>
                    <a:bodyPr/>
                    <a:lstStyle/>
                    <a:p>
                      <a:pPr marL="0" lvl="0" indent="0" algn="l" rtl="0">
                        <a:spcBef>
                          <a:spcPts val="0"/>
                        </a:spcBef>
                        <a:spcAft>
                          <a:spcPts val="0"/>
                        </a:spcAft>
                        <a:buNone/>
                      </a:pPr>
                      <a:r>
                        <a:rPr lang="en-US">
                          <a:latin typeface="Calibri"/>
                          <a:ea typeface="Calibri"/>
                          <a:cs typeface="Calibri"/>
                          <a:sym typeface="Calibri"/>
                        </a:rPr>
                        <a:t>provides an overview of Colorado’s Accountability System and the role of local Boards of Education (BOE) within the context of accountability</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1"/>
                  </a:ext>
                </a:extLst>
              </a:tr>
              <a:tr h="596775">
                <a:tc>
                  <a:txBody>
                    <a:bodyPr/>
                    <a:lstStyle/>
                    <a:p>
                      <a:pPr marL="0" lvl="0" indent="0" algn="l" rtl="0">
                        <a:lnSpc>
                          <a:spcPct val="115000"/>
                        </a:lnSpc>
                        <a:spcBef>
                          <a:spcPts val="1000"/>
                        </a:spcBef>
                        <a:spcAft>
                          <a:spcPts val="0"/>
                        </a:spcAft>
                        <a:buNone/>
                      </a:pPr>
                      <a:r>
                        <a:rPr lang="en-US" sz="1600" u="sng">
                          <a:solidFill>
                            <a:schemeClr val="hlink"/>
                          </a:solidFill>
                          <a:latin typeface="Calibri"/>
                          <a:ea typeface="Calibri"/>
                          <a:cs typeface="Calibri"/>
                          <a:sym typeface="Calibri"/>
                          <a:hlinkClick r:id="rId4" action="ppaction://hlinksldjump"/>
                        </a:rPr>
                        <a:t>Accreditation Process: Timeline</a:t>
                      </a:r>
                      <a:endParaRPr sz="1600">
                        <a:latin typeface="Calibri"/>
                        <a:ea typeface="Calibri"/>
                        <a:cs typeface="Calibri"/>
                        <a:sym typeface="Calibri"/>
                      </a:endParaRPr>
                    </a:p>
                  </a:txBody>
                  <a:tcPr marL="91425" marR="91425" marT="91425" marB="91425">
                    <a:solidFill>
                      <a:schemeClr val="lt1"/>
                    </a:solidFill>
                  </a:tcPr>
                </a:tc>
                <a:tc>
                  <a:txBody>
                    <a:bodyPr/>
                    <a:lstStyle/>
                    <a:p>
                      <a:pPr marL="0" lvl="0" indent="0" algn="l" rtl="0">
                        <a:spcBef>
                          <a:spcPts val="0"/>
                        </a:spcBef>
                        <a:spcAft>
                          <a:spcPts val="0"/>
                        </a:spcAft>
                        <a:buNone/>
                      </a:pPr>
                      <a:r>
                        <a:rPr lang="en-US">
                          <a:latin typeface="Calibri"/>
                          <a:ea typeface="Calibri"/>
                          <a:cs typeface="Calibri"/>
                          <a:sym typeface="Calibri"/>
                        </a:rPr>
                        <a:t>identifies responsibilities of local educational agencies and their local BOE within the timeline of the accreditation process</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2"/>
                  </a:ext>
                </a:extLst>
              </a:tr>
              <a:tr h="1014550">
                <a:tc>
                  <a:txBody>
                    <a:bodyPr/>
                    <a:lstStyle/>
                    <a:p>
                      <a:pPr marL="0" lvl="0" indent="0" algn="l" rtl="0">
                        <a:lnSpc>
                          <a:spcPct val="115000"/>
                        </a:lnSpc>
                        <a:spcBef>
                          <a:spcPts val="1000"/>
                        </a:spcBef>
                        <a:spcAft>
                          <a:spcPts val="0"/>
                        </a:spcAft>
                        <a:buNone/>
                      </a:pPr>
                      <a:r>
                        <a:rPr lang="en-US" sz="1600" u="sng">
                          <a:solidFill>
                            <a:schemeClr val="hlink"/>
                          </a:solidFill>
                          <a:latin typeface="Calibri"/>
                          <a:ea typeface="Calibri"/>
                          <a:cs typeface="Calibri"/>
                          <a:sym typeface="Calibri"/>
                          <a:hlinkClick r:id="rId5" action="ppaction://hlinksldjump"/>
                        </a:rPr>
                        <a:t>District and School Performance Frameworks</a:t>
                      </a:r>
                      <a:endParaRPr sz="1600">
                        <a:latin typeface="Calibri"/>
                        <a:ea typeface="Calibri"/>
                        <a:cs typeface="Calibri"/>
                        <a:sym typeface="Calibri"/>
                      </a:endParaRPr>
                    </a:p>
                  </a:txBody>
                  <a:tcPr marL="91425" marR="91425" marT="91425" marB="91425">
                    <a:solidFill>
                      <a:schemeClr val="lt1"/>
                    </a:solidFill>
                  </a:tcPr>
                </a:tc>
                <a:tc>
                  <a:txBody>
                    <a:bodyPr/>
                    <a:lstStyle/>
                    <a:p>
                      <a:pPr marL="0" lvl="0" indent="0" algn="l" rtl="0">
                        <a:spcBef>
                          <a:spcPts val="0"/>
                        </a:spcBef>
                        <a:spcAft>
                          <a:spcPts val="0"/>
                        </a:spcAft>
                        <a:buNone/>
                      </a:pPr>
                      <a:r>
                        <a:rPr lang="en-US">
                          <a:latin typeface="Calibri"/>
                          <a:ea typeface="Calibri"/>
                          <a:cs typeface="Calibri"/>
                          <a:sym typeface="Calibri"/>
                        </a:rPr>
                        <a:t>defines key elements of the state accountability system and explains what metrics comprise the district and school performance frameworks ~ includes slides for district staff to insert their own district and school framework results with useful context to help with interpreting results</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3"/>
                  </a:ext>
                </a:extLst>
              </a:tr>
              <a:tr h="805675">
                <a:tc>
                  <a:txBody>
                    <a:bodyPr/>
                    <a:lstStyle/>
                    <a:p>
                      <a:pPr marL="0" lvl="0" indent="0" algn="l" rtl="0">
                        <a:lnSpc>
                          <a:spcPct val="115000"/>
                        </a:lnSpc>
                        <a:spcBef>
                          <a:spcPts val="1000"/>
                        </a:spcBef>
                        <a:spcAft>
                          <a:spcPts val="0"/>
                        </a:spcAft>
                        <a:buNone/>
                      </a:pPr>
                      <a:r>
                        <a:rPr lang="en-US" sz="1600" u="sng">
                          <a:solidFill>
                            <a:schemeClr val="hlink"/>
                          </a:solidFill>
                          <a:latin typeface="Calibri"/>
                          <a:ea typeface="Calibri"/>
                          <a:cs typeface="Calibri"/>
                          <a:sym typeface="Calibri"/>
                          <a:hlinkClick r:id="rId6" action="ppaction://hlinksldjump"/>
                        </a:rPr>
                        <a:t>Performance Watch: State Identification</a:t>
                      </a:r>
                      <a:endParaRPr sz="1600">
                        <a:latin typeface="Calibri"/>
                        <a:ea typeface="Calibri"/>
                        <a:cs typeface="Calibri"/>
                        <a:sym typeface="Calibri"/>
                      </a:endParaRPr>
                    </a:p>
                  </a:txBody>
                  <a:tcPr marL="91425" marR="91425" marT="91425" marB="91425">
                    <a:solidFill>
                      <a:schemeClr val="lt1"/>
                    </a:solidFill>
                  </a:tcPr>
                </a:tc>
                <a:tc>
                  <a:txBody>
                    <a:bodyPr/>
                    <a:lstStyle/>
                    <a:p>
                      <a:pPr marL="0" lvl="0" indent="0" algn="l" rtl="0">
                        <a:spcBef>
                          <a:spcPts val="0"/>
                        </a:spcBef>
                        <a:spcAft>
                          <a:spcPts val="0"/>
                        </a:spcAft>
                        <a:buNone/>
                      </a:pPr>
                      <a:r>
                        <a:rPr lang="en-US">
                          <a:latin typeface="Calibri"/>
                          <a:ea typeface="Calibri"/>
                          <a:cs typeface="Calibri"/>
                          <a:sym typeface="Calibri"/>
                        </a:rPr>
                        <a:t>outlines additional stakeholder engagement and planning requirements for schools and districts with an improvement (new in 23-24), priority improvement, or turnaround plan type</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4"/>
                  </a:ext>
                </a:extLst>
              </a:tr>
              <a:tr h="805675">
                <a:tc>
                  <a:txBody>
                    <a:bodyPr/>
                    <a:lstStyle/>
                    <a:p>
                      <a:pPr marL="0" lvl="0" indent="0" algn="l" rtl="0">
                        <a:lnSpc>
                          <a:spcPct val="115000"/>
                        </a:lnSpc>
                        <a:spcBef>
                          <a:spcPts val="1000"/>
                        </a:spcBef>
                        <a:spcAft>
                          <a:spcPts val="0"/>
                        </a:spcAft>
                        <a:buNone/>
                      </a:pPr>
                      <a:r>
                        <a:rPr lang="en-US" sz="1600" u="sng">
                          <a:solidFill>
                            <a:schemeClr val="hlink"/>
                          </a:solidFill>
                          <a:latin typeface="Calibri"/>
                          <a:ea typeface="Calibri"/>
                          <a:cs typeface="Calibri"/>
                          <a:sym typeface="Calibri"/>
                          <a:hlinkClick r:id="rId7" action="ppaction://hlinksldjump"/>
                        </a:rPr>
                        <a:t>Improvement Planning: Current Year Priorities</a:t>
                      </a:r>
                      <a:endParaRPr sz="1600">
                        <a:latin typeface="Calibri"/>
                        <a:ea typeface="Calibri"/>
                        <a:cs typeface="Calibri"/>
                        <a:sym typeface="Calibri"/>
                      </a:endParaRPr>
                    </a:p>
                  </a:txBody>
                  <a:tcPr marL="91425" marR="91425" marT="91425" marB="91425">
                    <a:solidFill>
                      <a:schemeClr val="lt1"/>
                    </a:solidFill>
                  </a:tcPr>
                </a:tc>
                <a:tc>
                  <a:txBody>
                    <a:bodyPr/>
                    <a:lstStyle/>
                    <a:p>
                      <a:pPr marL="0" lvl="0" indent="0" algn="l" rtl="0">
                        <a:spcBef>
                          <a:spcPts val="0"/>
                        </a:spcBef>
                        <a:spcAft>
                          <a:spcPts val="0"/>
                        </a:spcAft>
                        <a:buNone/>
                      </a:pPr>
                      <a:r>
                        <a:rPr lang="en-US">
                          <a:latin typeface="Calibri"/>
                          <a:ea typeface="Calibri"/>
                          <a:cs typeface="Calibri"/>
                          <a:sym typeface="Calibri"/>
                        </a:rPr>
                        <a:t>frames local BOE’s role in improvement planning, sharing plan within UIP template structure, plus facilitator reference sides for planning requirements if improvement, priority improvement or turnaround</a:t>
                      </a:r>
                      <a:endParaRPr>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5"/>
                  </a:ext>
                </a:extLst>
              </a:tr>
              <a:tr h="596775">
                <a:tc>
                  <a:txBody>
                    <a:bodyPr/>
                    <a:lstStyle/>
                    <a:p>
                      <a:pPr marL="0" lvl="0" indent="0" algn="l" rtl="0">
                        <a:lnSpc>
                          <a:spcPct val="115000"/>
                        </a:lnSpc>
                        <a:spcBef>
                          <a:spcPts val="1000"/>
                        </a:spcBef>
                        <a:spcAft>
                          <a:spcPts val="0"/>
                        </a:spcAft>
                        <a:buNone/>
                      </a:pPr>
                      <a:r>
                        <a:rPr lang="en-US" sz="1600" u="sng">
                          <a:solidFill>
                            <a:schemeClr val="hlink"/>
                          </a:solidFill>
                          <a:latin typeface="Calibri"/>
                          <a:ea typeface="Calibri"/>
                          <a:cs typeface="Calibri"/>
                          <a:sym typeface="Calibri"/>
                          <a:hlinkClick r:id="rId8" action="ppaction://hlinksldjump"/>
                        </a:rPr>
                        <a:t>Summary</a:t>
                      </a:r>
                      <a:endParaRPr sz="160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a:latin typeface="Calibri"/>
                          <a:ea typeface="Calibri"/>
                          <a:cs typeface="Calibri"/>
                          <a:sym typeface="Calibri"/>
                        </a:rPr>
                        <a:t>connects to policy, impact of accountability on planning, board involvement and provides additional board resources and contacts</a:t>
                      </a:r>
                      <a:endParaRPr>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596775">
                <a:tc>
                  <a:txBody>
                    <a:bodyPr/>
                    <a:lstStyle/>
                    <a:p>
                      <a:pPr marL="0" lvl="0" indent="0" algn="l" rtl="0">
                        <a:lnSpc>
                          <a:spcPct val="115000"/>
                        </a:lnSpc>
                        <a:spcBef>
                          <a:spcPts val="1000"/>
                        </a:spcBef>
                        <a:spcAft>
                          <a:spcPts val="0"/>
                        </a:spcAft>
                        <a:buNone/>
                      </a:pPr>
                      <a:r>
                        <a:rPr lang="en-US" sz="1600">
                          <a:latin typeface="Calibri"/>
                          <a:ea typeface="Calibri"/>
                          <a:cs typeface="Calibri"/>
                          <a:sym typeface="Calibri"/>
                        </a:rPr>
                        <a:t>Appendix A. </a:t>
                      </a:r>
                      <a:r>
                        <a:rPr lang="en-US" sz="1600" u="sng">
                          <a:solidFill>
                            <a:schemeClr val="hlink"/>
                          </a:solidFill>
                          <a:latin typeface="Calibri"/>
                          <a:ea typeface="Calibri"/>
                          <a:cs typeface="Calibri"/>
                          <a:sym typeface="Calibri"/>
                          <a:hlinkClick r:id="rId9" action="ppaction://hlinksldjump"/>
                        </a:rPr>
                        <a:t>State Accountability: Measures &amp; Metrics</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a:latin typeface="Calibri"/>
                          <a:ea typeface="Calibri"/>
                          <a:cs typeface="Calibri"/>
                          <a:sym typeface="Calibri"/>
                        </a:rPr>
                        <a:t>data literacy deep dive about the framework indicators (achievement, growth &amp; postsecondary workforce readiness)</a:t>
                      </a:r>
                      <a:endParaRPr>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596775">
                <a:tc>
                  <a:txBody>
                    <a:bodyPr/>
                    <a:lstStyle/>
                    <a:p>
                      <a:pPr marL="0" lvl="0" indent="0" algn="l" rtl="0">
                        <a:lnSpc>
                          <a:spcPct val="115000"/>
                        </a:lnSpc>
                        <a:spcBef>
                          <a:spcPts val="1000"/>
                        </a:spcBef>
                        <a:spcAft>
                          <a:spcPts val="0"/>
                        </a:spcAft>
                        <a:buNone/>
                      </a:pPr>
                      <a:r>
                        <a:rPr lang="en-US" sz="1600">
                          <a:latin typeface="Calibri"/>
                          <a:ea typeface="Calibri"/>
                          <a:cs typeface="Calibri"/>
                          <a:sym typeface="Calibri"/>
                        </a:rPr>
                        <a:t>Appendix B. </a:t>
                      </a:r>
                      <a:r>
                        <a:rPr lang="en-US" sz="1600" u="sng">
                          <a:solidFill>
                            <a:schemeClr val="hlink"/>
                          </a:solidFill>
                          <a:latin typeface="Calibri"/>
                          <a:ea typeface="Calibri"/>
                          <a:cs typeface="Calibri"/>
                          <a:sym typeface="Calibri"/>
                          <a:hlinkClick r:id="rId10" action="ppaction://hlinksldjump"/>
                        </a:rPr>
                        <a:t>Future Indicators</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a:latin typeface="Calibri"/>
                          <a:ea typeface="Calibri"/>
                          <a:cs typeface="Calibri"/>
                          <a:sym typeface="Calibri"/>
                        </a:rPr>
                        <a:t>introduces the on-track growth metric, where the state is at with potential inclusion in frameworks, how it’s calculated and interpretation</a:t>
                      </a:r>
                      <a:endParaRPr>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20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sz="2400">
                <a:latin typeface="Arial"/>
                <a:ea typeface="Arial"/>
                <a:cs typeface="Arial"/>
                <a:sym typeface="Arial"/>
              </a:rPr>
              <a:t>Governance &amp; Operational Planning</a:t>
            </a:r>
            <a:endParaRPr sz="2400">
              <a:latin typeface="Arial"/>
              <a:ea typeface="Arial"/>
              <a:cs typeface="Arial"/>
              <a:sym typeface="Arial"/>
            </a:endParaRPr>
          </a:p>
        </p:txBody>
      </p:sp>
      <p:sp>
        <p:nvSpPr>
          <p:cNvPr id="1641" name="Google Shape;1641;p206"/>
          <p:cNvSpPr txBox="1">
            <a:spLocks noGrp="1"/>
          </p:cNvSpPr>
          <p:nvPr>
            <p:ph type="body" idx="1"/>
          </p:nvPr>
        </p:nvSpPr>
        <p:spPr>
          <a:xfrm>
            <a:off x="420625" y="1387413"/>
            <a:ext cx="8520600" cy="4657200"/>
          </a:xfrm>
          <a:prstGeom prst="rect">
            <a:avLst/>
          </a:prstGeom>
          <a:noFill/>
          <a:ln>
            <a:noFill/>
          </a:ln>
        </p:spPr>
        <p:txBody>
          <a:bodyPr spcFirstLastPara="1" wrap="square" lIns="0" tIns="0" rIns="0" bIns="45700" anchor="t" anchorCtr="0">
            <a:normAutofit/>
          </a:bodyPr>
          <a:lstStyle/>
          <a:p>
            <a:pPr marL="228600" lvl="0" indent="-203200" algn="l" rtl="0">
              <a:lnSpc>
                <a:spcPct val="115000"/>
              </a:lnSpc>
              <a:spcBef>
                <a:spcPts val="0"/>
              </a:spcBef>
              <a:spcAft>
                <a:spcPts val="0"/>
              </a:spcAft>
              <a:buClr>
                <a:schemeClr val="dk1"/>
              </a:buClr>
              <a:buSzPts val="2000"/>
              <a:buChar char="●"/>
            </a:pPr>
            <a:r>
              <a:rPr lang="en-US" sz="2000" b="1" dirty="0"/>
              <a:t>Key Similarities:</a:t>
            </a:r>
            <a:endParaRPr sz="2000" b="1" dirty="0"/>
          </a:p>
          <a:p>
            <a:pPr marL="685800" lvl="1" indent="-228600" algn="l" rtl="0">
              <a:lnSpc>
                <a:spcPct val="115000"/>
              </a:lnSpc>
              <a:spcBef>
                <a:spcPts val="0"/>
              </a:spcBef>
              <a:spcAft>
                <a:spcPts val="0"/>
              </a:spcAft>
              <a:buSzPts val="2000"/>
              <a:buChar char="○"/>
            </a:pPr>
            <a:r>
              <a:rPr lang="en-US" sz="2000" dirty="0"/>
              <a:t>All planning processes reflect the appropriate level of due diligence to ensure district outcomes are met and best practices are followed.</a:t>
            </a:r>
            <a:endParaRPr sz="2000" dirty="0"/>
          </a:p>
          <a:p>
            <a:pPr marL="228600" lvl="0" indent="0" algn="l" rtl="0">
              <a:lnSpc>
                <a:spcPct val="115000"/>
              </a:lnSpc>
              <a:spcBef>
                <a:spcPts val="0"/>
              </a:spcBef>
              <a:spcAft>
                <a:spcPts val="0"/>
              </a:spcAft>
              <a:buNone/>
            </a:pPr>
            <a:endParaRPr sz="2000" b="1" dirty="0"/>
          </a:p>
          <a:p>
            <a:pPr marL="228600" lvl="0" indent="-203200" algn="l" rtl="0">
              <a:lnSpc>
                <a:spcPct val="115000"/>
              </a:lnSpc>
              <a:spcBef>
                <a:spcPts val="0"/>
              </a:spcBef>
              <a:spcAft>
                <a:spcPts val="0"/>
              </a:spcAft>
              <a:buClr>
                <a:schemeClr val="dk1"/>
              </a:buClr>
              <a:buSzPts val="2000"/>
              <a:buChar char="●"/>
            </a:pPr>
            <a:r>
              <a:rPr lang="en-US" sz="2000" b="1" dirty="0"/>
              <a:t>Key Differences:</a:t>
            </a:r>
            <a:endParaRPr sz="2000" b="1" dirty="0"/>
          </a:p>
          <a:p>
            <a:pPr marL="685800" lvl="1" indent="-228600" algn="l" rtl="0">
              <a:lnSpc>
                <a:spcPct val="115000"/>
              </a:lnSpc>
              <a:spcBef>
                <a:spcPts val="0"/>
              </a:spcBef>
              <a:spcAft>
                <a:spcPts val="0"/>
              </a:spcAft>
              <a:buSzPts val="2000"/>
              <a:buChar char="○"/>
            </a:pPr>
            <a:r>
              <a:rPr lang="en-US" sz="2000" dirty="0"/>
              <a:t>The </a:t>
            </a:r>
            <a:r>
              <a:rPr lang="en-US" sz="2000" b="1" dirty="0"/>
              <a:t>Superintendent</a:t>
            </a:r>
            <a:r>
              <a:rPr lang="en-US" sz="2000" dirty="0"/>
              <a:t> is responsible for the appropriate design and implementation of district activities that adhere to Board policy, statutory requirements, and district priorities as defined by the Board.  The Superintendent is </a:t>
            </a:r>
            <a:r>
              <a:rPr lang="en-US" sz="2000" u="sng" dirty="0"/>
              <a:t>not</a:t>
            </a:r>
            <a:r>
              <a:rPr lang="en-US" sz="2000" dirty="0"/>
              <a:t> responsible for defining district wide outcomes.</a:t>
            </a:r>
            <a:endParaRPr sz="2000" dirty="0"/>
          </a:p>
          <a:p>
            <a:pPr marL="685800" lvl="1" indent="-228600" algn="l" rtl="0">
              <a:lnSpc>
                <a:spcPct val="115000"/>
              </a:lnSpc>
              <a:spcBef>
                <a:spcPts val="0"/>
              </a:spcBef>
              <a:spcAft>
                <a:spcPts val="0"/>
              </a:spcAft>
              <a:buSzPts val="2000"/>
              <a:buChar char="○"/>
            </a:pPr>
            <a:r>
              <a:rPr lang="en-US" sz="2000" dirty="0"/>
              <a:t>The </a:t>
            </a:r>
            <a:r>
              <a:rPr lang="en-US" sz="2000" b="1" dirty="0"/>
              <a:t>Board of Education</a:t>
            </a:r>
            <a:r>
              <a:rPr lang="en-US" sz="2000" dirty="0"/>
              <a:t> is responsible for examining planning processes to ensure alignment with policies, district goals and resource allocations.  The Board is </a:t>
            </a:r>
            <a:r>
              <a:rPr lang="en-US" sz="2000" u="sng" dirty="0"/>
              <a:t>not</a:t>
            </a:r>
            <a:r>
              <a:rPr lang="en-US" sz="2000" dirty="0"/>
              <a:t> responsible for implementation or managerial tasks.</a:t>
            </a:r>
            <a:endParaRPr sz="2000" dirty="0"/>
          </a:p>
        </p:txBody>
      </p:sp>
      <p:sp>
        <p:nvSpPr>
          <p:cNvPr id="1642" name="Google Shape;1642;p206"/>
          <p:cNvSpPr txBox="1">
            <a:spLocks noGrp="1"/>
          </p:cNvSpPr>
          <p:nvPr>
            <p:ph type="sldNum" idx="12"/>
          </p:nvPr>
        </p:nvSpPr>
        <p:spPr>
          <a:xfrm>
            <a:off x="114300" y="6363725"/>
            <a:ext cx="472500" cy="321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Calibri"/>
                <a:ea typeface="Calibri"/>
                <a:cs typeface="Calibri"/>
                <a:sym typeface="Calibri"/>
              </a:rPr>
              <a:t>50</a:t>
            </a:fld>
            <a:endParaRPr>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1648" name="Google Shape;1648;p207"/>
          <p:cNvSpPr txBox="1">
            <a:spLocks noGrp="1"/>
          </p:cNvSpPr>
          <p:nvPr>
            <p:ph type="title"/>
          </p:nvPr>
        </p:nvSpPr>
        <p:spPr>
          <a:xfrm>
            <a:off x="254250" y="247125"/>
            <a:ext cx="8520600" cy="556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a:latin typeface="Arial"/>
                <a:ea typeface="Arial"/>
                <a:cs typeface="Arial"/>
                <a:sym typeface="Arial"/>
              </a:rPr>
              <a:t>Board Considerations when reviewing the District UIP</a:t>
            </a:r>
            <a:endParaRPr sz="2400">
              <a:latin typeface="Arial"/>
              <a:ea typeface="Arial"/>
              <a:cs typeface="Arial"/>
              <a:sym typeface="Arial"/>
            </a:endParaRPr>
          </a:p>
        </p:txBody>
      </p:sp>
      <p:sp>
        <p:nvSpPr>
          <p:cNvPr id="1649" name="Google Shape;1649;p207"/>
          <p:cNvSpPr txBox="1">
            <a:spLocks noGrp="1"/>
          </p:cNvSpPr>
          <p:nvPr>
            <p:ph type="body" idx="1"/>
          </p:nvPr>
        </p:nvSpPr>
        <p:spPr>
          <a:xfrm>
            <a:off x="254250" y="1126150"/>
            <a:ext cx="8723700" cy="5184000"/>
          </a:xfrm>
          <a:prstGeom prst="rect">
            <a:avLst/>
          </a:prstGeom>
        </p:spPr>
        <p:txBody>
          <a:bodyPr spcFirstLastPara="1" wrap="square" lIns="0" tIns="0" rIns="0" bIns="0" anchor="t" anchorCtr="0">
            <a:normAutofit/>
          </a:bodyPr>
          <a:lstStyle/>
          <a:p>
            <a:pPr marL="457200" lvl="0" indent="-362465" algn="l" rtl="0">
              <a:lnSpc>
                <a:spcPct val="100000"/>
              </a:lnSpc>
              <a:spcBef>
                <a:spcPts val="0"/>
              </a:spcBef>
              <a:spcAft>
                <a:spcPts val="0"/>
              </a:spcAft>
              <a:buSzPts val="2108"/>
              <a:buAutoNum type="arabicPeriod"/>
            </a:pPr>
            <a:r>
              <a:rPr lang="en-US" sz="2108" dirty="0"/>
              <a:t>Does the district UIP align to the district’s priorities and/or strategic plan?</a:t>
            </a:r>
            <a:endParaRPr sz="2108" dirty="0"/>
          </a:p>
          <a:p>
            <a:pPr marL="914400" lvl="1" indent="-349765" algn="l" rtl="0">
              <a:lnSpc>
                <a:spcPct val="100000"/>
              </a:lnSpc>
              <a:spcBef>
                <a:spcPts val="0"/>
              </a:spcBef>
              <a:spcAft>
                <a:spcPts val="0"/>
              </a:spcAft>
              <a:buSzPts val="1908"/>
              <a:buAutoNum type="alphaLcPeriod"/>
            </a:pPr>
            <a:r>
              <a:rPr lang="en-US" sz="1908" dirty="0"/>
              <a:t>Does the UIP align to our board and community priorities?</a:t>
            </a:r>
            <a:endParaRPr sz="1908" dirty="0"/>
          </a:p>
          <a:p>
            <a:pPr marL="914400" lvl="1" indent="-349765" algn="l" rtl="0">
              <a:lnSpc>
                <a:spcPct val="100000"/>
              </a:lnSpc>
              <a:spcBef>
                <a:spcPts val="0"/>
              </a:spcBef>
              <a:spcAft>
                <a:spcPts val="0"/>
              </a:spcAft>
              <a:buSzPts val="1908"/>
              <a:buAutoNum type="alphaLcPeriod"/>
            </a:pPr>
            <a:r>
              <a:rPr lang="en-US" sz="1908" dirty="0"/>
              <a:t>Strategic Priorities → UIP Major Improvement Strategies</a:t>
            </a:r>
            <a:endParaRPr sz="1908" dirty="0"/>
          </a:p>
          <a:p>
            <a:pPr marL="914400" lvl="1" indent="-349765" algn="l" rtl="0">
              <a:lnSpc>
                <a:spcPct val="100000"/>
              </a:lnSpc>
              <a:spcBef>
                <a:spcPts val="0"/>
              </a:spcBef>
              <a:spcAft>
                <a:spcPts val="0"/>
              </a:spcAft>
              <a:buSzPts val="1908"/>
              <a:buAutoNum type="alphaLcPeriod"/>
            </a:pPr>
            <a:r>
              <a:rPr lang="en-US" sz="1908" dirty="0"/>
              <a:t>Indicators of Success → UIP Annual Targets</a:t>
            </a:r>
            <a:endParaRPr sz="1908" dirty="0"/>
          </a:p>
          <a:p>
            <a:pPr marL="457200" lvl="0" indent="-362465" algn="l" rtl="0">
              <a:lnSpc>
                <a:spcPct val="100000"/>
              </a:lnSpc>
              <a:spcBef>
                <a:spcPts val="600"/>
              </a:spcBef>
              <a:spcAft>
                <a:spcPts val="0"/>
              </a:spcAft>
              <a:buSzPts val="2108"/>
              <a:buAutoNum type="arabicPeriod"/>
            </a:pPr>
            <a:r>
              <a:rPr lang="en-US" sz="2108" dirty="0"/>
              <a:t>How might the UIP inform resource allocations (budget setting)?</a:t>
            </a:r>
            <a:endParaRPr sz="2108" dirty="0"/>
          </a:p>
          <a:p>
            <a:pPr marL="914400" lvl="1" indent="-349765" algn="l" rtl="0">
              <a:lnSpc>
                <a:spcPct val="100000"/>
              </a:lnSpc>
              <a:spcBef>
                <a:spcPts val="0"/>
              </a:spcBef>
              <a:spcAft>
                <a:spcPts val="0"/>
              </a:spcAft>
              <a:buSzPts val="1908"/>
              <a:buAutoNum type="alphaLcPeriod"/>
            </a:pPr>
            <a:r>
              <a:rPr lang="en-US" sz="1908" dirty="0"/>
              <a:t>Does the UIP align with our budget?</a:t>
            </a:r>
            <a:endParaRPr sz="1908" dirty="0"/>
          </a:p>
          <a:p>
            <a:pPr marL="457200" lvl="0" indent="-362465" algn="l" rtl="0">
              <a:lnSpc>
                <a:spcPct val="100000"/>
              </a:lnSpc>
              <a:spcBef>
                <a:spcPts val="600"/>
              </a:spcBef>
              <a:spcAft>
                <a:spcPts val="0"/>
              </a:spcAft>
              <a:buSzPts val="2108"/>
              <a:buAutoNum type="arabicPeriod"/>
            </a:pPr>
            <a:r>
              <a:rPr lang="en-US" sz="2108" dirty="0"/>
              <a:t>Does the UIP require changes to district/board policy? Does the UIP meet requirement of current board policy?</a:t>
            </a:r>
            <a:endParaRPr sz="2108" dirty="0"/>
          </a:p>
          <a:p>
            <a:pPr marL="457200" lvl="0" indent="-362465" algn="l" rtl="0">
              <a:lnSpc>
                <a:spcPct val="100000"/>
              </a:lnSpc>
              <a:spcBef>
                <a:spcPts val="600"/>
              </a:spcBef>
              <a:spcAft>
                <a:spcPts val="0"/>
              </a:spcAft>
              <a:buSzPts val="2108"/>
              <a:buAutoNum type="arabicPeriod"/>
            </a:pPr>
            <a:r>
              <a:rPr lang="en-US" sz="2108" dirty="0"/>
              <a:t>Has feedback been gathered from the District’s Accountability Committee? Has that feedback been considered by the board during the formal UIP adoption process?</a:t>
            </a:r>
            <a:endParaRPr sz="2108" dirty="0"/>
          </a:p>
          <a:p>
            <a:pPr marL="0" lvl="0" indent="0" algn="l" rtl="0">
              <a:spcBef>
                <a:spcPts val="0"/>
              </a:spcBef>
              <a:spcAft>
                <a:spcPts val="0"/>
              </a:spcAft>
              <a:buNone/>
            </a:pPr>
            <a:endParaRPr sz="2000" dirty="0"/>
          </a:p>
          <a:p>
            <a:pPr marL="0" lvl="0" indent="0" algn="l" rtl="0">
              <a:spcBef>
                <a:spcPts val="0"/>
              </a:spcBef>
              <a:spcAft>
                <a:spcPts val="0"/>
              </a:spcAft>
              <a:buNone/>
            </a:pPr>
            <a:r>
              <a:rPr lang="en-US" sz="1700" dirty="0"/>
              <a:t>*Unified Improvement Plans:  The role of the school board in plan development and adoption resource located, here: </a:t>
            </a:r>
            <a:r>
              <a:rPr lang="en-US" sz="1300" u="sng" dirty="0">
                <a:solidFill>
                  <a:schemeClr val="hlink"/>
                </a:solidFill>
                <a:hlinkClick r:id="rId3"/>
              </a:rPr>
              <a:t>https://www.cde.state.co.us/uip/uips-theroleoftheschoolboard-plandevelopment-adoption</a:t>
            </a:r>
            <a:r>
              <a:rPr lang="en-US" sz="1300" u="sng" dirty="0"/>
              <a:t> </a:t>
            </a:r>
            <a:endParaRPr sz="1600" u="sng" dirty="0"/>
          </a:p>
        </p:txBody>
      </p:sp>
      <p:sp>
        <p:nvSpPr>
          <p:cNvPr id="1650" name="Google Shape;1650;p207"/>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Calibri"/>
                <a:ea typeface="Calibri"/>
                <a:cs typeface="Calibri"/>
                <a:sym typeface="Calibri"/>
              </a:rPr>
              <a:t>51</a:t>
            </a:fld>
            <a:endParaRPr>
              <a:latin typeface="Calibri"/>
              <a:ea typeface="Calibri"/>
              <a:cs typeface="Calibri"/>
              <a:sym typeface="Calibri"/>
            </a:endParaRPr>
          </a:p>
        </p:txBody>
      </p:sp>
      <p:cxnSp>
        <p:nvCxnSpPr>
          <p:cNvPr id="1651" name="Google Shape;1651;p207"/>
          <p:cNvCxnSpPr/>
          <p:nvPr/>
        </p:nvCxnSpPr>
        <p:spPr>
          <a:xfrm>
            <a:off x="1444800" y="5034650"/>
            <a:ext cx="62544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208"/>
          <p:cNvSpPr txBox="1">
            <a:spLocks noGrp="1"/>
          </p:cNvSpPr>
          <p:nvPr>
            <p:ph type="title"/>
          </p:nvPr>
        </p:nvSpPr>
        <p:spPr>
          <a:xfrm>
            <a:off x="213075" y="304800"/>
            <a:ext cx="8520600" cy="519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a:latin typeface="Arial"/>
                <a:ea typeface="Arial"/>
                <a:cs typeface="Arial"/>
                <a:sym typeface="Arial"/>
              </a:rPr>
              <a:t>What goes into a UIP | </a:t>
            </a:r>
            <a:r>
              <a:rPr lang="en-US" sz="2400">
                <a:latin typeface="Arial"/>
                <a:ea typeface="Arial"/>
                <a:cs typeface="Arial"/>
                <a:sym typeface="Arial"/>
              </a:rPr>
              <a:t>5 Guiding Questions</a:t>
            </a:r>
            <a:endParaRPr sz="2400">
              <a:latin typeface="Arial"/>
              <a:ea typeface="Arial"/>
              <a:cs typeface="Arial"/>
              <a:sym typeface="Arial"/>
            </a:endParaRPr>
          </a:p>
        </p:txBody>
      </p:sp>
      <p:sp>
        <p:nvSpPr>
          <p:cNvPr id="1657" name="Google Shape;1657;p208"/>
          <p:cNvSpPr txBox="1">
            <a:spLocks noGrp="1"/>
          </p:cNvSpPr>
          <p:nvPr>
            <p:ph type="sldNum" idx="4294967295"/>
          </p:nvPr>
        </p:nvSpPr>
        <p:spPr>
          <a:xfrm>
            <a:off x="0" y="6310000"/>
            <a:ext cx="350100" cy="37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1200">
                <a:solidFill>
                  <a:srgbClr val="7F7F7F"/>
                </a:solidFill>
                <a:latin typeface="Calibri"/>
                <a:ea typeface="Calibri"/>
                <a:cs typeface="Calibri"/>
                <a:sym typeface="Calibri"/>
              </a:rPr>
              <a:t>52</a:t>
            </a:fld>
            <a:endParaRPr sz="1200">
              <a:solidFill>
                <a:srgbClr val="7F7F7F"/>
              </a:solidFill>
              <a:latin typeface="Calibri"/>
              <a:ea typeface="Calibri"/>
              <a:cs typeface="Calibri"/>
              <a:sym typeface="Calibri"/>
            </a:endParaRPr>
          </a:p>
        </p:txBody>
      </p:sp>
      <p:graphicFrame>
        <p:nvGraphicFramePr>
          <p:cNvPr id="1658" name="Google Shape;1658;p208"/>
          <p:cNvGraphicFramePr/>
          <p:nvPr/>
        </p:nvGraphicFramePr>
        <p:xfrm>
          <a:off x="1134163" y="934588"/>
          <a:ext cx="6809525" cy="5079057"/>
        </p:xfrm>
        <a:graphic>
          <a:graphicData uri="http://schemas.openxmlformats.org/drawingml/2006/table">
            <a:tbl>
              <a:tblPr>
                <a:noFill/>
                <a:tableStyleId>{31D92058-26AE-4C99-A9B2-C8E831C0E180}</a:tableStyleId>
              </a:tblPr>
              <a:tblGrid>
                <a:gridCol w="6809525">
                  <a:extLst>
                    <a:ext uri="{9D8B030D-6E8A-4147-A177-3AD203B41FA5}">
                      <a16:colId xmlns:a16="http://schemas.microsoft.com/office/drawing/2014/main" val="20000"/>
                    </a:ext>
                  </a:extLst>
                </a:gridCol>
              </a:tblGrid>
              <a:tr h="679050">
                <a:tc>
                  <a:txBody>
                    <a:bodyPr/>
                    <a:lstStyle/>
                    <a:p>
                      <a:pPr marL="0" lvl="0" indent="0" algn="ctr" rtl="0">
                        <a:lnSpc>
                          <a:spcPct val="108000"/>
                        </a:lnSpc>
                        <a:spcBef>
                          <a:spcPts val="0"/>
                        </a:spcBef>
                        <a:spcAft>
                          <a:spcPts val="0"/>
                        </a:spcAft>
                        <a:buNone/>
                      </a:pPr>
                      <a:r>
                        <a:rPr lang="en-US" sz="1600" b="1">
                          <a:solidFill>
                            <a:schemeClr val="lt1"/>
                          </a:solidFill>
                          <a:latin typeface="Calibri"/>
                          <a:ea typeface="Calibri"/>
                          <a:cs typeface="Calibri"/>
                          <a:sym typeface="Calibri"/>
                        </a:rPr>
                        <a:t>Big Five Questions</a:t>
                      </a:r>
                      <a:endParaRPr sz="1600" b="1">
                        <a:solidFill>
                          <a:schemeClr val="lt1"/>
                        </a:solidFill>
                        <a:latin typeface="Calibri"/>
                        <a:ea typeface="Calibri"/>
                        <a:cs typeface="Calibri"/>
                        <a:sym typeface="Calibri"/>
                      </a:endParaRPr>
                    </a:p>
                  </a:txBody>
                  <a:tcPr marL="45725" marR="45725" marT="45725" marB="45725" anchor="ctr">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542725">
                <a:tc>
                  <a:txBody>
                    <a:bodyPr/>
                    <a:lstStyle/>
                    <a:p>
                      <a:pPr marL="457200" lvl="0" indent="-330200" algn="l" rtl="0">
                        <a:lnSpc>
                          <a:spcPct val="108000"/>
                        </a:lnSpc>
                        <a:spcBef>
                          <a:spcPts val="0"/>
                        </a:spcBef>
                        <a:spcAft>
                          <a:spcPts val="0"/>
                        </a:spcAft>
                        <a:buSzPts val="1600"/>
                        <a:buFont typeface="Calibri"/>
                        <a:buChar char="❏"/>
                      </a:pPr>
                      <a:r>
                        <a:rPr lang="en-US" sz="1600">
                          <a:latin typeface="Calibri"/>
                          <a:ea typeface="Calibri"/>
                          <a:cs typeface="Calibri"/>
                          <a:sym typeface="Calibri"/>
                        </a:rPr>
                        <a:t>Does the plan investigate the most critical performance areas and prioritize the most urgent </a:t>
                      </a:r>
                      <a:r>
                        <a:rPr lang="en-US" sz="1600" b="1">
                          <a:latin typeface="Calibri"/>
                          <a:ea typeface="Calibri"/>
                          <a:cs typeface="Calibri"/>
                          <a:sym typeface="Calibri"/>
                        </a:rPr>
                        <a:t>performance challenges</a:t>
                      </a:r>
                      <a:r>
                        <a:rPr lang="en-US" sz="1600">
                          <a:latin typeface="Calibri"/>
                          <a:ea typeface="Calibri"/>
                          <a:cs typeface="Calibri"/>
                          <a:sym typeface="Calibri"/>
                        </a:rPr>
                        <a:t>?</a:t>
                      </a:r>
                      <a:endParaRPr sz="1600">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133750">
                <a:tc>
                  <a:txBody>
                    <a:bodyPr/>
                    <a:lstStyle/>
                    <a:p>
                      <a:pPr marL="0" lvl="0" indent="0" algn="l" rtl="0">
                        <a:lnSpc>
                          <a:spcPct val="108000"/>
                        </a:lnSpc>
                        <a:spcBef>
                          <a:spcPts val="0"/>
                        </a:spcBef>
                        <a:spcAft>
                          <a:spcPts val="0"/>
                        </a:spcAft>
                        <a:buNone/>
                      </a:pPr>
                      <a:endParaRPr sz="1600">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542725">
                <a:tc>
                  <a:txBody>
                    <a:bodyPr/>
                    <a:lstStyle/>
                    <a:p>
                      <a:pPr marL="457200" lvl="0" indent="-330200" algn="l" rtl="0">
                        <a:lnSpc>
                          <a:spcPct val="108000"/>
                        </a:lnSpc>
                        <a:spcBef>
                          <a:spcPts val="0"/>
                        </a:spcBef>
                        <a:spcAft>
                          <a:spcPts val="0"/>
                        </a:spcAft>
                        <a:buSzPts val="1600"/>
                        <a:buFont typeface="Calibri"/>
                        <a:buChar char="❏"/>
                      </a:pPr>
                      <a:r>
                        <a:rPr lang="en-US" sz="1600">
                          <a:latin typeface="Calibri"/>
                          <a:ea typeface="Calibri"/>
                          <a:cs typeface="Calibri"/>
                          <a:sym typeface="Calibri"/>
                        </a:rPr>
                        <a:t>Does the plan identify </a:t>
                      </a:r>
                      <a:r>
                        <a:rPr lang="en-US" sz="1600" b="1">
                          <a:latin typeface="Calibri"/>
                          <a:ea typeface="Calibri"/>
                          <a:cs typeface="Calibri"/>
                          <a:sym typeface="Calibri"/>
                        </a:rPr>
                        <a:t>root causes </a:t>
                      </a:r>
                      <a:r>
                        <a:rPr lang="en-US" sz="1600">
                          <a:latin typeface="Calibri"/>
                          <a:ea typeface="Calibri"/>
                          <a:cs typeface="Calibri"/>
                          <a:sym typeface="Calibri"/>
                        </a:rPr>
                        <a:t>that explain the magnitude of performance challenges?</a:t>
                      </a:r>
                      <a:endParaRPr sz="1600">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144250">
                <a:tc>
                  <a:txBody>
                    <a:bodyPr/>
                    <a:lstStyle/>
                    <a:p>
                      <a:pPr marL="0" lvl="0" indent="0" algn="l" rtl="0">
                        <a:lnSpc>
                          <a:spcPct val="108000"/>
                        </a:lnSpc>
                        <a:spcBef>
                          <a:spcPts val="0"/>
                        </a:spcBef>
                        <a:spcAft>
                          <a:spcPts val="0"/>
                        </a:spcAft>
                        <a:buNone/>
                      </a:pPr>
                      <a:endParaRPr sz="1600">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542725">
                <a:tc>
                  <a:txBody>
                    <a:bodyPr/>
                    <a:lstStyle/>
                    <a:p>
                      <a:pPr marL="457200" lvl="0" indent="-330200" algn="l" rtl="0">
                        <a:lnSpc>
                          <a:spcPct val="108000"/>
                        </a:lnSpc>
                        <a:spcBef>
                          <a:spcPts val="0"/>
                        </a:spcBef>
                        <a:spcAft>
                          <a:spcPts val="0"/>
                        </a:spcAft>
                        <a:buSzPts val="1600"/>
                        <a:buFont typeface="Calibri"/>
                        <a:buChar char="❏"/>
                      </a:pPr>
                      <a:r>
                        <a:rPr lang="en-US" sz="1600">
                          <a:latin typeface="Calibri"/>
                          <a:ea typeface="Calibri"/>
                          <a:cs typeface="Calibri"/>
                          <a:sym typeface="Calibri"/>
                        </a:rPr>
                        <a:t>Does the plan identify evidence-based </a:t>
                      </a:r>
                      <a:r>
                        <a:rPr lang="en-US" sz="1600" b="1">
                          <a:latin typeface="Calibri"/>
                          <a:ea typeface="Calibri"/>
                          <a:cs typeface="Calibri"/>
                          <a:sym typeface="Calibri"/>
                        </a:rPr>
                        <a:t>major improvement strategies</a:t>
                      </a:r>
                      <a:r>
                        <a:rPr lang="en-US" sz="1600">
                          <a:latin typeface="Calibri"/>
                          <a:ea typeface="Calibri"/>
                          <a:cs typeface="Calibri"/>
                          <a:sym typeface="Calibri"/>
                        </a:rPr>
                        <a:t> that are likely to eliminate the root causes?</a:t>
                      </a:r>
                      <a:endParaRPr sz="1600">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D9D2E9"/>
                    </a:solidFill>
                  </a:tcPr>
                </a:tc>
                <a:extLst>
                  <a:ext uri="{0D108BD9-81ED-4DB2-BD59-A6C34878D82A}">
                    <a16:rowId xmlns:a16="http://schemas.microsoft.com/office/drawing/2014/main" val="10005"/>
                  </a:ext>
                </a:extLst>
              </a:tr>
              <a:tr h="0">
                <a:tc>
                  <a:txBody>
                    <a:bodyPr/>
                    <a:lstStyle/>
                    <a:p>
                      <a:pPr marL="0" lvl="0" indent="0" algn="l" rtl="0">
                        <a:lnSpc>
                          <a:spcPct val="108000"/>
                        </a:lnSpc>
                        <a:spcBef>
                          <a:spcPts val="0"/>
                        </a:spcBef>
                        <a:spcAft>
                          <a:spcPts val="0"/>
                        </a:spcAft>
                        <a:buNone/>
                      </a:pPr>
                      <a:endParaRPr sz="1600">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542725">
                <a:tc>
                  <a:txBody>
                    <a:bodyPr/>
                    <a:lstStyle/>
                    <a:p>
                      <a:pPr marL="457200" lvl="0" indent="-330200" algn="l" rtl="0">
                        <a:lnSpc>
                          <a:spcPct val="108000"/>
                        </a:lnSpc>
                        <a:spcBef>
                          <a:spcPts val="0"/>
                        </a:spcBef>
                        <a:spcAft>
                          <a:spcPts val="0"/>
                        </a:spcAft>
                        <a:buSzPts val="1600"/>
                        <a:buFont typeface="Calibri"/>
                        <a:buChar char="❏"/>
                      </a:pPr>
                      <a:r>
                        <a:rPr lang="en-US" sz="1600">
                          <a:latin typeface="Calibri"/>
                          <a:ea typeface="Calibri"/>
                          <a:cs typeface="Calibri"/>
                          <a:sym typeface="Calibri"/>
                        </a:rPr>
                        <a:t>Does the UIP present a well-designed </a:t>
                      </a:r>
                      <a:r>
                        <a:rPr lang="en-US" sz="1600" b="1">
                          <a:latin typeface="Calibri"/>
                          <a:ea typeface="Calibri"/>
                          <a:cs typeface="Calibri"/>
                          <a:sym typeface="Calibri"/>
                        </a:rPr>
                        <a:t>action plan</a:t>
                      </a:r>
                      <a:r>
                        <a:rPr lang="en-US" sz="1600">
                          <a:latin typeface="Calibri"/>
                          <a:ea typeface="Calibri"/>
                          <a:cs typeface="Calibri"/>
                          <a:sym typeface="Calibri"/>
                        </a:rPr>
                        <a:t> for implementing the major improvement strategies to bring about dramatic improvement?</a:t>
                      </a:r>
                      <a:endParaRPr sz="1600">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FFF2CC"/>
                    </a:solidFill>
                  </a:tcPr>
                </a:tc>
                <a:extLst>
                  <a:ext uri="{0D108BD9-81ED-4DB2-BD59-A6C34878D82A}">
                    <a16:rowId xmlns:a16="http://schemas.microsoft.com/office/drawing/2014/main" val="10007"/>
                  </a:ext>
                </a:extLst>
              </a:tr>
              <a:tr h="0">
                <a:tc>
                  <a:txBody>
                    <a:bodyPr/>
                    <a:lstStyle/>
                    <a:p>
                      <a:pPr marL="0" lvl="0" indent="0" algn="l" rtl="0">
                        <a:lnSpc>
                          <a:spcPct val="108000"/>
                        </a:lnSpc>
                        <a:spcBef>
                          <a:spcPts val="0"/>
                        </a:spcBef>
                        <a:spcAft>
                          <a:spcPts val="0"/>
                        </a:spcAft>
                        <a:buNone/>
                      </a:pPr>
                      <a:endParaRPr sz="1600">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r h="542725">
                <a:tc>
                  <a:txBody>
                    <a:bodyPr/>
                    <a:lstStyle/>
                    <a:p>
                      <a:pPr marL="457200" lvl="0" indent="-330200" algn="l" rtl="0">
                        <a:lnSpc>
                          <a:spcPct val="108000"/>
                        </a:lnSpc>
                        <a:spcBef>
                          <a:spcPts val="0"/>
                        </a:spcBef>
                        <a:spcAft>
                          <a:spcPts val="0"/>
                        </a:spcAft>
                        <a:buSzPts val="1600"/>
                        <a:buFont typeface="Calibri"/>
                        <a:buChar char="❏"/>
                      </a:pPr>
                      <a:r>
                        <a:rPr lang="en-US" sz="1600">
                          <a:latin typeface="Calibri"/>
                          <a:ea typeface="Calibri"/>
                          <a:cs typeface="Calibri"/>
                          <a:sym typeface="Calibri"/>
                        </a:rPr>
                        <a:t>Does the plan include elements that effectively </a:t>
                      </a:r>
                      <a:r>
                        <a:rPr lang="en-US" sz="1600" b="1">
                          <a:latin typeface="Calibri"/>
                          <a:ea typeface="Calibri"/>
                          <a:cs typeface="Calibri"/>
                          <a:sym typeface="Calibri"/>
                        </a:rPr>
                        <a:t>monitor</a:t>
                      </a:r>
                      <a:r>
                        <a:rPr lang="en-US" sz="1600">
                          <a:latin typeface="Calibri"/>
                          <a:ea typeface="Calibri"/>
                          <a:cs typeface="Calibri"/>
                          <a:sym typeface="Calibri"/>
                        </a:rPr>
                        <a:t> the impact and </a:t>
                      </a:r>
                      <a:r>
                        <a:rPr lang="en-US" sz="1600" b="1">
                          <a:latin typeface="Calibri"/>
                          <a:ea typeface="Calibri"/>
                          <a:cs typeface="Calibri"/>
                          <a:sym typeface="Calibri"/>
                        </a:rPr>
                        <a:t>progress</a:t>
                      </a:r>
                      <a:r>
                        <a:rPr lang="en-US" sz="1600">
                          <a:latin typeface="Calibri"/>
                          <a:ea typeface="Calibri"/>
                          <a:cs typeface="Calibri"/>
                          <a:sym typeface="Calibri"/>
                        </a:rPr>
                        <a:t> of the action plan?</a:t>
                      </a:r>
                      <a:endParaRPr sz="1600">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F4CCCC"/>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209"/>
          <p:cNvSpPr txBox="1">
            <a:spLocks noGrp="1"/>
          </p:cNvSpPr>
          <p:nvPr>
            <p:ph type="title"/>
          </p:nvPr>
        </p:nvSpPr>
        <p:spPr>
          <a:xfrm>
            <a:off x="141600" y="202150"/>
            <a:ext cx="8834700" cy="519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a:latin typeface="Arial"/>
                <a:ea typeface="Arial"/>
                <a:cs typeface="Arial"/>
                <a:sym typeface="Arial"/>
              </a:rPr>
              <a:t>What goes into the new streamlined UIP | </a:t>
            </a:r>
            <a:r>
              <a:rPr lang="en-US" sz="2400">
                <a:latin typeface="Arial"/>
                <a:ea typeface="Arial"/>
                <a:cs typeface="Arial"/>
                <a:sym typeface="Arial"/>
              </a:rPr>
              <a:t>3 Guiding Questions</a:t>
            </a:r>
            <a:endParaRPr sz="2400">
              <a:latin typeface="Arial"/>
              <a:ea typeface="Arial"/>
              <a:cs typeface="Arial"/>
              <a:sym typeface="Arial"/>
            </a:endParaRPr>
          </a:p>
        </p:txBody>
      </p:sp>
      <p:sp>
        <p:nvSpPr>
          <p:cNvPr id="1664" name="Google Shape;1664;p209"/>
          <p:cNvSpPr txBox="1"/>
          <p:nvPr/>
        </p:nvSpPr>
        <p:spPr>
          <a:xfrm>
            <a:off x="7092450" y="2652680"/>
            <a:ext cx="1624500" cy="3396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600"/>
              </a:spcAft>
              <a:buNone/>
            </a:pPr>
            <a:endParaRPr>
              <a:latin typeface="Roboto"/>
              <a:ea typeface="Roboto"/>
              <a:cs typeface="Roboto"/>
              <a:sym typeface="Roboto"/>
            </a:endParaRPr>
          </a:p>
        </p:txBody>
      </p:sp>
      <p:sp>
        <p:nvSpPr>
          <p:cNvPr id="1665" name="Google Shape;1665;p209"/>
          <p:cNvSpPr txBox="1">
            <a:spLocks noGrp="1"/>
          </p:cNvSpPr>
          <p:nvPr>
            <p:ph type="sldNum" idx="4294967295"/>
          </p:nvPr>
        </p:nvSpPr>
        <p:spPr>
          <a:xfrm>
            <a:off x="-41575" y="6482700"/>
            <a:ext cx="350100" cy="37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z="1200">
                <a:solidFill>
                  <a:srgbClr val="7F7F7F"/>
                </a:solidFill>
                <a:latin typeface="Calibri"/>
                <a:ea typeface="Calibri"/>
                <a:cs typeface="Calibri"/>
                <a:sym typeface="Calibri"/>
              </a:rPr>
              <a:t>53</a:t>
            </a:fld>
            <a:endParaRPr sz="1200">
              <a:solidFill>
                <a:srgbClr val="7F7F7F"/>
              </a:solidFill>
              <a:latin typeface="Calibri"/>
              <a:ea typeface="Calibri"/>
              <a:cs typeface="Calibri"/>
              <a:sym typeface="Calibri"/>
            </a:endParaRPr>
          </a:p>
        </p:txBody>
      </p:sp>
      <p:graphicFrame>
        <p:nvGraphicFramePr>
          <p:cNvPr id="1666" name="Google Shape;1666;p209"/>
          <p:cNvGraphicFramePr/>
          <p:nvPr/>
        </p:nvGraphicFramePr>
        <p:xfrm>
          <a:off x="75063" y="1469388"/>
          <a:ext cx="8993875" cy="3543275"/>
        </p:xfrm>
        <a:graphic>
          <a:graphicData uri="http://schemas.openxmlformats.org/drawingml/2006/table">
            <a:tbl>
              <a:tblPr>
                <a:noFill/>
                <a:tableStyleId>{31D92058-26AE-4C99-A9B2-C8E831C0E180}</a:tableStyleId>
              </a:tblPr>
              <a:tblGrid>
                <a:gridCol w="1388150">
                  <a:extLst>
                    <a:ext uri="{9D8B030D-6E8A-4147-A177-3AD203B41FA5}">
                      <a16:colId xmlns:a16="http://schemas.microsoft.com/office/drawing/2014/main" val="20000"/>
                    </a:ext>
                  </a:extLst>
                </a:gridCol>
                <a:gridCol w="2261325">
                  <a:extLst>
                    <a:ext uri="{9D8B030D-6E8A-4147-A177-3AD203B41FA5}">
                      <a16:colId xmlns:a16="http://schemas.microsoft.com/office/drawing/2014/main" val="20001"/>
                    </a:ext>
                  </a:extLst>
                </a:gridCol>
                <a:gridCol w="2856725">
                  <a:extLst>
                    <a:ext uri="{9D8B030D-6E8A-4147-A177-3AD203B41FA5}">
                      <a16:colId xmlns:a16="http://schemas.microsoft.com/office/drawing/2014/main" val="20002"/>
                    </a:ext>
                  </a:extLst>
                </a:gridCol>
                <a:gridCol w="2487675">
                  <a:extLst>
                    <a:ext uri="{9D8B030D-6E8A-4147-A177-3AD203B41FA5}">
                      <a16:colId xmlns:a16="http://schemas.microsoft.com/office/drawing/2014/main" val="20003"/>
                    </a:ext>
                  </a:extLst>
                </a:gridCol>
              </a:tblGrid>
              <a:tr h="1611550">
                <a:tc>
                  <a:txBody>
                    <a:bodyPr/>
                    <a:lstStyle/>
                    <a:p>
                      <a:pPr marL="0" lvl="0" indent="0" algn="ctr" rtl="0">
                        <a:lnSpc>
                          <a:spcPct val="108000"/>
                        </a:lnSpc>
                        <a:spcBef>
                          <a:spcPts val="0"/>
                        </a:spcBef>
                        <a:spcAft>
                          <a:spcPts val="0"/>
                        </a:spcAft>
                        <a:buNone/>
                      </a:pPr>
                      <a:r>
                        <a:rPr lang="en-US" sz="1600" b="1">
                          <a:latin typeface="Calibri"/>
                          <a:ea typeface="Calibri"/>
                          <a:cs typeface="Calibri"/>
                          <a:sym typeface="Calibri"/>
                        </a:rPr>
                        <a:t>“Top Three” Guiding Questions</a:t>
                      </a:r>
                      <a:endParaRPr sz="1600" b="1">
                        <a:latin typeface="Calibri"/>
                        <a:ea typeface="Calibri"/>
                        <a:cs typeface="Calibri"/>
                        <a:sym typeface="Calibri"/>
                      </a:endParaRPr>
                    </a:p>
                  </a:txBody>
                  <a:tcPr marL="45725" marR="45725" marT="45725" marB="45725" anchor="ctr">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tcPr>
                </a:tc>
                <a:tc>
                  <a:txBody>
                    <a:bodyPr/>
                    <a:lstStyle/>
                    <a:p>
                      <a:pPr marL="0" lvl="0" indent="0" algn="ctr" rtl="0">
                        <a:lnSpc>
                          <a:spcPct val="108000"/>
                        </a:lnSpc>
                        <a:spcBef>
                          <a:spcPts val="0"/>
                        </a:spcBef>
                        <a:spcAft>
                          <a:spcPts val="0"/>
                        </a:spcAft>
                        <a:buNone/>
                      </a:pPr>
                      <a:r>
                        <a:rPr lang="en-US" sz="1600" b="1">
                          <a:solidFill>
                            <a:srgbClr val="FFFFFF"/>
                          </a:solidFill>
                          <a:latin typeface="Calibri"/>
                          <a:ea typeface="Calibri"/>
                          <a:cs typeface="Calibri"/>
                          <a:sym typeface="Calibri"/>
                        </a:rPr>
                        <a:t>Does the plan identify high-leverage performance priorities and targets? </a:t>
                      </a:r>
                      <a:endParaRPr sz="1600" b="1">
                        <a:solidFill>
                          <a:srgbClr val="FFFFFF"/>
                        </a:solidFill>
                        <a:latin typeface="Calibri"/>
                        <a:ea typeface="Calibri"/>
                        <a:cs typeface="Calibri"/>
                        <a:sym typeface="Calibri"/>
                      </a:endParaRPr>
                    </a:p>
                  </a:txBody>
                  <a:tcPr marL="45725" marR="45725" marT="45725" marB="45725" anchor="ctr">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EC6752"/>
                    </a:solidFill>
                  </a:tcPr>
                </a:tc>
                <a:tc>
                  <a:txBody>
                    <a:bodyPr/>
                    <a:lstStyle/>
                    <a:p>
                      <a:pPr marL="0" lvl="0" indent="0" algn="ctr" rtl="0">
                        <a:lnSpc>
                          <a:spcPct val="108000"/>
                        </a:lnSpc>
                        <a:spcBef>
                          <a:spcPts val="0"/>
                        </a:spcBef>
                        <a:spcAft>
                          <a:spcPts val="0"/>
                        </a:spcAft>
                        <a:buNone/>
                      </a:pPr>
                      <a:r>
                        <a:rPr lang="en-US" sz="1600" b="1">
                          <a:solidFill>
                            <a:srgbClr val="FFFFFF"/>
                          </a:solidFill>
                          <a:latin typeface="Calibri"/>
                          <a:ea typeface="Calibri"/>
                          <a:cs typeface="Calibri"/>
                          <a:sym typeface="Calibri"/>
                        </a:rPr>
                        <a:t>Does the plan focus on evidence-based strategies to resolve systemic root causes and drive improvement on identified priorities?</a:t>
                      </a:r>
                      <a:endParaRPr sz="1600" b="1">
                        <a:solidFill>
                          <a:srgbClr val="FFFFFF"/>
                        </a:solidFill>
                        <a:latin typeface="Calibri"/>
                        <a:ea typeface="Calibri"/>
                        <a:cs typeface="Calibri"/>
                        <a:sym typeface="Calibri"/>
                      </a:endParaRPr>
                    </a:p>
                  </a:txBody>
                  <a:tcPr marL="45725" marR="45725" marT="45725" marB="45725" anchor="ctr">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2C3384"/>
                    </a:solidFill>
                  </a:tcPr>
                </a:tc>
                <a:tc>
                  <a:txBody>
                    <a:bodyPr/>
                    <a:lstStyle/>
                    <a:p>
                      <a:pPr marL="0" lvl="0" indent="0" algn="ctr" rtl="0">
                        <a:lnSpc>
                          <a:spcPct val="108000"/>
                        </a:lnSpc>
                        <a:spcBef>
                          <a:spcPts val="0"/>
                        </a:spcBef>
                        <a:spcAft>
                          <a:spcPts val="0"/>
                        </a:spcAft>
                        <a:buNone/>
                      </a:pPr>
                      <a:r>
                        <a:rPr lang="en-US" sz="1600" b="1">
                          <a:solidFill>
                            <a:srgbClr val="FFFFFF"/>
                          </a:solidFill>
                          <a:latin typeface="Calibri"/>
                          <a:ea typeface="Calibri"/>
                          <a:cs typeface="Calibri"/>
                          <a:sym typeface="Calibri"/>
                        </a:rPr>
                        <a:t>Does the plan outline a coherent approach to implementation and adjustment of the identified strategies?</a:t>
                      </a:r>
                      <a:endParaRPr sz="1600" b="1">
                        <a:solidFill>
                          <a:srgbClr val="FFFFFF"/>
                        </a:solidFill>
                        <a:latin typeface="Calibri"/>
                        <a:ea typeface="Calibri"/>
                        <a:cs typeface="Calibri"/>
                        <a:sym typeface="Calibri"/>
                      </a:endParaRPr>
                    </a:p>
                  </a:txBody>
                  <a:tcPr marL="45725" marR="45725" marT="45725" marB="45725" anchor="ctr">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077682"/>
                    </a:solidFill>
                  </a:tcPr>
                </a:tc>
                <a:extLst>
                  <a:ext uri="{0D108BD9-81ED-4DB2-BD59-A6C34878D82A}">
                    <a16:rowId xmlns:a16="http://schemas.microsoft.com/office/drawing/2014/main" val="10000"/>
                  </a:ext>
                </a:extLst>
              </a:tr>
              <a:tr h="388000">
                <a:tc>
                  <a:txBody>
                    <a:bodyPr/>
                    <a:lstStyle/>
                    <a:p>
                      <a:pPr marL="0" lvl="0" indent="0" algn="ctr" rtl="0">
                        <a:lnSpc>
                          <a:spcPct val="108000"/>
                        </a:lnSpc>
                        <a:spcBef>
                          <a:spcPts val="0"/>
                        </a:spcBef>
                        <a:spcAft>
                          <a:spcPts val="0"/>
                        </a:spcAft>
                        <a:buNone/>
                      </a:pPr>
                      <a:endParaRPr sz="1600" i="1">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tcPr>
                </a:tc>
                <a:tc>
                  <a:txBody>
                    <a:bodyPr/>
                    <a:lstStyle/>
                    <a:p>
                      <a:pPr marL="0" lvl="0" indent="0" algn="l" rtl="0">
                        <a:lnSpc>
                          <a:spcPct val="108000"/>
                        </a:lnSpc>
                        <a:spcBef>
                          <a:spcPts val="0"/>
                        </a:spcBef>
                        <a:spcAft>
                          <a:spcPts val="0"/>
                        </a:spcAft>
                        <a:buNone/>
                      </a:pPr>
                      <a:r>
                        <a:rPr lang="en-US" sz="1600">
                          <a:latin typeface="Calibri"/>
                          <a:ea typeface="Calibri"/>
                          <a:cs typeface="Calibri"/>
                          <a:sym typeface="Calibri"/>
                        </a:rPr>
                        <a:t>Priorities &amp; Targets</a:t>
                      </a:r>
                      <a:endParaRPr sz="1600">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FBDED9"/>
                    </a:solidFill>
                  </a:tcPr>
                </a:tc>
                <a:tc>
                  <a:txBody>
                    <a:bodyPr/>
                    <a:lstStyle/>
                    <a:p>
                      <a:pPr marL="0" lvl="0" indent="0" algn="l" rtl="0">
                        <a:lnSpc>
                          <a:spcPct val="108000"/>
                        </a:lnSpc>
                        <a:spcBef>
                          <a:spcPts val="0"/>
                        </a:spcBef>
                        <a:spcAft>
                          <a:spcPts val="0"/>
                        </a:spcAft>
                        <a:buNone/>
                      </a:pPr>
                      <a:r>
                        <a:rPr lang="en-US" sz="1600">
                          <a:latin typeface="Calibri"/>
                          <a:ea typeface="Calibri"/>
                          <a:cs typeface="Calibri"/>
                          <a:sym typeface="Calibri"/>
                        </a:rPr>
                        <a:t>Root Causes &amp; Strategies</a:t>
                      </a:r>
                      <a:endParaRPr sz="1600">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D1D4FA"/>
                    </a:solidFill>
                  </a:tcPr>
                </a:tc>
                <a:tc>
                  <a:txBody>
                    <a:bodyPr/>
                    <a:lstStyle/>
                    <a:p>
                      <a:pPr marL="0" lvl="0" indent="0" algn="l" rtl="0">
                        <a:lnSpc>
                          <a:spcPct val="108000"/>
                        </a:lnSpc>
                        <a:spcBef>
                          <a:spcPts val="0"/>
                        </a:spcBef>
                        <a:spcAft>
                          <a:spcPts val="0"/>
                        </a:spcAft>
                        <a:buNone/>
                      </a:pPr>
                      <a:r>
                        <a:rPr lang="en-US" sz="1600">
                          <a:latin typeface="Calibri"/>
                          <a:ea typeface="Calibri"/>
                          <a:cs typeface="Calibri"/>
                          <a:sym typeface="Calibri"/>
                        </a:rPr>
                        <a:t>Implementation &amp; Actions</a:t>
                      </a:r>
                      <a:endParaRPr sz="1600">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D9FFFE"/>
                    </a:solidFill>
                  </a:tcPr>
                </a:tc>
                <a:extLst>
                  <a:ext uri="{0D108BD9-81ED-4DB2-BD59-A6C34878D82A}">
                    <a16:rowId xmlns:a16="http://schemas.microsoft.com/office/drawing/2014/main" val="10001"/>
                  </a:ext>
                </a:extLst>
              </a:tr>
              <a:tr h="1543725">
                <a:tc>
                  <a:txBody>
                    <a:bodyPr/>
                    <a:lstStyle/>
                    <a:p>
                      <a:pPr marL="0" lvl="0" indent="0" algn="ctr" rtl="0">
                        <a:lnSpc>
                          <a:spcPct val="108000"/>
                        </a:lnSpc>
                        <a:spcBef>
                          <a:spcPts val="0"/>
                        </a:spcBef>
                        <a:spcAft>
                          <a:spcPts val="0"/>
                        </a:spcAft>
                        <a:buNone/>
                      </a:pPr>
                      <a:r>
                        <a:rPr lang="en-US" sz="1600">
                          <a:latin typeface="Calibri"/>
                          <a:ea typeface="Calibri"/>
                          <a:cs typeface="Calibri"/>
                          <a:sym typeface="Calibri"/>
                        </a:rPr>
                        <a:t>Plan Elements within Streamlined Template</a:t>
                      </a:r>
                      <a:endParaRPr sz="1600">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tcPr>
                </a:tc>
                <a:tc>
                  <a:txBody>
                    <a:bodyPr/>
                    <a:lstStyle/>
                    <a:p>
                      <a:pPr marL="285750" lvl="0" indent="-273050" algn="l" rtl="0">
                        <a:lnSpc>
                          <a:spcPct val="108000"/>
                        </a:lnSpc>
                        <a:spcBef>
                          <a:spcPts val="0"/>
                        </a:spcBef>
                        <a:spcAft>
                          <a:spcPts val="0"/>
                        </a:spcAft>
                        <a:buSzPts val="1600"/>
                        <a:buFont typeface="Calibri"/>
                        <a:buChar char="●"/>
                      </a:pPr>
                      <a:r>
                        <a:rPr lang="en-US" sz="1600">
                          <a:latin typeface="Calibri"/>
                          <a:ea typeface="Calibri"/>
                          <a:cs typeface="Calibri"/>
                          <a:sym typeface="Calibri"/>
                        </a:rPr>
                        <a:t>Student Performance Priorities</a:t>
                      </a:r>
                      <a:endParaRPr sz="1600">
                        <a:latin typeface="Calibri"/>
                        <a:ea typeface="Calibri"/>
                        <a:cs typeface="Calibri"/>
                        <a:sym typeface="Calibri"/>
                      </a:endParaRPr>
                    </a:p>
                    <a:p>
                      <a:pPr marL="285750" lvl="0" indent="-273050" algn="l" rtl="0">
                        <a:lnSpc>
                          <a:spcPct val="108000"/>
                        </a:lnSpc>
                        <a:spcBef>
                          <a:spcPts val="0"/>
                        </a:spcBef>
                        <a:spcAft>
                          <a:spcPts val="0"/>
                        </a:spcAft>
                        <a:buSzPts val="1600"/>
                        <a:buFont typeface="Calibri"/>
                        <a:buChar char="●"/>
                      </a:pPr>
                      <a:r>
                        <a:rPr lang="en-US" sz="1600">
                          <a:latin typeface="Calibri"/>
                          <a:ea typeface="Calibri"/>
                          <a:cs typeface="Calibri"/>
                          <a:sym typeface="Calibri"/>
                        </a:rPr>
                        <a:t>Annual Target Setting </a:t>
                      </a:r>
                      <a:endParaRPr sz="1600">
                        <a:latin typeface="Calibri"/>
                        <a:ea typeface="Calibri"/>
                        <a:cs typeface="Calibri"/>
                        <a:sym typeface="Calibri"/>
                      </a:endParaRPr>
                    </a:p>
                    <a:p>
                      <a:pPr marL="285750" lvl="0" indent="-273050" algn="l" rtl="0">
                        <a:lnSpc>
                          <a:spcPct val="108000"/>
                        </a:lnSpc>
                        <a:spcBef>
                          <a:spcPts val="0"/>
                        </a:spcBef>
                        <a:spcAft>
                          <a:spcPts val="0"/>
                        </a:spcAft>
                        <a:buSzPts val="1600"/>
                        <a:buFont typeface="Calibri"/>
                        <a:buChar char="●"/>
                      </a:pPr>
                      <a:r>
                        <a:rPr lang="en-US" sz="1600">
                          <a:latin typeface="Calibri"/>
                          <a:ea typeface="Calibri"/>
                          <a:cs typeface="Calibri"/>
                          <a:sym typeface="Calibri"/>
                        </a:rPr>
                        <a:t>Interim Targets</a:t>
                      </a:r>
                      <a:endParaRPr sz="1600">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FBDED9"/>
                    </a:solidFill>
                  </a:tcPr>
                </a:tc>
                <a:tc>
                  <a:txBody>
                    <a:bodyPr/>
                    <a:lstStyle/>
                    <a:p>
                      <a:pPr marL="285750" lvl="0" indent="-273050" algn="l" rtl="0">
                        <a:lnSpc>
                          <a:spcPct val="108000"/>
                        </a:lnSpc>
                        <a:spcBef>
                          <a:spcPts val="0"/>
                        </a:spcBef>
                        <a:spcAft>
                          <a:spcPts val="0"/>
                        </a:spcAft>
                        <a:buSzPts val="1600"/>
                        <a:buFont typeface="Calibri"/>
                        <a:buChar char="●"/>
                      </a:pPr>
                      <a:r>
                        <a:rPr lang="en-US" sz="1600">
                          <a:latin typeface="Calibri"/>
                          <a:ea typeface="Calibri"/>
                          <a:cs typeface="Calibri"/>
                          <a:sym typeface="Calibri"/>
                        </a:rPr>
                        <a:t>Root Causes with validation</a:t>
                      </a:r>
                      <a:endParaRPr sz="1600">
                        <a:latin typeface="Calibri"/>
                        <a:ea typeface="Calibri"/>
                        <a:cs typeface="Calibri"/>
                        <a:sym typeface="Calibri"/>
                      </a:endParaRPr>
                    </a:p>
                    <a:p>
                      <a:pPr marL="285750" lvl="0" indent="-273050" algn="l" rtl="0">
                        <a:lnSpc>
                          <a:spcPct val="108000"/>
                        </a:lnSpc>
                        <a:spcBef>
                          <a:spcPts val="0"/>
                        </a:spcBef>
                        <a:spcAft>
                          <a:spcPts val="0"/>
                        </a:spcAft>
                        <a:buSzPts val="1600"/>
                        <a:buFont typeface="Calibri"/>
                        <a:buChar char="●"/>
                      </a:pPr>
                      <a:r>
                        <a:rPr lang="en-US" sz="1600">
                          <a:latin typeface="Calibri"/>
                          <a:ea typeface="Calibri"/>
                          <a:cs typeface="Calibri"/>
                          <a:sym typeface="Calibri"/>
                        </a:rPr>
                        <a:t>Major Improvement Strategies (including Evidence Base)</a:t>
                      </a:r>
                      <a:endParaRPr sz="1600">
                        <a:latin typeface="Calibri"/>
                        <a:ea typeface="Calibri"/>
                        <a:cs typeface="Calibri"/>
                        <a:sym typeface="Calibri"/>
                      </a:endParaRPr>
                    </a:p>
                    <a:p>
                      <a:pPr marL="285750" lvl="0" indent="-273050" algn="l" rtl="0">
                        <a:lnSpc>
                          <a:spcPct val="108000"/>
                        </a:lnSpc>
                        <a:spcBef>
                          <a:spcPts val="0"/>
                        </a:spcBef>
                        <a:spcAft>
                          <a:spcPts val="0"/>
                        </a:spcAft>
                        <a:buSzPts val="1600"/>
                        <a:buFont typeface="Calibri"/>
                        <a:buChar char="●"/>
                      </a:pPr>
                      <a:r>
                        <a:rPr lang="en-US" sz="1600">
                          <a:latin typeface="Calibri"/>
                          <a:ea typeface="Calibri"/>
                          <a:cs typeface="Calibri"/>
                          <a:sym typeface="Calibri"/>
                        </a:rPr>
                        <a:t>Associated Resources</a:t>
                      </a:r>
                      <a:endParaRPr sz="1600">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D1D4FA"/>
                    </a:solidFill>
                  </a:tcPr>
                </a:tc>
                <a:tc>
                  <a:txBody>
                    <a:bodyPr/>
                    <a:lstStyle/>
                    <a:p>
                      <a:pPr marL="285750" lvl="0" indent="-273050" algn="l" rtl="0">
                        <a:lnSpc>
                          <a:spcPct val="108000"/>
                        </a:lnSpc>
                        <a:spcBef>
                          <a:spcPts val="0"/>
                        </a:spcBef>
                        <a:spcAft>
                          <a:spcPts val="0"/>
                        </a:spcAft>
                        <a:buSzPts val="1600"/>
                        <a:buFont typeface="Calibri"/>
                        <a:buChar char="●"/>
                      </a:pPr>
                      <a:r>
                        <a:rPr lang="en-US" sz="1600">
                          <a:latin typeface="Calibri"/>
                          <a:ea typeface="Calibri"/>
                          <a:cs typeface="Calibri"/>
                          <a:sym typeface="Calibri"/>
                        </a:rPr>
                        <a:t>Implementation Milestones</a:t>
                      </a:r>
                      <a:endParaRPr sz="1600">
                        <a:latin typeface="Calibri"/>
                        <a:ea typeface="Calibri"/>
                        <a:cs typeface="Calibri"/>
                        <a:sym typeface="Calibri"/>
                      </a:endParaRPr>
                    </a:p>
                    <a:p>
                      <a:pPr marL="285750" lvl="0" indent="-273050" algn="l" rtl="0">
                        <a:lnSpc>
                          <a:spcPct val="108000"/>
                        </a:lnSpc>
                        <a:spcBef>
                          <a:spcPts val="0"/>
                        </a:spcBef>
                        <a:spcAft>
                          <a:spcPts val="0"/>
                        </a:spcAft>
                        <a:buSzPts val="1600"/>
                        <a:buFont typeface="Calibri"/>
                        <a:buChar char="●"/>
                      </a:pPr>
                      <a:r>
                        <a:rPr lang="en-US" sz="1600">
                          <a:latin typeface="Calibri"/>
                          <a:ea typeface="Calibri"/>
                          <a:cs typeface="Calibri"/>
                          <a:sym typeface="Calibri"/>
                        </a:rPr>
                        <a:t>Action steps</a:t>
                      </a:r>
                      <a:endParaRPr sz="1600">
                        <a:latin typeface="Calibri"/>
                        <a:ea typeface="Calibri"/>
                        <a:cs typeface="Calibri"/>
                        <a:sym typeface="Calibri"/>
                      </a:endParaRPr>
                    </a:p>
                  </a:txBody>
                  <a:tcPr marL="45725" marR="45725" marT="45725" marB="45725">
                    <a:lnL w="25400" cap="flat" cmpd="sng">
                      <a:solidFill>
                        <a:srgbClr val="CCCCCC"/>
                      </a:solidFill>
                      <a:prstDash val="solid"/>
                      <a:round/>
                      <a:headEnd type="none" w="sm" len="sm"/>
                      <a:tailEnd type="none" w="sm" len="sm"/>
                    </a:lnL>
                    <a:lnR w="25400" cap="flat" cmpd="sng">
                      <a:solidFill>
                        <a:srgbClr val="CCCCCC"/>
                      </a:solidFill>
                      <a:prstDash val="solid"/>
                      <a:round/>
                      <a:headEnd type="none" w="sm" len="sm"/>
                      <a:tailEnd type="none" w="sm" len="sm"/>
                    </a:lnR>
                    <a:lnT w="25400" cap="flat" cmpd="sng">
                      <a:solidFill>
                        <a:srgbClr val="CCCCCC"/>
                      </a:solidFill>
                      <a:prstDash val="solid"/>
                      <a:round/>
                      <a:headEnd type="none" w="sm" len="sm"/>
                      <a:tailEnd type="none" w="sm" len="sm"/>
                    </a:lnT>
                    <a:lnB w="25400" cap="flat" cmpd="sng">
                      <a:solidFill>
                        <a:srgbClr val="CCCCCC"/>
                      </a:solidFill>
                      <a:prstDash val="solid"/>
                      <a:round/>
                      <a:headEnd type="none" w="sm" len="sm"/>
                      <a:tailEnd type="none" w="sm" len="sm"/>
                    </a:lnB>
                    <a:solidFill>
                      <a:srgbClr val="D9FFFE"/>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1672" name="Google Shape;1672;p210"/>
          <p:cNvSpPr txBox="1">
            <a:spLocks noGrp="1"/>
          </p:cNvSpPr>
          <p:nvPr>
            <p:ph type="title"/>
          </p:nvPr>
        </p:nvSpPr>
        <p:spPr>
          <a:xfrm>
            <a:off x="226550" y="304800"/>
            <a:ext cx="8507100" cy="570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a:latin typeface="Arial"/>
                <a:ea typeface="Arial"/>
                <a:cs typeface="Arial"/>
                <a:sym typeface="Arial"/>
              </a:rPr>
              <a:t>District Name | Overview of the Unified Improvement Plan</a:t>
            </a:r>
            <a:endParaRPr sz="2400" b="1">
              <a:latin typeface="Arial"/>
              <a:ea typeface="Arial"/>
              <a:cs typeface="Arial"/>
              <a:sym typeface="Arial"/>
            </a:endParaRPr>
          </a:p>
        </p:txBody>
      </p:sp>
      <p:sp>
        <p:nvSpPr>
          <p:cNvPr id="1673" name="Google Shape;1673;p210"/>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999999"/>
              </a:buClr>
              <a:buSzPts val="1200"/>
              <a:buFont typeface="Rockwell"/>
              <a:buNone/>
            </a:pPr>
            <a:fld id="{00000000-1234-1234-1234-123412341234}" type="slidenum">
              <a:rPr lang="en-US" sz="1200">
                <a:solidFill>
                  <a:srgbClr val="999999"/>
                </a:solidFill>
                <a:latin typeface="Calibri"/>
                <a:ea typeface="Calibri"/>
                <a:cs typeface="Calibri"/>
                <a:sym typeface="Calibri"/>
              </a:rPr>
              <a:t>54</a:t>
            </a:fld>
            <a:endParaRPr sz="1200">
              <a:solidFill>
                <a:srgbClr val="999999"/>
              </a:solidFill>
              <a:latin typeface="Calibri"/>
              <a:ea typeface="Calibri"/>
              <a:cs typeface="Calibri"/>
              <a:sym typeface="Calibri"/>
            </a:endParaRPr>
          </a:p>
        </p:txBody>
      </p:sp>
      <p:pic>
        <p:nvPicPr>
          <p:cNvPr id="1674" name="Google Shape;1674;p210"/>
          <p:cNvPicPr preferRelativeResize="0"/>
          <p:nvPr/>
        </p:nvPicPr>
        <p:blipFill>
          <a:blip r:embed="rId3">
            <a:alphaModFix/>
          </a:blip>
          <a:stretch>
            <a:fillRect/>
          </a:stretch>
        </p:blipFill>
        <p:spPr>
          <a:xfrm>
            <a:off x="0" y="1268000"/>
            <a:ext cx="9143999" cy="3449173"/>
          </a:xfrm>
          <a:prstGeom prst="rect">
            <a:avLst/>
          </a:prstGeom>
          <a:noFill/>
          <a:ln>
            <a:noFill/>
          </a:ln>
        </p:spPr>
      </p:pic>
      <p:sp>
        <p:nvSpPr>
          <p:cNvPr id="1675" name="Google Shape;1675;p210"/>
          <p:cNvSpPr txBox="1"/>
          <p:nvPr/>
        </p:nvSpPr>
        <p:spPr>
          <a:xfrm>
            <a:off x="8502275" y="-60800"/>
            <a:ext cx="660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sp>
        <p:nvSpPr>
          <p:cNvPr id="1681" name="Google Shape;1681;p211"/>
          <p:cNvSpPr txBox="1">
            <a:spLocks noGrp="1"/>
          </p:cNvSpPr>
          <p:nvPr>
            <p:ph type="title"/>
          </p:nvPr>
        </p:nvSpPr>
        <p:spPr>
          <a:xfrm>
            <a:off x="213075" y="140050"/>
            <a:ext cx="85206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a:latin typeface="Arial"/>
                <a:ea typeface="Arial"/>
                <a:cs typeface="Arial"/>
                <a:sym typeface="Arial"/>
              </a:rPr>
              <a:t>Current Status of Major Improvement Strategies</a:t>
            </a:r>
            <a:endParaRPr sz="2400" b="1">
              <a:latin typeface="Arial"/>
              <a:ea typeface="Arial"/>
              <a:cs typeface="Arial"/>
              <a:sym typeface="Arial"/>
            </a:endParaRPr>
          </a:p>
        </p:txBody>
      </p:sp>
      <p:sp>
        <p:nvSpPr>
          <p:cNvPr id="1682" name="Google Shape;1682;p211"/>
          <p:cNvSpPr txBox="1">
            <a:spLocks noGrp="1"/>
          </p:cNvSpPr>
          <p:nvPr>
            <p:ph type="body" idx="1"/>
          </p:nvPr>
        </p:nvSpPr>
        <p:spPr>
          <a:xfrm>
            <a:off x="457200" y="1524000"/>
            <a:ext cx="8520600" cy="42555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US"/>
              <a:t>Add examples here</a:t>
            </a:r>
            <a:endParaRPr/>
          </a:p>
        </p:txBody>
      </p:sp>
      <p:sp>
        <p:nvSpPr>
          <p:cNvPr id="1683" name="Google Shape;1683;p211"/>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999999"/>
              </a:buClr>
              <a:buSzPts val="1200"/>
              <a:buFont typeface="Rockwell"/>
              <a:buNone/>
            </a:pPr>
            <a:fld id="{00000000-1234-1234-1234-123412341234}" type="slidenum">
              <a:rPr lang="en-US" sz="1200">
                <a:solidFill>
                  <a:srgbClr val="999999"/>
                </a:solidFill>
                <a:latin typeface="Calibri"/>
                <a:ea typeface="Calibri"/>
                <a:cs typeface="Calibri"/>
                <a:sym typeface="Calibri"/>
              </a:rPr>
              <a:t>55</a:t>
            </a:fld>
            <a:endParaRPr sz="1200">
              <a:solidFill>
                <a:srgbClr val="999999"/>
              </a:solidFill>
              <a:latin typeface="Calibri"/>
              <a:ea typeface="Calibri"/>
              <a:cs typeface="Calibri"/>
              <a:sym typeface="Calibri"/>
            </a:endParaRPr>
          </a:p>
        </p:txBody>
      </p:sp>
      <p:sp>
        <p:nvSpPr>
          <p:cNvPr id="1684" name="Google Shape;1684;p211"/>
          <p:cNvSpPr txBox="1"/>
          <p:nvPr/>
        </p:nvSpPr>
        <p:spPr>
          <a:xfrm>
            <a:off x="8378525" y="83900"/>
            <a:ext cx="65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bg>
      <p:bgPr>
        <a:solidFill>
          <a:schemeClr val="lt2"/>
        </a:solidFill>
        <a:effectLst/>
      </p:bgPr>
    </p:bg>
    <p:spTree>
      <p:nvGrpSpPr>
        <p:cNvPr id="1" name="Shape 1689"/>
        <p:cNvGrpSpPr/>
        <p:nvPr/>
      </p:nvGrpSpPr>
      <p:grpSpPr>
        <a:xfrm>
          <a:off x="0" y="0"/>
          <a:ext cx="0" cy="0"/>
          <a:chOff x="0" y="0"/>
          <a:chExt cx="0" cy="0"/>
        </a:xfrm>
      </p:grpSpPr>
      <p:sp>
        <p:nvSpPr>
          <p:cNvPr id="1690" name="Google Shape;1690;p212"/>
          <p:cNvSpPr txBox="1">
            <a:spLocks noGrp="1"/>
          </p:cNvSpPr>
          <p:nvPr>
            <p:ph type="sldNum" idx="12"/>
          </p:nvPr>
        </p:nvSpPr>
        <p:spPr>
          <a:xfrm>
            <a:off x="88675" y="6285599"/>
            <a:ext cx="548700" cy="474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56</a:t>
            </a:fld>
            <a:endParaRPr>
              <a:latin typeface="Calibri"/>
              <a:ea typeface="Calibri"/>
              <a:cs typeface="Calibri"/>
              <a:sym typeface="Calibri"/>
            </a:endParaRPr>
          </a:p>
        </p:txBody>
      </p:sp>
      <p:sp>
        <p:nvSpPr>
          <p:cNvPr id="1691" name="Google Shape;1691;p212"/>
          <p:cNvSpPr txBox="1"/>
          <p:nvPr/>
        </p:nvSpPr>
        <p:spPr>
          <a:xfrm>
            <a:off x="-23375" y="0"/>
            <a:ext cx="9218100" cy="62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For Facilitator → If helpful, consider UIP planning requirements for all schools and those for identified schools and districts</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The intent for the remaining slides in this section is to provide background information to support district staff in meeting plan type requirements</a:t>
            </a:r>
            <a:endParaRPr sz="240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1696"/>
        <p:cNvGrpSpPr/>
        <p:nvPr/>
      </p:nvGrpSpPr>
      <p:grpSpPr>
        <a:xfrm>
          <a:off x="0" y="0"/>
          <a:ext cx="0" cy="0"/>
          <a:chOff x="0" y="0"/>
          <a:chExt cx="0" cy="0"/>
        </a:xfrm>
      </p:grpSpPr>
      <p:sp>
        <p:nvSpPr>
          <p:cNvPr id="1697" name="Google Shape;1697;p213"/>
          <p:cNvSpPr txBox="1">
            <a:spLocks noGrp="1"/>
          </p:cNvSpPr>
          <p:nvPr>
            <p:ph type="title"/>
          </p:nvPr>
        </p:nvSpPr>
        <p:spPr>
          <a:xfrm>
            <a:off x="223068" y="37806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READ Act Plan Type Requirements for all Districts &amp; Schools serving K-3</a:t>
            </a:r>
            <a:endParaRPr/>
          </a:p>
        </p:txBody>
      </p:sp>
      <p:sp>
        <p:nvSpPr>
          <p:cNvPr id="1698" name="Google Shape;1698;p213"/>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57</a:t>
            </a:fld>
            <a:endParaRPr sz="1200"/>
          </a:p>
        </p:txBody>
      </p:sp>
      <p:sp>
        <p:nvSpPr>
          <p:cNvPr id="1699" name="Google Shape;1699;p213"/>
          <p:cNvSpPr txBox="1"/>
          <p:nvPr/>
        </p:nvSpPr>
        <p:spPr>
          <a:xfrm>
            <a:off x="302750" y="1421900"/>
            <a:ext cx="8276400" cy="42828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1000"/>
              </a:spcBef>
              <a:spcAft>
                <a:spcPts val="0"/>
              </a:spcAft>
              <a:buNone/>
            </a:pPr>
            <a:r>
              <a:rPr lang="en-US" sz="2350" b="1">
                <a:solidFill>
                  <a:srgbClr val="000000"/>
                </a:solidFill>
                <a:latin typeface="Calibri"/>
                <a:ea typeface="Calibri"/>
                <a:cs typeface="Calibri"/>
                <a:sym typeface="Calibri"/>
              </a:rPr>
              <a:t>What are the Early Literacy Requirements in the UIP?</a:t>
            </a:r>
            <a:endParaRPr sz="2350" b="1">
              <a:solidFill>
                <a:srgbClr val="000000"/>
              </a:solidFill>
              <a:latin typeface="Calibri"/>
              <a:ea typeface="Calibri"/>
              <a:cs typeface="Calibri"/>
              <a:sym typeface="Calibri"/>
            </a:endParaRPr>
          </a:p>
          <a:p>
            <a:pPr marL="457200" lvl="0" indent="0" algn="l" rtl="0">
              <a:lnSpc>
                <a:spcPct val="115000"/>
              </a:lnSpc>
              <a:spcBef>
                <a:spcPts val="1000"/>
              </a:spcBef>
              <a:spcAft>
                <a:spcPts val="0"/>
              </a:spcAft>
              <a:buNone/>
            </a:pPr>
            <a:r>
              <a:rPr lang="en-US" sz="2100" b="1">
                <a:solidFill>
                  <a:srgbClr val="000000"/>
                </a:solidFill>
                <a:latin typeface="Calibri"/>
                <a:ea typeface="Calibri"/>
                <a:cs typeface="Calibri"/>
                <a:sym typeface="Calibri"/>
              </a:rPr>
              <a:t>Data Narrative</a:t>
            </a:r>
            <a:endParaRPr sz="2100" b="1">
              <a:solidFill>
                <a:srgbClr val="000000"/>
              </a:solidFill>
              <a:latin typeface="Calibri"/>
              <a:ea typeface="Calibri"/>
              <a:cs typeface="Calibri"/>
              <a:sym typeface="Calibri"/>
            </a:endParaRPr>
          </a:p>
          <a:p>
            <a:pPr marL="914400" lvl="0" indent="-355600" algn="l" rtl="0">
              <a:lnSpc>
                <a:spcPct val="115000"/>
              </a:lnSpc>
              <a:spcBef>
                <a:spcPts val="0"/>
              </a:spcBef>
              <a:spcAft>
                <a:spcPts val="0"/>
              </a:spcAft>
              <a:buClr>
                <a:srgbClr val="000000"/>
              </a:buClr>
              <a:buSzPts val="2000"/>
              <a:buChar char="•"/>
            </a:pPr>
            <a:r>
              <a:rPr lang="en-US" sz="1900">
                <a:solidFill>
                  <a:srgbClr val="000000"/>
                </a:solidFill>
                <a:latin typeface="Calibri"/>
                <a:ea typeface="Calibri"/>
                <a:cs typeface="Calibri"/>
                <a:sym typeface="Calibri"/>
              </a:rPr>
              <a:t>Data and trends from a READ interim assessment for grades K-3.</a:t>
            </a:r>
            <a:endParaRPr sz="1900">
              <a:solidFill>
                <a:srgbClr val="000000"/>
              </a:solidFill>
              <a:latin typeface="Calibri"/>
              <a:ea typeface="Calibri"/>
              <a:cs typeface="Calibri"/>
              <a:sym typeface="Calibri"/>
            </a:endParaRPr>
          </a:p>
          <a:p>
            <a:pPr marL="457200" lvl="0" indent="0" algn="l" rtl="0">
              <a:lnSpc>
                <a:spcPct val="115000"/>
              </a:lnSpc>
              <a:spcBef>
                <a:spcPts val="1000"/>
              </a:spcBef>
              <a:spcAft>
                <a:spcPts val="0"/>
              </a:spcAft>
              <a:buNone/>
            </a:pPr>
            <a:r>
              <a:rPr lang="en-US" sz="2100" b="1">
                <a:solidFill>
                  <a:srgbClr val="000000"/>
                </a:solidFill>
                <a:latin typeface="Calibri"/>
                <a:ea typeface="Calibri"/>
                <a:cs typeface="Calibri"/>
                <a:sym typeface="Calibri"/>
              </a:rPr>
              <a:t>Strategies (in Action Plans tab)</a:t>
            </a:r>
            <a:endParaRPr sz="2100" b="1">
              <a:solidFill>
                <a:srgbClr val="000000"/>
              </a:solidFill>
              <a:latin typeface="Calibri"/>
              <a:ea typeface="Calibri"/>
              <a:cs typeface="Calibri"/>
              <a:sym typeface="Calibri"/>
            </a:endParaRPr>
          </a:p>
          <a:p>
            <a:pPr marL="914400" lvl="0" indent="-355600" algn="l" rtl="0">
              <a:lnSpc>
                <a:spcPct val="115000"/>
              </a:lnSpc>
              <a:spcBef>
                <a:spcPts val="0"/>
              </a:spcBef>
              <a:spcAft>
                <a:spcPts val="0"/>
              </a:spcAft>
              <a:buClr>
                <a:srgbClr val="000000"/>
              </a:buClr>
              <a:buSzPts val="2000"/>
              <a:buChar char="•"/>
            </a:pPr>
            <a:r>
              <a:rPr lang="en-US" sz="1900">
                <a:solidFill>
                  <a:srgbClr val="000000"/>
                </a:solidFill>
                <a:latin typeface="Calibri"/>
                <a:ea typeface="Calibri"/>
                <a:cs typeface="Calibri"/>
                <a:sym typeface="Calibri"/>
              </a:rPr>
              <a:t>Specific actions to support students who are identified as having a significant reading deficiency (SRD) and students who are not yet reaching grade level expectations. </a:t>
            </a:r>
            <a:endParaRPr sz="1900">
              <a:solidFill>
                <a:srgbClr val="000000"/>
              </a:solidFill>
              <a:latin typeface="Calibri"/>
              <a:ea typeface="Calibri"/>
              <a:cs typeface="Calibri"/>
              <a:sym typeface="Calibri"/>
            </a:endParaRPr>
          </a:p>
          <a:p>
            <a:pPr marL="457200" lvl="0" indent="0" algn="l" rtl="0">
              <a:lnSpc>
                <a:spcPct val="115000"/>
              </a:lnSpc>
              <a:spcBef>
                <a:spcPts val="1000"/>
              </a:spcBef>
              <a:spcAft>
                <a:spcPts val="0"/>
              </a:spcAft>
              <a:buNone/>
            </a:pPr>
            <a:r>
              <a:rPr lang="en-US" sz="2100" b="1">
                <a:solidFill>
                  <a:srgbClr val="000000"/>
                </a:solidFill>
                <a:latin typeface="Calibri"/>
                <a:ea typeface="Calibri"/>
                <a:cs typeface="Calibri"/>
                <a:sym typeface="Calibri"/>
              </a:rPr>
              <a:t>Target Setting (in Action Plans tab)</a:t>
            </a:r>
            <a:endParaRPr sz="2100" b="1">
              <a:solidFill>
                <a:srgbClr val="000000"/>
              </a:solidFill>
              <a:latin typeface="Calibri"/>
              <a:ea typeface="Calibri"/>
              <a:cs typeface="Calibri"/>
              <a:sym typeface="Calibri"/>
            </a:endParaRPr>
          </a:p>
          <a:p>
            <a:pPr marL="914400" lvl="0" indent="-355600" algn="l" rtl="0">
              <a:lnSpc>
                <a:spcPct val="115000"/>
              </a:lnSpc>
              <a:spcBef>
                <a:spcPts val="0"/>
              </a:spcBef>
              <a:spcAft>
                <a:spcPts val="0"/>
              </a:spcAft>
              <a:buClr>
                <a:srgbClr val="000000"/>
              </a:buClr>
              <a:buSzPts val="2000"/>
              <a:buChar char="•"/>
            </a:pPr>
            <a:r>
              <a:rPr lang="en-US" sz="1900">
                <a:solidFill>
                  <a:srgbClr val="000000"/>
                </a:solidFill>
                <a:latin typeface="Calibri"/>
                <a:ea typeface="Calibri"/>
                <a:cs typeface="Calibri"/>
                <a:sym typeface="Calibri"/>
              </a:rPr>
              <a:t>Set targets to improve reading outcomes for students as measured by a READ interim assessment. </a:t>
            </a:r>
            <a:endParaRPr sz="1300" b="1">
              <a:solidFill>
                <a:srgbClr val="000000"/>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1704"/>
        <p:cNvGrpSpPr/>
        <p:nvPr/>
      </p:nvGrpSpPr>
      <p:grpSpPr>
        <a:xfrm>
          <a:off x="0" y="0"/>
          <a:ext cx="0" cy="0"/>
          <a:chOff x="0" y="0"/>
          <a:chExt cx="0" cy="0"/>
        </a:xfrm>
      </p:grpSpPr>
      <p:sp>
        <p:nvSpPr>
          <p:cNvPr id="1705" name="Google Shape;1705;p214"/>
          <p:cNvSpPr txBox="1">
            <a:spLocks noGrp="1"/>
          </p:cNvSpPr>
          <p:nvPr>
            <p:ph type="title"/>
          </p:nvPr>
        </p:nvSpPr>
        <p:spPr>
          <a:xfrm>
            <a:off x="223068" y="34316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Annual Planning Requirements for districts and schools on the Accountability Clock</a:t>
            </a:r>
            <a:endParaRPr/>
          </a:p>
        </p:txBody>
      </p:sp>
      <p:sp>
        <p:nvSpPr>
          <p:cNvPr id="1706" name="Google Shape;1706;p214"/>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58</a:t>
            </a:fld>
            <a:endParaRPr sz="1200"/>
          </a:p>
        </p:txBody>
      </p:sp>
      <p:graphicFrame>
        <p:nvGraphicFramePr>
          <p:cNvPr id="1707" name="Google Shape;1707;p214"/>
          <p:cNvGraphicFramePr/>
          <p:nvPr/>
        </p:nvGraphicFramePr>
        <p:xfrm>
          <a:off x="187413" y="1752688"/>
          <a:ext cx="8769175" cy="3352650"/>
        </p:xfrm>
        <a:graphic>
          <a:graphicData uri="http://schemas.openxmlformats.org/drawingml/2006/table">
            <a:tbl>
              <a:tblPr>
                <a:noFill/>
                <a:tableStyleId>{524DF1B7-F93B-48D9-BF13-3391274ED2EC}</a:tableStyleId>
              </a:tblPr>
              <a:tblGrid>
                <a:gridCol w="1212575">
                  <a:extLst>
                    <a:ext uri="{9D8B030D-6E8A-4147-A177-3AD203B41FA5}">
                      <a16:colId xmlns:a16="http://schemas.microsoft.com/office/drawing/2014/main" val="20000"/>
                    </a:ext>
                  </a:extLst>
                </a:gridCol>
                <a:gridCol w="3139100">
                  <a:extLst>
                    <a:ext uri="{9D8B030D-6E8A-4147-A177-3AD203B41FA5}">
                      <a16:colId xmlns:a16="http://schemas.microsoft.com/office/drawing/2014/main" val="20001"/>
                    </a:ext>
                  </a:extLst>
                </a:gridCol>
                <a:gridCol w="1472500">
                  <a:extLst>
                    <a:ext uri="{9D8B030D-6E8A-4147-A177-3AD203B41FA5}">
                      <a16:colId xmlns:a16="http://schemas.microsoft.com/office/drawing/2014/main" val="20002"/>
                    </a:ext>
                  </a:extLst>
                </a:gridCol>
                <a:gridCol w="1472500">
                  <a:extLst>
                    <a:ext uri="{9D8B030D-6E8A-4147-A177-3AD203B41FA5}">
                      <a16:colId xmlns:a16="http://schemas.microsoft.com/office/drawing/2014/main" val="20003"/>
                    </a:ext>
                  </a:extLst>
                </a:gridCol>
                <a:gridCol w="1472500">
                  <a:extLst>
                    <a:ext uri="{9D8B030D-6E8A-4147-A177-3AD203B41FA5}">
                      <a16:colId xmlns:a16="http://schemas.microsoft.com/office/drawing/2014/main" val="20004"/>
                    </a:ext>
                  </a:extLst>
                </a:gridCol>
              </a:tblGrid>
              <a:tr h="359700">
                <a:tc>
                  <a:txBody>
                    <a:bodyPr/>
                    <a:lstStyle/>
                    <a:p>
                      <a:pPr marL="0" lvl="0" indent="0" algn="ctr" rtl="0">
                        <a:spcBef>
                          <a:spcPts val="0"/>
                        </a:spcBef>
                        <a:spcAft>
                          <a:spcPts val="0"/>
                        </a:spcAft>
                        <a:buNone/>
                      </a:pPr>
                      <a:r>
                        <a:rPr lang="en-US" sz="1600" b="1">
                          <a:latin typeface="Calibri"/>
                          <a:ea typeface="Calibri"/>
                          <a:cs typeface="Calibri"/>
                          <a:sym typeface="Calibri"/>
                        </a:rPr>
                        <a:t>Type</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600" b="1">
                          <a:latin typeface="Calibri"/>
                          <a:ea typeface="Calibri"/>
                          <a:cs typeface="Calibri"/>
                          <a:sym typeface="Calibri"/>
                        </a:rPr>
                        <a:t>What</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600" b="1">
                          <a:latin typeface="Calibri"/>
                          <a:ea typeface="Calibri"/>
                          <a:cs typeface="Calibri"/>
                          <a:sym typeface="Calibri"/>
                        </a:rPr>
                        <a:t>Improvement*</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600" b="1">
                          <a:latin typeface="Calibri"/>
                          <a:ea typeface="Calibri"/>
                          <a:cs typeface="Calibri"/>
                          <a:sym typeface="Calibri"/>
                        </a:rPr>
                        <a:t>Priority Improvement</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600" b="1">
                          <a:latin typeface="Calibri"/>
                          <a:ea typeface="Calibri"/>
                          <a:cs typeface="Calibri"/>
                          <a:sym typeface="Calibri"/>
                        </a:rPr>
                        <a:t>Turnaround</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19900">
                <a:tc rowSpan="4">
                  <a:txBody>
                    <a:bodyPr/>
                    <a:lstStyle/>
                    <a:p>
                      <a:pPr marL="0" lvl="0" indent="0" algn="ctr" rtl="0">
                        <a:spcBef>
                          <a:spcPts val="0"/>
                        </a:spcBef>
                        <a:spcAft>
                          <a:spcPts val="0"/>
                        </a:spcAft>
                        <a:buNone/>
                      </a:pPr>
                      <a:r>
                        <a:rPr lang="en-US" sz="1600">
                          <a:latin typeface="Calibri"/>
                          <a:ea typeface="Calibri"/>
                          <a:cs typeface="Calibri"/>
                          <a:sym typeface="Calibri"/>
                        </a:rPr>
                        <a:t>Planning Reqs</a:t>
                      </a: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Calibri"/>
                          <a:ea typeface="Calibri"/>
                          <a:cs typeface="Calibri"/>
                          <a:sym typeface="Calibri"/>
                        </a:rPr>
                        <a:t>Family, School, &amp; Community Partnerships (Schools)</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600" b="1">
                        <a:solidFill>
                          <a:schemeClr val="dk1"/>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a:t>
                      </a:r>
                      <a:endParaRPr sz="1600" b="1">
                        <a:solidFill>
                          <a:schemeClr val="dk1"/>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a:t>
                      </a:r>
                      <a:endParaRPr sz="1600" b="1">
                        <a:solidFill>
                          <a:schemeClr val="dk1"/>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1"/>
                  </a:ext>
                </a:extLst>
              </a:tr>
              <a:tr h="319900">
                <a:tc vMerge="1">
                  <a:txBody>
                    <a:bodyPr/>
                    <a:lstStyle/>
                    <a:p>
                      <a:endParaRPr lang="en-US"/>
                    </a:p>
                  </a:txBody>
                  <a:tcPr/>
                </a:tc>
                <a:tc>
                  <a:txBody>
                    <a:bodyPr/>
                    <a:lstStyle/>
                    <a:p>
                      <a:pPr marL="0" lvl="0" indent="0" algn="l" rtl="0">
                        <a:spcBef>
                          <a:spcPts val="0"/>
                        </a:spcBef>
                        <a:spcAft>
                          <a:spcPts val="0"/>
                        </a:spcAft>
                        <a:buNone/>
                      </a:pPr>
                      <a:r>
                        <a:rPr lang="en-US" sz="1600">
                          <a:latin typeface="Calibri"/>
                          <a:ea typeface="Calibri"/>
                          <a:cs typeface="Calibri"/>
                          <a:sym typeface="Calibri"/>
                        </a:rPr>
                        <a:t>Math Acceleration* (Schools &amp; Districts)</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a:t>
                      </a: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a:t>
                      </a: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a:t>
                      </a: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2"/>
                  </a:ext>
                </a:extLst>
              </a:tr>
              <a:tr h="553800">
                <a:tc vMerge="1">
                  <a:txBody>
                    <a:bodyPr/>
                    <a:lstStyle/>
                    <a:p>
                      <a:endParaRPr lang="en-US"/>
                    </a:p>
                  </a:txBody>
                  <a:tcPr/>
                </a:tc>
                <a:tc>
                  <a:txBody>
                    <a:bodyPr/>
                    <a:lstStyle/>
                    <a:p>
                      <a:pPr marL="0" lvl="0" indent="0" algn="l" rtl="0">
                        <a:spcBef>
                          <a:spcPts val="0"/>
                        </a:spcBef>
                        <a:spcAft>
                          <a:spcPts val="0"/>
                        </a:spcAft>
                        <a:buNone/>
                      </a:pPr>
                      <a:r>
                        <a:rPr lang="en-US" sz="1600">
                          <a:latin typeface="Calibri"/>
                          <a:ea typeface="Calibri"/>
                          <a:cs typeface="Calibri"/>
                          <a:sym typeface="Calibri"/>
                        </a:rPr>
                        <a:t>Early Learning Needs Assessment** (K-3 Serving, Schools &amp; Districts)</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a:t>
                      </a: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a:t>
                      </a: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3"/>
                  </a:ext>
                </a:extLst>
              </a:tr>
              <a:tr h="309950">
                <a:tc vMerge="1">
                  <a:txBody>
                    <a:bodyPr/>
                    <a:lstStyle/>
                    <a:p>
                      <a:endParaRPr lang="en-US"/>
                    </a:p>
                  </a:txBody>
                  <a:tcPr/>
                </a:tc>
                <a:tc>
                  <a:txBody>
                    <a:bodyPr/>
                    <a:lstStyle/>
                    <a:p>
                      <a:pPr marL="0" lvl="0" indent="0" algn="l" rtl="0">
                        <a:spcBef>
                          <a:spcPts val="0"/>
                        </a:spcBef>
                        <a:spcAft>
                          <a:spcPts val="0"/>
                        </a:spcAft>
                        <a:buNone/>
                      </a:pPr>
                      <a:r>
                        <a:rPr lang="en-US" sz="1600">
                          <a:latin typeface="Calibri"/>
                          <a:ea typeface="Calibri"/>
                          <a:cs typeface="Calibri"/>
                          <a:sym typeface="Calibri"/>
                        </a:rPr>
                        <a:t>Turnaround Strategies </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a:t>
                      </a:r>
                      <a:r>
                        <a:rPr lang="en-US" sz="1600">
                          <a:solidFill>
                            <a:srgbClr val="000000"/>
                          </a:solidFill>
                          <a:latin typeface="Calibri"/>
                          <a:ea typeface="Calibri"/>
                          <a:cs typeface="Calibri"/>
                          <a:sym typeface="Calibri"/>
                        </a:rPr>
                        <a:t>Schools &amp; Districts)</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a:t>
                      </a:r>
                      <a:endParaRPr sz="16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4"/>
                  </a:ext>
                </a:extLst>
              </a:tr>
            </a:tbl>
          </a:graphicData>
        </a:graphic>
      </p:graphicFrame>
      <p:sp>
        <p:nvSpPr>
          <p:cNvPr id="1708" name="Google Shape;1708;p214"/>
          <p:cNvSpPr txBox="1"/>
          <p:nvPr/>
        </p:nvSpPr>
        <p:spPr>
          <a:xfrm>
            <a:off x="1042950" y="5158450"/>
            <a:ext cx="7058100" cy="543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a:solidFill>
                  <a:schemeClr val="dk1"/>
                </a:solidFill>
                <a:latin typeface="Calibri"/>
                <a:ea typeface="Calibri"/>
                <a:cs typeface="Calibri"/>
                <a:sym typeface="Calibri"/>
              </a:rPr>
              <a:t>** Districts on the Accountability Clock must engaged plan to/conduct an Early Learning Needs Assessment only if the district also has an identified school that serves K-3.</a:t>
            </a:r>
            <a:endParaRPr sz="2800">
              <a:solidFill>
                <a:schemeClr val="dk1"/>
              </a:solidFill>
              <a:latin typeface="Calibri"/>
              <a:ea typeface="Calibri"/>
              <a:cs typeface="Calibri"/>
              <a:sym typeface="Calibri"/>
            </a:endParaRPr>
          </a:p>
        </p:txBody>
      </p:sp>
      <p:pic>
        <p:nvPicPr>
          <p:cNvPr id="1709" name="Google Shape;1709;p214"/>
          <p:cNvPicPr preferRelativeResize="0"/>
          <p:nvPr/>
        </p:nvPicPr>
        <p:blipFill>
          <a:blip r:embed="rId3">
            <a:alphaModFix/>
          </a:blip>
          <a:stretch>
            <a:fillRect/>
          </a:stretch>
        </p:blipFill>
        <p:spPr>
          <a:xfrm>
            <a:off x="7191375" y="0"/>
            <a:ext cx="1952625" cy="11818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1713"/>
        <p:cNvGrpSpPr/>
        <p:nvPr/>
      </p:nvGrpSpPr>
      <p:grpSpPr>
        <a:xfrm>
          <a:off x="0" y="0"/>
          <a:ext cx="0" cy="0"/>
          <a:chOff x="0" y="0"/>
          <a:chExt cx="0" cy="0"/>
        </a:xfrm>
      </p:grpSpPr>
      <p:sp>
        <p:nvSpPr>
          <p:cNvPr id="1714" name="Google Shape;1714;p215"/>
          <p:cNvSpPr txBox="1">
            <a:spLocks noGrp="1"/>
          </p:cNvSpPr>
          <p:nvPr>
            <p:ph type="title"/>
          </p:nvPr>
        </p:nvSpPr>
        <p:spPr>
          <a:xfrm>
            <a:off x="245200" y="514871"/>
            <a:ext cx="6081900" cy="495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sz="2400" b="1"/>
              <a:t>Family &amp; Community Engagement</a:t>
            </a:r>
            <a:endParaRPr sz="2400" b="1"/>
          </a:p>
        </p:txBody>
      </p:sp>
      <p:pic>
        <p:nvPicPr>
          <p:cNvPr id="1715" name="Google Shape;1715;p215"/>
          <p:cNvPicPr preferRelativeResize="0"/>
          <p:nvPr/>
        </p:nvPicPr>
        <p:blipFill rotWithShape="1">
          <a:blip r:embed="rId3">
            <a:alphaModFix/>
          </a:blip>
          <a:srcRect t="8076" b="15871"/>
          <a:stretch/>
        </p:blipFill>
        <p:spPr>
          <a:xfrm>
            <a:off x="564225" y="1251100"/>
            <a:ext cx="8015550" cy="4705675"/>
          </a:xfrm>
          <a:prstGeom prst="rect">
            <a:avLst/>
          </a:prstGeom>
          <a:noFill/>
          <a:ln>
            <a:noFill/>
          </a:ln>
        </p:spPr>
      </p:pic>
      <p:sp>
        <p:nvSpPr>
          <p:cNvPr id="1716" name="Google Shape;1716;p215"/>
          <p:cNvSpPr txBox="1"/>
          <p:nvPr/>
        </p:nvSpPr>
        <p:spPr>
          <a:xfrm>
            <a:off x="0" y="5701933"/>
            <a:ext cx="9144000" cy="421200"/>
          </a:xfrm>
          <a:prstGeom prst="rect">
            <a:avLst/>
          </a:prstGeom>
          <a:solidFill>
            <a:srgbClr val="8FC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Family, Community, &amp; School Partnership Resources: </a:t>
            </a:r>
            <a:r>
              <a:rPr lang="en-US" u="sng">
                <a:solidFill>
                  <a:schemeClr val="hlink"/>
                </a:solidFill>
                <a:latin typeface="Calibri"/>
                <a:ea typeface="Calibri"/>
                <a:cs typeface="Calibri"/>
                <a:sym typeface="Calibri"/>
                <a:hlinkClick r:id="rId4"/>
              </a:rPr>
              <a:t>Strategy Guide</a:t>
            </a:r>
            <a:r>
              <a:rPr lang="en-US">
                <a:latin typeface="Calibri"/>
                <a:ea typeface="Calibri"/>
                <a:cs typeface="Calibri"/>
                <a:sym typeface="Calibri"/>
              </a:rPr>
              <a:t>, </a:t>
            </a:r>
            <a:r>
              <a:rPr lang="en-US" u="sng">
                <a:solidFill>
                  <a:schemeClr val="hlink"/>
                </a:solidFill>
                <a:latin typeface="Calibri"/>
                <a:ea typeface="Calibri"/>
                <a:cs typeface="Calibri"/>
                <a:sym typeface="Calibri"/>
                <a:hlinkClick r:id="rId5"/>
              </a:rPr>
              <a:t>P-12 Framework</a:t>
            </a:r>
            <a:r>
              <a:rPr lang="en-US">
                <a:latin typeface="Calibri"/>
                <a:ea typeface="Calibri"/>
                <a:cs typeface="Calibri"/>
                <a:sym typeface="Calibri"/>
              </a:rPr>
              <a:t>, and </a:t>
            </a:r>
            <a:r>
              <a:rPr lang="en-US" u="sng">
                <a:solidFill>
                  <a:schemeClr val="hlink"/>
                </a:solidFill>
                <a:latin typeface="Calibri"/>
                <a:ea typeface="Calibri"/>
                <a:cs typeface="Calibri"/>
                <a:sym typeface="Calibri"/>
                <a:hlinkClick r:id="rId6"/>
              </a:rPr>
              <a:t>Promising Partnership Practices</a:t>
            </a:r>
            <a:endParaRPr b="1">
              <a:solidFill>
                <a:srgbClr val="1155CC"/>
              </a:solidFill>
              <a:latin typeface="Calibri"/>
              <a:ea typeface="Calibri"/>
              <a:cs typeface="Calibri"/>
              <a:sym typeface="Calibri"/>
            </a:endParaRPr>
          </a:p>
        </p:txBody>
      </p:sp>
      <p:sp>
        <p:nvSpPr>
          <p:cNvPr id="1717" name="Google Shape;1717;p21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600">
                <a:solidFill>
                  <a:srgbClr val="7F7F7F"/>
                </a:solidFill>
              </a:rPr>
              <a:t>59</a:t>
            </a:fld>
            <a:endParaRPr sz="1600">
              <a:solidFill>
                <a:srgbClr val="7F7F7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62"/>
          <p:cNvSpPr txBox="1">
            <a:spLocks noGrp="1"/>
          </p:cNvSpPr>
          <p:nvPr>
            <p:ph type="ctrTitle"/>
          </p:nvPr>
        </p:nvSpPr>
        <p:spPr>
          <a:xfrm>
            <a:off x="685800" y="2669170"/>
            <a:ext cx="7772400" cy="6093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Arial"/>
              <a:buNone/>
            </a:pPr>
            <a:endParaRPr/>
          </a:p>
          <a:p>
            <a:pPr marL="0" lvl="0" indent="0" algn="ctr" rtl="0">
              <a:lnSpc>
                <a:spcPct val="90000"/>
              </a:lnSpc>
              <a:spcBef>
                <a:spcPts val="0"/>
              </a:spcBef>
              <a:spcAft>
                <a:spcPts val="0"/>
              </a:spcAft>
              <a:buClr>
                <a:schemeClr val="dk1"/>
              </a:buClr>
              <a:buSzPct val="100000"/>
              <a:buFont typeface="Arial"/>
              <a:buNone/>
            </a:pPr>
            <a:r>
              <a:rPr lang="en-US" b="1"/>
              <a:t>Overview of District Performance: </a:t>
            </a:r>
            <a:endParaRPr b="1"/>
          </a:p>
          <a:p>
            <a:pPr marL="0" lvl="0" indent="0" algn="ctr" rtl="0">
              <a:lnSpc>
                <a:spcPct val="90000"/>
              </a:lnSpc>
              <a:spcBef>
                <a:spcPts val="0"/>
              </a:spcBef>
              <a:spcAft>
                <a:spcPts val="0"/>
              </a:spcAft>
              <a:buClr>
                <a:schemeClr val="dk1"/>
              </a:buClr>
              <a:buSzPct val="100000"/>
              <a:buFont typeface="Arial"/>
              <a:buNone/>
            </a:pPr>
            <a:r>
              <a:rPr lang="en-US" b="1"/>
              <a:t>2024 State Data &amp; Results</a:t>
            </a:r>
            <a:endParaRPr b="1"/>
          </a:p>
        </p:txBody>
      </p:sp>
      <p:sp>
        <p:nvSpPr>
          <p:cNvPr id="1193" name="Google Shape;1193;p162"/>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US"/>
              <a:t>Presenters Name/Office Here</a:t>
            </a:r>
            <a:endParaRPr/>
          </a:p>
          <a:p>
            <a:pPr marL="0" lvl="0" indent="0" algn="ctr" rtl="0">
              <a:lnSpc>
                <a:spcPct val="90000"/>
              </a:lnSpc>
              <a:spcBef>
                <a:spcPts val="0"/>
              </a:spcBef>
              <a:spcAft>
                <a:spcPts val="0"/>
              </a:spcAft>
              <a:buClr>
                <a:schemeClr val="dk1"/>
              </a:buClr>
              <a:buSzPts val="2000"/>
              <a:buNone/>
            </a:pPr>
            <a:r>
              <a:rPr lang="en-US"/>
              <a:t>Date</a:t>
            </a:r>
            <a:endParaRPr/>
          </a:p>
        </p:txBody>
      </p:sp>
      <p:sp>
        <p:nvSpPr>
          <p:cNvPr id="1194" name="Google Shape;1194;p16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1200"/>
              <a:t>6</a:t>
            </a:fld>
            <a:endParaRPr sz="1200"/>
          </a:p>
        </p:txBody>
      </p:sp>
      <p:sp>
        <p:nvSpPr>
          <p:cNvPr id="1195" name="Google Shape;1195;p162"/>
          <p:cNvSpPr txBox="1"/>
          <p:nvPr/>
        </p:nvSpPr>
        <p:spPr>
          <a:xfrm>
            <a:off x="6598100" y="543450"/>
            <a:ext cx="1949400" cy="13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CC0000"/>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1722"/>
        <p:cNvGrpSpPr/>
        <p:nvPr/>
      </p:nvGrpSpPr>
      <p:grpSpPr>
        <a:xfrm>
          <a:off x="0" y="0"/>
          <a:ext cx="0" cy="0"/>
          <a:chOff x="0" y="0"/>
          <a:chExt cx="0" cy="0"/>
        </a:xfrm>
      </p:grpSpPr>
      <p:sp>
        <p:nvSpPr>
          <p:cNvPr id="1723" name="Google Shape;1723;p216"/>
          <p:cNvSpPr txBox="1">
            <a:spLocks noGrp="1"/>
          </p:cNvSpPr>
          <p:nvPr>
            <p:ph type="title"/>
          </p:nvPr>
        </p:nvSpPr>
        <p:spPr>
          <a:xfrm>
            <a:off x="245200" y="473672"/>
            <a:ext cx="6081900" cy="5373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US" b="1"/>
              <a:t>Math Acceleration </a:t>
            </a:r>
            <a:endParaRPr b="1"/>
          </a:p>
        </p:txBody>
      </p:sp>
      <p:sp>
        <p:nvSpPr>
          <p:cNvPr id="1724" name="Google Shape;1724;p216"/>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1200"/>
              <a:t>60</a:t>
            </a:fld>
            <a:endParaRPr sz="1200"/>
          </a:p>
        </p:txBody>
      </p:sp>
      <p:sp>
        <p:nvSpPr>
          <p:cNvPr id="1725" name="Google Shape;1725;p216"/>
          <p:cNvSpPr txBox="1"/>
          <p:nvPr/>
        </p:nvSpPr>
        <p:spPr>
          <a:xfrm>
            <a:off x="213075" y="1571625"/>
            <a:ext cx="8895000" cy="45531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None/>
            </a:pPr>
            <a:r>
              <a:rPr lang="en-US" sz="2300" b="1">
                <a:solidFill>
                  <a:srgbClr val="FF9900"/>
                </a:solidFill>
                <a:latin typeface="Calibri"/>
                <a:ea typeface="Calibri"/>
                <a:cs typeface="Calibri"/>
                <a:sym typeface="Calibri"/>
              </a:rPr>
              <a:t>New requirements </a:t>
            </a:r>
            <a:r>
              <a:rPr lang="en-US" sz="2300">
                <a:solidFill>
                  <a:srgbClr val="000000"/>
                </a:solidFill>
                <a:latin typeface="Calibri"/>
                <a:ea typeface="Calibri"/>
                <a:cs typeface="Calibri"/>
                <a:sym typeface="Calibri"/>
              </a:rPr>
              <a:t>for those </a:t>
            </a:r>
            <a:r>
              <a:rPr lang="en-US" sz="2300" i="1">
                <a:solidFill>
                  <a:srgbClr val="000000"/>
                </a:solidFill>
                <a:latin typeface="Calibri"/>
                <a:ea typeface="Calibri"/>
                <a:cs typeface="Calibri"/>
                <a:sym typeface="Calibri"/>
              </a:rPr>
              <a:t>districts </a:t>
            </a:r>
            <a:r>
              <a:rPr lang="en-US" sz="2300">
                <a:solidFill>
                  <a:srgbClr val="000000"/>
                </a:solidFill>
                <a:latin typeface="Calibri"/>
                <a:ea typeface="Calibri"/>
                <a:cs typeface="Calibri"/>
                <a:sym typeface="Calibri"/>
              </a:rPr>
              <a:t>and </a:t>
            </a:r>
            <a:r>
              <a:rPr lang="en-US" sz="2300" i="1">
                <a:solidFill>
                  <a:srgbClr val="000000"/>
                </a:solidFill>
                <a:latin typeface="Calibri"/>
                <a:ea typeface="Calibri"/>
                <a:cs typeface="Calibri"/>
                <a:sym typeface="Calibri"/>
              </a:rPr>
              <a:t>schools</a:t>
            </a:r>
            <a:r>
              <a:rPr lang="en-US" sz="2300">
                <a:solidFill>
                  <a:srgbClr val="000000"/>
                </a:solidFill>
                <a:latin typeface="Calibri"/>
                <a:ea typeface="Calibri"/>
                <a:cs typeface="Calibri"/>
                <a:sym typeface="Calibri"/>
              </a:rPr>
              <a:t> with Improvement, Priority Improvement and Turnaround ratings </a:t>
            </a:r>
            <a:endParaRPr sz="2300">
              <a:latin typeface="Calibri"/>
              <a:ea typeface="Calibri"/>
              <a:cs typeface="Calibri"/>
              <a:sym typeface="Calibri"/>
            </a:endParaRPr>
          </a:p>
          <a:p>
            <a:pPr marL="0" lvl="0" indent="0" algn="l" rtl="0">
              <a:lnSpc>
                <a:spcPct val="115000"/>
              </a:lnSpc>
              <a:spcBef>
                <a:spcPts val="0"/>
              </a:spcBef>
              <a:spcAft>
                <a:spcPts val="0"/>
              </a:spcAft>
              <a:buNone/>
            </a:pPr>
            <a:r>
              <a:rPr lang="en-US" sz="1800" b="1">
                <a:solidFill>
                  <a:srgbClr val="000000"/>
                </a:solidFill>
                <a:latin typeface="Calibri"/>
                <a:ea typeface="Calibri"/>
                <a:cs typeface="Calibri"/>
                <a:sym typeface="Calibri"/>
              </a:rPr>
              <a:t>2023-24 </a:t>
            </a:r>
            <a:r>
              <a:rPr lang="en-US" sz="1800" b="1">
                <a:latin typeface="Calibri"/>
                <a:ea typeface="Calibri"/>
                <a:cs typeface="Calibri"/>
                <a:sym typeface="Calibri"/>
              </a:rPr>
              <a:t>UIP Math Acceleration Requirements</a:t>
            </a:r>
            <a:endParaRPr sz="1800" b="1">
              <a:solidFill>
                <a:srgbClr val="000000"/>
              </a:solidFill>
              <a:latin typeface="Calibri"/>
              <a:ea typeface="Calibri"/>
              <a:cs typeface="Calibri"/>
              <a:sym typeface="Calibri"/>
            </a:endParaRPr>
          </a:p>
          <a:p>
            <a:pPr marL="457200" lvl="0" indent="-342900" algn="l" rtl="0">
              <a:lnSpc>
                <a:spcPct val="115000"/>
              </a:lnSpc>
              <a:spcBef>
                <a:spcPts val="400"/>
              </a:spcBef>
              <a:spcAft>
                <a:spcPts val="0"/>
              </a:spcAft>
              <a:buClr>
                <a:srgbClr val="000000"/>
              </a:buClr>
              <a:buSzPts val="1800"/>
              <a:buFont typeface="Calibri"/>
              <a:buChar char="●"/>
            </a:pPr>
            <a:r>
              <a:rPr lang="en-US" sz="1800" b="1">
                <a:solidFill>
                  <a:srgbClr val="000000"/>
                </a:solidFill>
                <a:latin typeface="Calibri"/>
                <a:ea typeface="Calibri"/>
                <a:cs typeface="Calibri"/>
                <a:sym typeface="Calibri"/>
              </a:rPr>
              <a:t>UIP Assurance for Data Analysis</a:t>
            </a:r>
            <a:r>
              <a:rPr lang="en-US" sz="1800">
                <a:solidFill>
                  <a:srgbClr val="000000"/>
                </a:solidFill>
                <a:latin typeface="Calibri"/>
                <a:ea typeface="Calibri"/>
                <a:cs typeface="Calibri"/>
                <a:sym typeface="Calibri"/>
              </a:rPr>
              <a:t> – analyze at least two years of math assessment data disaggregated by grade level, performance levels, and student demographics (e.g, FRL, IEP, ML)</a:t>
            </a:r>
            <a:endParaRPr sz="1800">
              <a:solidFill>
                <a:srgbClr val="000000"/>
              </a:solidFill>
              <a:latin typeface="Calibri"/>
              <a:ea typeface="Calibri"/>
              <a:cs typeface="Calibri"/>
              <a:sym typeface="Calibri"/>
            </a:endParaRPr>
          </a:p>
          <a:p>
            <a:pPr marL="457200" lvl="0" indent="-342900" algn="l" rtl="0">
              <a:lnSpc>
                <a:spcPct val="115000"/>
              </a:lnSpc>
              <a:spcBef>
                <a:spcPts val="400"/>
              </a:spcBef>
              <a:spcAft>
                <a:spcPts val="0"/>
              </a:spcAft>
              <a:buClr>
                <a:srgbClr val="000000"/>
              </a:buClr>
              <a:buSzPts val="1800"/>
              <a:buFont typeface="Calibri"/>
              <a:buChar char="●"/>
            </a:pPr>
            <a:r>
              <a:rPr lang="en-US" sz="1800" b="1">
                <a:solidFill>
                  <a:srgbClr val="000000"/>
                </a:solidFill>
                <a:latin typeface="Calibri"/>
                <a:ea typeface="Calibri"/>
                <a:cs typeface="Calibri"/>
                <a:sym typeface="Calibri"/>
              </a:rPr>
              <a:t>Priority Performance Challenges</a:t>
            </a:r>
            <a:r>
              <a:rPr lang="en-US" sz="1800">
                <a:solidFill>
                  <a:srgbClr val="000000"/>
                </a:solidFill>
                <a:latin typeface="Calibri"/>
                <a:ea typeface="Calibri"/>
                <a:cs typeface="Calibri"/>
                <a:sym typeface="Calibri"/>
              </a:rPr>
              <a:t> – describe rationale for performance patterns that led to prioritizing math;  If the data analysis does not support prioritizing math, then include rationale to document the school wide direction.</a:t>
            </a:r>
            <a:endParaRPr sz="1800">
              <a:solidFill>
                <a:srgbClr val="000000"/>
              </a:solidFill>
              <a:latin typeface="Calibri"/>
              <a:ea typeface="Calibri"/>
              <a:cs typeface="Calibri"/>
              <a:sym typeface="Calibri"/>
            </a:endParaRPr>
          </a:p>
          <a:p>
            <a:pPr marL="0" lvl="0" indent="0" algn="l" rtl="0">
              <a:lnSpc>
                <a:spcPct val="115000"/>
              </a:lnSpc>
              <a:spcBef>
                <a:spcPts val="400"/>
              </a:spcBef>
              <a:spcAft>
                <a:spcPts val="0"/>
              </a:spcAft>
              <a:buNone/>
            </a:pPr>
            <a:r>
              <a:rPr lang="en-US" sz="1800" b="1">
                <a:latin typeface="Calibri"/>
                <a:ea typeface="Calibri"/>
                <a:cs typeface="Calibri"/>
                <a:sym typeface="Calibri"/>
              </a:rPr>
              <a:t>2024-25</a:t>
            </a:r>
            <a:r>
              <a:rPr lang="en-US" sz="1800" b="1">
                <a:solidFill>
                  <a:srgbClr val="000000"/>
                </a:solidFill>
                <a:latin typeface="Calibri"/>
                <a:ea typeface="Calibri"/>
                <a:cs typeface="Calibri"/>
                <a:sym typeface="Calibri"/>
              </a:rPr>
              <a:t> requirements</a:t>
            </a:r>
            <a:r>
              <a:rPr lang="en-US" sz="1800">
                <a:solidFill>
                  <a:srgbClr val="000000"/>
                </a:solidFill>
                <a:latin typeface="Calibri"/>
                <a:ea typeface="Calibri"/>
                <a:cs typeface="Calibri"/>
                <a:sym typeface="Calibri"/>
              </a:rPr>
              <a:t> will be connected to Strategies, Action Planning and Target Setting</a:t>
            </a:r>
            <a:endParaRPr sz="1800">
              <a:solidFill>
                <a:srgbClr val="000000"/>
              </a:solidFill>
              <a:latin typeface="Calibri"/>
              <a:ea typeface="Calibri"/>
              <a:cs typeface="Calibri"/>
              <a:sym typeface="Calibri"/>
            </a:endParaRPr>
          </a:p>
          <a:p>
            <a:pPr marL="0" lvl="0" indent="0" algn="l" rtl="0">
              <a:lnSpc>
                <a:spcPct val="115000"/>
              </a:lnSpc>
              <a:spcBef>
                <a:spcPts val="400"/>
              </a:spcBef>
              <a:spcAft>
                <a:spcPts val="0"/>
              </a:spcAft>
              <a:buNone/>
            </a:pPr>
            <a:r>
              <a:rPr lang="en-US" sz="1800" b="1">
                <a:solidFill>
                  <a:srgbClr val="000000"/>
                </a:solidFill>
                <a:latin typeface="Calibri"/>
                <a:ea typeface="Calibri"/>
                <a:cs typeface="Calibri"/>
                <a:sym typeface="Calibri"/>
              </a:rPr>
              <a:t>For more information</a:t>
            </a:r>
            <a:r>
              <a:rPr lang="en-US" sz="1800">
                <a:solidFill>
                  <a:srgbClr val="000000"/>
                </a:solidFill>
                <a:latin typeface="Calibri"/>
                <a:ea typeface="Calibri"/>
                <a:cs typeface="Calibri"/>
                <a:sym typeface="Calibri"/>
              </a:rPr>
              <a:t>, refer to the HB 23-1231 Fact Sheet: </a:t>
            </a:r>
            <a:r>
              <a:rPr lang="en-US" sz="18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Improving Mathematics Outcomes in K-12th Grade Education</a:t>
            </a:r>
            <a:endParaRPr sz="1800">
              <a:solidFill>
                <a:srgbClr val="000000"/>
              </a:solidFill>
              <a:latin typeface="Calibri"/>
              <a:ea typeface="Calibri"/>
              <a:cs typeface="Calibri"/>
              <a:sym typeface="Calibri"/>
            </a:endParaRPr>
          </a:p>
        </p:txBody>
      </p:sp>
      <p:pic>
        <p:nvPicPr>
          <p:cNvPr id="1726" name="Google Shape;1726;p216"/>
          <p:cNvPicPr preferRelativeResize="0"/>
          <p:nvPr/>
        </p:nvPicPr>
        <p:blipFill rotWithShape="1">
          <a:blip r:embed="rId4">
            <a:alphaModFix/>
          </a:blip>
          <a:srcRect/>
          <a:stretch/>
        </p:blipFill>
        <p:spPr>
          <a:xfrm>
            <a:off x="7429500" y="0"/>
            <a:ext cx="1714500" cy="12072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Shape 1730"/>
        <p:cNvGrpSpPr/>
        <p:nvPr/>
      </p:nvGrpSpPr>
      <p:grpSpPr>
        <a:xfrm>
          <a:off x="0" y="0"/>
          <a:ext cx="0" cy="0"/>
          <a:chOff x="0" y="0"/>
          <a:chExt cx="0" cy="0"/>
        </a:xfrm>
      </p:grpSpPr>
      <p:sp>
        <p:nvSpPr>
          <p:cNvPr id="1731" name="Google Shape;1731;p217"/>
          <p:cNvSpPr txBox="1">
            <a:spLocks noGrp="1"/>
          </p:cNvSpPr>
          <p:nvPr>
            <p:ph type="body" idx="1"/>
          </p:nvPr>
        </p:nvSpPr>
        <p:spPr>
          <a:xfrm>
            <a:off x="628650" y="1463040"/>
            <a:ext cx="7886700" cy="4963978"/>
          </a:xfrm>
          <a:prstGeom prst="rect">
            <a:avLst/>
          </a:prstGeom>
        </p:spPr>
        <p:txBody>
          <a:bodyPr spcFirstLastPara="1" wrap="square" lIns="0" tIns="0" rIns="0" bIns="45700" anchor="t" anchorCtr="0">
            <a:normAutofit/>
          </a:bodyPr>
          <a:lstStyle/>
          <a:p>
            <a:pPr marL="0" lvl="0" indent="0" algn="l" rtl="0">
              <a:spcBef>
                <a:spcPts val="1000"/>
              </a:spcBef>
              <a:spcAft>
                <a:spcPts val="0"/>
              </a:spcAft>
              <a:buNone/>
            </a:pPr>
            <a:r>
              <a:rPr lang="en-US" sz="2400" dirty="0"/>
              <a:t>School with Priority Improvement / Turnaround Plan Type, and their districts if they are on a PI/Turnaround Plan Type too</a:t>
            </a:r>
            <a:endParaRPr sz="2400" dirty="0"/>
          </a:p>
          <a:p>
            <a:pPr marL="457200" lvl="0" indent="-342900" algn="l" rtl="0">
              <a:lnSpc>
                <a:spcPct val="115000"/>
              </a:lnSpc>
              <a:spcBef>
                <a:spcPts val="1000"/>
              </a:spcBef>
              <a:spcAft>
                <a:spcPts val="0"/>
              </a:spcAft>
              <a:buSzPts val="1800"/>
              <a:buChar char="❏"/>
            </a:pPr>
            <a:r>
              <a:rPr lang="en-US" sz="1800" dirty="0"/>
              <a:t>Indicate in your current UIP any steps taken to assess the needs of and resources available for children eight and under across your community.</a:t>
            </a:r>
            <a:endParaRPr sz="1800" dirty="0"/>
          </a:p>
          <a:p>
            <a:pPr marL="457200" lvl="0" indent="-342900" algn="l" rtl="0">
              <a:lnSpc>
                <a:spcPct val="115000"/>
              </a:lnSpc>
              <a:spcBef>
                <a:spcPts val="1000"/>
              </a:spcBef>
              <a:spcAft>
                <a:spcPts val="0"/>
              </a:spcAft>
              <a:buSzPts val="1800"/>
              <a:buChar char="❏"/>
            </a:pPr>
            <a:r>
              <a:rPr lang="en-US" sz="1800" dirty="0"/>
              <a:t>Take advantage of the resources available on the </a:t>
            </a:r>
            <a:r>
              <a:rPr lang="en-US" sz="1800" u="sng" dirty="0">
                <a:solidFill>
                  <a:schemeClr val="hlink"/>
                </a:solidFill>
                <a:hlinkClick r:id="rId3"/>
              </a:rPr>
              <a:t>Improvement Planning and Early Learning website</a:t>
            </a:r>
            <a:r>
              <a:rPr lang="en-US" sz="1800" dirty="0"/>
              <a:t> to learn about and plan this year to conduct and report on an Early Learning Needs Assessment in your next year’s UIP.</a:t>
            </a:r>
            <a:endParaRPr sz="1800" dirty="0"/>
          </a:p>
          <a:p>
            <a:pPr marL="457200" lvl="0" indent="-342900" algn="l" rtl="0">
              <a:lnSpc>
                <a:spcPct val="115000"/>
              </a:lnSpc>
              <a:spcBef>
                <a:spcPts val="1000"/>
              </a:spcBef>
              <a:spcAft>
                <a:spcPts val="0"/>
              </a:spcAft>
              <a:buSzPts val="1800"/>
              <a:buChar char="❏"/>
            </a:pPr>
            <a:r>
              <a:rPr lang="en-US" sz="1800" dirty="0"/>
              <a:t>Ideally, districts with identified schools will initiate the ELNA process to coordinate across sites, as needed. </a:t>
            </a:r>
            <a:endParaRPr sz="1800" dirty="0"/>
          </a:p>
          <a:p>
            <a:pPr marL="0" lvl="0" indent="0" algn="l" rtl="0">
              <a:spcBef>
                <a:spcPts val="1000"/>
              </a:spcBef>
              <a:spcAft>
                <a:spcPts val="0"/>
              </a:spcAft>
              <a:buNone/>
            </a:pPr>
            <a:r>
              <a:rPr lang="en-US" sz="1700" dirty="0"/>
              <a:t>For more information, as referenced in the UIP Quality Criteria: </a:t>
            </a:r>
            <a:endParaRPr sz="1700" dirty="0"/>
          </a:p>
          <a:p>
            <a:pPr marL="457200" lvl="0" indent="-336550" algn="l" rtl="0">
              <a:lnSpc>
                <a:spcPct val="115000"/>
              </a:lnSpc>
              <a:spcBef>
                <a:spcPts val="1000"/>
              </a:spcBef>
              <a:spcAft>
                <a:spcPts val="0"/>
              </a:spcAft>
              <a:buSzPts val="1700"/>
              <a:buChar char="•"/>
            </a:pPr>
            <a:r>
              <a:rPr lang="en-US" sz="1700" dirty="0"/>
              <a:t>The ELNA includes a complete analysis of </a:t>
            </a:r>
            <a:r>
              <a:rPr lang="en-US" sz="1700" u="sng" dirty="0">
                <a:solidFill>
                  <a:schemeClr val="hlink"/>
                </a:solidFill>
                <a:hlinkClick r:id="rId4"/>
              </a:rPr>
              <a:t>early elementary student achievement data</a:t>
            </a:r>
            <a:r>
              <a:rPr lang="en-US" sz="1700" dirty="0"/>
              <a:t>.  Plan identifies appropriate research-based next steps to improve early childhood programs and partnerships.   </a:t>
            </a:r>
            <a:endParaRPr sz="1800" dirty="0"/>
          </a:p>
        </p:txBody>
      </p:sp>
      <p:sp>
        <p:nvSpPr>
          <p:cNvPr id="1732" name="Google Shape;1732;p217"/>
          <p:cNvSpPr txBox="1">
            <a:spLocks noGrp="1"/>
          </p:cNvSpPr>
          <p:nvPr>
            <p:ph type="title" idx="4294967295"/>
          </p:nvPr>
        </p:nvSpPr>
        <p:spPr>
          <a:xfrm>
            <a:off x="213075" y="422200"/>
            <a:ext cx="8931000" cy="717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2400" b="1">
                <a:solidFill>
                  <a:schemeClr val="lt1"/>
                </a:solidFill>
                <a:latin typeface="Arial"/>
                <a:ea typeface="Arial"/>
                <a:cs typeface="Arial"/>
                <a:sym typeface="Arial"/>
              </a:rPr>
              <a:t>Early Learning Needs Assessment (ELNA)</a:t>
            </a:r>
            <a:r>
              <a:rPr lang="en-US" sz="2400">
                <a:solidFill>
                  <a:schemeClr val="lt1"/>
                </a:solidFill>
                <a:latin typeface="Arial"/>
                <a:ea typeface="Arial"/>
                <a:cs typeface="Arial"/>
                <a:sym typeface="Arial"/>
              </a:rPr>
              <a:t> | Schools serving K-3</a:t>
            </a:r>
            <a:endParaRPr sz="2400">
              <a:latin typeface="Arial"/>
              <a:ea typeface="Arial"/>
              <a:cs typeface="Arial"/>
              <a:sym typeface="Arial"/>
            </a:endParaRPr>
          </a:p>
        </p:txBody>
      </p:sp>
      <p:sp>
        <p:nvSpPr>
          <p:cNvPr id="1733" name="Google Shape;1733;p21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rgbClr val="7F7F7F"/>
                </a:solidFill>
              </a:rPr>
              <a:t>61</a:t>
            </a:fld>
            <a:endParaRPr sz="1200">
              <a:solidFill>
                <a:srgbClr val="7F7F7F"/>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1738"/>
        <p:cNvGrpSpPr/>
        <p:nvPr/>
      </p:nvGrpSpPr>
      <p:grpSpPr>
        <a:xfrm>
          <a:off x="0" y="0"/>
          <a:ext cx="0" cy="0"/>
          <a:chOff x="0" y="0"/>
          <a:chExt cx="0" cy="0"/>
        </a:xfrm>
      </p:grpSpPr>
      <p:sp>
        <p:nvSpPr>
          <p:cNvPr id="1739" name="Google Shape;1739;p218"/>
          <p:cNvSpPr txBox="1">
            <a:spLocks noGrp="1"/>
          </p:cNvSpPr>
          <p:nvPr>
            <p:ph type="title"/>
          </p:nvPr>
        </p:nvSpPr>
        <p:spPr>
          <a:xfrm>
            <a:off x="245200" y="535446"/>
            <a:ext cx="6081900" cy="47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State-Required Turnaround Strategies</a:t>
            </a:r>
            <a:endParaRPr b="1"/>
          </a:p>
        </p:txBody>
      </p:sp>
      <p:sp>
        <p:nvSpPr>
          <p:cNvPr id="1740" name="Google Shape;1740;p218"/>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1200"/>
              <a:t>62</a:t>
            </a:fld>
            <a:endParaRPr sz="1200"/>
          </a:p>
        </p:txBody>
      </p:sp>
      <p:sp>
        <p:nvSpPr>
          <p:cNvPr id="1741" name="Google Shape;1741;p218"/>
          <p:cNvSpPr txBox="1"/>
          <p:nvPr/>
        </p:nvSpPr>
        <p:spPr>
          <a:xfrm>
            <a:off x="304800" y="1476375"/>
            <a:ext cx="8673000" cy="44856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None/>
            </a:pPr>
            <a:r>
              <a:rPr lang="en-US" sz="2100" b="1">
                <a:solidFill>
                  <a:srgbClr val="000000"/>
                </a:solidFill>
                <a:latin typeface="Calibri"/>
                <a:ea typeface="Calibri"/>
                <a:cs typeface="Calibri"/>
                <a:sym typeface="Calibri"/>
              </a:rPr>
              <a:t>All Schools and Districts with Turnaround plan type are required to include a state-required turnaround strategy. </a:t>
            </a:r>
            <a:endParaRPr sz="2100">
              <a:solidFill>
                <a:srgbClr val="000000"/>
              </a:solidFill>
              <a:latin typeface="Calibri"/>
              <a:ea typeface="Calibri"/>
              <a:cs typeface="Calibri"/>
              <a:sym typeface="Calibri"/>
            </a:endParaRPr>
          </a:p>
          <a:p>
            <a:pPr marL="457200" lvl="0" indent="-330200" algn="l" rtl="0">
              <a:lnSpc>
                <a:spcPct val="115000"/>
              </a:lnSpc>
              <a:spcBef>
                <a:spcPts val="0"/>
              </a:spcBef>
              <a:spcAft>
                <a:spcPts val="0"/>
              </a:spcAft>
              <a:buClr>
                <a:srgbClr val="000000"/>
              </a:buClr>
              <a:buSzPts val="1600"/>
              <a:buFont typeface="Calibri"/>
              <a:buChar char="●"/>
            </a:pPr>
            <a:r>
              <a:rPr lang="en-US" sz="1800">
                <a:solidFill>
                  <a:srgbClr val="000000"/>
                </a:solidFill>
                <a:latin typeface="Calibri"/>
                <a:ea typeface="Calibri"/>
                <a:cs typeface="Calibri"/>
                <a:sym typeface="Calibri"/>
              </a:rPr>
              <a:t>Employing a lead turnaround partner</a:t>
            </a:r>
            <a:endParaRPr sz="1800">
              <a:solidFill>
                <a:srgbClr val="000000"/>
              </a:solidFill>
              <a:latin typeface="Calibri"/>
              <a:ea typeface="Calibri"/>
              <a:cs typeface="Calibri"/>
              <a:sym typeface="Calibri"/>
            </a:endParaRPr>
          </a:p>
          <a:p>
            <a:pPr marL="457200" lvl="0" indent="-330200" algn="l" rtl="0">
              <a:lnSpc>
                <a:spcPct val="115000"/>
              </a:lnSpc>
              <a:spcBef>
                <a:spcPts val="0"/>
              </a:spcBef>
              <a:spcAft>
                <a:spcPts val="0"/>
              </a:spcAft>
              <a:buClr>
                <a:srgbClr val="000000"/>
              </a:buClr>
              <a:buSzPts val="1600"/>
              <a:buFont typeface="Calibri"/>
              <a:buChar char="●"/>
            </a:pPr>
            <a:r>
              <a:rPr lang="en-US" sz="1800">
                <a:solidFill>
                  <a:srgbClr val="000000"/>
                </a:solidFill>
                <a:latin typeface="Calibri"/>
                <a:ea typeface="Calibri"/>
                <a:cs typeface="Calibri"/>
                <a:sym typeface="Calibri"/>
              </a:rPr>
              <a:t>Reorganizing the oversight and management structure in the district</a:t>
            </a:r>
            <a:endParaRPr sz="1800">
              <a:solidFill>
                <a:srgbClr val="000000"/>
              </a:solidFill>
              <a:latin typeface="Calibri"/>
              <a:ea typeface="Calibri"/>
              <a:cs typeface="Calibri"/>
              <a:sym typeface="Calibri"/>
            </a:endParaRPr>
          </a:p>
          <a:p>
            <a:pPr marL="457200" lvl="0" indent="-330200" algn="l" rtl="0">
              <a:lnSpc>
                <a:spcPct val="115000"/>
              </a:lnSpc>
              <a:spcBef>
                <a:spcPts val="0"/>
              </a:spcBef>
              <a:spcAft>
                <a:spcPts val="0"/>
              </a:spcAft>
              <a:buClr>
                <a:srgbClr val="000000"/>
              </a:buClr>
              <a:buSzPts val="1600"/>
              <a:buFont typeface="Calibri"/>
              <a:buChar char="●"/>
            </a:pPr>
            <a:r>
              <a:rPr lang="en-US" sz="1800">
                <a:solidFill>
                  <a:srgbClr val="000000"/>
                </a:solidFill>
                <a:latin typeface="Calibri"/>
                <a:ea typeface="Calibri"/>
                <a:cs typeface="Calibri"/>
                <a:sym typeface="Calibri"/>
              </a:rPr>
              <a:t>Converting to an innovation school or school zone</a:t>
            </a:r>
            <a:endParaRPr sz="1800">
              <a:solidFill>
                <a:srgbClr val="000000"/>
              </a:solidFill>
              <a:latin typeface="Calibri"/>
              <a:ea typeface="Calibri"/>
              <a:cs typeface="Calibri"/>
              <a:sym typeface="Calibri"/>
            </a:endParaRPr>
          </a:p>
          <a:p>
            <a:pPr marL="457200" lvl="0" indent="-330200" algn="l" rtl="0">
              <a:lnSpc>
                <a:spcPct val="115000"/>
              </a:lnSpc>
              <a:spcBef>
                <a:spcPts val="0"/>
              </a:spcBef>
              <a:spcAft>
                <a:spcPts val="0"/>
              </a:spcAft>
              <a:buClr>
                <a:srgbClr val="000000"/>
              </a:buClr>
              <a:buSzPts val="1600"/>
              <a:buFont typeface="Calibri"/>
              <a:buChar char="●"/>
            </a:pPr>
            <a:r>
              <a:rPr lang="en-US" sz="1800">
                <a:solidFill>
                  <a:srgbClr val="000000"/>
                </a:solidFill>
                <a:latin typeface="Calibri"/>
                <a:ea typeface="Calibri"/>
                <a:cs typeface="Calibri"/>
                <a:sym typeface="Calibri"/>
              </a:rPr>
              <a:t>Converting to a charter school</a:t>
            </a:r>
            <a:endParaRPr sz="1800">
              <a:solidFill>
                <a:srgbClr val="000000"/>
              </a:solidFill>
              <a:latin typeface="Calibri"/>
              <a:ea typeface="Calibri"/>
              <a:cs typeface="Calibri"/>
              <a:sym typeface="Calibri"/>
            </a:endParaRPr>
          </a:p>
          <a:p>
            <a:pPr marL="457200" lvl="0" indent="-330200" algn="l" rtl="0">
              <a:lnSpc>
                <a:spcPct val="115000"/>
              </a:lnSpc>
              <a:spcBef>
                <a:spcPts val="0"/>
              </a:spcBef>
              <a:spcAft>
                <a:spcPts val="0"/>
              </a:spcAft>
              <a:buClr>
                <a:srgbClr val="000000"/>
              </a:buClr>
              <a:buSzPts val="1600"/>
              <a:buFont typeface="Calibri"/>
              <a:buChar char="●"/>
            </a:pPr>
            <a:r>
              <a:rPr lang="en-US" sz="1800">
                <a:solidFill>
                  <a:srgbClr val="000000"/>
                </a:solidFill>
                <a:latin typeface="Calibri"/>
                <a:ea typeface="Calibri"/>
                <a:cs typeface="Calibri"/>
                <a:sym typeface="Calibri"/>
              </a:rPr>
              <a:t>Renegotiating or restructuring a charter contract</a:t>
            </a:r>
            <a:endParaRPr sz="1800">
              <a:solidFill>
                <a:srgbClr val="000000"/>
              </a:solidFill>
              <a:latin typeface="Calibri"/>
              <a:ea typeface="Calibri"/>
              <a:cs typeface="Calibri"/>
              <a:sym typeface="Calibri"/>
            </a:endParaRPr>
          </a:p>
          <a:p>
            <a:pPr marL="457200" lvl="0" indent="-330200" algn="l" rtl="0">
              <a:lnSpc>
                <a:spcPct val="115000"/>
              </a:lnSpc>
              <a:spcBef>
                <a:spcPts val="0"/>
              </a:spcBef>
              <a:spcAft>
                <a:spcPts val="0"/>
              </a:spcAft>
              <a:buClr>
                <a:srgbClr val="000000"/>
              </a:buClr>
              <a:buSzPts val="1600"/>
              <a:buFont typeface="Calibri"/>
              <a:buChar char="●"/>
            </a:pPr>
            <a:r>
              <a:rPr lang="en-US" sz="1800">
                <a:solidFill>
                  <a:srgbClr val="000000"/>
                </a:solidFill>
                <a:latin typeface="Calibri"/>
                <a:ea typeface="Calibri"/>
                <a:cs typeface="Calibri"/>
                <a:sym typeface="Calibri"/>
              </a:rPr>
              <a:t>Research-based strategies focused on early learning and development</a:t>
            </a:r>
            <a:endParaRPr sz="1800">
              <a:solidFill>
                <a:srgbClr val="000000"/>
              </a:solidFill>
              <a:latin typeface="Calibri"/>
              <a:ea typeface="Calibri"/>
              <a:cs typeface="Calibri"/>
              <a:sym typeface="Calibri"/>
            </a:endParaRPr>
          </a:p>
          <a:p>
            <a:pPr marL="457200" lvl="0" indent="-330200" algn="l" rtl="0">
              <a:lnSpc>
                <a:spcPct val="115000"/>
              </a:lnSpc>
              <a:spcBef>
                <a:spcPts val="0"/>
              </a:spcBef>
              <a:spcAft>
                <a:spcPts val="0"/>
              </a:spcAft>
              <a:buClr>
                <a:srgbClr val="000000"/>
              </a:buClr>
              <a:buSzPts val="1600"/>
              <a:buFont typeface="Calibri"/>
              <a:buChar char="●"/>
            </a:pPr>
            <a:r>
              <a:rPr lang="en-US" sz="1800" b="1">
                <a:solidFill>
                  <a:srgbClr val="000000"/>
                </a:solidFill>
                <a:latin typeface="Calibri"/>
                <a:ea typeface="Calibri"/>
                <a:cs typeface="Calibri"/>
                <a:sym typeface="Calibri"/>
              </a:rPr>
              <a:t>Other actions of comparable or greater significance or effect.</a:t>
            </a:r>
            <a:endParaRPr sz="1800" b="1">
              <a:solidFill>
                <a:srgbClr val="000000"/>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746"/>
        <p:cNvGrpSpPr/>
        <p:nvPr/>
      </p:nvGrpSpPr>
      <p:grpSpPr>
        <a:xfrm>
          <a:off x="0" y="0"/>
          <a:ext cx="0" cy="0"/>
          <a:chOff x="0" y="0"/>
          <a:chExt cx="0" cy="0"/>
        </a:xfrm>
      </p:grpSpPr>
      <p:sp>
        <p:nvSpPr>
          <p:cNvPr id="1747" name="Google Shape;1747;p219"/>
          <p:cNvSpPr txBox="1">
            <a:spLocks noGrp="1"/>
          </p:cNvSpPr>
          <p:nvPr>
            <p:ph type="ctrTitle"/>
          </p:nvPr>
        </p:nvSpPr>
        <p:spPr>
          <a:xfrm>
            <a:off x="685800" y="2595716"/>
            <a:ext cx="7772400" cy="2337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Summary </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748" name="Google Shape;1748;p219"/>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63</a:t>
            </a:fld>
            <a:endParaRPr sz="12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753"/>
        <p:cNvGrpSpPr/>
        <p:nvPr/>
      </p:nvGrpSpPr>
      <p:grpSpPr>
        <a:xfrm>
          <a:off x="0" y="0"/>
          <a:ext cx="0" cy="0"/>
          <a:chOff x="0" y="0"/>
          <a:chExt cx="0" cy="0"/>
        </a:xfrm>
      </p:grpSpPr>
      <p:sp>
        <p:nvSpPr>
          <p:cNvPr id="1754" name="Google Shape;1754;p220"/>
          <p:cNvSpPr txBox="1">
            <a:spLocks noGrp="1"/>
          </p:cNvSpPr>
          <p:nvPr>
            <p:ph type="title"/>
          </p:nvPr>
        </p:nvSpPr>
        <p:spPr>
          <a:xfrm>
            <a:off x="60675" y="228600"/>
            <a:ext cx="8520600" cy="508800"/>
          </a:xfrm>
          <a:prstGeom prst="rect">
            <a:avLst/>
          </a:prstGeom>
        </p:spPr>
        <p:txBody>
          <a:bodyPr spcFirstLastPara="1" wrap="square" lIns="0" tIns="0" rIns="0" bIns="0" anchor="ctr" anchorCtr="0">
            <a:noAutofit/>
          </a:bodyPr>
          <a:lstStyle/>
          <a:p>
            <a:pPr marL="0" lvl="0" indent="0" algn="ctr" rtl="0">
              <a:spcBef>
                <a:spcPts val="0"/>
              </a:spcBef>
              <a:spcAft>
                <a:spcPts val="0"/>
              </a:spcAft>
              <a:buClr>
                <a:schemeClr val="dk1"/>
              </a:buClr>
              <a:buSzPts val="1100"/>
              <a:buFont typeface="Arial"/>
              <a:buNone/>
            </a:pPr>
            <a:r>
              <a:rPr lang="en-US" sz="2300" dirty="0">
                <a:solidFill>
                  <a:schemeClr val="lt1"/>
                </a:solidFill>
                <a:latin typeface="Arial"/>
                <a:ea typeface="Arial"/>
                <a:cs typeface="Arial"/>
                <a:sym typeface="Arial"/>
              </a:rPr>
              <a:t>Relationship of Educational Accountability to Board Governance</a:t>
            </a:r>
            <a:endParaRPr dirty="0">
              <a:latin typeface="Arial"/>
              <a:ea typeface="Arial"/>
              <a:cs typeface="Arial"/>
              <a:sym typeface="Arial"/>
            </a:endParaRPr>
          </a:p>
        </p:txBody>
      </p:sp>
      <p:sp>
        <p:nvSpPr>
          <p:cNvPr id="1755" name="Google Shape;1755;p220"/>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999999"/>
              </a:buClr>
              <a:buSzPts val="1200"/>
              <a:buFont typeface="Rockwell"/>
              <a:buNone/>
            </a:pPr>
            <a:fld id="{00000000-1234-1234-1234-123412341234}" type="slidenum">
              <a:rPr lang="en-US" sz="1200">
                <a:solidFill>
                  <a:srgbClr val="999999"/>
                </a:solidFill>
                <a:latin typeface="Rockwell"/>
                <a:ea typeface="Rockwell"/>
                <a:cs typeface="Rockwell"/>
                <a:sym typeface="Rockwell"/>
              </a:rPr>
              <a:t>64</a:t>
            </a:fld>
            <a:endParaRPr sz="1200">
              <a:solidFill>
                <a:srgbClr val="999999"/>
              </a:solidFill>
              <a:latin typeface="Rockwell"/>
              <a:ea typeface="Rockwell"/>
              <a:cs typeface="Rockwell"/>
              <a:sym typeface="Rockwell"/>
            </a:endParaRPr>
          </a:p>
        </p:txBody>
      </p:sp>
      <p:sp>
        <p:nvSpPr>
          <p:cNvPr id="1756" name="Google Shape;1756;p220"/>
          <p:cNvSpPr txBox="1">
            <a:spLocks noGrp="1"/>
          </p:cNvSpPr>
          <p:nvPr>
            <p:ph type="body" idx="1"/>
          </p:nvPr>
        </p:nvSpPr>
        <p:spPr>
          <a:xfrm>
            <a:off x="457200" y="1309088"/>
            <a:ext cx="8520600" cy="4470300"/>
          </a:xfrm>
          <a:prstGeom prst="rect">
            <a:avLst/>
          </a:prstGeom>
        </p:spPr>
        <p:txBody>
          <a:bodyPr spcFirstLastPara="1" wrap="square" lIns="0" tIns="0" rIns="0" bIns="0" anchor="t" anchorCtr="0">
            <a:normAutofit/>
          </a:bodyPr>
          <a:lstStyle/>
          <a:p>
            <a:pPr marL="457200" lvl="0" indent="-361950" algn="l" rtl="0">
              <a:lnSpc>
                <a:spcPct val="70000"/>
              </a:lnSpc>
              <a:spcBef>
                <a:spcPts val="0"/>
              </a:spcBef>
              <a:spcAft>
                <a:spcPts val="0"/>
              </a:spcAft>
              <a:buSzPts val="2100"/>
              <a:buChar char="●"/>
            </a:pPr>
            <a:r>
              <a:rPr lang="en-US" sz="2100" dirty="0"/>
              <a:t>The information shared in this presentation is based on statutory requirements as outlined in the Colorado Educational Accountability Act.  </a:t>
            </a:r>
            <a:endParaRPr sz="2100" dirty="0"/>
          </a:p>
          <a:p>
            <a:pPr marL="457200" lvl="0" indent="0" algn="l" rtl="0">
              <a:lnSpc>
                <a:spcPct val="70000"/>
              </a:lnSpc>
              <a:spcBef>
                <a:spcPts val="0"/>
              </a:spcBef>
              <a:spcAft>
                <a:spcPts val="0"/>
              </a:spcAft>
              <a:buNone/>
            </a:pPr>
            <a:endParaRPr sz="2100" dirty="0"/>
          </a:p>
          <a:p>
            <a:pPr marL="457200" lvl="0" indent="-361950" algn="l" rtl="0">
              <a:lnSpc>
                <a:spcPct val="70000"/>
              </a:lnSpc>
              <a:spcBef>
                <a:spcPts val="0"/>
              </a:spcBef>
              <a:spcAft>
                <a:spcPts val="0"/>
              </a:spcAft>
              <a:buSzPts val="2100"/>
              <a:buChar char="●"/>
            </a:pPr>
            <a:r>
              <a:rPr lang="en-US" sz="2100" dirty="0"/>
              <a:t>The achievement, growth, and postsecondary focus also aligns to outcomes identified by:</a:t>
            </a:r>
            <a:endParaRPr sz="2100" dirty="0"/>
          </a:p>
          <a:p>
            <a:pPr marL="914400" lvl="1" indent="-361950" algn="l" rtl="0">
              <a:lnSpc>
                <a:spcPct val="70000"/>
              </a:lnSpc>
              <a:spcBef>
                <a:spcPts val="0"/>
              </a:spcBef>
              <a:spcAft>
                <a:spcPts val="0"/>
              </a:spcAft>
              <a:buSzPts val="2100"/>
              <a:buChar char="○"/>
            </a:pPr>
            <a:r>
              <a:rPr lang="en-US" sz="2100" dirty="0"/>
              <a:t> Our local policies (</a:t>
            </a:r>
            <a:r>
              <a:rPr lang="en-US" sz="2100" dirty="0">
                <a:highlight>
                  <a:srgbClr val="F9F600"/>
                </a:highlight>
              </a:rPr>
              <a:t>add policy references here</a:t>
            </a:r>
            <a:r>
              <a:rPr lang="en-US" sz="2100" dirty="0"/>
              <a:t>)</a:t>
            </a:r>
            <a:endParaRPr sz="2100" dirty="0"/>
          </a:p>
          <a:p>
            <a:pPr marL="914400" lvl="1" indent="-361950" algn="l" rtl="0">
              <a:lnSpc>
                <a:spcPct val="70000"/>
              </a:lnSpc>
              <a:spcBef>
                <a:spcPts val="0"/>
              </a:spcBef>
              <a:spcAft>
                <a:spcPts val="0"/>
              </a:spcAft>
              <a:buSzPts val="2100"/>
              <a:buChar char="○"/>
            </a:pPr>
            <a:r>
              <a:rPr lang="en-US" sz="2100" dirty="0"/>
              <a:t> and District mission (</a:t>
            </a:r>
            <a:r>
              <a:rPr lang="en-US" sz="2100" dirty="0">
                <a:highlight>
                  <a:srgbClr val="F9F600"/>
                </a:highlight>
              </a:rPr>
              <a:t>add mission here if applicable</a:t>
            </a:r>
            <a:r>
              <a:rPr lang="en-US" sz="2100" dirty="0"/>
              <a:t>).</a:t>
            </a:r>
            <a:endParaRPr sz="2100" dirty="0"/>
          </a:p>
          <a:p>
            <a:pPr marL="457200" lvl="0" indent="0" algn="l" rtl="0">
              <a:lnSpc>
                <a:spcPct val="70000"/>
              </a:lnSpc>
              <a:spcBef>
                <a:spcPts val="0"/>
              </a:spcBef>
              <a:spcAft>
                <a:spcPts val="0"/>
              </a:spcAft>
              <a:buNone/>
            </a:pPr>
            <a:endParaRPr sz="2100" dirty="0"/>
          </a:p>
          <a:p>
            <a:pPr marL="457200" lvl="0" indent="-361950" algn="l" rtl="0">
              <a:lnSpc>
                <a:spcPct val="70000"/>
              </a:lnSpc>
              <a:spcBef>
                <a:spcPts val="0"/>
              </a:spcBef>
              <a:spcAft>
                <a:spcPts val="0"/>
              </a:spcAft>
              <a:buSzPts val="2100"/>
              <a:buChar char="●"/>
            </a:pPr>
            <a:r>
              <a:rPr lang="en-US" sz="2100" dirty="0"/>
              <a:t>Best practice suggests educational accountability results are to be viewed as a key outcome(s) to support district governance. this is due to the priority status of academic outcomes based on community needs and legislative requirements.</a:t>
            </a:r>
            <a:endParaRPr sz="2100" dirty="0"/>
          </a:p>
          <a:p>
            <a:pPr marL="457200" lvl="0" indent="0" algn="l" rtl="0">
              <a:lnSpc>
                <a:spcPct val="70000"/>
              </a:lnSpc>
              <a:spcBef>
                <a:spcPts val="0"/>
              </a:spcBef>
              <a:spcAft>
                <a:spcPts val="0"/>
              </a:spcAft>
              <a:buNone/>
            </a:pPr>
            <a:endParaRPr sz="2100" dirty="0"/>
          </a:p>
          <a:p>
            <a:pPr marL="457200" lvl="0" indent="-361950" algn="l" rtl="0">
              <a:lnSpc>
                <a:spcPct val="70000"/>
              </a:lnSpc>
              <a:spcBef>
                <a:spcPts val="0"/>
              </a:spcBef>
              <a:spcAft>
                <a:spcPts val="0"/>
              </a:spcAft>
              <a:buSzPts val="2100"/>
              <a:buChar char="●"/>
            </a:pPr>
            <a:r>
              <a:rPr lang="en-US" sz="2100" dirty="0"/>
              <a:t>CDE has created a resource that provides questions for board consideration while examining accountability results, here: </a:t>
            </a:r>
            <a:endParaRPr sz="2100" dirty="0"/>
          </a:p>
          <a:p>
            <a:pPr marL="457200" lvl="0" indent="0" algn="l" rtl="0">
              <a:lnSpc>
                <a:spcPct val="70000"/>
              </a:lnSpc>
              <a:spcBef>
                <a:spcPts val="0"/>
              </a:spcBef>
              <a:spcAft>
                <a:spcPts val="0"/>
              </a:spcAft>
              <a:buNone/>
            </a:pPr>
            <a:r>
              <a:rPr lang="en-US" sz="1600" dirty="0">
                <a:hlinkClick r:id="rId3"/>
              </a:rPr>
              <a:t>https://www.cde.state.co.us/uip/coeducationalaccountability-overviewforboardsofeducation</a:t>
            </a:r>
            <a:endParaRPr lang="en-US" sz="1600" dirty="0"/>
          </a:p>
          <a:p>
            <a:pPr marL="457200" lvl="0" indent="0" algn="l" rtl="0">
              <a:lnSpc>
                <a:spcPct val="70000"/>
              </a:lnSpc>
              <a:spcBef>
                <a:spcPts val="0"/>
              </a:spcBef>
              <a:spcAft>
                <a:spcPts val="0"/>
              </a:spcAft>
              <a:buNone/>
            </a:pPr>
            <a:endParaRPr sz="1600" dirty="0"/>
          </a:p>
          <a:p>
            <a:pPr marL="0" lvl="0" indent="0" algn="l" rtl="0">
              <a:lnSpc>
                <a:spcPct val="70000"/>
              </a:lnSpc>
              <a:spcBef>
                <a:spcPts val="0"/>
              </a:spcBef>
              <a:spcAft>
                <a:spcPts val="0"/>
              </a:spcAft>
              <a:buNone/>
            </a:pPr>
            <a:endParaRPr sz="1900" dirty="0"/>
          </a:p>
        </p:txBody>
      </p:sp>
      <p:pic>
        <p:nvPicPr>
          <p:cNvPr id="1757" name="Google Shape;1757;p220"/>
          <p:cNvPicPr preferRelativeResize="0"/>
          <p:nvPr/>
        </p:nvPicPr>
        <p:blipFill>
          <a:blip r:embed="rId4">
            <a:alphaModFix/>
          </a:blip>
          <a:stretch>
            <a:fillRect/>
          </a:stretch>
        </p:blipFill>
        <p:spPr>
          <a:xfrm>
            <a:off x="3987162" y="5023125"/>
            <a:ext cx="1460675" cy="973549"/>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sp>
        <p:nvSpPr>
          <p:cNvPr id="1763" name="Google Shape;1763;p221"/>
          <p:cNvSpPr txBox="1">
            <a:spLocks noGrp="1"/>
          </p:cNvSpPr>
          <p:nvPr>
            <p:ph type="title"/>
          </p:nvPr>
        </p:nvSpPr>
        <p:spPr>
          <a:xfrm>
            <a:off x="213075" y="116050"/>
            <a:ext cx="85206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dirty="0">
                <a:latin typeface="+mn-lt"/>
              </a:rPr>
              <a:t>District Contact Information </a:t>
            </a:r>
            <a:endParaRPr sz="2400" dirty="0">
              <a:latin typeface="+mn-lt"/>
            </a:endParaRPr>
          </a:p>
        </p:txBody>
      </p:sp>
      <p:sp>
        <p:nvSpPr>
          <p:cNvPr id="1764" name="Google Shape;1764;p221"/>
          <p:cNvSpPr txBox="1">
            <a:spLocks noGrp="1"/>
          </p:cNvSpPr>
          <p:nvPr>
            <p:ph type="body" idx="1"/>
          </p:nvPr>
        </p:nvSpPr>
        <p:spPr>
          <a:xfrm>
            <a:off x="457200" y="1524000"/>
            <a:ext cx="8520600" cy="425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sz="2300"/>
              <a:t>Mrs. example one</a:t>
            </a:r>
            <a:endParaRPr sz="2300"/>
          </a:p>
          <a:p>
            <a:pPr marL="0" lvl="0" indent="0" algn="l" rtl="0">
              <a:spcBef>
                <a:spcPts val="0"/>
              </a:spcBef>
              <a:spcAft>
                <a:spcPts val="0"/>
              </a:spcAft>
              <a:buNone/>
            </a:pPr>
            <a:r>
              <a:rPr lang="en-US" sz="2300"/>
              <a:t>Superintendent of Schools</a:t>
            </a:r>
            <a:endParaRPr sz="2300"/>
          </a:p>
          <a:p>
            <a:pPr marL="0" lvl="0" indent="0" algn="l" rtl="0">
              <a:spcBef>
                <a:spcPts val="0"/>
              </a:spcBef>
              <a:spcAft>
                <a:spcPts val="0"/>
              </a:spcAft>
              <a:buNone/>
            </a:pPr>
            <a:r>
              <a:rPr lang="en-US" sz="2300"/>
              <a:t>e-mail: </a:t>
            </a:r>
            <a:r>
              <a:rPr lang="en-US" sz="2300" u="sng">
                <a:solidFill>
                  <a:schemeClr val="hlink"/>
                </a:solidFill>
                <a:hlinkClick r:id="rId3"/>
              </a:rPr>
              <a:t>sample@google.net</a:t>
            </a:r>
            <a:endParaRPr sz="2300"/>
          </a:p>
          <a:p>
            <a:pPr marL="0" lvl="0" indent="0" algn="l" rtl="0">
              <a:spcBef>
                <a:spcPts val="0"/>
              </a:spcBef>
              <a:spcAft>
                <a:spcPts val="0"/>
              </a:spcAft>
              <a:buNone/>
            </a:pPr>
            <a:endParaRPr sz="2300"/>
          </a:p>
          <a:p>
            <a:pPr marL="0" lvl="0" indent="0" algn="l" rtl="0">
              <a:spcBef>
                <a:spcPts val="0"/>
              </a:spcBef>
              <a:spcAft>
                <a:spcPts val="0"/>
              </a:spcAft>
              <a:buNone/>
            </a:pPr>
            <a:r>
              <a:rPr lang="en-US" sz="2300"/>
              <a:t>Mr. example one</a:t>
            </a:r>
            <a:endParaRPr sz="2300"/>
          </a:p>
          <a:p>
            <a:pPr marL="0" lvl="0" indent="0" algn="l" rtl="0">
              <a:spcBef>
                <a:spcPts val="0"/>
              </a:spcBef>
              <a:spcAft>
                <a:spcPts val="0"/>
              </a:spcAft>
              <a:buNone/>
            </a:pPr>
            <a:r>
              <a:rPr lang="en-US" sz="2300"/>
              <a:t>Chief Academic Officer</a:t>
            </a:r>
            <a:endParaRPr sz="2300"/>
          </a:p>
          <a:p>
            <a:pPr marL="0" lvl="0" indent="0" algn="l" rtl="0">
              <a:spcBef>
                <a:spcPts val="0"/>
              </a:spcBef>
              <a:spcAft>
                <a:spcPts val="0"/>
              </a:spcAft>
              <a:buNone/>
            </a:pPr>
            <a:r>
              <a:rPr lang="en-US" sz="2300"/>
              <a:t>e-mail: </a:t>
            </a:r>
            <a:r>
              <a:rPr lang="en-US" sz="2300" u="sng">
                <a:solidFill>
                  <a:schemeClr val="hlink"/>
                </a:solidFill>
                <a:hlinkClick r:id="rId3"/>
              </a:rPr>
              <a:t>sample@google.net</a:t>
            </a:r>
            <a:endParaRPr sz="2300"/>
          </a:p>
          <a:p>
            <a:pPr marL="0" lvl="0" indent="0" algn="l" rtl="0">
              <a:spcBef>
                <a:spcPts val="0"/>
              </a:spcBef>
              <a:spcAft>
                <a:spcPts val="0"/>
              </a:spcAft>
              <a:buNone/>
            </a:pPr>
            <a:endParaRPr sz="2300"/>
          </a:p>
          <a:p>
            <a:pPr marL="0" lvl="0" indent="0" algn="l" rtl="0">
              <a:spcBef>
                <a:spcPts val="0"/>
              </a:spcBef>
              <a:spcAft>
                <a:spcPts val="0"/>
              </a:spcAft>
              <a:buNone/>
            </a:pPr>
            <a:r>
              <a:rPr lang="en-US" sz="2300"/>
              <a:t>Mr. example two</a:t>
            </a:r>
            <a:endParaRPr sz="2300"/>
          </a:p>
          <a:p>
            <a:pPr marL="0" lvl="0" indent="0" algn="l" rtl="0">
              <a:spcBef>
                <a:spcPts val="0"/>
              </a:spcBef>
              <a:spcAft>
                <a:spcPts val="0"/>
              </a:spcAft>
              <a:buNone/>
            </a:pPr>
            <a:r>
              <a:rPr lang="en-US" sz="2300"/>
              <a:t>Data Coach</a:t>
            </a:r>
            <a:endParaRPr sz="2300"/>
          </a:p>
          <a:p>
            <a:pPr marL="0" lvl="0" indent="0" algn="l" rtl="0">
              <a:spcBef>
                <a:spcPts val="0"/>
              </a:spcBef>
              <a:spcAft>
                <a:spcPts val="0"/>
              </a:spcAft>
              <a:buNone/>
            </a:pPr>
            <a:r>
              <a:rPr lang="en-US" sz="2300"/>
              <a:t>e-mail: </a:t>
            </a:r>
            <a:r>
              <a:rPr lang="en-US" sz="2300" u="sng">
                <a:solidFill>
                  <a:schemeClr val="hlink"/>
                </a:solidFill>
                <a:hlinkClick r:id="rId3"/>
              </a:rPr>
              <a:t>sample@google.net</a:t>
            </a:r>
            <a:r>
              <a:rPr lang="en-US" sz="2300"/>
              <a:t> </a:t>
            </a:r>
            <a:endParaRPr sz="2300"/>
          </a:p>
          <a:p>
            <a:pPr marL="0" lvl="0" indent="0" algn="l" rtl="0">
              <a:spcBef>
                <a:spcPts val="0"/>
              </a:spcBef>
              <a:spcAft>
                <a:spcPts val="0"/>
              </a:spcAft>
              <a:buNone/>
            </a:pPr>
            <a:endParaRPr sz="2300"/>
          </a:p>
        </p:txBody>
      </p:sp>
      <p:sp>
        <p:nvSpPr>
          <p:cNvPr id="1765" name="Google Shape;1765;p221"/>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999999"/>
              </a:buClr>
              <a:buSzPts val="1200"/>
              <a:buFont typeface="Rockwell"/>
              <a:buNone/>
            </a:pPr>
            <a:fld id="{00000000-1234-1234-1234-123412341234}" type="slidenum">
              <a:rPr lang="en-US"/>
              <a:t>65</a:t>
            </a:fld>
            <a:endParaRPr/>
          </a:p>
        </p:txBody>
      </p:sp>
      <p:sp>
        <p:nvSpPr>
          <p:cNvPr id="1766" name="Google Shape;1766;p221"/>
          <p:cNvSpPr txBox="1"/>
          <p:nvPr/>
        </p:nvSpPr>
        <p:spPr>
          <a:xfrm>
            <a:off x="8316700" y="119675"/>
            <a:ext cx="680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pic>
        <p:nvPicPr>
          <p:cNvPr id="1767" name="Google Shape;1767;p221"/>
          <p:cNvPicPr preferRelativeResize="0"/>
          <p:nvPr/>
        </p:nvPicPr>
        <p:blipFill>
          <a:blip r:embed="rId4">
            <a:alphaModFix/>
          </a:blip>
          <a:stretch>
            <a:fillRect/>
          </a:stretch>
        </p:blipFill>
        <p:spPr>
          <a:xfrm>
            <a:off x="4404100" y="1819654"/>
            <a:ext cx="4100977" cy="27333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sp>
        <p:nvSpPr>
          <p:cNvPr id="1773" name="Google Shape;1773;p222"/>
          <p:cNvSpPr txBox="1">
            <a:spLocks noGrp="1"/>
          </p:cNvSpPr>
          <p:nvPr>
            <p:ph type="title"/>
          </p:nvPr>
        </p:nvSpPr>
        <p:spPr>
          <a:xfrm>
            <a:off x="223375" y="109150"/>
            <a:ext cx="85206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dirty="0">
                <a:latin typeface="Arial"/>
                <a:ea typeface="Arial"/>
                <a:cs typeface="Arial"/>
                <a:sym typeface="Arial"/>
              </a:rPr>
              <a:t>Related CDE Resources for Board Members</a:t>
            </a:r>
            <a:endParaRPr sz="2400" dirty="0">
              <a:latin typeface="Arial"/>
              <a:ea typeface="Arial"/>
              <a:cs typeface="Arial"/>
              <a:sym typeface="Arial"/>
            </a:endParaRPr>
          </a:p>
        </p:txBody>
      </p:sp>
      <p:sp>
        <p:nvSpPr>
          <p:cNvPr id="1774" name="Google Shape;1774;p222"/>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999999"/>
              </a:buClr>
              <a:buSzPts val="1200"/>
              <a:buFont typeface="Rockwell"/>
              <a:buNone/>
            </a:pPr>
            <a:fld id="{00000000-1234-1234-1234-123412341234}" type="slidenum">
              <a:rPr lang="en-US" sz="1200">
                <a:solidFill>
                  <a:srgbClr val="999999"/>
                </a:solidFill>
                <a:latin typeface="Rockwell"/>
                <a:ea typeface="Rockwell"/>
                <a:cs typeface="Rockwell"/>
                <a:sym typeface="Rockwell"/>
              </a:rPr>
              <a:t>66</a:t>
            </a:fld>
            <a:endParaRPr sz="1200">
              <a:solidFill>
                <a:srgbClr val="999999"/>
              </a:solidFill>
              <a:latin typeface="Rockwell"/>
              <a:ea typeface="Rockwell"/>
              <a:cs typeface="Rockwell"/>
              <a:sym typeface="Rockwell"/>
            </a:endParaRPr>
          </a:p>
        </p:txBody>
      </p:sp>
      <p:sp>
        <p:nvSpPr>
          <p:cNvPr id="1775" name="Google Shape;1775;p222"/>
          <p:cNvSpPr txBox="1">
            <a:spLocks noGrp="1"/>
          </p:cNvSpPr>
          <p:nvPr>
            <p:ph type="body" idx="1"/>
          </p:nvPr>
        </p:nvSpPr>
        <p:spPr>
          <a:xfrm>
            <a:off x="336375" y="1524000"/>
            <a:ext cx="8641500" cy="42555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US" sz="2000"/>
              <a:t>Unified Improvement Plans: The role of the School Board in plan development and adoption.  To be posted at: </a:t>
            </a:r>
            <a:r>
              <a:rPr lang="en-US" sz="1400" u="sng">
                <a:solidFill>
                  <a:schemeClr val="hlink"/>
                </a:solidFill>
                <a:hlinkClick r:id="rId3"/>
              </a:rPr>
              <a:t>https://www.cde.state.co.us/uip/uips-theroleoftheschoolboard-plandevelopment-adoption</a:t>
            </a:r>
            <a:r>
              <a:rPr lang="en-US" sz="1400"/>
              <a:t> </a:t>
            </a:r>
            <a:endParaRPr sz="1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US" sz="2000"/>
              <a:t>Colorado Educational Accountability: An Overview for Boards of Education.  To be posted at: </a:t>
            </a:r>
            <a:r>
              <a:rPr lang="en-US" sz="1400" u="sng">
                <a:solidFill>
                  <a:schemeClr val="hlink"/>
                </a:solidFill>
                <a:hlinkClick r:id="rId4"/>
              </a:rPr>
              <a:t>https://www.cde.state.co.us/uip/coeducationalaccountability-overviewforboardsofeducation</a:t>
            </a:r>
            <a:r>
              <a:rPr lang="en-US" sz="1400"/>
              <a:t> </a:t>
            </a:r>
            <a:endParaRPr sz="1400"/>
          </a:p>
          <a:p>
            <a:pPr marL="457200" lvl="0" indent="0" algn="l" rtl="0">
              <a:lnSpc>
                <a:spcPct val="100000"/>
              </a:lnSpc>
              <a:spcBef>
                <a:spcPts val="0"/>
              </a:spcBef>
              <a:spcAft>
                <a:spcPts val="0"/>
              </a:spcAft>
              <a:buClr>
                <a:schemeClr val="dk1"/>
              </a:buClr>
              <a:buSzPts val="1100"/>
              <a:buFont typeface="Arial"/>
              <a:buNone/>
            </a:pPr>
            <a:endParaRPr sz="2000"/>
          </a:p>
          <a:p>
            <a:pPr marL="457200" lvl="0" indent="-355600" algn="l" rtl="0">
              <a:spcBef>
                <a:spcPts val="0"/>
              </a:spcBef>
              <a:spcAft>
                <a:spcPts val="0"/>
              </a:spcAft>
              <a:buSzPts val="2000"/>
              <a:buChar char="●"/>
            </a:pPr>
            <a:r>
              <a:rPr lang="en-US" sz="2000"/>
              <a:t>Facilitated Board Training for School Improvement, EASI board service. </a:t>
            </a:r>
            <a:r>
              <a:rPr lang="en-US" sz="2000" u="sng">
                <a:solidFill>
                  <a:schemeClr val="hlink"/>
                </a:solidFill>
                <a:hlinkClick r:id="rId5"/>
              </a:rPr>
              <a:t>https://www.cde.state.co.us/fedprograms/facilitatedboardtraining</a:t>
            </a:r>
            <a:r>
              <a:rPr lang="en-US" sz="2000"/>
              <a:t> </a:t>
            </a:r>
            <a:endParaRPr sz="2000"/>
          </a:p>
          <a:p>
            <a:pPr marL="457200" lvl="0" indent="0" algn="l" rtl="0">
              <a:lnSpc>
                <a:spcPct val="100000"/>
              </a:lnSpc>
              <a:spcBef>
                <a:spcPts val="0"/>
              </a:spcBef>
              <a:spcAft>
                <a:spcPts val="0"/>
              </a:spcAft>
              <a:buClr>
                <a:schemeClr val="dk1"/>
              </a:buClr>
              <a:buSzPts val="1100"/>
              <a:buFont typeface="Arial"/>
              <a:buNone/>
            </a:pPr>
            <a:endParaRPr sz="2000"/>
          </a:p>
          <a:p>
            <a:pPr marL="457200" lvl="0" indent="-355600" algn="l" rtl="0">
              <a:lnSpc>
                <a:spcPct val="100000"/>
              </a:lnSpc>
              <a:spcBef>
                <a:spcPts val="0"/>
              </a:spcBef>
              <a:spcAft>
                <a:spcPts val="0"/>
              </a:spcAft>
              <a:buSzPts val="2000"/>
              <a:buChar char="●"/>
            </a:pPr>
            <a:r>
              <a:rPr lang="en-US" sz="2000"/>
              <a:t>SchoolView, CDE Data Tools/Resources:</a:t>
            </a:r>
            <a:endParaRPr sz="2000"/>
          </a:p>
          <a:p>
            <a:pPr marL="0" lvl="0" indent="457200" algn="l" rtl="0">
              <a:lnSpc>
                <a:spcPct val="100000"/>
              </a:lnSpc>
              <a:spcBef>
                <a:spcPts val="0"/>
              </a:spcBef>
              <a:spcAft>
                <a:spcPts val="0"/>
              </a:spcAft>
              <a:buClr>
                <a:schemeClr val="dk1"/>
              </a:buClr>
              <a:buSzPts val="1100"/>
              <a:buFont typeface="Arial"/>
              <a:buNone/>
            </a:pPr>
            <a:r>
              <a:rPr lang="en-US" sz="2000" u="sng">
                <a:solidFill>
                  <a:schemeClr val="hlink"/>
                </a:solidFill>
                <a:hlinkClick r:id="rId6"/>
              </a:rPr>
              <a:t>https://www.cde.state.co.us/schoolview</a:t>
            </a:r>
            <a:r>
              <a:rPr lang="en-US" sz="2000"/>
              <a:t> </a:t>
            </a:r>
            <a:endParaRPr sz="2000"/>
          </a:p>
          <a:p>
            <a:pPr marL="0" lvl="0" indent="457200" algn="l" rtl="0">
              <a:lnSpc>
                <a:spcPct val="100000"/>
              </a:lnSpc>
              <a:spcBef>
                <a:spcPts val="0"/>
              </a:spcBef>
              <a:spcAft>
                <a:spcPts val="0"/>
              </a:spcAft>
              <a:buClr>
                <a:schemeClr val="dk1"/>
              </a:buClr>
              <a:buSzPts val="1100"/>
              <a:buFont typeface="Arial"/>
              <a:buNone/>
            </a:pPr>
            <a:endParaRPr sz="2000"/>
          </a:p>
          <a:p>
            <a:pPr marL="0" lvl="0" indent="457200" algn="l" rtl="0">
              <a:lnSpc>
                <a:spcPct val="100000"/>
              </a:lnSpc>
              <a:spcBef>
                <a:spcPts val="0"/>
              </a:spcBef>
              <a:spcAft>
                <a:spcPts val="0"/>
              </a:spcAft>
              <a:buClr>
                <a:schemeClr val="dk1"/>
              </a:buClr>
              <a:buSzPts val="1100"/>
              <a:buFont typeface="Arial"/>
              <a:buNone/>
            </a:pPr>
            <a:r>
              <a:rPr lang="en-US" sz="2000"/>
              <a:t>Questions for CDE regarding accountability/improvement planning, e-mail:  </a:t>
            </a:r>
            <a:endParaRPr sz="2000"/>
          </a:p>
          <a:p>
            <a:pPr marL="914400" lvl="0" indent="-355600" algn="l" rtl="0">
              <a:lnSpc>
                <a:spcPct val="100000"/>
              </a:lnSpc>
              <a:spcBef>
                <a:spcPts val="0"/>
              </a:spcBef>
              <a:spcAft>
                <a:spcPts val="0"/>
              </a:spcAft>
              <a:buSzPts val="2000"/>
              <a:buChar char="➔"/>
            </a:pPr>
            <a:r>
              <a:rPr lang="en-US" sz="2000" u="sng">
                <a:solidFill>
                  <a:schemeClr val="hlink"/>
                </a:solidFill>
                <a:hlinkClick r:id="rId7"/>
              </a:rPr>
              <a:t>uiphelp@cde.state.co.us</a:t>
            </a:r>
            <a:r>
              <a:rPr lang="en-US" sz="2000"/>
              <a:t>. </a:t>
            </a:r>
            <a:endParaRPr sz="20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1780" name="Google Shape;1780;p223"/>
          <p:cNvSpPr txBox="1">
            <a:spLocks noGrp="1"/>
          </p:cNvSpPr>
          <p:nvPr>
            <p:ph type="ctrTitle"/>
          </p:nvPr>
        </p:nvSpPr>
        <p:spPr>
          <a:xfrm>
            <a:off x="215700" y="1924625"/>
            <a:ext cx="8739600" cy="23376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 </a:t>
            </a:r>
            <a:endParaRPr/>
          </a:p>
          <a:p>
            <a:pPr marL="0" lvl="0" indent="0" algn="ctr" rtl="0">
              <a:lnSpc>
                <a:spcPct val="90000"/>
              </a:lnSpc>
              <a:spcBef>
                <a:spcPts val="0"/>
              </a:spcBef>
              <a:spcAft>
                <a:spcPts val="0"/>
              </a:spcAft>
              <a:buClr>
                <a:schemeClr val="lt1"/>
              </a:buClr>
              <a:buSzPct val="100000"/>
              <a:buFont typeface="Arial"/>
              <a:buNone/>
            </a:pPr>
            <a:br>
              <a:rPr lang="en-US"/>
            </a:br>
            <a:r>
              <a:rPr lang="en-US"/>
              <a:t>Appendix A. </a:t>
            </a:r>
            <a:endParaRPr/>
          </a:p>
          <a:p>
            <a:pPr marL="0" lvl="0" indent="0" algn="ctr" rtl="0">
              <a:lnSpc>
                <a:spcPct val="90000"/>
              </a:lnSpc>
              <a:spcBef>
                <a:spcPts val="0"/>
              </a:spcBef>
              <a:spcAft>
                <a:spcPts val="0"/>
              </a:spcAft>
              <a:buClr>
                <a:schemeClr val="lt1"/>
              </a:buClr>
              <a:buSzPct val="100000"/>
              <a:buFont typeface="Arial"/>
              <a:buNone/>
            </a:pPr>
            <a:r>
              <a:rPr lang="en-US"/>
              <a:t>State Accountability: Measures &amp; Metrics</a:t>
            </a:r>
            <a:endParaRPr/>
          </a:p>
        </p:txBody>
      </p:sp>
      <p:sp>
        <p:nvSpPr>
          <p:cNvPr id="1781" name="Google Shape;1781;p223"/>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67</a:t>
            </a:fld>
            <a:endParaRPr sz="12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sp>
        <p:nvSpPr>
          <p:cNvPr id="1787" name="Google Shape;1787;p224"/>
          <p:cNvSpPr txBox="1">
            <a:spLocks noGrp="1"/>
          </p:cNvSpPr>
          <p:nvPr>
            <p:ph type="title"/>
          </p:nvPr>
        </p:nvSpPr>
        <p:spPr>
          <a:xfrm>
            <a:off x="202775" y="150325"/>
            <a:ext cx="85206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a:latin typeface="Arial"/>
                <a:ea typeface="Arial"/>
                <a:cs typeface="Arial"/>
                <a:sym typeface="Arial"/>
              </a:rPr>
              <a:t>2024 Performance Framework: Key Changes</a:t>
            </a:r>
            <a:endParaRPr sz="2400">
              <a:latin typeface="Arial"/>
              <a:ea typeface="Arial"/>
              <a:cs typeface="Arial"/>
              <a:sym typeface="Arial"/>
            </a:endParaRPr>
          </a:p>
        </p:txBody>
      </p:sp>
      <p:sp>
        <p:nvSpPr>
          <p:cNvPr id="1788" name="Google Shape;1788;p224"/>
          <p:cNvSpPr txBox="1">
            <a:spLocks noGrp="1"/>
          </p:cNvSpPr>
          <p:nvPr>
            <p:ph type="body" idx="1"/>
          </p:nvPr>
        </p:nvSpPr>
        <p:spPr>
          <a:xfrm>
            <a:off x="457200" y="1359400"/>
            <a:ext cx="8520600" cy="4503600"/>
          </a:xfrm>
          <a:prstGeom prst="rect">
            <a:avLst/>
          </a:prstGeom>
        </p:spPr>
        <p:txBody>
          <a:bodyPr spcFirstLastPara="1" wrap="square" lIns="0" tIns="0" rIns="0" bIns="0" anchor="t" anchorCtr="0">
            <a:noAutofit/>
          </a:bodyPr>
          <a:lstStyle/>
          <a:p>
            <a:pPr marL="457200" lvl="0" indent="-349829" algn="l" rtl="0">
              <a:lnSpc>
                <a:spcPct val="100000"/>
              </a:lnSpc>
              <a:spcBef>
                <a:spcPts val="0"/>
              </a:spcBef>
              <a:spcAft>
                <a:spcPts val="0"/>
              </a:spcAft>
              <a:buSzPts val="1909"/>
              <a:buChar char="●"/>
            </a:pPr>
            <a:r>
              <a:rPr lang="en-US" dirty="0"/>
              <a:t>3-Year frameworks will be calculated in 2024.</a:t>
            </a:r>
            <a:endParaRPr dirty="0"/>
          </a:p>
          <a:p>
            <a:pPr marL="457200" lvl="0" indent="0" algn="l" rtl="0">
              <a:lnSpc>
                <a:spcPct val="100000"/>
              </a:lnSpc>
              <a:spcBef>
                <a:spcPts val="0"/>
              </a:spcBef>
              <a:spcAft>
                <a:spcPts val="0"/>
              </a:spcAft>
              <a:buNone/>
            </a:pPr>
            <a:endParaRPr dirty="0"/>
          </a:p>
          <a:p>
            <a:pPr marL="457200" lvl="0" indent="-349829" algn="l" rtl="0">
              <a:lnSpc>
                <a:spcPct val="100000"/>
              </a:lnSpc>
              <a:spcBef>
                <a:spcPts val="0"/>
              </a:spcBef>
              <a:spcAft>
                <a:spcPts val="0"/>
              </a:spcAft>
              <a:buSzPts val="1909"/>
              <a:buChar char="●"/>
            </a:pPr>
            <a:r>
              <a:rPr lang="en-US" dirty="0"/>
              <a:t>CMAS science achievement results will be included for points in fall 2024 frameworks. CDE will not include CMAS science participation results for accountability purposes.</a:t>
            </a:r>
          </a:p>
          <a:p>
            <a:pPr marL="457200" lvl="0" indent="-349829" algn="l" rtl="0">
              <a:lnSpc>
                <a:spcPct val="100000"/>
              </a:lnSpc>
              <a:spcBef>
                <a:spcPts val="0"/>
              </a:spcBef>
              <a:spcAft>
                <a:spcPts val="0"/>
              </a:spcAft>
              <a:buSzPts val="1909"/>
              <a:buChar char="●"/>
            </a:pPr>
            <a:endParaRPr lang="en-US" dirty="0"/>
          </a:p>
          <a:p>
            <a:pPr marL="457200" lvl="0" indent="-349829" algn="l" rtl="0">
              <a:lnSpc>
                <a:spcPct val="100000"/>
              </a:lnSpc>
              <a:spcBef>
                <a:spcPts val="0"/>
              </a:spcBef>
              <a:spcAft>
                <a:spcPts val="0"/>
              </a:spcAft>
              <a:buSzPts val="1909"/>
              <a:buChar char="●"/>
            </a:pPr>
            <a:r>
              <a:rPr lang="en-US" dirty="0"/>
              <a:t>PSAT/SAT digital scores will be included in the frameworks and related sub indicator targets will be recalculated based on the inclusion of this data. </a:t>
            </a:r>
            <a:endParaRPr dirty="0"/>
          </a:p>
          <a:p>
            <a:pPr marL="457200" lvl="0" indent="0" algn="l" rtl="0">
              <a:lnSpc>
                <a:spcPct val="100000"/>
              </a:lnSpc>
              <a:spcBef>
                <a:spcPts val="0"/>
              </a:spcBef>
              <a:spcAft>
                <a:spcPts val="0"/>
              </a:spcAft>
              <a:buNone/>
            </a:pPr>
            <a:endParaRPr dirty="0"/>
          </a:p>
          <a:p>
            <a:pPr marL="457200" lvl="0" indent="-349829" algn="l" rtl="0">
              <a:lnSpc>
                <a:spcPct val="100000"/>
              </a:lnSpc>
              <a:spcBef>
                <a:spcPts val="0"/>
              </a:spcBef>
              <a:spcAft>
                <a:spcPts val="0"/>
              </a:spcAft>
              <a:buSzPts val="1909"/>
              <a:buChar char="●"/>
            </a:pPr>
            <a:r>
              <a:rPr lang="en-US" dirty="0"/>
              <a:t>Newcomer Multilingual Learners (MLs) refers to students with a language proficiency designation of Non-English Proficient (NEP) or Limited English Proficient (LEP) who are new to U.S. schools within the last 12 months and who are identified as Limited or Interrupted Formal Education (SLIFE). For accountability, these students are included in participation calculations and the scores for the newcomer MLs who choose to test will not be included in Achievement calculations. </a:t>
            </a:r>
            <a:endParaRPr dirty="0"/>
          </a:p>
          <a:p>
            <a:pPr marL="914400" lvl="1" indent="-349829" algn="l" rtl="0">
              <a:lnSpc>
                <a:spcPct val="100000"/>
              </a:lnSpc>
              <a:spcBef>
                <a:spcPts val="0"/>
              </a:spcBef>
              <a:spcAft>
                <a:spcPts val="0"/>
              </a:spcAft>
              <a:buSzPts val="1909"/>
              <a:buChar char="○"/>
            </a:pPr>
            <a:r>
              <a:rPr lang="en-US" sz="1800" dirty="0"/>
              <a:t>For specific questions associated to newcomers who arrived after October 1 last year, refer to </a:t>
            </a:r>
            <a:r>
              <a:rPr lang="en-US" sz="1800" u="sng" dirty="0">
                <a:solidFill>
                  <a:schemeClr val="hlink"/>
                </a:solidFill>
                <a:hlinkClick r:id="rId3"/>
              </a:rPr>
              <a:t>this resource</a:t>
            </a:r>
            <a:r>
              <a:rPr lang="en-US" sz="1800" dirty="0"/>
              <a:t>. </a:t>
            </a:r>
            <a:endParaRPr sz="1800" dirty="0"/>
          </a:p>
          <a:p>
            <a:pPr marL="0" lvl="0" indent="0" algn="l" rtl="0">
              <a:lnSpc>
                <a:spcPct val="95000"/>
              </a:lnSpc>
              <a:spcBef>
                <a:spcPts val="0"/>
              </a:spcBef>
              <a:spcAft>
                <a:spcPts val="0"/>
              </a:spcAft>
              <a:buSzPts val="275"/>
              <a:buNone/>
            </a:pPr>
            <a:endParaRPr sz="650" dirty="0"/>
          </a:p>
          <a:p>
            <a:pPr marL="0" lvl="0" indent="0" algn="l" rtl="0">
              <a:lnSpc>
                <a:spcPct val="95000"/>
              </a:lnSpc>
              <a:spcBef>
                <a:spcPts val="0"/>
              </a:spcBef>
              <a:spcAft>
                <a:spcPts val="0"/>
              </a:spcAft>
              <a:buSzPts val="275"/>
              <a:buNone/>
            </a:pPr>
            <a:endParaRPr sz="650" dirty="0"/>
          </a:p>
          <a:p>
            <a:pPr marL="0" lvl="0" indent="0" algn="l" rtl="0">
              <a:lnSpc>
                <a:spcPct val="95000"/>
              </a:lnSpc>
              <a:spcBef>
                <a:spcPts val="0"/>
              </a:spcBef>
              <a:spcAft>
                <a:spcPts val="0"/>
              </a:spcAft>
              <a:buSzPts val="275"/>
              <a:buNone/>
            </a:pPr>
            <a:endParaRPr sz="650" dirty="0"/>
          </a:p>
          <a:p>
            <a:pPr marL="0" lvl="0" indent="0" algn="l" rtl="0">
              <a:lnSpc>
                <a:spcPct val="95000"/>
              </a:lnSpc>
              <a:spcBef>
                <a:spcPts val="0"/>
              </a:spcBef>
              <a:spcAft>
                <a:spcPts val="0"/>
              </a:spcAft>
              <a:buSzPts val="275"/>
              <a:buNone/>
            </a:pPr>
            <a:endParaRPr sz="650" dirty="0"/>
          </a:p>
          <a:p>
            <a:pPr marL="0" lvl="0" indent="0" algn="l" rtl="0">
              <a:lnSpc>
                <a:spcPct val="95000"/>
              </a:lnSpc>
              <a:spcBef>
                <a:spcPts val="0"/>
              </a:spcBef>
              <a:spcAft>
                <a:spcPts val="0"/>
              </a:spcAft>
              <a:buSzPts val="275"/>
              <a:buNone/>
            </a:pPr>
            <a:endParaRPr sz="650" dirty="0"/>
          </a:p>
          <a:p>
            <a:pPr marL="0" lvl="0" indent="0" algn="l" rtl="0">
              <a:lnSpc>
                <a:spcPct val="95000"/>
              </a:lnSpc>
              <a:spcBef>
                <a:spcPts val="0"/>
              </a:spcBef>
              <a:spcAft>
                <a:spcPts val="0"/>
              </a:spcAft>
              <a:buSzPts val="275"/>
              <a:buNone/>
            </a:pPr>
            <a:endParaRPr sz="650" dirty="0"/>
          </a:p>
          <a:p>
            <a:pPr marL="0" lvl="0" indent="0" algn="l" rtl="0">
              <a:lnSpc>
                <a:spcPct val="95000"/>
              </a:lnSpc>
              <a:spcBef>
                <a:spcPts val="0"/>
              </a:spcBef>
              <a:spcAft>
                <a:spcPts val="0"/>
              </a:spcAft>
              <a:buSzPts val="275"/>
              <a:buNone/>
            </a:pPr>
            <a:endParaRPr sz="650" dirty="0"/>
          </a:p>
          <a:p>
            <a:pPr marL="0" lvl="0" indent="0" algn="l" rtl="0">
              <a:lnSpc>
                <a:spcPct val="95000"/>
              </a:lnSpc>
              <a:spcBef>
                <a:spcPts val="0"/>
              </a:spcBef>
              <a:spcAft>
                <a:spcPts val="0"/>
              </a:spcAft>
              <a:buSzPts val="275"/>
              <a:buNone/>
            </a:pPr>
            <a:endParaRPr sz="650" dirty="0"/>
          </a:p>
          <a:p>
            <a:pPr marL="0" lvl="0" indent="0" algn="l" rtl="0">
              <a:lnSpc>
                <a:spcPct val="95000"/>
              </a:lnSpc>
              <a:spcBef>
                <a:spcPts val="0"/>
              </a:spcBef>
              <a:spcAft>
                <a:spcPts val="0"/>
              </a:spcAft>
              <a:buSzPts val="275"/>
              <a:buNone/>
            </a:pPr>
            <a:endParaRPr sz="650" dirty="0"/>
          </a:p>
          <a:p>
            <a:pPr marL="0" lvl="0" indent="0" algn="l" rtl="0">
              <a:lnSpc>
                <a:spcPct val="95000"/>
              </a:lnSpc>
              <a:spcBef>
                <a:spcPts val="0"/>
              </a:spcBef>
              <a:spcAft>
                <a:spcPts val="0"/>
              </a:spcAft>
              <a:buSzPts val="275"/>
              <a:buNone/>
            </a:pPr>
            <a:endParaRPr sz="650" dirty="0"/>
          </a:p>
        </p:txBody>
      </p:sp>
      <p:sp>
        <p:nvSpPr>
          <p:cNvPr id="1789" name="Google Shape;1789;p224"/>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solidFill>
                  <a:srgbClr val="999999"/>
                </a:solidFill>
                <a:latin typeface="Calibri"/>
                <a:ea typeface="Calibri"/>
                <a:cs typeface="Calibri"/>
                <a:sym typeface="Calibri"/>
              </a:rPr>
              <a:t>68</a:t>
            </a:fld>
            <a:endParaRPr>
              <a:solidFill>
                <a:srgbClr val="999999"/>
              </a:solidFill>
              <a:latin typeface="Calibri"/>
              <a:ea typeface="Calibri"/>
              <a:cs typeface="Calibri"/>
              <a:sym typeface="Calibri"/>
            </a:endParaRPr>
          </a:p>
        </p:txBody>
      </p:sp>
      <p:sp>
        <p:nvSpPr>
          <p:cNvPr id="1790" name="Google Shape;1790;p224"/>
          <p:cNvSpPr txBox="1"/>
          <p:nvPr/>
        </p:nvSpPr>
        <p:spPr>
          <a:xfrm>
            <a:off x="340500" y="6065550"/>
            <a:ext cx="87540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500">
                <a:solidFill>
                  <a:schemeClr val="dk1"/>
                </a:solidFill>
                <a:latin typeface="Calibri"/>
                <a:ea typeface="Calibri"/>
                <a:cs typeface="Calibri"/>
                <a:sym typeface="Calibri"/>
              </a:rPr>
              <a:t>Online changes document: </a:t>
            </a:r>
            <a:r>
              <a:rPr lang="en-US" sz="1500" u="sng">
                <a:solidFill>
                  <a:schemeClr val="hlink"/>
                </a:solidFill>
                <a:latin typeface="Calibri"/>
                <a:ea typeface="Calibri"/>
                <a:cs typeface="Calibri"/>
                <a:sym typeface="Calibri"/>
                <a:hlinkClick r:id="rId4"/>
              </a:rPr>
              <a:t>https://www.cde.state.co.us/accountability/2024changesdoc</a:t>
            </a:r>
            <a:r>
              <a:rPr lang="en-US" sz="1500">
                <a:solidFill>
                  <a:schemeClr val="dk1"/>
                </a:solidFill>
                <a:latin typeface="Calibri"/>
                <a:ea typeface="Calibri"/>
                <a:cs typeface="Calibri"/>
                <a:sym typeface="Calibri"/>
              </a:rPr>
              <a:t> </a:t>
            </a:r>
            <a:endParaRPr sz="1500">
              <a:solidFill>
                <a:schemeClr val="dk2"/>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6" name="Google Shape;1796;p225"/>
          <p:cNvSpPr txBox="1">
            <a:spLocks noGrp="1"/>
          </p:cNvSpPr>
          <p:nvPr>
            <p:ph type="title"/>
          </p:nvPr>
        </p:nvSpPr>
        <p:spPr>
          <a:xfrm>
            <a:off x="245200" y="514875"/>
            <a:ext cx="7603500" cy="4959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1100"/>
              <a:buNone/>
            </a:pPr>
            <a:r>
              <a:rPr lang="en-US" b="1"/>
              <a:t>Performance Frameworks </a:t>
            </a:r>
            <a:r>
              <a:rPr lang="en-US"/>
              <a:t>| Indicators</a:t>
            </a:r>
            <a:endParaRPr sz="2800" b="1"/>
          </a:p>
        </p:txBody>
      </p:sp>
      <p:sp>
        <p:nvSpPr>
          <p:cNvPr id="1797" name="Google Shape;1797;p22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200" b="0" i="0" u="none" strike="noStrike" cap="none">
                <a:solidFill>
                  <a:srgbClr val="7F7F7F"/>
                </a:solidFill>
                <a:latin typeface="Calibri"/>
                <a:ea typeface="Calibri"/>
                <a:cs typeface="Calibri"/>
                <a:sym typeface="Calibri"/>
              </a:rPr>
              <a:t>69</a:t>
            </a:fld>
            <a:endParaRPr sz="1200" b="0" i="0" u="none" strike="noStrike" cap="none">
              <a:solidFill>
                <a:srgbClr val="7F7F7F"/>
              </a:solidFill>
              <a:latin typeface="Calibri"/>
              <a:ea typeface="Calibri"/>
              <a:cs typeface="Calibri"/>
              <a:sym typeface="Calibri"/>
            </a:endParaRPr>
          </a:p>
        </p:txBody>
      </p:sp>
      <p:graphicFrame>
        <p:nvGraphicFramePr>
          <p:cNvPr id="1798" name="Google Shape;1798;p225"/>
          <p:cNvGraphicFramePr/>
          <p:nvPr/>
        </p:nvGraphicFramePr>
        <p:xfrm>
          <a:off x="199900" y="1398844"/>
          <a:ext cx="8744175" cy="4580781"/>
        </p:xfrm>
        <a:graphic>
          <a:graphicData uri="http://schemas.openxmlformats.org/drawingml/2006/table">
            <a:tbl>
              <a:tblPr>
                <a:noFill/>
                <a:tableStyleId>{C6D68E1B-885D-42BC-970F-7E38EE5438E4}</a:tableStyleId>
              </a:tblPr>
              <a:tblGrid>
                <a:gridCol w="2422825">
                  <a:extLst>
                    <a:ext uri="{9D8B030D-6E8A-4147-A177-3AD203B41FA5}">
                      <a16:colId xmlns:a16="http://schemas.microsoft.com/office/drawing/2014/main" val="20000"/>
                    </a:ext>
                  </a:extLst>
                </a:gridCol>
                <a:gridCol w="6321350">
                  <a:extLst>
                    <a:ext uri="{9D8B030D-6E8A-4147-A177-3AD203B41FA5}">
                      <a16:colId xmlns:a16="http://schemas.microsoft.com/office/drawing/2014/main" val="20001"/>
                    </a:ext>
                  </a:extLst>
                </a:gridCol>
              </a:tblGrid>
              <a:tr h="40665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solidFill>
                            <a:schemeClr val="dk1"/>
                          </a:solidFill>
                          <a:latin typeface="Calibri"/>
                          <a:ea typeface="Calibri"/>
                          <a:cs typeface="Calibri"/>
                          <a:sym typeface="Calibri"/>
                        </a:rPr>
                        <a:t>Performance Indicator</a:t>
                      </a:r>
                      <a:endParaRPr sz="1600" b="1" u="none" strike="noStrike" cap="none">
                        <a:solidFill>
                          <a:schemeClr val="dk1"/>
                        </a:solidFill>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8D8D8"/>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solidFill>
                            <a:schemeClr val="dk1"/>
                          </a:solidFill>
                          <a:latin typeface="Calibri"/>
                          <a:ea typeface="Calibri"/>
                          <a:cs typeface="Calibri"/>
                          <a:sym typeface="Calibri"/>
                        </a:rPr>
                        <a:t>Performance Data</a:t>
                      </a:r>
                      <a:endParaRPr sz="1600" b="1" u="none" strike="noStrike" cap="none">
                        <a:solidFill>
                          <a:schemeClr val="dk1"/>
                        </a:solidFill>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1025125">
                <a:tc>
                  <a:txBody>
                    <a:bodyPr/>
                    <a:lstStyle/>
                    <a:p>
                      <a:pPr marL="0" marR="0" lvl="0" indent="0" algn="ctr" rtl="0">
                        <a:lnSpc>
                          <a:spcPct val="115000"/>
                        </a:lnSpc>
                        <a:spcBef>
                          <a:spcPts val="0"/>
                        </a:spcBef>
                        <a:spcAft>
                          <a:spcPts val="0"/>
                        </a:spcAft>
                        <a:buClr>
                          <a:srgbClr val="000000"/>
                        </a:buClr>
                        <a:buSzPts val="1700"/>
                        <a:buFont typeface="Arial"/>
                        <a:buNone/>
                      </a:pPr>
                      <a:r>
                        <a:rPr lang="en-US" sz="1700" b="1" u="none" strike="noStrike" cap="none">
                          <a:solidFill>
                            <a:schemeClr val="lt1"/>
                          </a:solidFill>
                          <a:latin typeface="Calibri"/>
                          <a:ea typeface="Calibri"/>
                          <a:cs typeface="Calibri"/>
                          <a:sym typeface="Calibri"/>
                        </a:rPr>
                        <a:t>Academic Achievement</a:t>
                      </a:r>
                      <a:endParaRPr sz="1700" b="1" u="none" strike="noStrike" cap="none">
                        <a:solidFill>
                          <a:schemeClr val="lt1"/>
                        </a:solidFill>
                        <a:latin typeface="Calibri"/>
                        <a:ea typeface="Calibri"/>
                        <a:cs typeface="Calibri"/>
                        <a:sym typeface="Calibri"/>
                      </a:endParaRPr>
                    </a:p>
                  </a:txBody>
                  <a:tcPr marL="91425" marR="91425" marT="91425" marB="9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05565E"/>
                    </a:solidFill>
                  </a:tcPr>
                </a:tc>
                <a:tc>
                  <a:txBody>
                    <a:bodyPr/>
                    <a:lstStyle/>
                    <a:p>
                      <a:pPr marL="457200" marR="0" lvl="0" indent="-311150" algn="l" rtl="0">
                        <a:lnSpc>
                          <a:spcPct val="100000"/>
                        </a:lnSpc>
                        <a:spcBef>
                          <a:spcPts val="0"/>
                        </a:spcBef>
                        <a:spcAft>
                          <a:spcPts val="0"/>
                        </a:spcAft>
                        <a:buClr>
                          <a:srgbClr val="000000"/>
                        </a:buClr>
                        <a:buSzPts val="1500"/>
                        <a:buFont typeface="Arial"/>
                        <a:buChar char="●"/>
                      </a:pPr>
                      <a:r>
                        <a:rPr lang="en-US" sz="1500" u="none" strike="noStrike" cap="none">
                          <a:latin typeface="Calibri"/>
                          <a:ea typeface="Calibri"/>
                          <a:cs typeface="Calibri"/>
                          <a:sym typeface="Calibri"/>
                        </a:rPr>
                        <a:t>Mean scale score</a:t>
                      </a:r>
                      <a:endParaRPr sz="1500" i="1" u="none" strike="noStrike" cap="none">
                        <a:latin typeface="Calibri"/>
                        <a:ea typeface="Calibri"/>
                        <a:cs typeface="Calibri"/>
                        <a:sym typeface="Calibri"/>
                      </a:endParaRPr>
                    </a:p>
                    <a:p>
                      <a:pPr marL="457200" marR="0" lvl="0" indent="-311150" algn="l" rtl="0">
                        <a:lnSpc>
                          <a:spcPct val="100000"/>
                        </a:lnSpc>
                        <a:spcBef>
                          <a:spcPts val="0"/>
                        </a:spcBef>
                        <a:spcAft>
                          <a:spcPts val="0"/>
                        </a:spcAft>
                        <a:buClr>
                          <a:srgbClr val="000000"/>
                        </a:buClr>
                        <a:buSzPts val="1500"/>
                        <a:buFont typeface="Arial"/>
                        <a:buChar char="●"/>
                      </a:pPr>
                      <a:r>
                        <a:rPr lang="en-US" sz="1500" u="none" strike="noStrike" cap="none">
                          <a:latin typeface="Calibri"/>
                          <a:ea typeface="Calibri"/>
                          <a:cs typeface="Calibri"/>
                          <a:sym typeface="Calibri"/>
                        </a:rPr>
                        <a:t>English language arts, math, and science assessments</a:t>
                      </a:r>
                      <a:endParaRPr sz="1500" u="none" strike="noStrike" cap="none">
                        <a:latin typeface="Calibri"/>
                        <a:ea typeface="Calibri"/>
                        <a:cs typeface="Calibri"/>
                        <a:sym typeface="Calibri"/>
                      </a:endParaRPr>
                    </a:p>
                    <a:p>
                      <a:pPr marL="457200" marR="0" lvl="0" indent="-311150" algn="l" rtl="0">
                        <a:lnSpc>
                          <a:spcPct val="100000"/>
                        </a:lnSpc>
                        <a:spcBef>
                          <a:spcPts val="0"/>
                        </a:spcBef>
                        <a:spcAft>
                          <a:spcPts val="0"/>
                        </a:spcAft>
                        <a:buClr>
                          <a:srgbClr val="000000"/>
                        </a:buClr>
                        <a:buSzPts val="1500"/>
                        <a:buFont typeface="Arial"/>
                        <a:buChar char="●"/>
                      </a:pPr>
                      <a:r>
                        <a:rPr lang="en-US" sz="1500" u="none" strike="noStrike" cap="none">
                          <a:latin typeface="Calibri"/>
                          <a:ea typeface="Calibri"/>
                          <a:cs typeface="Calibri"/>
                          <a:sym typeface="Calibri"/>
                        </a:rPr>
                        <a:t>Overall and for disaggregated groups</a:t>
                      </a:r>
                      <a:endParaRPr sz="1500" u="none" strike="noStrike" cap="none">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077682">
                        <a:alpha val="40000"/>
                      </a:srgbClr>
                    </a:solidFill>
                  </a:tcPr>
                </a:tc>
                <a:extLst>
                  <a:ext uri="{0D108BD9-81ED-4DB2-BD59-A6C34878D82A}">
                    <a16:rowId xmlns:a16="http://schemas.microsoft.com/office/drawing/2014/main" val="10001"/>
                  </a:ext>
                </a:extLst>
              </a:tr>
              <a:tr h="1183500">
                <a:tc>
                  <a:txBody>
                    <a:bodyPr/>
                    <a:lstStyle/>
                    <a:p>
                      <a:pPr marL="0" marR="0" lvl="0" indent="0" algn="ctr" rtl="0">
                        <a:lnSpc>
                          <a:spcPct val="115000"/>
                        </a:lnSpc>
                        <a:spcBef>
                          <a:spcPts val="0"/>
                        </a:spcBef>
                        <a:spcAft>
                          <a:spcPts val="0"/>
                        </a:spcAft>
                        <a:buClr>
                          <a:srgbClr val="000000"/>
                        </a:buClr>
                        <a:buSzPts val="1700"/>
                        <a:buFont typeface="Arial"/>
                        <a:buNone/>
                      </a:pPr>
                      <a:r>
                        <a:rPr lang="en-US" sz="1700" b="1" u="none" strike="noStrike" cap="none">
                          <a:solidFill>
                            <a:schemeClr val="lt1"/>
                          </a:solidFill>
                          <a:latin typeface="Calibri"/>
                          <a:ea typeface="Calibri"/>
                          <a:cs typeface="Calibri"/>
                          <a:sym typeface="Calibri"/>
                        </a:rPr>
                        <a:t>Academic Growth</a:t>
                      </a:r>
                      <a:endParaRPr sz="1700" b="1" u="none" strike="noStrike" cap="none">
                        <a:solidFill>
                          <a:schemeClr val="lt1"/>
                        </a:solidFill>
                        <a:latin typeface="Calibri"/>
                        <a:ea typeface="Calibri"/>
                        <a:cs typeface="Calibri"/>
                        <a:sym typeface="Calibri"/>
                      </a:endParaRPr>
                    </a:p>
                  </a:txBody>
                  <a:tcPr marL="91425" marR="91425" marT="91425" marB="9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31386D"/>
                    </a:solidFill>
                  </a:tcPr>
                </a:tc>
                <a:tc>
                  <a:txBody>
                    <a:bodyPr/>
                    <a:lstStyle/>
                    <a:p>
                      <a:pPr marL="457200" marR="0" lvl="0" indent="-311150" algn="l" rtl="0">
                        <a:lnSpc>
                          <a:spcPct val="100000"/>
                        </a:lnSpc>
                        <a:spcBef>
                          <a:spcPts val="0"/>
                        </a:spcBef>
                        <a:spcAft>
                          <a:spcPts val="0"/>
                        </a:spcAft>
                        <a:buClr>
                          <a:srgbClr val="000000"/>
                        </a:buClr>
                        <a:buSzPts val="1500"/>
                        <a:buFont typeface="Arial"/>
                        <a:buChar char="●"/>
                      </a:pPr>
                      <a:r>
                        <a:rPr lang="en-US" sz="1500" u="none" strike="noStrike" cap="none">
                          <a:latin typeface="Calibri"/>
                          <a:ea typeface="Calibri"/>
                          <a:cs typeface="Calibri"/>
                          <a:sym typeface="Calibri"/>
                        </a:rPr>
                        <a:t>Median student growth percentile</a:t>
                      </a:r>
                      <a:endParaRPr sz="1500" u="none" strike="noStrike" cap="none">
                        <a:latin typeface="Calibri"/>
                        <a:ea typeface="Calibri"/>
                        <a:cs typeface="Calibri"/>
                        <a:sym typeface="Calibri"/>
                      </a:endParaRPr>
                    </a:p>
                    <a:p>
                      <a:pPr marL="457200" marR="0" lvl="0" indent="-311150" algn="l" rtl="0">
                        <a:lnSpc>
                          <a:spcPct val="100000"/>
                        </a:lnSpc>
                        <a:spcBef>
                          <a:spcPts val="0"/>
                        </a:spcBef>
                        <a:spcAft>
                          <a:spcPts val="0"/>
                        </a:spcAft>
                        <a:buClr>
                          <a:srgbClr val="000000"/>
                        </a:buClr>
                        <a:buSzPts val="1500"/>
                        <a:buFont typeface="Arial"/>
                        <a:buChar char="●"/>
                      </a:pPr>
                      <a:r>
                        <a:rPr lang="en-US" sz="1500" u="none" strike="noStrike" cap="none">
                          <a:latin typeface="Calibri"/>
                          <a:ea typeface="Calibri"/>
                          <a:cs typeface="Calibri"/>
                          <a:sym typeface="Calibri"/>
                        </a:rPr>
                        <a:t>English language arts, mathematics and English language proficiency assessments</a:t>
                      </a:r>
                      <a:endParaRPr sz="1500" u="none" strike="noStrike" cap="none">
                        <a:latin typeface="Calibri"/>
                        <a:ea typeface="Calibri"/>
                        <a:cs typeface="Calibri"/>
                        <a:sym typeface="Calibri"/>
                      </a:endParaRPr>
                    </a:p>
                    <a:p>
                      <a:pPr marL="457200" marR="0" lvl="0" indent="-311150" algn="l" rtl="0">
                        <a:lnSpc>
                          <a:spcPct val="100000"/>
                        </a:lnSpc>
                        <a:spcBef>
                          <a:spcPts val="0"/>
                        </a:spcBef>
                        <a:spcAft>
                          <a:spcPts val="0"/>
                        </a:spcAft>
                        <a:buClr>
                          <a:srgbClr val="000000"/>
                        </a:buClr>
                        <a:buSzPts val="1500"/>
                        <a:buFont typeface="Arial"/>
                        <a:buChar char="●"/>
                      </a:pPr>
                      <a:r>
                        <a:rPr lang="en-US" sz="1500" u="none" strike="noStrike" cap="none">
                          <a:latin typeface="Calibri"/>
                          <a:ea typeface="Calibri"/>
                          <a:cs typeface="Calibri"/>
                          <a:sym typeface="Calibri"/>
                        </a:rPr>
                        <a:t>English language proficiency On Track metric</a:t>
                      </a:r>
                      <a:endParaRPr sz="1500" u="none" strike="noStrike" cap="none">
                        <a:latin typeface="Calibri"/>
                        <a:ea typeface="Calibri"/>
                        <a:cs typeface="Calibri"/>
                        <a:sym typeface="Calibri"/>
                      </a:endParaRPr>
                    </a:p>
                    <a:p>
                      <a:pPr marL="457200" marR="0" lvl="0" indent="-311150" algn="l" rtl="0">
                        <a:lnSpc>
                          <a:spcPct val="100000"/>
                        </a:lnSpc>
                        <a:spcBef>
                          <a:spcPts val="0"/>
                        </a:spcBef>
                        <a:spcAft>
                          <a:spcPts val="0"/>
                        </a:spcAft>
                        <a:buClr>
                          <a:srgbClr val="000000"/>
                        </a:buClr>
                        <a:buSzPts val="1500"/>
                        <a:buFont typeface="Arial"/>
                        <a:buChar char="●"/>
                      </a:pPr>
                      <a:r>
                        <a:rPr lang="en-US" sz="1500" u="none" strike="noStrike" cap="none">
                          <a:latin typeface="Calibri"/>
                          <a:ea typeface="Calibri"/>
                          <a:cs typeface="Calibri"/>
                          <a:sym typeface="Calibri"/>
                        </a:rPr>
                        <a:t>Overall and for disaggregated groups</a:t>
                      </a:r>
                      <a:endParaRPr sz="1500" u="none" strike="noStrike" cap="none">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232C67">
                        <a:alpha val="40000"/>
                      </a:srgbClr>
                    </a:solidFill>
                  </a:tcPr>
                </a:tc>
                <a:extLst>
                  <a:ext uri="{0D108BD9-81ED-4DB2-BD59-A6C34878D82A}">
                    <a16:rowId xmlns:a16="http://schemas.microsoft.com/office/drawing/2014/main" val="10002"/>
                  </a:ext>
                </a:extLst>
              </a:tr>
              <a:tr h="1590325">
                <a:tc>
                  <a:txBody>
                    <a:bodyPr/>
                    <a:lstStyle/>
                    <a:p>
                      <a:pPr marL="0" marR="0" lvl="0" indent="0" algn="ctr" rtl="0">
                        <a:lnSpc>
                          <a:spcPct val="115000"/>
                        </a:lnSpc>
                        <a:spcBef>
                          <a:spcPts val="0"/>
                        </a:spcBef>
                        <a:spcAft>
                          <a:spcPts val="0"/>
                        </a:spcAft>
                        <a:buClr>
                          <a:srgbClr val="000000"/>
                        </a:buClr>
                        <a:buSzPts val="1700"/>
                        <a:buFont typeface="Arial"/>
                        <a:buNone/>
                      </a:pPr>
                      <a:r>
                        <a:rPr lang="en-US" sz="1700" b="1" u="none" strike="noStrike" cap="none">
                          <a:latin typeface="Calibri"/>
                          <a:ea typeface="Calibri"/>
                          <a:cs typeface="Calibri"/>
                          <a:sym typeface="Calibri"/>
                        </a:rPr>
                        <a:t>Postsecondary and Workforce Readiness</a:t>
                      </a:r>
                      <a:endParaRPr sz="1700" b="1" u="none" strike="noStrike" cap="none">
                        <a:latin typeface="Calibri"/>
                        <a:ea typeface="Calibri"/>
                        <a:cs typeface="Calibri"/>
                        <a:sym typeface="Calibri"/>
                      </a:endParaRPr>
                    </a:p>
                  </a:txBody>
                  <a:tcPr marL="91425" marR="91425" marT="91425" marB="9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CBC8E3"/>
                    </a:solidFill>
                  </a:tcPr>
                </a:tc>
                <a:tc>
                  <a:txBody>
                    <a:bodyPr/>
                    <a:lstStyle/>
                    <a:p>
                      <a:pPr marL="457200" marR="0" lvl="0" indent="-311150" algn="l" rtl="0">
                        <a:lnSpc>
                          <a:spcPct val="100000"/>
                        </a:lnSpc>
                        <a:spcBef>
                          <a:spcPts val="0"/>
                        </a:spcBef>
                        <a:spcAft>
                          <a:spcPts val="0"/>
                        </a:spcAft>
                        <a:buClr>
                          <a:srgbClr val="000000"/>
                        </a:buClr>
                        <a:buSzPts val="1500"/>
                        <a:buFont typeface="Arial"/>
                        <a:buChar char="●"/>
                      </a:pPr>
                      <a:r>
                        <a:rPr lang="en-US" sz="1500" u="none" strike="noStrike" cap="none">
                          <a:latin typeface="Calibri"/>
                          <a:ea typeface="Calibri"/>
                          <a:cs typeface="Calibri"/>
                          <a:sym typeface="Calibri"/>
                        </a:rPr>
                        <a:t>SAT – Evidence-Based Reading &amp; Writing and Mathematics</a:t>
                      </a:r>
                      <a:endParaRPr sz="1500" u="none" strike="noStrike" cap="none">
                        <a:latin typeface="Calibri"/>
                        <a:ea typeface="Calibri"/>
                        <a:cs typeface="Calibri"/>
                        <a:sym typeface="Calibri"/>
                      </a:endParaRPr>
                    </a:p>
                    <a:p>
                      <a:pPr marL="457200" marR="0" lvl="0" indent="-311150" algn="l" rtl="0">
                        <a:lnSpc>
                          <a:spcPct val="100000"/>
                        </a:lnSpc>
                        <a:spcBef>
                          <a:spcPts val="0"/>
                        </a:spcBef>
                        <a:spcAft>
                          <a:spcPts val="0"/>
                        </a:spcAft>
                        <a:buClr>
                          <a:srgbClr val="000000"/>
                        </a:buClr>
                        <a:buSzPts val="1500"/>
                        <a:buFont typeface="Arial"/>
                        <a:buChar char="●"/>
                      </a:pPr>
                      <a:r>
                        <a:rPr lang="en-US" sz="1500" u="none" strike="noStrike" cap="none">
                          <a:latin typeface="Calibri"/>
                          <a:ea typeface="Calibri"/>
                          <a:cs typeface="Calibri"/>
                          <a:sym typeface="Calibri"/>
                        </a:rPr>
                        <a:t>Graduation Rate</a:t>
                      </a:r>
                      <a:endParaRPr sz="1500" u="none" strike="noStrike" cap="none">
                        <a:latin typeface="Calibri"/>
                        <a:ea typeface="Calibri"/>
                        <a:cs typeface="Calibri"/>
                        <a:sym typeface="Calibri"/>
                      </a:endParaRPr>
                    </a:p>
                    <a:p>
                      <a:pPr marL="457200" marR="0" lvl="0" indent="-311150" algn="l" rtl="0">
                        <a:lnSpc>
                          <a:spcPct val="100000"/>
                        </a:lnSpc>
                        <a:spcBef>
                          <a:spcPts val="0"/>
                        </a:spcBef>
                        <a:spcAft>
                          <a:spcPts val="0"/>
                        </a:spcAft>
                        <a:buClr>
                          <a:srgbClr val="000000"/>
                        </a:buClr>
                        <a:buSzPts val="1500"/>
                        <a:buFont typeface="Arial"/>
                        <a:buChar char="●"/>
                      </a:pPr>
                      <a:r>
                        <a:rPr lang="en-US" sz="1500" u="none" strike="noStrike" cap="none">
                          <a:latin typeface="Calibri"/>
                          <a:ea typeface="Calibri"/>
                          <a:cs typeface="Calibri"/>
                          <a:sym typeface="Calibri"/>
                        </a:rPr>
                        <a:t>Dropout Rate</a:t>
                      </a:r>
                      <a:endParaRPr sz="1500" u="none" strike="noStrike" cap="none">
                        <a:latin typeface="Calibri"/>
                        <a:ea typeface="Calibri"/>
                        <a:cs typeface="Calibri"/>
                        <a:sym typeface="Calibri"/>
                      </a:endParaRPr>
                    </a:p>
                    <a:p>
                      <a:pPr marL="457200" marR="0" lvl="0" indent="-311150" algn="l" rtl="0">
                        <a:lnSpc>
                          <a:spcPct val="100000"/>
                        </a:lnSpc>
                        <a:spcBef>
                          <a:spcPts val="0"/>
                        </a:spcBef>
                        <a:spcAft>
                          <a:spcPts val="0"/>
                        </a:spcAft>
                        <a:buClr>
                          <a:srgbClr val="000000"/>
                        </a:buClr>
                        <a:buSzPts val="1500"/>
                        <a:buFont typeface="Arial"/>
                        <a:buChar char="●"/>
                      </a:pPr>
                      <a:r>
                        <a:rPr lang="en-US" sz="1500" u="none" strike="noStrike" cap="none">
                          <a:latin typeface="Calibri"/>
                          <a:ea typeface="Calibri"/>
                          <a:cs typeface="Calibri"/>
                          <a:sym typeface="Calibri"/>
                        </a:rPr>
                        <a:t>Matriculation Rate (includes military enlistment)</a:t>
                      </a:r>
                      <a:endParaRPr sz="1500" u="none" strike="noStrike" cap="none">
                        <a:latin typeface="Calibri"/>
                        <a:ea typeface="Calibri"/>
                        <a:cs typeface="Calibri"/>
                        <a:sym typeface="Calibri"/>
                      </a:endParaRPr>
                    </a:p>
                    <a:p>
                      <a:pPr marL="457200" marR="0" lvl="0" indent="-311150" algn="l" rtl="0">
                        <a:lnSpc>
                          <a:spcPct val="100000"/>
                        </a:lnSpc>
                        <a:spcBef>
                          <a:spcPts val="0"/>
                        </a:spcBef>
                        <a:spcAft>
                          <a:spcPts val="0"/>
                        </a:spcAft>
                        <a:buClr>
                          <a:srgbClr val="000000"/>
                        </a:buClr>
                        <a:buSzPts val="1500"/>
                        <a:buFont typeface="Arial"/>
                        <a:buChar char="●"/>
                      </a:pPr>
                      <a:r>
                        <a:rPr lang="en-US" sz="1500" u="none" strike="noStrike" cap="none">
                          <a:latin typeface="Calibri"/>
                          <a:ea typeface="Calibri"/>
                          <a:cs typeface="Calibri"/>
                          <a:sym typeface="Calibri"/>
                        </a:rPr>
                        <a:t>Industry credentials, included in Career and Technical Education and overall matriculation rates calculations</a:t>
                      </a:r>
                      <a:endParaRPr sz="1500" u="none" strike="noStrike" cap="none">
                        <a:latin typeface="Calibri"/>
                        <a:ea typeface="Calibri"/>
                        <a:cs typeface="Calibri"/>
                        <a:sym typeface="Calibri"/>
                      </a:endParaRPr>
                    </a:p>
                    <a:p>
                      <a:pPr marL="457200" marR="0" lvl="0" indent="-311150" algn="l" rtl="0">
                        <a:lnSpc>
                          <a:spcPct val="100000"/>
                        </a:lnSpc>
                        <a:spcBef>
                          <a:spcPts val="0"/>
                        </a:spcBef>
                        <a:spcAft>
                          <a:spcPts val="0"/>
                        </a:spcAft>
                        <a:buClr>
                          <a:srgbClr val="000000"/>
                        </a:buClr>
                        <a:buSzPts val="1500"/>
                        <a:buFont typeface="Arial"/>
                        <a:buChar char="●"/>
                      </a:pPr>
                      <a:r>
                        <a:rPr lang="en-US" sz="1500" u="none" strike="noStrike" cap="none">
                          <a:latin typeface="Calibri"/>
                          <a:ea typeface="Calibri"/>
                          <a:cs typeface="Calibri"/>
                          <a:sym typeface="Calibri"/>
                        </a:rPr>
                        <a:t>Overall and for disaggregated groups (except for Matriculation rate)</a:t>
                      </a:r>
                      <a:endParaRPr sz="1500" u="none" strike="noStrike" cap="none"/>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CCC9E4">
                        <a:alpha val="4000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163"/>
          <p:cNvSpPr txBox="1">
            <a:spLocks noGrp="1"/>
          </p:cNvSpPr>
          <p:nvPr>
            <p:ph type="ctrTitle"/>
          </p:nvPr>
        </p:nvSpPr>
        <p:spPr>
          <a:xfrm>
            <a:off x="685800" y="2852349"/>
            <a:ext cx="7772400" cy="208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3600"/>
              <a:t>Colorado Educational Accountability: </a:t>
            </a:r>
            <a:endParaRPr sz="3600"/>
          </a:p>
          <a:p>
            <a:pPr marL="0" lvl="0" indent="0" algn="ctr" rtl="0">
              <a:lnSpc>
                <a:spcPct val="90000"/>
              </a:lnSpc>
              <a:spcBef>
                <a:spcPts val="0"/>
              </a:spcBef>
              <a:spcAft>
                <a:spcPts val="0"/>
              </a:spcAft>
              <a:buClr>
                <a:schemeClr val="lt1"/>
              </a:buClr>
              <a:buSzPts val="4000"/>
              <a:buFont typeface="Arial"/>
              <a:buNone/>
            </a:pPr>
            <a:r>
              <a:rPr lang="en-US" sz="3600"/>
              <a:t>Overview &amp; Purpose </a:t>
            </a:r>
            <a:endParaRPr sz="3600"/>
          </a:p>
          <a:p>
            <a:pPr marL="0" lvl="0" indent="0" algn="ctr" rtl="0">
              <a:lnSpc>
                <a:spcPct val="90000"/>
              </a:lnSpc>
              <a:spcBef>
                <a:spcPts val="0"/>
              </a:spcBef>
              <a:spcAft>
                <a:spcPts val="0"/>
              </a:spcAft>
              <a:buClr>
                <a:schemeClr val="lt1"/>
              </a:buClr>
              <a:buSzPts val="4000"/>
              <a:buFont typeface="Arial"/>
              <a:buNone/>
            </a:pPr>
            <a:endParaRPr sz="3600"/>
          </a:p>
        </p:txBody>
      </p:sp>
      <p:sp>
        <p:nvSpPr>
          <p:cNvPr id="1201" name="Google Shape;1201;p163"/>
          <p:cNvSpPr txBox="1">
            <a:spLocks noGrp="1"/>
          </p:cNvSpPr>
          <p:nvPr>
            <p:ph type="sldNum" idx="12"/>
          </p:nvPr>
        </p:nvSpPr>
        <p:spPr>
          <a:xfrm>
            <a:off x="284843"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1200"/>
              <a:t>7</a:t>
            </a:fld>
            <a:endParaRPr sz="12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graphicFrame>
        <p:nvGraphicFramePr>
          <p:cNvPr id="1803" name="Google Shape;1803;p226"/>
          <p:cNvGraphicFramePr/>
          <p:nvPr/>
        </p:nvGraphicFramePr>
        <p:xfrm>
          <a:off x="161521" y="1068311"/>
          <a:ext cx="2926950" cy="5008825"/>
        </p:xfrm>
        <a:graphic>
          <a:graphicData uri="http://schemas.openxmlformats.org/drawingml/2006/table">
            <a:tbl>
              <a:tblPr firstRow="1" bandRow="1">
                <a:noFill/>
                <a:tableStyleId>{2BAEA270-7037-42B3-9A99-385AAA3FE6AD}</a:tableStyleId>
              </a:tblPr>
              <a:tblGrid>
                <a:gridCol w="1404300">
                  <a:extLst>
                    <a:ext uri="{9D8B030D-6E8A-4147-A177-3AD203B41FA5}">
                      <a16:colId xmlns:a16="http://schemas.microsoft.com/office/drawing/2014/main" val="20000"/>
                    </a:ext>
                  </a:extLst>
                </a:gridCol>
                <a:gridCol w="1522650">
                  <a:extLst>
                    <a:ext uri="{9D8B030D-6E8A-4147-A177-3AD203B41FA5}">
                      <a16:colId xmlns:a16="http://schemas.microsoft.com/office/drawing/2014/main" val="20001"/>
                    </a:ext>
                  </a:extLst>
                </a:gridCol>
              </a:tblGrid>
              <a:tr h="926800">
                <a:tc>
                  <a:txBody>
                    <a:bodyPr/>
                    <a:lstStyle/>
                    <a:p>
                      <a:pPr marL="0" marR="0" lvl="0" indent="0" algn="ctr" rtl="0">
                        <a:lnSpc>
                          <a:spcPct val="100000"/>
                        </a:lnSpc>
                        <a:spcBef>
                          <a:spcPts val="0"/>
                        </a:spcBef>
                        <a:spcAft>
                          <a:spcPts val="0"/>
                        </a:spcAft>
                        <a:buNone/>
                      </a:pPr>
                      <a:r>
                        <a:rPr lang="en-US" sz="1600" u="none" strike="noStrike" cap="none">
                          <a:solidFill>
                            <a:schemeClr val="dk1"/>
                          </a:solidFill>
                        </a:rPr>
                        <a:t>Performance Indicator</a:t>
                      </a:r>
                      <a:endParaRPr sz="1600" u="none" strike="noStrike" cap="none">
                        <a:solidFill>
                          <a:schemeClr val="dk1"/>
                        </a:solidFill>
                        <a:latin typeface="Calibri"/>
                        <a:ea typeface="Calibri"/>
                        <a:cs typeface="Calibri"/>
                        <a:sym typeface="Calibri"/>
                      </a:endParaRPr>
                    </a:p>
                  </a:txBody>
                  <a:tcPr marL="91350" marR="91350" marT="60900" marB="60900" anchor="ctr">
                    <a:solidFill>
                      <a:srgbClr val="D8D8D8"/>
                    </a:solidFill>
                  </a:tcPr>
                </a:tc>
                <a:tc>
                  <a:txBody>
                    <a:bodyPr/>
                    <a:lstStyle/>
                    <a:p>
                      <a:pPr marL="0" marR="0" lvl="0" indent="0" algn="ctr" rtl="0">
                        <a:lnSpc>
                          <a:spcPct val="100000"/>
                        </a:lnSpc>
                        <a:spcBef>
                          <a:spcPts val="0"/>
                        </a:spcBef>
                        <a:spcAft>
                          <a:spcPts val="0"/>
                        </a:spcAft>
                        <a:buNone/>
                      </a:pPr>
                      <a:r>
                        <a:rPr lang="en-US" sz="1600" u="none" strike="noStrike" cap="none">
                          <a:solidFill>
                            <a:schemeClr val="dk1"/>
                          </a:solidFill>
                        </a:rPr>
                        <a:t>Weight</a:t>
                      </a:r>
                      <a:endParaRPr sz="1600" u="none" strike="noStrike" cap="none">
                        <a:solidFill>
                          <a:schemeClr val="dk1"/>
                        </a:solidFill>
                        <a:latin typeface="Calibri"/>
                        <a:ea typeface="Calibri"/>
                        <a:cs typeface="Calibri"/>
                        <a:sym typeface="Calibri"/>
                      </a:endParaRPr>
                    </a:p>
                  </a:txBody>
                  <a:tcPr marL="91350" marR="91350" marT="60900" marB="60900" anchor="ctr">
                    <a:solidFill>
                      <a:srgbClr val="D8D8D8"/>
                    </a:solidFill>
                  </a:tcPr>
                </a:tc>
                <a:extLst>
                  <a:ext uri="{0D108BD9-81ED-4DB2-BD59-A6C34878D82A}">
                    <a16:rowId xmlns:a16="http://schemas.microsoft.com/office/drawing/2014/main" val="10000"/>
                  </a:ext>
                </a:extLst>
              </a:tr>
              <a:tr h="1634575">
                <a:tc>
                  <a:txBody>
                    <a:bodyPr/>
                    <a:lstStyle/>
                    <a:p>
                      <a:pPr marL="0" marR="0" lvl="0" indent="0" algn="ctr" rtl="0">
                        <a:lnSpc>
                          <a:spcPct val="100000"/>
                        </a:lnSpc>
                        <a:spcBef>
                          <a:spcPts val="0"/>
                        </a:spcBef>
                        <a:spcAft>
                          <a:spcPts val="0"/>
                        </a:spcAft>
                        <a:buNone/>
                      </a:pPr>
                      <a:r>
                        <a:rPr lang="en-US" sz="1200" b="1" u="none" strike="noStrike" cap="none">
                          <a:solidFill>
                            <a:schemeClr val="lt1"/>
                          </a:solidFill>
                        </a:rPr>
                        <a:t>Academic Achievement</a:t>
                      </a:r>
                      <a:endParaRPr sz="1200" b="1" u="none" strike="noStrike" cap="none">
                        <a:solidFill>
                          <a:schemeClr val="lt1"/>
                        </a:solidFill>
                        <a:latin typeface="Calibri"/>
                        <a:ea typeface="Calibri"/>
                        <a:cs typeface="Calibri"/>
                        <a:sym typeface="Calibri"/>
                      </a:endParaRPr>
                    </a:p>
                  </a:txBody>
                  <a:tcPr marL="91350" marR="91350" marT="60900" marB="60900" anchor="ct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rPr>
                        <a:t>40%</a:t>
                      </a:r>
                      <a:endParaRPr sz="1900"/>
                    </a:p>
                    <a:p>
                      <a:pPr marL="0" marR="0" lvl="0" indent="0" algn="ctr" rtl="0">
                        <a:lnSpc>
                          <a:spcPct val="100000"/>
                        </a:lnSpc>
                        <a:spcBef>
                          <a:spcPts val="0"/>
                        </a:spcBef>
                        <a:spcAft>
                          <a:spcPts val="0"/>
                        </a:spcAft>
                        <a:buNone/>
                      </a:pPr>
                      <a:r>
                        <a:rPr lang="en-US" sz="1200" b="1" u="none" strike="noStrike" cap="none">
                          <a:solidFill>
                            <a:schemeClr val="lt1"/>
                          </a:solidFill>
                        </a:rPr>
                        <a:t>Elementary &amp; Middle Schools</a:t>
                      </a:r>
                      <a:endParaRPr sz="1900"/>
                    </a:p>
                    <a:p>
                      <a:pPr marL="0" marR="0" lvl="0" indent="0" algn="ctr" rtl="0">
                        <a:lnSpc>
                          <a:spcPct val="100000"/>
                        </a:lnSpc>
                        <a:spcBef>
                          <a:spcPts val="0"/>
                        </a:spcBef>
                        <a:spcAft>
                          <a:spcPts val="0"/>
                        </a:spcAft>
                        <a:buNone/>
                      </a:pPr>
                      <a:endParaRPr sz="1200" b="1" u="none" strike="noStrike" cap="none">
                        <a:solidFill>
                          <a:schemeClr val="lt1"/>
                        </a:solidFill>
                      </a:endParaRPr>
                    </a:p>
                    <a:p>
                      <a:pPr marL="0" marR="0" lvl="0" indent="0" algn="ctr" rtl="0">
                        <a:lnSpc>
                          <a:spcPct val="100000"/>
                        </a:lnSpc>
                        <a:spcBef>
                          <a:spcPts val="0"/>
                        </a:spcBef>
                        <a:spcAft>
                          <a:spcPts val="0"/>
                        </a:spcAft>
                        <a:buNone/>
                      </a:pPr>
                      <a:r>
                        <a:rPr lang="en-US" sz="1200" b="1" u="none" strike="noStrike" cap="none">
                          <a:solidFill>
                            <a:schemeClr val="lt1"/>
                          </a:solidFill>
                        </a:rPr>
                        <a:t>30% </a:t>
                      </a:r>
                      <a:endParaRPr sz="1900"/>
                    </a:p>
                    <a:p>
                      <a:pPr marL="0" marR="0" lvl="0" indent="0" algn="ctr" rtl="0">
                        <a:lnSpc>
                          <a:spcPct val="100000"/>
                        </a:lnSpc>
                        <a:spcBef>
                          <a:spcPts val="0"/>
                        </a:spcBef>
                        <a:spcAft>
                          <a:spcPts val="0"/>
                        </a:spcAft>
                        <a:buNone/>
                      </a:pPr>
                      <a:r>
                        <a:rPr lang="en-US" sz="1200" b="1" u="none" strike="noStrike" cap="none">
                          <a:solidFill>
                            <a:schemeClr val="lt1"/>
                          </a:solidFill>
                        </a:rPr>
                        <a:t>High Schools &amp; Districts</a:t>
                      </a:r>
                      <a:endParaRPr sz="1200" b="1" u="none" strike="noStrike" cap="none">
                        <a:solidFill>
                          <a:schemeClr val="lt1"/>
                        </a:solidFill>
                        <a:latin typeface="Calibri"/>
                        <a:ea typeface="Calibri"/>
                        <a:cs typeface="Calibri"/>
                        <a:sym typeface="Calibri"/>
                      </a:endParaRPr>
                    </a:p>
                  </a:txBody>
                  <a:tcPr marL="91350" marR="91350" marT="60900" marB="60900" anchor="ctr">
                    <a:solidFill>
                      <a:schemeClr val="accent1"/>
                    </a:solidFill>
                  </a:tcPr>
                </a:tc>
                <a:extLst>
                  <a:ext uri="{0D108BD9-81ED-4DB2-BD59-A6C34878D82A}">
                    <a16:rowId xmlns:a16="http://schemas.microsoft.com/office/drawing/2014/main" val="10001"/>
                  </a:ext>
                </a:extLst>
              </a:tr>
              <a:tr h="1634575">
                <a:tc>
                  <a:txBody>
                    <a:bodyPr/>
                    <a:lstStyle/>
                    <a:p>
                      <a:pPr marL="0" marR="0" lvl="0" indent="0" algn="ctr" rtl="0">
                        <a:lnSpc>
                          <a:spcPct val="100000"/>
                        </a:lnSpc>
                        <a:spcBef>
                          <a:spcPts val="0"/>
                        </a:spcBef>
                        <a:spcAft>
                          <a:spcPts val="0"/>
                        </a:spcAft>
                        <a:buNone/>
                      </a:pPr>
                      <a:r>
                        <a:rPr lang="en-US" sz="1200" b="1" u="none" strike="noStrike" cap="none">
                          <a:solidFill>
                            <a:schemeClr val="lt1"/>
                          </a:solidFill>
                        </a:rPr>
                        <a:t>Academic Growth</a:t>
                      </a:r>
                      <a:endParaRPr sz="1200" b="1" u="none" strike="noStrike" cap="none">
                        <a:solidFill>
                          <a:schemeClr val="lt1"/>
                        </a:solidFill>
                        <a:latin typeface="Calibri"/>
                        <a:ea typeface="Calibri"/>
                        <a:cs typeface="Calibri"/>
                        <a:sym typeface="Calibri"/>
                      </a:endParaRPr>
                    </a:p>
                  </a:txBody>
                  <a:tcPr marL="91350" marR="91350" marT="60900" marB="60900" anchor="ctr">
                    <a:solidFill>
                      <a:schemeClr val="accent2"/>
                    </a:solidFill>
                  </a:tcP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rPr>
                        <a:t>60%</a:t>
                      </a:r>
                      <a:endParaRPr sz="1900"/>
                    </a:p>
                    <a:p>
                      <a:pPr marL="0" marR="0" lvl="0" indent="0" algn="ctr" rtl="0">
                        <a:lnSpc>
                          <a:spcPct val="100000"/>
                        </a:lnSpc>
                        <a:spcBef>
                          <a:spcPts val="0"/>
                        </a:spcBef>
                        <a:spcAft>
                          <a:spcPts val="0"/>
                        </a:spcAft>
                        <a:buNone/>
                      </a:pPr>
                      <a:r>
                        <a:rPr lang="en-US" sz="1200" b="1" u="none" strike="noStrike" cap="none">
                          <a:solidFill>
                            <a:schemeClr val="lt1"/>
                          </a:solidFill>
                        </a:rPr>
                        <a:t>Elementary &amp; Middle Schools</a:t>
                      </a:r>
                      <a:endParaRPr sz="1900"/>
                    </a:p>
                    <a:p>
                      <a:pPr marL="0" marR="0" lvl="0" indent="0" algn="ctr" rtl="0">
                        <a:lnSpc>
                          <a:spcPct val="100000"/>
                        </a:lnSpc>
                        <a:spcBef>
                          <a:spcPts val="0"/>
                        </a:spcBef>
                        <a:spcAft>
                          <a:spcPts val="0"/>
                        </a:spcAft>
                        <a:buNone/>
                      </a:pPr>
                      <a:endParaRPr sz="1200" b="1" u="none" strike="noStrike" cap="none">
                        <a:solidFill>
                          <a:schemeClr val="lt1"/>
                        </a:solidFill>
                      </a:endParaRPr>
                    </a:p>
                    <a:p>
                      <a:pPr marL="0" marR="0" lvl="0" indent="0" algn="ctr" rtl="0">
                        <a:lnSpc>
                          <a:spcPct val="100000"/>
                        </a:lnSpc>
                        <a:spcBef>
                          <a:spcPts val="0"/>
                        </a:spcBef>
                        <a:spcAft>
                          <a:spcPts val="0"/>
                        </a:spcAft>
                        <a:buNone/>
                      </a:pPr>
                      <a:r>
                        <a:rPr lang="en-US" sz="1200" b="1" u="none" strike="noStrike" cap="none">
                          <a:solidFill>
                            <a:schemeClr val="lt1"/>
                          </a:solidFill>
                        </a:rPr>
                        <a:t>40% </a:t>
                      </a:r>
                      <a:endParaRPr sz="1900"/>
                    </a:p>
                    <a:p>
                      <a:pPr marL="0" marR="0" lvl="0" indent="0" algn="ctr" rtl="0">
                        <a:lnSpc>
                          <a:spcPct val="100000"/>
                        </a:lnSpc>
                        <a:spcBef>
                          <a:spcPts val="0"/>
                        </a:spcBef>
                        <a:spcAft>
                          <a:spcPts val="0"/>
                        </a:spcAft>
                        <a:buNone/>
                      </a:pPr>
                      <a:r>
                        <a:rPr lang="en-US" sz="1200" b="1" u="none" strike="noStrike" cap="none">
                          <a:solidFill>
                            <a:schemeClr val="lt1"/>
                          </a:solidFill>
                        </a:rPr>
                        <a:t>High Schools &amp; Districts</a:t>
                      </a:r>
                      <a:endParaRPr sz="1200" b="1" u="none" strike="noStrike" cap="none">
                        <a:solidFill>
                          <a:schemeClr val="lt1"/>
                        </a:solidFill>
                        <a:latin typeface="Calibri"/>
                        <a:ea typeface="Calibri"/>
                        <a:cs typeface="Calibri"/>
                        <a:sym typeface="Calibri"/>
                      </a:endParaRPr>
                    </a:p>
                  </a:txBody>
                  <a:tcPr marL="91350" marR="91350" marT="60900" marB="60900" anchor="ctr">
                    <a:solidFill>
                      <a:schemeClr val="accent2"/>
                    </a:solidFill>
                  </a:tcPr>
                </a:tc>
                <a:extLst>
                  <a:ext uri="{0D108BD9-81ED-4DB2-BD59-A6C34878D82A}">
                    <a16:rowId xmlns:a16="http://schemas.microsoft.com/office/drawing/2014/main" val="10002"/>
                  </a:ext>
                </a:extLst>
              </a:tr>
              <a:tr h="812875">
                <a:tc>
                  <a:txBody>
                    <a:bodyPr/>
                    <a:lstStyle/>
                    <a:p>
                      <a:pPr marL="0" marR="0" lvl="0" indent="0" algn="ctr" rtl="0">
                        <a:lnSpc>
                          <a:spcPct val="100000"/>
                        </a:lnSpc>
                        <a:spcBef>
                          <a:spcPts val="0"/>
                        </a:spcBef>
                        <a:spcAft>
                          <a:spcPts val="0"/>
                        </a:spcAft>
                        <a:buNone/>
                      </a:pPr>
                      <a:r>
                        <a:rPr lang="en-US" sz="1200" b="1" u="none" strike="noStrike" cap="none"/>
                        <a:t>Postsecondary and Workforce Readiness</a:t>
                      </a:r>
                      <a:endParaRPr sz="1200" b="1" u="none" strike="noStrike" cap="none">
                        <a:solidFill>
                          <a:schemeClr val="lt1"/>
                        </a:solidFill>
                        <a:latin typeface="Calibri"/>
                        <a:ea typeface="Calibri"/>
                        <a:cs typeface="Calibri"/>
                        <a:sym typeface="Calibri"/>
                      </a:endParaRPr>
                    </a:p>
                  </a:txBody>
                  <a:tcPr marL="91350" marR="91350" marT="60900" marB="60900" anchor="ctr">
                    <a:solidFill>
                      <a:srgbClr val="CBC8E3"/>
                    </a:solidFill>
                  </a:tcPr>
                </a:tc>
                <a:tc>
                  <a:txBody>
                    <a:bodyPr/>
                    <a:lstStyle/>
                    <a:p>
                      <a:pPr marL="0" marR="0" lvl="0" indent="0" algn="ctr" rtl="0">
                        <a:lnSpc>
                          <a:spcPct val="100000"/>
                        </a:lnSpc>
                        <a:spcBef>
                          <a:spcPts val="0"/>
                        </a:spcBef>
                        <a:spcAft>
                          <a:spcPts val="0"/>
                        </a:spcAft>
                        <a:buNone/>
                      </a:pPr>
                      <a:r>
                        <a:rPr lang="en-US" sz="1200" b="1" u="none" strike="noStrike" cap="none"/>
                        <a:t>30% </a:t>
                      </a:r>
                      <a:endParaRPr sz="1900"/>
                    </a:p>
                    <a:p>
                      <a:pPr marL="0" marR="0" lvl="0" indent="0" algn="ctr" rtl="0">
                        <a:lnSpc>
                          <a:spcPct val="100000"/>
                        </a:lnSpc>
                        <a:spcBef>
                          <a:spcPts val="0"/>
                        </a:spcBef>
                        <a:spcAft>
                          <a:spcPts val="0"/>
                        </a:spcAft>
                        <a:buNone/>
                      </a:pPr>
                      <a:r>
                        <a:rPr lang="en-US" sz="1200" b="1" u="none" strike="noStrike" cap="none"/>
                        <a:t>High Schools &amp; Districts</a:t>
                      </a:r>
                      <a:endParaRPr sz="1200" b="1" u="none" strike="noStrike" cap="none">
                        <a:solidFill>
                          <a:schemeClr val="dk1"/>
                        </a:solidFill>
                        <a:latin typeface="Calibri"/>
                        <a:ea typeface="Calibri"/>
                        <a:cs typeface="Calibri"/>
                        <a:sym typeface="Calibri"/>
                      </a:endParaRPr>
                    </a:p>
                  </a:txBody>
                  <a:tcPr marL="91350" marR="91350" marT="60900" marB="60900" anchor="ctr">
                    <a:solidFill>
                      <a:srgbClr val="CBC8E3"/>
                    </a:solidFill>
                  </a:tcPr>
                </a:tc>
                <a:extLst>
                  <a:ext uri="{0D108BD9-81ED-4DB2-BD59-A6C34878D82A}">
                    <a16:rowId xmlns:a16="http://schemas.microsoft.com/office/drawing/2014/main" val="10003"/>
                  </a:ext>
                </a:extLst>
              </a:tr>
            </a:tbl>
          </a:graphicData>
        </a:graphic>
      </p:graphicFrame>
      <p:sp>
        <p:nvSpPr>
          <p:cNvPr id="1804" name="Google Shape;1804;p226"/>
          <p:cNvSpPr/>
          <p:nvPr/>
        </p:nvSpPr>
        <p:spPr>
          <a:xfrm>
            <a:off x="3088463" y="2942240"/>
            <a:ext cx="647100" cy="973500"/>
          </a:xfrm>
          <a:prstGeom prst="rightArrow">
            <a:avLst>
              <a:gd name="adj1" fmla="val 50000"/>
              <a:gd name="adj2" fmla="val 50000"/>
            </a:avLst>
          </a:prstGeom>
          <a:solidFill>
            <a:srgbClr val="D8D8D8"/>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pic>
        <p:nvPicPr>
          <p:cNvPr id="1805" name="Google Shape;1805;p226"/>
          <p:cNvPicPr preferRelativeResize="0"/>
          <p:nvPr/>
        </p:nvPicPr>
        <p:blipFill rotWithShape="1">
          <a:blip r:embed="rId3">
            <a:alphaModFix/>
          </a:blip>
          <a:srcRect/>
          <a:stretch/>
        </p:blipFill>
        <p:spPr>
          <a:xfrm>
            <a:off x="3231975" y="3147134"/>
            <a:ext cx="2595900" cy="2448900"/>
          </a:xfrm>
          <a:prstGeom prst="rect">
            <a:avLst/>
          </a:prstGeom>
          <a:noFill/>
          <a:ln>
            <a:noFill/>
          </a:ln>
        </p:spPr>
      </p:pic>
      <p:pic>
        <p:nvPicPr>
          <p:cNvPr id="1806" name="Google Shape;1806;p226"/>
          <p:cNvPicPr preferRelativeResize="0"/>
          <p:nvPr/>
        </p:nvPicPr>
        <p:blipFill rotWithShape="1">
          <a:blip r:embed="rId4">
            <a:alphaModFix/>
          </a:blip>
          <a:srcRect/>
          <a:stretch/>
        </p:blipFill>
        <p:spPr>
          <a:xfrm>
            <a:off x="3321175" y="1127725"/>
            <a:ext cx="2563200" cy="2346600"/>
          </a:xfrm>
          <a:prstGeom prst="rect">
            <a:avLst/>
          </a:prstGeom>
          <a:noFill/>
          <a:ln>
            <a:noFill/>
          </a:ln>
        </p:spPr>
      </p:pic>
      <p:sp>
        <p:nvSpPr>
          <p:cNvPr id="1807" name="Google Shape;1807;p226"/>
          <p:cNvSpPr/>
          <p:nvPr/>
        </p:nvSpPr>
        <p:spPr>
          <a:xfrm>
            <a:off x="5180767" y="2942252"/>
            <a:ext cx="647100" cy="973500"/>
          </a:xfrm>
          <a:prstGeom prst="rightArrow">
            <a:avLst>
              <a:gd name="adj1" fmla="val 50000"/>
              <a:gd name="adj2" fmla="val 50000"/>
            </a:avLst>
          </a:prstGeom>
          <a:solidFill>
            <a:srgbClr val="D8D8D8"/>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08" name="Google Shape;1808;p226"/>
          <p:cNvSpPr txBox="1"/>
          <p:nvPr/>
        </p:nvSpPr>
        <p:spPr>
          <a:xfrm>
            <a:off x="3182704" y="1112272"/>
            <a:ext cx="2778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0" u="none" strike="noStrike" cap="none">
                <a:solidFill>
                  <a:srgbClr val="666666"/>
                </a:solidFill>
                <a:latin typeface="Arial"/>
                <a:ea typeface="Arial"/>
                <a:cs typeface="Arial"/>
                <a:sym typeface="Arial"/>
              </a:rPr>
              <a:t>Elementary &amp; Middle Schools</a:t>
            </a:r>
            <a:endParaRPr>
              <a:solidFill>
                <a:srgbClr val="666666"/>
              </a:solidFill>
            </a:endParaRPr>
          </a:p>
        </p:txBody>
      </p:sp>
      <p:sp>
        <p:nvSpPr>
          <p:cNvPr id="1809" name="Google Shape;1809;p226"/>
          <p:cNvSpPr txBox="1"/>
          <p:nvPr/>
        </p:nvSpPr>
        <p:spPr>
          <a:xfrm>
            <a:off x="3182691" y="5437913"/>
            <a:ext cx="2778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0" u="none" strike="noStrike" cap="none">
                <a:solidFill>
                  <a:srgbClr val="666666"/>
                </a:solidFill>
                <a:latin typeface="Arial"/>
                <a:ea typeface="Arial"/>
                <a:cs typeface="Arial"/>
                <a:sym typeface="Arial"/>
              </a:rPr>
              <a:t>High Schools &amp; Districts</a:t>
            </a:r>
            <a:endParaRPr>
              <a:solidFill>
                <a:srgbClr val="666666"/>
              </a:solidFill>
            </a:endParaRPr>
          </a:p>
        </p:txBody>
      </p:sp>
      <p:sp>
        <p:nvSpPr>
          <p:cNvPr id="1810" name="Google Shape;1810;p226"/>
          <p:cNvSpPr txBox="1">
            <a:spLocks noGrp="1"/>
          </p:cNvSpPr>
          <p:nvPr>
            <p:ph type="title"/>
          </p:nvPr>
        </p:nvSpPr>
        <p:spPr>
          <a:xfrm>
            <a:off x="213075" y="51475"/>
            <a:ext cx="8520600" cy="8547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1100"/>
              <a:buNone/>
            </a:pPr>
            <a:r>
              <a:rPr lang="en-US" sz="2400">
                <a:latin typeface="Arial"/>
                <a:ea typeface="Arial"/>
                <a:cs typeface="Arial"/>
                <a:sym typeface="Arial"/>
              </a:rPr>
              <a:t>Performance Indicators</a:t>
            </a:r>
            <a:endParaRPr sz="2400">
              <a:latin typeface="Arial"/>
              <a:ea typeface="Arial"/>
              <a:cs typeface="Arial"/>
              <a:sym typeface="Arial"/>
            </a:endParaRPr>
          </a:p>
          <a:p>
            <a:pPr marL="0" lvl="0" indent="0" algn="l" rtl="0">
              <a:lnSpc>
                <a:spcPct val="100000"/>
              </a:lnSpc>
              <a:spcBef>
                <a:spcPts val="0"/>
              </a:spcBef>
              <a:spcAft>
                <a:spcPts val="0"/>
              </a:spcAft>
              <a:buSzPts val="1100"/>
              <a:buNone/>
            </a:pPr>
            <a:r>
              <a:rPr lang="en-US">
                <a:latin typeface="Arial"/>
                <a:ea typeface="Arial"/>
                <a:cs typeface="Arial"/>
                <a:sym typeface="Arial"/>
              </a:rPr>
              <a:t>Weighted to Determine Ratings</a:t>
            </a:r>
            <a:endParaRPr b="1">
              <a:latin typeface="Arial"/>
              <a:ea typeface="Arial"/>
              <a:cs typeface="Arial"/>
              <a:sym typeface="Arial"/>
            </a:endParaRPr>
          </a:p>
        </p:txBody>
      </p:sp>
      <p:sp>
        <p:nvSpPr>
          <p:cNvPr id="1811" name="Google Shape;1811;p226"/>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latin typeface="Calibri"/>
                <a:ea typeface="Calibri"/>
                <a:cs typeface="Calibri"/>
                <a:sym typeface="Calibri"/>
              </a:rPr>
              <a:t>70</a:t>
            </a:fld>
            <a:endParaRPr>
              <a:latin typeface="Calibri"/>
              <a:ea typeface="Calibri"/>
              <a:cs typeface="Calibri"/>
              <a:sym typeface="Calibri"/>
            </a:endParaRPr>
          </a:p>
        </p:txBody>
      </p:sp>
      <p:pic>
        <p:nvPicPr>
          <p:cNvPr id="1812" name="Google Shape;1812;p226"/>
          <p:cNvPicPr preferRelativeResize="0"/>
          <p:nvPr/>
        </p:nvPicPr>
        <p:blipFill>
          <a:blip r:embed="rId5">
            <a:alphaModFix/>
          </a:blip>
          <a:stretch>
            <a:fillRect/>
          </a:stretch>
        </p:blipFill>
        <p:spPr>
          <a:xfrm>
            <a:off x="5827883" y="1364800"/>
            <a:ext cx="3317117" cy="4128401"/>
          </a:xfrm>
          <a:prstGeom prst="rect">
            <a:avLst/>
          </a:prstGeom>
          <a:noFill/>
          <a:ln>
            <a:noFill/>
          </a:ln>
        </p:spPr>
      </p:pic>
    </p:spTree>
  </p:cSld>
  <p:clrMapOvr>
    <a:masterClrMapping/>
  </p:clrMapOvr>
  <p:transition spd="slow">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227"/>
          <p:cNvSpPr txBox="1">
            <a:spLocks noGrp="1"/>
          </p:cNvSpPr>
          <p:nvPr>
            <p:ph type="title"/>
          </p:nvPr>
        </p:nvSpPr>
        <p:spPr>
          <a:xfrm>
            <a:off x="245200" y="483975"/>
            <a:ext cx="6081900" cy="5271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Academic Achievement Indicator</a:t>
            </a:r>
            <a:endParaRPr/>
          </a:p>
        </p:txBody>
      </p:sp>
      <p:sp>
        <p:nvSpPr>
          <p:cNvPr id="1819" name="Google Shape;1819;p227"/>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71</a:t>
            </a:fld>
            <a:endParaRPr sz="1200"/>
          </a:p>
        </p:txBody>
      </p:sp>
      <p:graphicFrame>
        <p:nvGraphicFramePr>
          <p:cNvPr id="1820" name="Google Shape;1820;p227"/>
          <p:cNvGraphicFramePr/>
          <p:nvPr/>
        </p:nvGraphicFramePr>
        <p:xfrm>
          <a:off x="199913" y="1124519"/>
          <a:ext cx="8744175" cy="2830262"/>
        </p:xfrm>
        <a:graphic>
          <a:graphicData uri="http://schemas.openxmlformats.org/drawingml/2006/table">
            <a:tbl>
              <a:tblPr>
                <a:noFill/>
                <a:tableStyleId>{C6D68E1B-885D-42BC-970F-7E38EE5438E4}</a:tableStyleId>
              </a:tblPr>
              <a:tblGrid>
                <a:gridCol w="2080575">
                  <a:extLst>
                    <a:ext uri="{9D8B030D-6E8A-4147-A177-3AD203B41FA5}">
                      <a16:colId xmlns:a16="http://schemas.microsoft.com/office/drawing/2014/main" val="20000"/>
                    </a:ext>
                  </a:extLst>
                </a:gridCol>
                <a:gridCol w="4632250">
                  <a:extLst>
                    <a:ext uri="{9D8B030D-6E8A-4147-A177-3AD203B41FA5}">
                      <a16:colId xmlns:a16="http://schemas.microsoft.com/office/drawing/2014/main" val="20001"/>
                    </a:ext>
                  </a:extLst>
                </a:gridCol>
                <a:gridCol w="2031350">
                  <a:extLst>
                    <a:ext uri="{9D8B030D-6E8A-4147-A177-3AD203B41FA5}">
                      <a16:colId xmlns:a16="http://schemas.microsoft.com/office/drawing/2014/main" val="20002"/>
                    </a:ext>
                  </a:extLst>
                </a:gridCol>
              </a:tblGrid>
              <a:tr h="40665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solidFill>
                            <a:schemeClr val="dk1"/>
                          </a:solidFill>
                          <a:latin typeface="Calibri"/>
                          <a:ea typeface="Calibri"/>
                          <a:cs typeface="Calibri"/>
                          <a:sym typeface="Calibri"/>
                        </a:rPr>
                        <a:t>Performance Indicator</a:t>
                      </a:r>
                      <a:endParaRPr sz="1600" b="1" u="none" strike="noStrike" cap="none">
                        <a:solidFill>
                          <a:schemeClr val="dk1"/>
                        </a:solidFill>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8D8D8"/>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solidFill>
                            <a:schemeClr val="dk1"/>
                          </a:solidFill>
                          <a:latin typeface="Calibri"/>
                          <a:ea typeface="Calibri"/>
                          <a:cs typeface="Calibri"/>
                          <a:sym typeface="Calibri"/>
                        </a:rPr>
                        <a:t>Performance Data</a:t>
                      </a:r>
                      <a:endParaRPr sz="1600" b="1" u="none" strike="noStrike" cap="none">
                        <a:solidFill>
                          <a:schemeClr val="dk1"/>
                        </a:solidFill>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8D8D8"/>
                    </a:solidFill>
                  </a:tcPr>
                </a:tc>
                <a:tc>
                  <a:txBody>
                    <a:bodyPr/>
                    <a:lstStyle/>
                    <a:p>
                      <a:pPr marL="0" marR="0" lvl="0" indent="0" algn="ctr" rtl="0">
                        <a:lnSpc>
                          <a:spcPct val="115000"/>
                        </a:lnSpc>
                        <a:spcBef>
                          <a:spcPts val="0"/>
                        </a:spcBef>
                        <a:spcAft>
                          <a:spcPts val="0"/>
                        </a:spcAft>
                        <a:buNone/>
                      </a:pPr>
                      <a:r>
                        <a:rPr lang="en-US" sz="1600" b="1">
                          <a:solidFill>
                            <a:schemeClr val="dk1"/>
                          </a:solidFill>
                          <a:latin typeface="Calibri"/>
                          <a:ea typeface="Calibri"/>
                          <a:cs typeface="Calibri"/>
                          <a:sym typeface="Calibri"/>
                        </a:rPr>
                        <a:t>Weight (% of Total)</a:t>
                      </a:r>
                      <a:endParaRPr sz="1600" b="1" u="none" strike="noStrike" cap="none">
                        <a:solidFill>
                          <a:schemeClr val="dk1"/>
                        </a:solidFill>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1025125">
                <a:tc>
                  <a:txBody>
                    <a:bodyPr/>
                    <a:lstStyle/>
                    <a:p>
                      <a:pPr marL="0" marR="0" lvl="0" indent="0" algn="ctr" rtl="0">
                        <a:lnSpc>
                          <a:spcPct val="115000"/>
                        </a:lnSpc>
                        <a:spcBef>
                          <a:spcPts val="0"/>
                        </a:spcBef>
                        <a:spcAft>
                          <a:spcPts val="0"/>
                        </a:spcAft>
                        <a:buClr>
                          <a:srgbClr val="000000"/>
                        </a:buClr>
                        <a:buSzPts val="1700"/>
                        <a:buFont typeface="Arial"/>
                        <a:buNone/>
                      </a:pPr>
                      <a:r>
                        <a:rPr lang="en-US" sz="1800" b="1" u="none" strike="noStrike" cap="none">
                          <a:solidFill>
                            <a:schemeClr val="lt1"/>
                          </a:solidFill>
                          <a:latin typeface="Calibri"/>
                          <a:ea typeface="Calibri"/>
                          <a:cs typeface="Calibri"/>
                          <a:sym typeface="Calibri"/>
                        </a:rPr>
                        <a:t>Academic Achievement</a:t>
                      </a:r>
                      <a:endParaRPr sz="1800" b="1" u="none" strike="noStrike" cap="none">
                        <a:solidFill>
                          <a:schemeClr val="lt1"/>
                        </a:solidFill>
                        <a:latin typeface="Calibri"/>
                        <a:ea typeface="Calibri"/>
                        <a:cs typeface="Calibri"/>
                        <a:sym typeface="Calibri"/>
                      </a:endParaRPr>
                    </a:p>
                  </a:txBody>
                  <a:tcPr marL="91425" marR="91425" marT="91425" marB="9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05565E"/>
                    </a:solidFill>
                  </a:tcPr>
                </a:tc>
                <a:tc>
                  <a:txBody>
                    <a:bodyPr/>
                    <a:lstStyle/>
                    <a:p>
                      <a:pPr marL="457200" marR="0" lvl="0" indent="-330200" algn="l" rtl="0">
                        <a:lnSpc>
                          <a:spcPct val="100000"/>
                        </a:lnSpc>
                        <a:spcBef>
                          <a:spcPts val="0"/>
                        </a:spcBef>
                        <a:spcAft>
                          <a:spcPts val="0"/>
                        </a:spcAft>
                        <a:buClr>
                          <a:srgbClr val="000000"/>
                        </a:buClr>
                        <a:buSzPts val="1800"/>
                        <a:buFont typeface="Arial"/>
                        <a:buChar char="●"/>
                      </a:pPr>
                      <a:r>
                        <a:rPr lang="en-US" sz="1800" u="none" strike="noStrike" cap="none">
                          <a:latin typeface="Calibri"/>
                          <a:ea typeface="Calibri"/>
                          <a:cs typeface="Calibri"/>
                          <a:sym typeface="Calibri"/>
                        </a:rPr>
                        <a:t>Mean scale score</a:t>
                      </a:r>
                      <a:endParaRPr sz="1800" i="1" u="none" strike="noStrike" cap="none">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800"/>
                        <a:buFont typeface="Arial"/>
                        <a:buChar char="●"/>
                      </a:pPr>
                      <a:r>
                        <a:rPr lang="en-US" sz="1800" u="none" strike="noStrike" cap="none">
                          <a:latin typeface="Calibri"/>
                          <a:ea typeface="Calibri"/>
                          <a:cs typeface="Calibri"/>
                          <a:sym typeface="Calibri"/>
                        </a:rPr>
                        <a:t>English language arts, math, and science assessments</a:t>
                      </a:r>
                      <a:endParaRPr sz="1800" u="none" strike="noStrike" cap="none">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1800"/>
                        <a:buFont typeface="Arial"/>
                        <a:buChar char="●"/>
                      </a:pPr>
                      <a:r>
                        <a:rPr lang="en-US" sz="1800" u="none" strike="noStrike" cap="none">
                          <a:latin typeface="Calibri"/>
                          <a:ea typeface="Calibri"/>
                          <a:cs typeface="Calibri"/>
                          <a:sym typeface="Calibri"/>
                        </a:rPr>
                        <a:t>Overall and for disaggregated groups</a:t>
                      </a:r>
                      <a:endParaRPr sz="1800" u="none" strike="noStrike" cap="none">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077682">
                        <a:alpha val="40000"/>
                      </a:srgbClr>
                    </a:solidFill>
                  </a:tcPr>
                </a:tc>
                <a:tc>
                  <a:txBody>
                    <a:bodyPr/>
                    <a:lstStyle/>
                    <a:p>
                      <a:pPr marL="0" lvl="0" indent="0" algn="ctr" rtl="0">
                        <a:spcBef>
                          <a:spcPts val="0"/>
                        </a:spcBef>
                        <a:spcAft>
                          <a:spcPts val="0"/>
                        </a:spcAft>
                        <a:buClr>
                          <a:schemeClr val="dk1"/>
                        </a:buClr>
                        <a:buSzPts val="1100"/>
                        <a:buFont typeface="Arial"/>
                        <a:buNone/>
                      </a:pPr>
                      <a:r>
                        <a:rPr lang="en-US" sz="1800">
                          <a:solidFill>
                            <a:schemeClr val="lt1"/>
                          </a:solidFill>
                          <a:latin typeface="Calibri"/>
                          <a:ea typeface="Calibri"/>
                          <a:cs typeface="Calibri"/>
                          <a:sym typeface="Calibri"/>
                        </a:rPr>
                        <a:t>40%</a:t>
                      </a:r>
                      <a:endParaRPr sz="1800">
                        <a:solidFill>
                          <a:schemeClr val="lt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a:solidFill>
                            <a:schemeClr val="lt1"/>
                          </a:solidFill>
                          <a:latin typeface="Calibri"/>
                          <a:ea typeface="Calibri"/>
                          <a:cs typeface="Calibri"/>
                          <a:sym typeface="Calibri"/>
                        </a:rPr>
                        <a:t>Elementary &amp; Middle Schools</a:t>
                      </a:r>
                      <a:endParaRPr sz="1800">
                        <a:solidFill>
                          <a:schemeClr val="lt1"/>
                        </a:solidFill>
                        <a:latin typeface="Calibri"/>
                        <a:ea typeface="Calibri"/>
                        <a:cs typeface="Calibri"/>
                        <a:sym typeface="Calibri"/>
                      </a:endParaRPr>
                    </a:p>
                    <a:p>
                      <a:pPr marL="457200" lvl="0" indent="-215900" algn="ctr" rtl="0">
                        <a:spcBef>
                          <a:spcPts val="0"/>
                        </a:spcBef>
                        <a:spcAft>
                          <a:spcPts val="0"/>
                        </a:spcAft>
                        <a:buNone/>
                      </a:pPr>
                      <a:endParaRPr sz="1800">
                        <a:solidFill>
                          <a:schemeClr val="lt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800">
                          <a:solidFill>
                            <a:schemeClr val="lt1"/>
                          </a:solidFill>
                          <a:latin typeface="Calibri"/>
                          <a:ea typeface="Calibri"/>
                          <a:cs typeface="Calibri"/>
                          <a:sym typeface="Calibri"/>
                        </a:rPr>
                        <a:t>30%</a:t>
                      </a:r>
                      <a:endParaRPr sz="1800">
                        <a:solidFill>
                          <a:schemeClr val="lt1"/>
                        </a:solidFill>
                        <a:latin typeface="Calibri"/>
                        <a:ea typeface="Calibri"/>
                        <a:cs typeface="Calibri"/>
                        <a:sym typeface="Calibri"/>
                      </a:endParaRPr>
                    </a:p>
                    <a:p>
                      <a:pPr marL="0" lvl="0" indent="0" algn="ctr" rtl="0">
                        <a:spcBef>
                          <a:spcPts val="0"/>
                        </a:spcBef>
                        <a:spcAft>
                          <a:spcPts val="0"/>
                        </a:spcAft>
                        <a:buNone/>
                      </a:pPr>
                      <a:r>
                        <a:rPr lang="en-US" sz="1800">
                          <a:solidFill>
                            <a:schemeClr val="lt1"/>
                          </a:solidFill>
                          <a:latin typeface="Calibri"/>
                          <a:ea typeface="Calibri"/>
                          <a:cs typeface="Calibri"/>
                          <a:sym typeface="Calibri"/>
                        </a:rPr>
                        <a:t>High Schools &amp; Districts</a:t>
                      </a:r>
                      <a:endParaRPr sz="1800">
                        <a:solidFill>
                          <a:schemeClr val="lt1"/>
                        </a:solidFill>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05565E"/>
                    </a:solidFill>
                  </a:tcPr>
                </a:tc>
                <a:extLst>
                  <a:ext uri="{0D108BD9-81ED-4DB2-BD59-A6C34878D82A}">
                    <a16:rowId xmlns:a16="http://schemas.microsoft.com/office/drawing/2014/main" val="10001"/>
                  </a:ext>
                </a:extLst>
              </a:tr>
            </a:tbl>
          </a:graphicData>
        </a:graphic>
      </p:graphicFrame>
      <p:pic>
        <p:nvPicPr>
          <p:cNvPr id="1821" name="Google Shape;1821;p227"/>
          <p:cNvPicPr preferRelativeResize="0"/>
          <p:nvPr/>
        </p:nvPicPr>
        <p:blipFill>
          <a:blip r:embed="rId3">
            <a:alphaModFix/>
          </a:blip>
          <a:stretch>
            <a:fillRect/>
          </a:stretch>
        </p:blipFill>
        <p:spPr>
          <a:xfrm>
            <a:off x="2343150" y="2970582"/>
            <a:ext cx="4457700" cy="1095375"/>
          </a:xfrm>
          <a:prstGeom prst="rect">
            <a:avLst/>
          </a:prstGeom>
          <a:noFill/>
          <a:ln>
            <a:noFill/>
          </a:ln>
        </p:spPr>
      </p:pic>
      <p:pic>
        <p:nvPicPr>
          <p:cNvPr id="1823" name="Google Shape;1823;p227"/>
          <p:cNvPicPr preferRelativeResize="0"/>
          <p:nvPr/>
        </p:nvPicPr>
        <p:blipFill>
          <a:blip r:embed="rId4">
            <a:alphaModFix/>
          </a:blip>
          <a:stretch>
            <a:fillRect/>
          </a:stretch>
        </p:blipFill>
        <p:spPr>
          <a:xfrm>
            <a:off x="0" y="5531769"/>
            <a:ext cx="9143999" cy="1236961"/>
          </a:xfrm>
          <a:prstGeom prst="rect">
            <a:avLst/>
          </a:prstGeom>
          <a:noFill/>
          <a:ln>
            <a:noFill/>
          </a:ln>
        </p:spPr>
      </p:pic>
      <p:pic>
        <p:nvPicPr>
          <p:cNvPr id="3" name="Picture 2">
            <a:extLst>
              <a:ext uri="{FF2B5EF4-FFF2-40B4-BE49-F238E27FC236}">
                <a16:creationId xmlns:a16="http://schemas.microsoft.com/office/drawing/2014/main" id="{7822DDE8-58BD-4E85-F7EE-3FDC3E1724BB}"/>
              </a:ext>
            </a:extLst>
          </p:cNvPr>
          <p:cNvPicPr>
            <a:picLocks noChangeAspect="1"/>
          </p:cNvPicPr>
          <p:nvPr/>
        </p:nvPicPr>
        <p:blipFill>
          <a:blip r:embed="rId5"/>
          <a:stretch>
            <a:fillRect/>
          </a:stretch>
        </p:blipFill>
        <p:spPr>
          <a:xfrm>
            <a:off x="-1" y="4091671"/>
            <a:ext cx="9144000" cy="1516718"/>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228"/>
          <p:cNvSpPr txBox="1">
            <a:spLocks noGrp="1"/>
          </p:cNvSpPr>
          <p:nvPr>
            <p:ph type="title"/>
          </p:nvPr>
        </p:nvSpPr>
        <p:spPr>
          <a:xfrm>
            <a:off x="288325" y="395175"/>
            <a:ext cx="6785700" cy="615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Achievement </a:t>
            </a:r>
            <a:r>
              <a:rPr lang="en-US"/>
              <a:t>| District Data by Level Example</a:t>
            </a:r>
            <a:endParaRPr/>
          </a:p>
        </p:txBody>
      </p:sp>
      <p:sp>
        <p:nvSpPr>
          <p:cNvPr id="1830" name="Google Shape;1830;p228"/>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72</a:t>
            </a:fld>
            <a:endParaRPr sz="1200"/>
          </a:p>
        </p:txBody>
      </p:sp>
      <p:sp>
        <p:nvSpPr>
          <p:cNvPr id="1831" name="Google Shape;1831;p228"/>
          <p:cNvSpPr txBox="1"/>
          <p:nvPr/>
        </p:nvSpPr>
        <p:spPr>
          <a:xfrm>
            <a:off x="8125975" y="323100"/>
            <a:ext cx="685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pic>
        <p:nvPicPr>
          <p:cNvPr id="1832" name="Google Shape;1832;p228"/>
          <p:cNvPicPr preferRelativeResize="0"/>
          <p:nvPr/>
        </p:nvPicPr>
        <p:blipFill>
          <a:blip r:embed="rId3">
            <a:alphaModFix/>
          </a:blip>
          <a:stretch>
            <a:fillRect/>
          </a:stretch>
        </p:blipFill>
        <p:spPr>
          <a:xfrm>
            <a:off x="6886571" y="1222375"/>
            <a:ext cx="2105025" cy="304800"/>
          </a:xfrm>
          <a:prstGeom prst="rect">
            <a:avLst/>
          </a:prstGeom>
          <a:noFill/>
          <a:ln>
            <a:noFill/>
          </a:ln>
        </p:spPr>
      </p:pic>
      <p:pic>
        <p:nvPicPr>
          <p:cNvPr id="1833" name="Google Shape;1833;p228"/>
          <p:cNvPicPr preferRelativeResize="0"/>
          <p:nvPr/>
        </p:nvPicPr>
        <p:blipFill>
          <a:blip r:embed="rId4">
            <a:alphaModFix/>
          </a:blip>
          <a:stretch>
            <a:fillRect/>
          </a:stretch>
        </p:blipFill>
        <p:spPr>
          <a:xfrm>
            <a:off x="0" y="5423769"/>
            <a:ext cx="9143999" cy="1236961"/>
          </a:xfrm>
          <a:prstGeom prst="rect">
            <a:avLst/>
          </a:prstGeom>
          <a:noFill/>
          <a:ln w="19050" cap="flat" cmpd="sng">
            <a:solidFill>
              <a:schemeClr val="dk1"/>
            </a:solidFill>
            <a:prstDash val="solid"/>
            <a:round/>
            <a:headEnd type="none" w="sm" len="sm"/>
            <a:tailEnd type="none" w="sm" len="sm"/>
          </a:ln>
        </p:spPr>
      </p:pic>
      <p:pic>
        <p:nvPicPr>
          <p:cNvPr id="1834" name="Google Shape;1834;p228"/>
          <p:cNvPicPr preferRelativeResize="0"/>
          <p:nvPr/>
        </p:nvPicPr>
        <p:blipFill>
          <a:blip r:embed="rId5">
            <a:alphaModFix/>
          </a:blip>
          <a:stretch>
            <a:fillRect/>
          </a:stretch>
        </p:blipFill>
        <p:spPr>
          <a:xfrm>
            <a:off x="288325" y="1523837"/>
            <a:ext cx="8305375" cy="38103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sp>
        <p:nvSpPr>
          <p:cNvPr id="1840" name="Google Shape;1840;p229"/>
          <p:cNvSpPr txBox="1">
            <a:spLocks noGrp="1"/>
          </p:cNvSpPr>
          <p:nvPr>
            <p:ph type="title"/>
          </p:nvPr>
        </p:nvSpPr>
        <p:spPr>
          <a:xfrm>
            <a:off x="245200" y="514875"/>
            <a:ext cx="6081900" cy="495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Growth Indicator</a:t>
            </a:r>
            <a:r>
              <a:rPr lang="en-US"/>
              <a:t> | Overview</a:t>
            </a:r>
            <a:endParaRPr/>
          </a:p>
        </p:txBody>
      </p:sp>
      <p:sp>
        <p:nvSpPr>
          <p:cNvPr id="1841" name="Google Shape;1841;p229"/>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1200"/>
              <a:t>73</a:t>
            </a:fld>
            <a:endParaRPr sz="1200"/>
          </a:p>
        </p:txBody>
      </p:sp>
      <p:graphicFrame>
        <p:nvGraphicFramePr>
          <p:cNvPr id="1842" name="Google Shape;1842;p229"/>
          <p:cNvGraphicFramePr/>
          <p:nvPr/>
        </p:nvGraphicFramePr>
        <p:xfrm>
          <a:off x="199900" y="1398844"/>
          <a:ext cx="8744175" cy="2830262"/>
        </p:xfrm>
        <a:graphic>
          <a:graphicData uri="http://schemas.openxmlformats.org/drawingml/2006/table">
            <a:tbl>
              <a:tblPr>
                <a:noFill/>
                <a:tableStyleId>{C6D68E1B-885D-42BC-970F-7E38EE5438E4}</a:tableStyleId>
              </a:tblPr>
              <a:tblGrid>
                <a:gridCol w="2080575">
                  <a:extLst>
                    <a:ext uri="{9D8B030D-6E8A-4147-A177-3AD203B41FA5}">
                      <a16:colId xmlns:a16="http://schemas.microsoft.com/office/drawing/2014/main" val="20000"/>
                    </a:ext>
                  </a:extLst>
                </a:gridCol>
                <a:gridCol w="4632250">
                  <a:extLst>
                    <a:ext uri="{9D8B030D-6E8A-4147-A177-3AD203B41FA5}">
                      <a16:colId xmlns:a16="http://schemas.microsoft.com/office/drawing/2014/main" val="20001"/>
                    </a:ext>
                  </a:extLst>
                </a:gridCol>
                <a:gridCol w="2031350">
                  <a:extLst>
                    <a:ext uri="{9D8B030D-6E8A-4147-A177-3AD203B41FA5}">
                      <a16:colId xmlns:a16="http://schemas.microsoft.com/office/drawing/2014/main" val="20002"/>
                    </a:ext>
                  </a:extLst>
                </a:gridCol>
              </a:tblGrid>
              <a:tr h="40665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solidFill>
                            <a:schemeClr val="dk1"/>
                          </a:solidFill>
                          <a:latin typeface="Calibri"/>
                          <a:ea typeface="Calibri"/>
                          <a:cs typeface="Calibri"/>
                          <a:sym typeface="Calibri"/>
                        </a:rPr>
                        <a:t>Performance Indicator</a:t>
                      </a:r>
                      <a:endParaRPr sz="1600" b="1" u="none" strike="noStrike" cap="none">
                        <a:solidFill>
                          <a:schemeClr val="dk1"/>
                        </a:solidFill>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8D8D8"/>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solidFill>
                            <a:schemeClr val="dk1"/>
                          </a:solidFill>
                          <a:latin typeface="Calibri"/>
                          <a:ea typeface="Calibri"/>
                          <a:cs typeface="Calibri"/>
                          <a:sym typeface="Calibri"/>
                        </a:rPr>
                        <a:t>Performance Data</a:t>
                      </a:r>
                      <a:endParaRPr sz="1600" b="1" u="none" strike="noStrike" cap="none">
                        <a:solidFill>
                          <a:schemeClr val="dk1"/>
                        </a:solidFill>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8D8D8"/>
                    </a:solidFill>
                  </a:tcPr>
                </a:tc>
                <a:tc>
                  <a:txBody>
                    <a:bodyPr/>
                    <a:lstStyle/>
                    <a:p>
                      <a:pPr marL="0" marR="0" lvl="0" indent="0" algn="ctr" rtl="0">
                        <a:lnSpc>
                          <a:spcPct val="115000"/>
                        </a:lnSpc>
                        <a:spcBef>
                          <a:spcPts val="0"/>
                        </a:spcBef>
                        <a:spcAft>
                          <a:spcPts val="0"/>
                        </a:spcAft>
                        <a:buNone/>
                      </a:pPr>
                      <a:r>
                        <a:rPr lang="en-US" sz="1600" b="1">
                          <a:solidFill>
                            <a:schemeClr val="dk1"/>
                          </a:solidFill>
                          <a:latin typeface="Calibri"/>
                          <a:ea typeface="Calibri"/>
                          <a:cs typeface="Calibri"/>
                          <a:sym typeface="Calibri"/>
                        </a:rPr>
                        <a:t>Weight (% of Total)</a:t>
                      </a:r>
                      <a:endParaRPr sz="1600" b="1" u="none" strike="noStrike" cap="none">
                        <a:solidFill>
                          <a:schemeClr val="dk1"/>
                        </a:solidFill>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1025125">
                <a:tc>
                  <a:txBody>
                    <a:bodyPr/>
                    <a:lstStyle/>
                    <a:p>
                      <a:pPr marL="0" lvl="0" indent="0" algn="ctr" rtl="0">
                        <a:lnSpc>
                          <a:spcPct val="115000"/>
                        </a:lnSpc>
                        <a:spcBef>
                          <a:spcPts val="0"/>
                        </a:spcBef>
                        <a:spcAft>
                          <a:spcPts val="0"/>
                        </a:spcAft>
                        <a:buClr>
                          <a:schemeClr val="dk1"/>
                        </a:buClr>
                        <a:buSzPts val="1100"/>
                        <a:buFont typeface="Arial"/>
                        <a:buNone/>
                      </a:pPr>
                      <a:r>
                        <a:rPr lang="en-US" sz="1800" b="1">
                          <a:solidFill>
                            <a:schemeClr val="lt1"/>
                          </a:solidFill>
                          <a:latin typeface="Calibri"/>
                          <a:ea typeface="Calibri"/>
                          <a:cs typeface="Calibri"/>
                          <a:sym typeface="Calibri"/>
                        </a:rPr>
                        <a:t>Academic Growth</a:t>
                      </a:r>
                      <a:endParaRPr sz="1800" b="1">
                        <a:solidFill>
                          <a:schemeClr val="lt1"/>
                        </a:solidFill>
                        <a:latin typeface="Calibri"/>
                        <a:ea typeface="Calibri"/>
                        <a:cs typeface="Calibri"/>
                        <a:sym typeface="Calibri"/>
                      </a:endParaRPr>
                    </a:p>
                  </a:txBody>
                  <a:tcPr marL="91425" marR="91425" marT="91425" marB="9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31386D"/>
                    </a:solidFill>
                  </a:tcPr>
                </a:tc>
                <a:tc>
                  <a:txBody>
                    <a:bodyPr/>
                    <a:lstStyle/>
                    <a:p>
                      <a:pPr marL="457200" marR="0" lvl="0" indent="-330200" algn="l" rtl="0">
                        <a:lnSpc>
                          <a:spcPct val="100000"/>
                        </a:lnSpc>
                        <a:spcBef>
                          <a:spcPts val="0"/>
                        </a:spcBef>
                        <a:spcAft>
                          <a:spcPts val="0"/>
                        </a:spcAft>
                        <a:buSzPts val="1800"/>
                        <a:buChar char="●"/>
                      </a:pPr>
                      <a:r>
                        <a:rPr lang="en-US" sz="1800">
                          <a:latin typeface="Calibri"/>
                          <a:ea typeface="Calibri"/>
                          <a:cs typeface="Calibri"/>
                          <a:sym typeface="Calibri"/>
                        </a:rPr>
                        <a:t>Median student growth percentile</a:t>
                      </a:r>
                      <a:endParaRPr sz="1800">
                        <a:latin typeface="Calibri"/>
                        <a:ea typeface="Calibri"/>
                        <a:cs typeface="Calibri"/>
                        <a:sym typeface="Calibri"/>
                      </a:endParaRPr>
                    </a:p>
                    <a:p>
                      <a:pPr marL="457200" marR="0" lvl="0" indent="-330200" algn="l" rtl="0">
                        <a:lnSpc>
                          <a:spcPct val="100000"/>
                        </a:lnSpc>
                        <a:spcBef>
                          <a:spcPts val="0"/>
                        </a:spcBef>
                        <a:spcAft>
                          <a:spcPts val="0"/>
                        </a:spcAft>
                        <a:buSzPts val="1800"/>
                        <a:buChar char="●"/>
                      </a:pPr>
                      <a:r>
                        <a:rPr lang="en-US" sz="1800">
                          <a:latin typeface="Calibri"/>
                          <a:ea typeface="Calibri"/>
                          <a:cs typeface="Calibri"/>
                          <a:sym typeface="Calibri"/>
                        </a:rPr>
                        <a:t>English language arts, mathematics and English language proficiency assessments</a:t>
                      </a:r>
                      <a:endParaRPr sz="1800">
                        <a:latin typeface="Calibri"/>
                        <a:ea typeface="Calibri"/>
                        <a:cs typeface="Calibri"/>
                        <a:sym typeface="Calibri"/>
                      </a:endParaRPr>
                    </a:p>
                    <a:p>
                      <a:pPr marL="457200" marR="0" lvl="0" indent="-330200" algn="l" rtl="0">
                        <a:lnSpc>
                          <a:spcPct val="100000"/>
                        </a:lnSpc>
                        <a:spcBef>
                          <a:spcPts val="0"/>
                        </a:spcBef>
                        <a:spcAft>
                          <a:spcPts val="0"/>
                        </a:spcAft>
                        <a:buSzPts val="1800"/>
                        <a:buChar char="●"/>
                      </a:pPr>
                      <a:r>
                        <a:rPr lang="en-US" sz="1800">
                          <a:latin typeface="Calibri"/>
                          <a:ea typeface="Calibri"/>
                          <a:cs typeface="Calibri"/>
                          <a:sym typeface="Calibri"/>
                        </a:rPr>
                        <a:t>English language proficiency On Track metric</a:t>
                      </a:r>
                      <a:endParaRPr sz="1800">
                        <a:latin typeface="Calibri"/>
                        <a:ea typeface="Calibri"/>
                        <a:cs typeface="Calibri"/>
                        <a:sym typeface="Calibri"/>
                      </a:endParaRPr>
                    </a:p>
                    <a:p>
                      <a:pPr marL="457200" marR="0" lvl="0" indent="-330200" algn="l" rtl="0">
                        <a:lnSpc>
                          <a:spcPct val="100000"/>
                        </a:lnSpc>
                        <a:spcBef>
                          <a:spcPts val="0"/>
                        </a:spcBef>
                        <a:spcAft>
                          <a:spcPts val="0"/>
                        </a:spcAft>
                        <a:buSzPts val="1800"/>
                        <a:buChar char="●"/>
                      </a:pPr>
                      <a:r>
                        <a:rPr lang="en-US" sz="1800">
                          <a:latin typeface="Calibri"/>
                          <a:ea typeface="Calibri"/>
                          <a:cs typeface="Calibri"/>
                          <a:sym typeface="Calibri"/>
                        </a:rPr>
                        <a:t>Overall and for disaggregated groups</a:t>
                      </a:r>
                      <a:endParaRPr sz="1800">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232C67">
                        <a:alpha val="40000"/>
                      </a:srgbClr>
                    </a:solidFill>
                  </a:tcPr>
                </a:tc>
                <a:tc>
                  <a:txBody>
                    <a:bodyPr/>
                    <a:lstStyle/>
                    <a:p>
                      <a:pPr marL="0" lvl="0" indent="0" algn="ctr" rtl="0">
                        <a:spcBef>
                          <a:spcPts val="0"/>
                        </a:spcBef>
                        <a:spcAft>
                          <a:spcPts val="0"/>
                        </a:spcAft>
                        <a:buNone/>
                      </a:pPr>
                      <a:r>
                        <a:rPr lang="en-US" sz="1800" b="1">
                          <a:solidFill>
                            <a:schemeClr val="lt1"/>
                          </a:solidFill>
                          <a:latin typeface="Calibri"/>
                          <a:ea typeface="Calibri"/>
                          <a:cs typeface="Calibri"/>
                          <a:sym typeface="Calibri"/>
                        </a:rPr>
                        <a:t>60%</a:t>
                      </a:r>
                      <a:endParaRPr sz="1800" b="1">
                        <a:solidFill>
                          <a:schemeClr val="lt1"/>
                        </a:solidFill>
                        <a:latin typeface="Calibri"/>
                        <a:ea typeface="Calibri"/>
                        <a:cs typeface="Calibri"/>
                        <a:sym typeface="Calibri"/>
                      </a:endParaRPr>
                    </a:p>
                    <a:p>
                      <a:pPr marL="0" lvl="0" indent="0" algn="ctr" rtl="0">
                        <a:spcBef>
                          <a:spcPts val="0"/>
                        </a:spcBef>
                        <a:spcAft>
                          <a:spcPts val="0"/>
                        </a:spcAft>
                        <a:buNone/>
                      </a:pPr>
                      <a:r>
                        <a:rPr lang="en-US" sz="1800">
                          <a:solidFill>
                            <a:schemeClr val="lt1"/>
                          </a:solidFill>
                          <a:latin typeface="Calibri"/>
                          <a:ea typeface="Calibri"/>
                          <a:cs typeface="Calibri"/>
                          <a:sym typeface="Calibri"/>
                        </a:rPr>
                        <a:t>Elementary &amp; Middle Schools</a:t>
                      </a:r>
                      <a:endParaRPr sz="1800">
                        <a:solidFill>
                          <a:schemeClr val="lt1"/>
                        </a:solidFill>
                        <a:latin typeface="Calibri"/>
                        <a:ea typeface="Calibri"/>
                        <a:cs typeface="Calibri"/>
                        <a:sym typeface="Calibri"/>
                      </a:endParaRPr>
                    </a:p>
                    <a:p>
                      <a:pPr marL="0" lvl="0" indent="0" algn="ctr" rtl="0">
                        <a:spcBef>
                          <a:spcPts val="0"/>
                        </a:spcBef>
                        <a:spcAft>
                          <a:spcPts val="0"/>
                        </a:spcAft>
                        <a:buNone/>
                      </a:pPr>
                      <a:endParaRPr sz="1800">
                        <a:solidFill>
                          <a:schemeClr val="lt1"/>
                        </a:solidFill>
                        <a:latin typeface="Calibri"/>
                        <a:ea typeface="Calibri"/>
                        <a:cs typeface="Calibri"/>
                        <a:sym typeface="Calibri"/>
                      </a:endParaRPr>
                    </a:p>
                    <a:p>
                      <a:pPr marL="0" lvl="0" indent="0" algn="ctr" rtl="0">
                        <a:spcBef>
                          <a:spcPts val="0"/>
                        </a:spcBef>
                        <a:spcAft>
                          <a:spcPts val="0"/>
                        </a:spcAft>
                        <a:buNone/>
                      </a:pPr>
                      <a:r>
                        <a:rPr lang="en-US" sz="1800" b="1">
                          <a:solidFill>
                            <a:schemeClr val="lt1"/>
                          </a:solidFill>
                          <a:latin typeface="Calibri"/>
                          <a:ea typeface="Calibri"/>
                          <a:cs typeface="Calibri"/>
                          <a:sym typeface="Calibri"/>
                        </a:rPr>
                        <a:t>40%</a:t>
                      </a:r>
                      <a:endParaRPr sz="1800" b="1">
                        <a:solidFill>
                          <a:schemeClr val="lt1"/>
                        </a:solidFill>
                        <a:latin typeface="Calibri"/>
                        <a:ea typeface="Calibri"/>
                        <a:cs typeface="Calibri"/>
                        <a:sym typeface="Calibri"/>
                      </a:endParaRPr>
                    </a:p>
                    <a:p>
                      <a:pPr marL="0" lvl="0" indent="0" algn="ctr" rtl="0">
                        <a:spcBef>
                          <a:spcPts val="0"/>
                        </a:spcBef>
                        <a:spcAft>
                          <a:spcPts val="0"/>
                        </a:spcAft>
                        <a:buNone/>
                      </a:pPr>
                      <a:r>
                        <a:rPr lang="en-US" sz="1800">
                          <a:solidFill>
                            <a:schemeClr val="lt1"/>
                          </a:solidFill>
                          <a:latin typeface="Calibri"/>
                          <a:ea typeface="Calibri"/>
                          <a:cs typeface="Calibri"/>
                          <a:sym typeface="Calibri"/>
                        </a:rPr>
                        <a:t>High Schools &amp; Districts</a:t>
                      </a:r>
                      <a:endParaRPr sz="1800">
                        <a:solidFill>
                          <a:schemeClr val="lt1"/>
                        </a:solidFill>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31386D"/>
                    </a:solidFill>
                  </a:tcPr>
                </a:tc>
                <a:extLst>
                  <a:ext uri="{0D108BD9-81ED-4DB2-BD59-A6C34878D82A}">
                    <a16:rowId xmlns:a16="http://schemas.microsoft.com/office/drawing/2014/main" val="10001"/>
                  </a:ext>
                </a:extLst>
              </a:tr>
            </a:tbl>
          </a:graphicData>
        </a:graphic>
      </p:graphicFrame>
      <p:pic>
        <p:nvPicPr>
          <p:cNvPr id="1843" name="Google Shape;1843;p229"/>
          <p:cNvPicPr preferRelativeResize="0"/>
          <p:nvPr/>
        </p:nvPicPr>
        <p:blipFill>
          <a:blip r:embed="rId3">
            <a:alphaModFix/>
          </a:blip>
          <a:stretch>
            <a:fillRect/>
          </a:stretch>
        </p:blipFill>
        <p:spPr>
          <a:xfrm>
            <a:off x="199900" y="4091500"/>
            <a:ext cx="8744175" cy="925750"/>
          </a:xfrm>
          <a:prstGeom prst="rect">
            <a:avLst/>
          </a:prstGeom>
          <a:noFill/>
          <a:ln>
            <a:noFill/>
          </a:ln>
        </p:spPr>
      </p:pic>
      <p:pic>
        <p:nvPicPr>
          <p:cNvPr id="1844" name="Google Shape;1844;p229"/>
          <p:cNvPicPr preferRelativeResize="0"/>
          <p:nvPr/>
        </p:nvPicPr>
        <p:blipFill>
          <a:blip r:embed="rId4">
            <a:alphaModFix/>
          </a:blip>
          <a:stretch>
            <a:fillRect/>
          </a:stretch>
        </p:blipFill>
        <p:spPr>
          <a:xfrm>
            <a:off x="2343138" y="5180150"/>
            <a:ext cx="4457700" cy="109537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0" name="Google Shape;1850;p230"/>
          <p:cNvSpPr txBox="1">
            <a:spLocks noGrp="1"/>
          </p:cNvSpPr>
          <p:nvPr>
            <p:ph type="title"/>
          </p:nvPr>
        </p:nvSpPr>
        <p:spPr>
          <a:xfrm>
            <a:off x="288325" y="395175"/>
            <a:ext cx="6785700" cy="615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Growth </a:t>
            </a:r>
            <a:r>
              <a:rPr lang="en-US"/>
              <a:t>| District Data by Level Example</a:t>
            </a:r>
            <a:endParaRPr/>
          </a:p>
        </p:txBody>
      </p:sp>
      <p:sp>
        <p:nvSpPr>
          <p:cNvPr id="1851" name="Google Shape;1851;p23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74</a:t>
            </a:fld>
            <a:endParaRPr sz="1200"/>
          </a:p>
        </p:txBody>
      </p:sp>
      <p:sp>
        <p:nvSpPr>
          <p:cNvPr id="1852" name="Google Shape;1852;p230"/>
          <p:cNvSpPr txBox="1"/>
          <p:nvPr/>
        </p:nvSpPr>
        <p:spPr>
          <a:xfrm>
            <a:off x="8125975" y="323100"/>
            <a:ext cx="685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pic>
        <p:nvPicPr>
          <p:cNvPr id="1853" name="Google Shape;1853;p230"/>
          <p:cNvPicPr preferRelativeResize="0"/>
          <p:nvPr/>
        </p:nvPicPr>
        <p:blipFill>
          <a:blip r:embed="rId3">
            <a:alphaModFix/>
          </a:blip>
          <a:stretch>
            <a:fillRect/>
          </a:stretch>
        </p:blipFill>
        <p:spPr>
          <a:xfrm>
            <a:off x="152400" y="1527172"/>
            <a:ext cx="8839201" cy="2980151"/>
          </a:xfrm>
          <a:prstGeom prst="rect">
            <a:avLst/>
          </a:prstGeom>
          <a:noFill/>
          <a:ln>
            <a:noFill/>
          </a:ln>
        </p:spPr>
      </p:pic>
      <p:pic>
        <p:nvPicPr>
          <p:cNvPr id="1854" name="Google Shape;1854;p230"/>
          <p:cNvPicPr preferRelativeResize="0"/>
          <p:nvPr/>
        </p:nvPicPr>
        <p:blipFill>
          <a:blip r:embed="rId4">
            <a:alphaModFix/>
          </a:blip>
          <a:stretch>
            <a:fillRect/>
          </a:stretch>
        </p:blipFill>
        <p:spPr>
          <a:xfrm>
            <a:off x="6886571" y="1222375"/>
            <a:ext cx="2105025" cy="304800"/>
          </a:xfrm>
          <a:prstGeom prst="rect">
            <a:avLst/>
          </a:prstGeom>
          <a:noFill/>
          <a:ln>
            <a:noFill/>
          </a:ln>
        </p:spPr>
      </p:pic>
      <p:pic>
        <p:nvPicPr>
          <p:cNvPr id="1855" name="Google Shape;1855;p230"/>
          <p:cNvPicPr preferRelativeResize="0"/>
          <p:nvPr/>
        </p:nvPicPr>
        <p:blipFill>
          <a:blip r:embed="rId5">
            <a:alphaModFix/>
          </a:blip>
          <a:stretch>
            <a:fillRect/>
          </a:stretch>
        </p:blipFill>
        <p:spPr>
          <a:xfrm>
            <a:off x="123713" y="5095800"/>
            <a:ext cx="8744175" cy="9257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sp>
        <p:nvSpPr>
          <p:cNvPr id="1861" name="Google Shape;1861;p231"/>
          <p:cNvSpPr txBox="1">
            <a:spLocks noGrp="1"/>
          </p:cNvSpPr>
          <p:nvPr>
            <p:ph type="title"/>
          </p:nvPr>
        </p:nvSpPr>
        <p:spPr>
          <a:xfrm>
            <a:off x="245200" y="525150"/>
            <a:ext cx="6081900" cy="485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Growth Measure</a:t>
            </a:r>
            <a:r>
              <a:rPr lang="en-US"/>
              <a:t> | Why growth?</a:t>
            </a:r>
            <a:endParaRPr/>
          </a:p>
        </p:txBody>
      </p:sp>
      <p:sp>
        <p:nvSpPr>
          <p:cNvPr id="1862" name="Google Shape;1862;p231"/>
          <p:cNvSpPr txBox="1">
            <a:spLocks noGrp="1"/>
          </p:cNvSpPr>
          <p:nvPr>
            <p:ph type="body" idx="1"/>
          </p:nvPr>
        </p:nvSpPr>
        <p:spPr>
          <a:xfrm>
            <a:off x="704850" y="1691640"/>
            <a:ext cx="7886700" cy="4640700"/>
          </a:xfrm>
          <a:prstGeom prst="rect">
            <a:avLst/>
          </a:prstGeom>
        </p:spPr>
        <p:txBody>
          <a:bodyPr spcFirstLastPara="1" wrap="square" lIns="0" tIns="0" rIns="0" bIns="45700" anchor="t" anchorCtr="0">
            <a:normAutofit lnSpcReduction="10000"/>
          </a:bodyPr>
          <a:lstStyle/>
          <a:p>
            <a:pPr marL="0" lvl="0" indent="0" algn="l" rtl="0">
              <a:lnSpc>
                <a:spcPct val="100000"/>
              </a:lnSpc>
              <a:spcBef>
                <a:spcPts val="1000"/>
              </a:spcBef>
              <a:spcAft>
                <a:spcPts val="0"/>
              </a:spcAft>
              <a:buNone/>
            </a:pPr>
            <a:r>
              <a:rPr lang="en-US" b="1"/>
              <a:t>Status (Achievement)</a:t>
            </a:r>
            <a:endParaRPr b="1"/>
          </a:p>
          <a:p>
            <a:pPr marL="457200" lvl="0" indent="-381000" algn="l" rtl="0">
              <a:lnSpc>
                <a:spcPct val="100000"/>
              </a:lnSpc>
              <a:spcBef>
                <a:spcPts val="1000"/>
              </a:spcBef>
              <a:spcAft>
                <a:spcPts val="0"/>
              </a:spcAft>
              <a:buSzPts val="2400"/>
              <a:buChar char="●"/>
            </a:pPr>
            <a:r>
              <a:rPr lang="en-US"/>
              <a:t>Inform us of performance at a single point in time. </a:t>
            </a:r>
            <a:endParaRPr/>
          </a:p>
          <a:p>
            <a:pPr marL="457200" lvl="0" indent="-381000" algn="l" rtl="0">
              <a:lnSpc>
                <a:spcPct val="100000"/>
              </a:lnSpc>
              <a:spcBef>
                <a:spcPts val="0"/>
              </a:spcBef>
              <a:spcAft>
                <a:spcPts val="0"/>
              </a:spcAft>
              <a:buSzPts val="2400"/>
              <a:buChar char="●"/>
            </a:pPr>
            <a:r>
              <a:rPr lang="en-US"/>
              <a:t>Fails to fully inform us about school effectiveness.</a:t>
            </a:r>
            <a:endParaRPr/>
          </a:p>
          <a:p>
            <a:pPr marL="914400" lvl="1" indent="-355600" algn="l" rtl="0">
              <a:lnSpc>
                <a:spcPct val="100000"/>
              </a:lnSpc>
              <a:spcBef>
                <a:spcPts val="0"/>
              </a:spcBef>
              <a:spcAft>
                <a:spcPts val="0"/>
              </a:spcAft>
              <a:buSzPts val="2000"/>
              <a:buChar char="○"/>
            </a:pPr>
            <a:r>
              <a:rPr lang="en-US"/>
              <a:t>How do students progress over time? How do our schools compare to others?</a:t>
            </a:r>
            <a:endParaRPr/>
          </a:p>
          <a:p>
            <a:pPr marL="457200" lvl="0" indent="0" algn="l" rtl="0">
              <a:lnSpc>
                <a:spcPct val="100000"/>
              </a:lnSpc>
              <a:spcBef>
                <a:spcPts val="1000"/>
              </a:spcBef>
              <a:spcAft>
                <a:spcPts val="0"/>
              </a:spcAft>
              <a:buNone/>
            </a:pPr>
            <a:endParaRPr/>
          </a:p>
          <a:p>
            <a:pPr marL="0" lvl="0" indent="0" algn="l" rtl="0">
              <a:lnSpc>
                <a:spcPct val="100000"/>
              </a:lnSpc>
              <a:spcBef>
                <a:spcPts val="1000"/>
              </a:spcBef>
              <a:spcAft>
                <a:spcPts val="0"/>
              </a:spcAft>
              <a:buNone/>
            </a:pPr>
            <a:r>
              <a:rPr lang="en-US" b="1"/>
              <a:t>Growth</a:t>
            </a:r>
            <a:endParaRPr b="1"/>
          </a:p>
          <a:p>
            <a:pPr marL="457200" lvl="0" indent="-381000" algn="l" rtl="0">
              <a:lnSpc>
                <a:spcPct val="100000"/>
              </a:lnSpc>
              <a:spcBef>
                <a:spcPts val="1000"/>
              </a:spcBef>
              <a:spcAft>
                <a:spcPts val="0"/>
              </a:spcAft>
              <a:buSzPts val="2400"/>
              <a:buChar char="●"/>
            </a:pPr>
            <a:r>
              <a:rPr lang="en-US"/>
              <a:t>Informs us of how much progress students are making in comparison to academic peers over time.</a:t>
            </a:r>
            <a:endParaRPr/>
          </a:p>
          <a:p>
            <a:pPr marL="457200" lvl="0" indent="-381000" algn="l" rtl="0">
              <a:lnSpc>
                <a:spcPct val="100000"/>
              </a:lnSpc>
              <a:spcBef>
                <a:spcPts val="0"/>
              </a:spcBef>
              <a:spcAft>
                <a:spcPts val="0"/>
              </a:spcAft>
              <a:buSzPts val="2400"/>
              <a:buChar char="●"/>
            </a:pPr>
            <a:r>
              <a:rPr lang="en-US"/>
              <a:t>More useful for assessing school/district effectiveness.</a:t>
            </a:r>
            <a:endParaRPr/>
          </a:p>
          <a:p>
            <a:pPr marL="457200" lvl="0" indent="-381000" algn="l" rtl="0">
              <a:lnSpc>
                <a:spcPct val="100000"/>
              </a:lnSpc>
              <a:spcBef>
                <a:spcPts val="0"/>
              </a:spcBef>
              <a:spcAft>
                <a:spcPts val="0"/>
              </a:spcAft>
              <a:buSzPts val="2400"/>
              <a:buChar char="●"/>
            </a:pPr>
            <a:r>
              <a:rPr lang="en-US"/>
              <a:t>Useful for determining progress of one school/program/group relative to another. </a:t>
            </a:r>
            <a:endParaRPr/>
          </a:p>
        </p:txBody>
      </p:sp>
      <p:sp>
        <p:nvSpPr>
          <p:cNvPr id="1863" name="Google Shape;1863;p231"/>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75</a:t>
            </a:fld>
            <a:endParaRPr sz="12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sp>
        <p:nvSpPr>
          <p:cNvPr id="1869" name="Google Shape;1869;p232"/>
          <p:cNvSpPr txBox="1">
            <a:spLocks noGrp="1"/>
          </p:cNvSpPr>
          <p:nvPr>
            <p:ph type="body" idx="1"/>
          </p:nvPr>
        </p:nvSpPr>
        <p:spPr>
          <a:xfrm>
            <a:off x="591300" y="1603250"/>
            <a:ext cx="3804000" cy="5359800"/>
          </a:xfrm>
          <a:prstGeom prst="rect">
            <a:avLst/>
          </a:prstGeom>
        </p:spPr>
        <p:txBody>
          <a:bodyPr spcFirstLastPara="1" wrap="square" lIns="0" tIns="0" rIns="0" bIns="45700" anchor="t" anchorCtr="0">
            <a:normAutofit lnSpcReduction="10000"/>
          </a:bodyPr>
          <a:lstStyle/>
          <a:p>
            <a:pPr marL="457200" lvl="0" indent="-381000" algn="l" rtl="0">
              <a:lnSpc>
                <a:spcPct val="100000"/>
              </a:lnSpc>
              <a:spcBef>
                <a:spcPts val="1000"/>
              </a:spcBef>
              <a:spcAft>
                <a:spcPts val="0"/>
              </a:spcAft>
              <a:buSzPts val="2400"/>
              <a:buChar char="●"/>
            </a:pPr>
            <a:r>
              <a:rPr lang="en-US"/>
              <a:t>The primary metric produced by the Colorado Growth Model is the </a:t>
            </a:r>
            <a:r>
              <a:rPr lang="en-US" b="1"/>
              <a:t>Student Growth Percentile </a:t>
            </a:r>
            <a:r>
              <a:rPr lang="en-US"/>
              <a:t>(SGP). </a:t>
            </a:r>
            <a:endParaRPr/>
          </a:p>
          <a:p>
            <a:pPr marL="457200" lvl="0" indent="-381000" algn="l" rtl="0">
              <a:lnSpc>
                <a:spcPct val="100000"/>
              </a:lnSpc>
              <a:spcBef>
                <a:spcPts val="0"/>
              </a:spcBef>
              <a:spcAft>
                <a:spcPts val="0"/>
              </a:spcAft>
              <a:buSzPts val="2400"/>
              <a:buChar char="●"/>
            </a:pPr>
            <a:r>
              <a:rPr lang="en-US"/>
              <a:t>SGPs are calculated normatively, by comparing each student against an academic peer group with the same score history. </a:t>
            </a:r>
            <a:endParaRPr/>
          </a:p>
          <a:p>
            <a:pPr marL="457200" lvl="0" indent="-381000" algn="l" rtl="0">
              <a:lnSpc>
                <a:spcPct val="100000"/>
              </a:lnSpc>
              <a:spcBef>
                <a:spcPts val="0"/>
              </a:spcBef>
              <a:spcAft>
                <a:spcPts val="0"/>
              </a:spcAft>
              <a:buSzPts val="2400"/>
              <a:buChar char="●"/>
            </a:pPr>
            <a:r>
              <a:rPr lang="en-US"/>
              <a:t>A percentile ranking is assigned to each student based on the observed normative growth between years. </a:t>
            </a:r>
            <a:endParaRPr/>
          </a:p>
        </p:txBody>
      </p:sp>
      <p:sp>
        <p:nvSpPr>
          <p:cNvPr id="1870" name="Google Shape;1870;p232"/>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76</a:t>
            </a:fld>
            <a:endParaRPr/>
          </a:p>
        </p:txBody>
      </p:sp>
      <p:pic>
        <p:nvPicPr>
          <p:cNvPr id="1871" name="Google Shape;1871;p232"/>
          <p:cNvPicPr preferRelativeResize="0"/>
          <p:nvPr/>
        </p:nvPicPr>
        <p:blipFill rotWithShape="1">
          <a:blip r:embed="rId3">
            <a:alphaModFix/>
          </a:blip>
          <a:srcRect l="51064" t="27324" r="4678" b="33085"/>
          <a:stretch/>
        </p:blipFill>
        <p:spPr>
          <a:xfrm>
            <a:off x="4395225" y="2404877"/>
            <a:ext cx="4585624" cy="2983975"/>
          </a:xfrm>
          <a:prstGeom prst="rect">
            <a:avLst/>
          </a:prstGeom>
          <a:noFill/>
          <a:ln>
            <a:noFill/>
          </a:ln>
        </p:spPr>
      </p:pic>
      <p:sp>
        <p:nvSpPr>
          <p:cNvPr id="1872" name="Google Shape;1872;p232"/>
          <p:cNvSpPr txBox="1">
            <a:spLocks noGrp="1"/>
          </p:cNvSpPr>
          <p:nvPr>
            <p:ph type="title"/>
          </p:nvPr>
        </p:nvSpPr>
        <p:spPr>
          <a:xfrm>
            <a:off x="245200" y="525150"/>
            <a:ext cx="7222500" cy="485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Growth Measure</a:t>
            </a:r>
            <a:r>
              <a:rPr lang="en-US"/>
              <a:t> | Student Growth Percentiles</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877"/>
        <p:cNvGrpSpPr/>
        <p:nvPr/>
      </p:nvGrpSpPr>
      <p:grpSpPr>
        <a:xfrm>
          <a:off x="0" y="0"/>
          <a:ext cx="0" cy="0"/>
          <a:chOff x="0" y="0"/>
          <a:chExt cx="0" cy="0"/>
        </a:xfrm>
      </p:grpSpPr>
      <p:sp>
        <p:nvSpPr>
          <p:cNvPr id="1878" name="Google Shape;1878;p233"/>
          <p:cNvSpPr txBox="1">
            <a:spLocks noGrp="1"/>
          </p:cNvSpPr>
          <p:nvPr>
            <p:ph type="body" idx="1"/>
          </p:nvPr>
        </p:nvSpPr>
        <p:spPr>
          <a:xfrm>
            <a:off x="115350" y="1300300"/>
            <a:ext cx="4341300" cy="5631300"/>
          </a:xfrm>
          <a:prstGeom prst="rect">
            <a:avLst/>
          </a:prstGeom>
        </p:spPr>
        <p:txBody>
          <a:bodyPr spcFirstLastPara="1" wrap="square" lIns="0" tIns="0" rIns="0" bIns="45700" anchor="t" anchorCtr="0">
            <a:normAutofit fontScale="92500" lnSpcReduction="10000"/>
          </a:bodyPr>
          <a:lstStyle/>
          <a:p>
            <a:pPr marL="457200" lvl="0" indent="-349250" algn="l" rtl="0">
              <a:lnSpc>
                <a:spcPct val="100000"/>
              </a:lnSpc>
              <a:spcBef>
                <a:spcPts val="1000"/>
              </a:spcBef>
              <a:spcAft>
                <a:spcPts val="0"/>
              </a:spcAft>
              <a:buSzPts val="1900"/>
              <a:buChar char="●"/>
            </a:pPr>
            <a:r>
              <a:rPr lang="en-US" sz="1900"/>
              <a:t>SGPs are for single students.  How do we describe the growth of a group of students?</a:t>
            </a:r>
            <a:endParaRPr sz="1900"/>
          </a:p>
          <a:p>
            <a:pPr marL="457200" lvl="0" indent="-349250" algn="l" rtl="0">
              <a:lnSpc>
                <a:spcPct val="100000"/>
              </a:lnSpc>
              <a:spcBef>
                <a:spcPts val="0"/>
              </a:spcBef>
              <a:spcAft>
                <a:spcPts val="0"/>
              </a:spcAft>
              <a:buSzPts val="1900"/>
              <a:buChar char="●"/>
            </a:pPr>
            <a:r>
              <a:rPr lang="en-US" sz="1900"/>
              <a:t>The </a:t>
            </a:r>
            <a:r>
              <a:rPr lang="en-US" sz="1900" b="1"/>
              <a:t>Median Growth Percentile</a:t>
            </a:r>
            <a:r>
              <a:rPr lang="en-US" sz="1900"/>
              <a:t> (MGP) tells us how much a group of students is growing in comparison with other groups. </a:t>
            </a:r>
            <a:endParaRPr sz="1900"/>
          </a:p>
          <a:p>
            <a:pPr marL="457200" lvl="0" indent="-349250" algn="l" rtl="0">
              <a:lnSpc>
                <a:spcPct val="100000"/>
              </a:lnSpc>
              <a:spcBef>
                <a:spcPts val="0"/>
              </a:spcBef>
              <a:spcAft>
                <a:spcPts val="0"/>
              </a:spcAft>
              <a:buSzPts val="1900"/>
              <a:buChar char="●"/>
            </a:pPr>
            <a:r>
              <a:rPr lang="en-US" sz="1900"/>
              <a:t>MGPs represent the summary of student growth percentiles for a given student group.  (The median is used instead of the mean because it is less sensitive to extreme scores).</a:t>
            </a:r>
            <a:endParaRPr sz="1900"/>
          </a:p>
          <a:p>
            <a:pPr marL="457200" lvl="0" indent="-349250" algn="l" rtl="0">
              <a:lnSpc>
                <a:spcPct val="100000"/>
              </a:lnSpc>
              <a:spcBef>
                <a:spcPts val="0"/>
              </a:spcBef>
              <a:spcAft>
                <a:spcPts val="0"/>
              </a:spcAft>
              <a:buSzPts val="1900"/>
              <a:buChar char="●"/>
            </a:pPr>
            <a:r>
              <a:rPr lang="en-US" sz="1900"/>
              <a:t>MGPs are calculated by CDE for the following groups:</a:t>
            </a:r>
            <a:endParaRPr sz="1900"/>
          </a:p>
          <a:p>
            <a:pPr marL="914400" lvl="1" indent="-349250" algn="l" rtl="0">
              <a:lnSpc>
                <a:spcPct val="100000"/>
              </a:lnSpc>
              <a:spcBef>
                <a:spcPts val="0"/>
              </a:spcBef>
              <a:spcAft>
                <a:spcPts val="0"/>
              </a:spcAft>
              <a:buSzPts val="1900"/>
              <a:buChar char="○"/>
            </a:pPr>
            <a:r>
              <a:rPr lang="en-US" sz="1900"/>
              <a:t>State, district, and schools (overall and by grade)</a:t>
            </a:r>
            <a:endParaRPr sz="1900"/>
          </a:p>
          <a:p>
            <a:pPr marL="914400" lvl="1" indent="-349250" algn="l" rtl="0">
              <a:lnSpc>
                <a:spcPct val="100000"/>
              </a:lnSpc>
              <a:spcBef>
                <a:spcPts val="0"/>
              </a:spcBef>
              <a:spcAft>
                <a:spcPts val="0"/>
              </a:spcAft>
              <a:buSzPts val="1900"/>
              <a:buChar char="○"/>
            </a:pPr>
            <a:r>
              <a:rPr lang="en-US" sz="1900"/>
              <a:t>Minority, migrant, gifted, FRL, IEP, multilingual learners, gender, and performance level.</a:t>
            </a:r>
            <a:endParaRPr sz="1900"/>
          </a:p>
          <a:p>
            <a:pPr marL="914400" lvl="1" indent="-349250" algn="l" rtl="0">
              <a:lnSpc>
                <a:spcPct val="100000"/>
              </a:lnSpc>
              <a:spcBef>
                <a:spcPts val="0"/>
              </a:spcBef>
              <a:spcAft>
                <a:spcPts val="0"/>
              </a:spcAft>
              <a:buSzPts val="1900"/>
              <a:buChar char="○"/>
            </a:pPr>
            <a:r>
              <a:rPr lang="en-US" sz="1900"/>
              <a:t>The state-level cohort MGP will always be about 50.</a:t>
            </a:r>
            <a:endParaRPr sz="1900"/>
          </a:p>
        </p:txBody>
      </p:sp>
      <p:sp>
        <p:nvSpPr>
          <p:cNvPr id="1879" name="Google Shape;1879;p233"/>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77</a:t>
            </a:fld>
            <a:endParaRPr/>
          </a:p>
        </p:txBody>
      </p:sp>
      <p:pic>
        <p:nvPicPr>
          <p:cNvPr id="1880" name="Google Shape;1880;p233"/>
          <p:cNvPicPr preferRelativeResize="0"/>
          <p:nvPr/>
        </p:nvPicPr>
        <p:blipFill rotWithShape="1">
          <a:blip r:embed="rId3">
            <a:alphaModFix/>
          </a:blip>
          <a:srcRect l="61303" t="25001" b="16801"/>
          <a:stretch/>
        </p:blipFill>
        <p:spPr>
          <a:xfrm>
            <a:off x="4578100" y="1694675"/>
            <a:ext cx="4565900" cy="3822201"/>
          </a:xfrm>
          <a:prstGeom prst="rect">
            <a:avLst/>
          </a:prstGeom>
          <a:noFill/>
          <a:ln>
            <a:noFill/>
          </a:ln>
        </p:spPr>
      </p:pic>
      <p:sp>
        <p:nvSpPr>
          <p:cNvPr id="1881" name="Google Shape;1881;p233"/>
          <p:cNvSpPr txBox="1">
            <a:spLocks noGrp="1"/>
          </p:cNvSpPr>
          <p:nvPr>
            <p:ph type="title"/>
          </p:nvPr>
        </p:nvSpPr>
        <p:spPr>
          <a:xfrm>
            <a:off x="245200" y="525150"/>
            <a:ext cx="6820200" cy="485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Growth Measure</a:t>
            </a:r>
            <a:r>
              <a:rPr lang="en-US"/>
              <a:t> | Median Growth Percentiles</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sp>
        <p:nvSpPr>
          <p:cNvPr id="1887" name="Google Shape;1887;p234"/>
          <p:cNvSpPr txBox="1">
            <a:spLocks noGrp="1"/>
          </p:cNvSpPr>
          <p:nvPr>
            <p:ph type="title"/>
          </p:nvPr>
        </p:nvSpPr>
        <p:spPr>
          <a:xfrm>
            <a:off x="278025" y="362475"/>
            <a:ext cx="8866200" cy="4959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US" b="1" dirty="0"/>
              <a:t>Post Secondary &amp; Workforce Readiness (PWR)</a:t>
            </a:r>
            <a:r>
              <a:rPr lang="en-US" dirty="0"/>
              <a:t> </a:t>
            </a:r>
            <a:endParaRPr dirty="0"/>
          </a:p>
          <a:p>
            <a:pPr marL="0" lvl="0" indent="0" algn="l" rtl="0">
              <a:spcBef>
                <a:spcPts val="0"/>
              </a:spcBef>
              <a:spcAft>
                <a:spcPts val="0"/>
              </a:spcAft>
              <a:buNone/>
            </a:pPr>
            <a:r>
              <a:rPr lang="en-US" b="1" dirty="0"/>
              <a:t>Indicators</a:t>
            </a:r>
            <a:r>
              <a:rPr lang="en-US" dirty="0"/>
              <a:t> | Overview</a:t>
            </a:r>
            <a:endParaRPr dirty="0"/>
          </a:p>
        </p:txBody>
      </p:sp>
      <p:sp>
        <p:nvSpPr>
          <p:cNvPr id="1888" name="Google Shape;1888;p234"/>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78</a:t>
            </a:fld>
            <a:endParaRPr sz="1200"/>
          </a:p>
        </p:txBody>
      </p:sp>
      <p:pic>
        <p:nvPicPr>
          <p:cNvPr id="1889" name="Google Shape;1889;p234"/>
          <p:cNvPicPr preferRelativeResize="0"/>
          <p:nvPr/>
        </p:nvPicPr>
        <p:blipFill>
          <a:blip r:embed="rId3">
            <a:alphaModFix/>
          </a:blip>
          <a:stretch>
            <a:fillRect/>
          </a:stretch>
        </p:blipFill>
        <p:spPr>
          <a:xfrm>
            <a:off x="7377175" y="110675"/>
            <a:ext cx="1652525" cy="1017075"/>
          </a:xfrm>
          <a:prstGeom prst="rect">
            <a:avLst/>
          </a:prstGeom>
          <a:noFill/>
          <a:ln>
            <a:noFill/>
          </a:ln>
        </p:spPr>
      </p:pic>
      <p:graphicFrame>
        <p:nvGraphicFramePr>
          <p:cNvPr id="1890" name="Google Shape;1890;p234"/>
          <p:cNvGraphicFramePr/>
          <p:nvPr/>
        </p:nvGraphicFramePr>
        <p:xfrm>
          <a:off x="199900" y="1398844"/>
          <a:ext cx="8744175" cy="3927542"/>
        </p:xfrm>
        <a:graphic>
          <a:graphicData uri="http://schemas.openxmlformats.org/drawingml/2006/table">
            <a:tbl>
              <a:tblPr>
                <a:noFill/>
                <a:tableStyleId>{C6D68E1B-885D-42BC-970F-7E38EE5438E4}</a:tableStyleId>
              </a:tblPr>
              <a:tblGrid>
                <a:gridCol w="2080575">
                  <a:extLst>
                    <a:ext uri="{9D8B030D-6E8A-4147-A177-3AD203B41FA5}">
                      <a16:colId xmlns:a16="http://schemas.microsoft.com/office/drawing/2014/main" val="20000"/>
                    </a:ext>
                  </a:extLst>
                </a:gridCol>
                <a:gridCol w="4632250">
                  <a:extLst>
                    <a:ext uri="{9D8B030D-6E8A-4147-A177-3AD203B41FA5}">
                      <a16:colId xmlns:a16="http://schemas.microsoft.com/office/drawing/2014/main" val="20001"/>
                    </a:ext>
                  </a:extLst>
                </a:gridCol>
                <a:gridCol w="2031350">
                  <a:extLst>
                    <a:ext uri="{9D8B030D-6E8A-4147-A177-3AD203B41FA5}">
                      <a16:colId xmlns:a16="http://schemas.microsoft.com/office/drawing/2014/main" val="20002"/>
                    </a:ext>
                  </a:extLst>
                </a:gridCol>
              </a:tblGrid>
              <a:tr h="40665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solidFill>
                            <a:schemeClr val="dk1"/>
                          </a:solidFill>
                          <a:latin typeface="Calibri"/>
                          <a:ea typeface="Calibri"/>
                          <a:cs typeface="Calibri"/>
                          <a:sym typeface="Calibri"/>
                        </a:rPr>
                        <a:t>Performance Indicator</a:t>
                      </a:r>
                      <a:endParaRPr sz="1600" b="1" u="none" strike="noStrike" cap="none">
                        <a:solidFill>
                          <a:schemeClr val="dk1"/>
                        </a:solidFill>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8D8D8"/>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solidFill>
                            <a:schemeClr val="dk1"/>
                          </a:solidFill>
                          <a:latin typeface="Calibri"/>
                          <a:ea typeface="Calibri"/>
                          <a:cs typeface="Calibri"/>
                          <a:sym typeface="Calibri"/>
                        </a:rPr>
                        <a:t>Performance Data</a:t>
                      </a:r>
                      <a:endParaRPr sz="1600" b="1" u="none" strike="noStrike" cap="none">
                        <a:solidFill>
                          <a:schemeClr val="dk1"/>
                        </a:solidFill>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8D8D8"/>
                    </a:solidFill>
                  </a:tcPr>
                </a:tc>
                <a:tc>
                  <a:txBody>
                    <a:bodyPr/>
                    <a:lstStyle/>
                    <a:p>
                      <a:pPr marL="0" marR="0" lvl="0" indent="0" algn="ctr" rtl="0">
                        <a:lnSpc>
                          <a:spcPct val="115000"/>
                        </a:lnSpc>
                        <a:spcBef>
                          <a:spcPts val="0"/>
                        </a:spcBef>
                        <a:spcAft>
                          <a:spcPts val="0"/>
                        </a:spcAft>
                        <a:buNone/>
                      </a:pPr>
                      <a:r>
                        <a:rPr lang="en-US" sz="1600" b="1">
                          <a:solidFill>
                            <a:schemeClr val="dk1"/>
                          </a:solidFill>
                          <a:latin typeface="Calibri"/>
                          <a:ea typeface="Calibri"/>
                          <a:cs typeface="Calibri"/>
                          <a:sym typeface="Calibri"/>
                        </a:rPr>
                        <a:t>Weight (% of Total)</a:t>
                      </a:r>
                      <a:endParaRPr sz="1600" b="1" u="none" strike="noStrike" cap="none">
                        <a:solidFill>
                          <a:schemeClr val="dk1"/>
                        </a:solidFill>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1025125">
                <a:tc>
                  <a:txBody>
                    <a:bodyPr/>
                    <a:lstStyle/>
                    <a:p>
                      <a:pPr marL="0" lvl="0" indent="0" algn="ctr" rtl="0">
                        <a:lnSpc>
                          <a:spcPct val="115000"/>
                        </a:lnSpc>
                        <a:spcBef>
                          <a:spcPts val="0"/>
                        </a:spcBef>
                        <a:spcAft>
                          <a:spcPts val="0"/>
                        </a:spcAft>
                        <a:buClr>
                          <a:schemeClr val="dk1"/>
                        </a:buClr>
                        <a:buSzPts val="1100"/>
                        <a:buFont typeface="Arial"/>
                        <a:buNone/>
                      </a:pPr>
                      <a:r>
                        <a:rPr lang="en-US" sz="1800" b="1">
                          <a:solidFill>
                            <a:schemeClr val="dk1"/>
                          </a:solidFill>
                          <a:latin typeface="Calibri"/>
                          <a:ea typeface="Calibri"/>
                          <a:cs typeface="Calibri"/>
                          <a:sym typeface="Calibri"/>
                        </a:rPr>
                        <a:t>Postsecondary and Workforce Readiness</a:t>
                      </a:r>
                      <a:endParaRPr sz="1800" b="1">
                        <a:solidFill>
                          <a:schemeClr val="dk1"/>
                        </a:solidFill>
                        <a:latin typeface="Calibri"/>
                        <a:ea typeface="Calibri"/>
                        <a:cs typeface="Calibri"/>
                        <a:sym typeface="Calibri"/>
                      </a:endParaRPr>
                    </a:p>
                  </a:txBody>
                  <a:tcPr marL="91425" marR="91425" marT="91425" marB="9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CBC8E3"/>
                    </a:solidFill>
                  </a:tcPr>
                </a:tc>
                <a:tc>
                  <a:txBody>
                    <a:bodyPr/>
                    <a:lstStyle/>
                    <a:p>
                      <a:pPr marL="457200" lvl="0" indent="-342900" algn="l" rtl="0">
                        <a:spcBef>
                          <a:spcPts val="0"/>
                        </a:spcBef>
                        <a:spcAft>
                          <a:spcPts val="0"/>
                        </a:spcAft>
                        <a:buSzPts val="1800"/>
                        <a:buChar char="●"/>
                      </a:pPr>
                      <a:r>
                        <a:rPr lang="en-US" sz="1800">
                          <a:latin typeface="Calibri"/>
                          <a:ea typeface="Calibri"/>
                          <a:cs typeface="Calibri"/>
                          <a:sym typeface="Calibri"/>
                        </a:rPr>
                        <a:t>SAT – Evidence-Based Reading &amp; Writing and Mathematics</a:t>
                      </a:r>
                      <a:endParaRPr sz="1800">
                        <a:latin typeface="Calibri"/>
                        <a:ea typeface="Calibri"/>
                        <a:cs typeface="Calibri"/>
                        <a:sym typeface="Calibri"/>
                      </a:endParaRPr>
                    </a:p>
                    <a:p>
                      <a:pPr marL="457200" lvl="0" indent="-342900" algn="l" rtl="0">
                        <a:spcBef>
                          <a:spcPts val="0"/>
                        </a:spcBef>
                        <a:spcAft>
                          <a:spcPts val="0"/>
                        </a:spcAft>
                        <a:buSzPts val="1800"/>
                        <a:buChar char="●"/>
                      </a:pPr>
                      <a:r>
                        <a:rPr lang="en-US" sz="1800">
                          <a:latin typeface="Calibri"/>
                          <a:ea typeface="Calibri"/>
                          <a:cs typeface="Calibri"/>
                          <a:sym typeface="Calibri"/>
                        </a:rPr>
                        <a:t>Graduation Rate</a:t>
                      </a:r>
                      <a:endParaRPr sz="1800">
                        <a:latin typeface="Calibri"/>
                        <a:ea typeface="Calibri"/>
                        <a:cs typeface="Calibri"/>
                        <a:sym typeface="Calibri"/>
                      </a:endParaRPr>
                    </a:p>
                    <a:p>
                      <a:pPr marL="457200" lvl="0" indent="-342900" algn="l" rtl="0">
                        <a:spcBef>
                          <a:spcPts val="0"/>
                        </a:spcBef>
                        <a:spcAft>
                          <a:spcPts val="0"/>
                        </a:spcAft>
                        <a:buSzPts val="1800"/>
                        <a:buChar char="●"/>
                      </a:pPr>
                      <a:r>
                        <a:rPr lang="en-US" sz="1800">
                          <a:latin typeface="Calibri"/>
                          <a:ea typeface="Calibri"/>
                          <a:cs typeface="Calibri"/>
                          <a:sym typeface="Calibri"/>
                        </a:rPr>
                        <a:t>Dropout Rate</a:t>
                      </a:r>
                      <a:endParaRPr sz="1800">
                        <a:latin typeface="Calibri"/>
                        <a:ea typeface="Calibri"/>
                        <a:cs typeface="Calibri"/>
                        <a:sym typeface="Calibri"/>
                      </a:endParaRPr>
                    </a:p>
                    <a:p>
                      <a:pPr marL="457200" lvl="0" indent="-342900" algn="l" rtl="0">
                        <a:spcBef>
                          <a:spcPts val="0"/>
                        </a:spcBef>
                        <a:spcAft>
                          <a:spcPts val="0"/>
                        </a:spcAft>
                        <a:buSzPts val="1800"/>
                        <a:buChar char="●"/>
                      </a:pPr>
                      <a:r>
                        <a:rPr lang="en-US" sz="1800">
                          <a:latin typeface="Calibri"/>
                          <a:ea typeface="Calibri"/>
                          <a:cs typeface="Calibri"/>
                          <a:sym typeface="Calibri"/>
                        </a:rPr>
                        <a:t>Matriculation Rate (includes military enlistment)</a:t>
                      </a:r>
                      <a:endParaRPr sz="1800">
                        <a:latin typeface="Calibri"/>
                        <a:ea typeface="Calibri"/>
                        <a:cs typeface="Calibri"/>
                        <a:sym typeface="Calibri"/>
                      </a:endParaRPr>
                    </a:p>
                    <a:p>
                      <a:pPr marL="457200" lvl="0" indent="-342900" algn="l" rtl="0">
                        <a:spcBef>
                          <a:spcPts val="0"/>
                        </a:spcBef>
                        <a:spcAft>
                          <a:spcPts val="0"/>
                        </a:spcAft>
                        <a:buSzPts val="1800"/>
                        <a:buChar char="●"/>
                      </a:pPr>
                      <a:r>
                        <a:rPr lang="en-US" sz="1800">
                          <a:latin typeface="Calibri"/>
                          <a:ea typeface="Calibri"/>
                          <a:cs typeface="Calibri"/>
                          <a:sym typeface="Calibri"/>
                        </a:rPr>
                        <a:t>Industry credentials, included in Career and Technical Education and overall matriculation rates calculations</a:t>
                      </a:r>
                      <a:endParaRPr sz="1800">
                        <a:latin typeface="Calibri"/>
                        <a:ea typeface="Calibri"/>
                        <a:cs typeface="Calibri"/>
                        <a:sym typeface="Calibri"/>
                      </a:endParaRPr>
                    </a:p>
                    <a:p>
                      <a:pPr marL="457200" lvl="0" indent="-342900" algn="l" rtl="0">
                        <a:spcBef>
                          <a:spcPts val="0"/>
                        </a:spcBef>
                        <a:spcAft>
                          <a:spcPts val="0"/>
                        </a:spcAft>
                        <a:buSzPts val="1800"/>
                        <a:buChar char="●"/>
                      </a:pPr>
                      <a:r>
                        <a:rPr lang="en-US" sz="1800">
                          <a:latin typeface="Calibri"/>
                          <a:ea typeface="Calibri"/>
                          <a:cs typeface="Calibri"/>
                          <a:sym typeface="Calibri"/>
                        </a:rPr>
                        <a:t>Overall and for disaggregated groups (except for Matriculation rate)</a:t>
                      </a:r>
                      <a:endParaRPr sz="1800">
                        <a:latin typeface="Calibri"/>
                        <a:ea typeface="Calibri"/>
                        <a:cs typeface="Calibri"/>
                        <a:sym typeface="Calibri"/>
                      </a:endParaRPr>
                    </a:p>
                  </a:txBody>
                  <a:tcPr marL="91425" marR="91425" marT="91425" marB="9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CCC9E4">
                        <a:alpha val="40000"/>
                      </a:srgbClr>
                    </a:solidFill>
                  </a:tcPr>
                </a:tc>
                <a:tc>
                  <a:txBody>
                    <a:bodyPr/>
                    <a:lstStyle/>
                    <a:p>
                      <a:pPr marL="0" lvl="0" indent="0" algn="ctr" rtl="0">
                        <a:spcBef>
                          <a:spcPts val="0"/>
                        </a:spcBef>
                        <a:spcAft>
                          <a:spcPts val="0"/>
                        </a:spcAft>
                        <a:buNone/>
                      </a:pPr>
                      <a:r>
                        <a:rPr lang="en-US" sz="1800" b="1">
                          <a:solidFill>
                            <a:schemeClr val="dk1"/>
                          </a:solidFill>
                          <a:latin typeface="Calibri"/>
                          <a:ea typeface="Calibri"/>
                          <a:cs typeface="Calibri"/>
                          <a:sym typeface="Calibri"/>
                        </a:rPr>
                        <a:t>30%</a:t>
                      </a:r>
                      <a:endParaRPr sz="1800" b="1">
                        <a:solidFill>
                          <a:schemeClr val="dk1"/>
                        </a:solidFill>
                        <a:latin typeface="Calibri"/>
                        <a:ea typeface="Calibri"/>
                        <a:cs typeface="Calibri"/>
                        <a:sym typeface="Calibri"/>
                      </a:endParaRPr>
                    </a:p>
                    <a:p>
                      <a:pPr marL="0" lvl="0" indent="0" algn="ctr" rtl="0">
                        <a:spcBef>
                          <a:spcPts val="0"/>
                        </a:spcBef>
                        <a:spcAft>
                          <a:spcPts val="0"/>
                        </a:spcAft>
                        <a:buNone/>
                      </a:pPr>
                      <a:r>
                        <a:rPr lang="en-US" sz="1800" b="1">
                          <a:solidFill>
                            <a:schemeClr val="dk1"/>
                          </a:solidFill>
                          <a:latin typeface="Calibri"/>
                          <a:ea typeface="Calibri"/>
                          <a:cs typeface="Calibri"/>
                          <a:sym typeface="Calibri"/>
                        </a:rPr>
                        <a:t>High Schools &amp; Districts</a:t>
                      </a:r>
                      <a:endParaRPr sz="1800" b="1">
                        <a:solidFill>
                          <a:schemeClr val="dk1"/>
                        </a:solidFill>
                        <a:latin typeface="Calibri"/>
                        <a:ea typeface="Calibri"/>
                        <a:cs typeface="Calibri"/>
                        <a:sym typeface="Calibri"/>
                      </a:endParaRPr>
                    </a:p>
                  </a:txBody>
                  <a:tcPr marL="91425" marR="91425" marT="91425" marB="9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CBC8E3"/>
                    </a:solidFill>
                  </a:tcPr>
                </a:tc>
                <a:extLst>
                  <a:ext uri="{0D108BD9-81ED-4DB2-BD59-A6C34878D82A}">
                    <a16:rowId xmlns:a16="http://schemas.microsoft.com/office/drawing/2014/main" val="10001"/>
                  </a:ext>
                </a:extLst>
              </a:tr>
            </a:tbl>
          </a:graphicData>
        </a:graphic>
      </p:graphicFrame>
      <p:pic>
        <p:nvPicPr>
          <p:cNvPr id="1891" name="Google Shape;1891;p234"/>
          <p:cNvPicPr preferRelativeResize="0"/>
          <p:nvPr/>
        </p:nvPicPr>
        <p:blipFill>
          <a:blip r:embed="rId4">
            <a:alphaModFix/>
          </a:blip>
          <a:stretch>
            <a:fillRect/>
          </a:stretch>
        </p:blipFill>
        <p:spPr>
          <a:xfrm>
            <a:off x="2343150" y="5178269"/>
            <a:ext cx="4457700" cy="109537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896"/>
        <p:cNvGrpSpPr/>
        <p:nvPr/>
      </p:nvGrpSpPr>
      <p:grpSpPr>
        <a:xfrm>
          <a:off x="0" y="0"/>
          <a:ext cx="0" cy="0"/>
          <a:chOff x="0" y="0"/>
          <a:chExt cx="0" cy="0"/>
        </a:xfrm>
      </p:grpSpPr>
      <p:sp>
        <p:nvSpPr>
          <p:cNvPr id="1897" name="Google Shape;1897;p235"/>
          <p:cNvSpPr txBox="1">
            <a:spLocks noGrp="1"/>
          </p:cNvSpPr>
          <p:nvPr>
            <p:ph type="title"/>
          </p:nvPr>
        </p:nvSpPr>
        <p:spPr>
          <a:xfrm>
            <a:off x="288325" y="514875"/>
            <a:ext cx="6038700" cy="495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PWR Subindicators </a:t>
            </a:r>
            <a:r>
              <a:rPr lang="en-US"/>
              <a:t>| District Data</a:t>
            </a:r>
            <a:endParaRPr/>
          </a:p>
        </p:txBody>
      </p:sp>
      <p:sp>
        <p:nvSpPr>
          <p:cNvPr id="1898" name="Google Shape;1898;p235"/>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79</a:t>
            </a:fld>
            <a:endParaRPr sz="1200"/>
          </a:p>
        </p:txBody>
      </p:sp>
      <p:pic>
        <p:nvPicPr>
          <p:cNvPr id="1899" name="Google Shape;1899;p235"/>
          <p:cNvPicPr preferRelativeResize="0"/>
          <p:nvPr/>
        </p:nvPicPr>
        <p:blipFill>
          <a:blip r:embed="rId3">
            <a:alphaModFix/>
          </a:blip>
          <a:stretch>
            <a:fillRect/>
          </a:stretch>
        </p:blipFill>
        <p:spPr>
          <a:xfrm>
            <a:off x="609600" y="1315575"/>
            <a:ext cx="7083550" cy="5111449"/>
          </a:xfrm>
          <a:prstGeom prst="rect">
            <a:avLst/>
          </a:prstGeom>
          <a:noFill/>
          <a:ln>
            <a:noFill/>
          </a:ln>
        </p:spPr>
      </p:pic>
      <p:sp>
        <p:nvSpPr>
          <p:cNvPr id="1900" name="Google Shape;1900;p235"/>
          <p:cNvSpPr txBox="1"/>
          <p:nvPr/>
        </p:nvSpPr>
        <p:spPr>
          <a:xfrm>
            <a:off x="8125975" y="323100"/>
            <a:ext cx="685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164"/>
          <p:cNvSpPr/>
          <p:nvPr/>
        </p:nvSpPr>
        <p:spPr>
          <a:xfrm>
            <a:off x="336046" y="1697308"/>
            <a:ext cx="3241800" cy="3241800"/>
          </a:xfrm>
          <a:prstGeom prst="pie">
            <a:avLst>
              <a:gd name="adj1" fmla="val 1800000"/>
              <a:gd name="adj2" fmla="val 9000000"/>
            </a:avLst>
          </a:prstGeom>
          <a:gradFill>
            <a:gsLst>
              <a:gs pos="0">
                <a:srgbClr val="4472C4"/>
              </a:gs>
              <a:gs pos="100000">
                <a:srgbClr val="4472C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07" name="Google Shape;1207;p164"/>
          <p:cNvSpPr txBox="1">
            <a:spLocks noGrp="1"/>
          </p:cNvSpPr>
          <p:nvPr>
            <p:ph type="title"/>
          </p:nvPr>
        </p:nvSpPr>
        <p:spPr>
          <a:xfrm>
            <a:off x="223375" y="140025"/>
            <a:ext cx="8520600" cy="7635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400" b="1">
                <a:latin typeface="Arial"/>
                <a:ea typeface="Arial"/>
                <a:cs typeface="Arial"/>
                <a:sym typeface="Arial"/>
              </a:rPr>
              <a:t>Colorado’s Educational Accountability Landscape</a:t>
            </a:r>
            <a:endParaRPr sz="2400" b="1">
              <a:latin typeface="Arial"/>
              <a:ea typeface="Arial"/>
              <a:cs typeface="Arial"/>
              <a:sym typeface="Arial"/>
            </a:endParaRPr>
          </a:p>
        </p:txBody>
      </p:sp>
      <p:sp>
        <p:nvSpPr>
          <p:cNvPr id="1208" name="Google Shape;1208;p164"/>
          <p:cNvSpPr/>
          <p:nvPr/>
        </p:nvSpPr>
        <p:spPr>
          <a:xfrm>
            <a:off x="341210" y="1697308"/>
            <a:ext cx="3241800" cy="3241800"/>
          </a:xfrm>
          <a:prstGeom prst="pie">
            <a:avLst>
              <a:gd name="adj1" fmla="val 16200000"/>
              <a:gd name="adj2" fmla="val 1800000"/>
            </a:avLst>
          </a:prstGeom>
          <a:gradFill>
            <a:gsLst>
              <a:gs pos="0">
                <a:srgbClr val="FFC647"/>
              </a:gs>
              <a:gs pos="50000">
                <a:srgbClr val="FFC600"/>
              </a:gs>
              <a:gs pos="100000">
                <a:srgbClr val="E3B4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09" name="Google Shape;1209;p164"/>
          <p:cNvSpPr txBox="1"/>
          <p:nvPr/>
        </p:nvSpPr>
        <p:spPr>
          <a:xfrm>
            <a:off x="2040473" y="2334075"/>
            <a:ext cx="1280100" cy="1080600"/>
          </a:xfrm>
          <a:prstGeom prst="rect">
            <a:avLst/>
          </a:prstGeom>
          <a:noFill/>
          <a:ln>
            <a:noFill/>
          </a:ln>
        </p:spPr>
        <p:txBody>
          <a:bodyPr spcFirstLastPara="1" wrap="square" lIns="48250" tIns="48250" rIns="48250" bIns="48250" anchor="ctr" anchorCtr="0">
            <a:noAutofit/>
          </a:bodyPr>
          <a:lstStyle/>
          <a:p>
            <a:pPr marL="0" marR="0" lvl="0" indent="0" algn="ctr" rtl="0">
              <a:lnSpc>
                <a:spcPct val="90000"/>
              </a:lnSpc>
              <a:spcBef>
                <a:spcPts val="0"/>
              </a:spcBef>
              <a:spcAft>
                <a:spcPts val="0"/>
              </a:spcAft>
              <a:buClr>
                <a:srgbClr val="FFFFFF"/>
              </a:buClr>
              <a:buSzPts val="3800"/>
              <a:buFont typeface="Calibri"/>
              <a:buNone/>
            </a:pPr>
            <a:r>
              <a:rPr lang="en-US" sz="3800" b="0" i="0" u="none" strike="noStrike" cap="none">
                <a:solidFill>
                  <a:srgbClr val="FFFFFF"/>
                </a:solidFill>
                <a:latin typeface="Calibri"/>
                <a:ea typeface="Calibri"/>
                <a:cs typeface="Calibri"/>
                <a:sym typeface="Calibri"/>
              </a:rPr>
              <a:t>Local</a:t>
            </a:r>
            <a:endParaRPr sz="3800" b="0" i="0" u="none" strike="noStrike" cap="none">
              <a:solidFill>
                <a:srgbClr val="FFFFFF"/>
              </a:solidFill>
              <a:latin typeface="Calibri"/>
              <a:ea typeface="Calibri"/>
              <a:cs typeface="Calibri"/>
              <a:sym typeface="Calibri"/>
            </a:endParaRPr>
          </a:p>
        </p:txBody>
      </p:sp>
      <p:sp>
        <p:nvSpPr>
          <p:cNvPr id="1210" name="Google Shape;1210;p164"/>
          <p:cNvSpPr txBox="1"/>
          <p:nvPr/>
        </p:nvSpPr>
        <p:spPr>
          <a:xfrm>
            <a:off x="1223665" y="3742691"/>
            <a:ext cx="1466400" cy="1003500"/>
          </a:xfrm>
          <a:prstGeom prst="rect">
            <a:avLst/>
          </a:prstGeom>
          <a:noFill/>
          <a:ln>
            <a:noFill/>
          </a:ln>
        </p:spPr>
        <p:txBody>
          <a:bodyPr spcFirstLastPara="1" wrap="square" lIns="48250" tIns="48250" rIns="48250" bIns="48250" anchor="ctr" anchorCtr="0">
            <a:noAutofit/>
          </a:bodyPr>
          <a:lstStyle/>
          <a:p>
            <a:pPr marL="0" marR="0" lvl="0" indent="0" algn="ctr" rtl="0">
              <a:lnSpc>
                <a:spcPct val="90000"/>
              </a:lnSpc>
              <a:spcBef>
                <a:spcPts val="0"/>
              </a:spcBef>
              <a:spcAft>
                <a:spcPts val="0"/>
              </a:spcAft>
              <a:buClr>
                <a:srgbClr val="FFFFFF"/>
              </a:buClr>
              <a:buSzPts val="3800"/>
              <a:buFont typeface="Calibri"/>
              <a:buNone/>
            </a:pPr>
            <a:r>
              <a:rPr lang="en-US" sz="3800" b="0" i="0" u="none" strike="noStrike" cap="none">
                <a:solidFill>
                  <a:srgbClr val="FFFFFF"/>
                </a:solidFill>
                <a:latin typeface="Calibri"/>
                <a:ea typeface="Calibri"/>
                <a:cs typeface="Calibri"/>
                <a:sym typeface="Calibri"/>
              </a:rPr>
              <a:t>ESSA</a:t>
            </a:r>
            <a:endParaRPr sz="3800" b="0" i="0" u="none" strike="noStrike" cap="none">
              <a:solidFill>
                <a:srgbClr val="FFFFFF"/>
              </a:solidFill>
              <a:latin typeface="Calibri"/>
              <a:ea typeface="Calibri"/>
              <a:cs typeface="Calibri"/>
              <a:sym typeface="Calibri"/>
            </a:endParaRPr>
          </a:p>
        </p:txBody>
      </p:sp>
      <p:sp>
        <p:nvSpPr>
          <p:cNvPr id="1211" name="Google Shape;1211;p164"/>
          <p:cNvSpPr/>
          <p:nvPr/>
        </p:nvSpPr>
        <p:spPr>
          <a:xfrm>
            <a:off x="335971" y="1697308"/>
            <a:ext cx="3241800" cy="3241800"/>
          </a:xfrm>
          <a:prstGeom prst="pie">
            <a:avLst>
              <a:gd name="adj1" fmla="val 9000000"/>
              <a:gd name="adj2" fmla="val 16200000"/>
            </a:avLst>
          </a:prstGeom>
          <a:solidFill>
            <a:srgbClr val="6AA8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12" name="Google Shape;1212;p164"/>
          <p:cNvSpPr txBox="1"/>
          <p:nvPr/>
        </p:nvSpPr>
        <p:spPr>
          <a:xfrm>
            <a:off x="503163" y="2334075"/>
            <a:ext cx="1280100" cy="1080600"/>
          </a:xfrm>
          <a:prstGeom prst="rect">
            <a:avLst/>
          </a:prstGeom>
          <a:noFill/>
          <a:ln>
            <a:noFill/>
          </a:ln>
        </p:spPr>
        <p:txBody>
          <a:bodyPr spcFirstLastPara="1" wrap="square" lIns="48250" tIns="48250" rIns="48250" bIns="48250" anchor="ctr" anchorCtr="0">
            <a:noAutofit/>
          </a:bodyPr>
          <a:lstStyle/>
          <a:p>
            <a:pPr marL="0" marR="0" lvl="0" indent="0" algn="ctr" rtl="0">
              <a:lnSpc>
                <a:spcPct val="90000"/>
              </a:lnSpc>
              <a:spcBef>
                <a:spcPts val="0"/>
              </a:spcBef>
              <a:spcAft>
                <a:spcPts val="0"/>
              </a:spcAft>
              <a:buClr>
                <a:srgbClr val="FFFFFF"/>
              </a:buClr>
              <a:buSzPts val="3800"/>
              <a:buFont typeface="Calibri"/>
              <a:buNone/>
            </a:pPr>
            <a:r>
              <a:rPr lang="en-US" sz="3800" b="0" i="0" u="none" strike="noStrike" cap="none">
                <a:solidFill>
                  <a:srgbClr val="FFFFFF"/>
                </a:solidFill>
                <a:latin typeface="Calibri"/>
                <a:ea typeface="Calibri"/>
                <a:cs typeface="Calibri"/>
                <a:sym typeface="Calibri"/>
              </a:rPr>
              <a:t>State</a:t>
            </a:r>
            <a:endParaRPr sz="3800" b="0" i="0" u="none" strike="noStrike" cap="none">
              <a:solidFill>
                <a:srgbClr val="FFFFFF"/>
              </a:solidFill>
              <a:latin typeface="Calibri"/>
              <a:ea typeface="Calibri"/>
              <a:cs typeface="Calibri"/>
              <a:sym typeface="Calibri"/>
            </a:endParaRPr>
          </a:p>
        </p:txBody>
      </p:sp>
      <p:sp>
        <p:nvSpPr>
          <p:cNvPr id="1213" name="Google Shape;1213;p164"/>
          <p:cNvSpPr txBox="1"/>
          <p:nvPr/>
        </p:nvSpPr>
        <p:spPr>
          <a:xfrm>
            <a:off x="3856800" y="1650050"/>
            <a:ext cx="5052000" cy="426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400" b="1">
                <a:solidFill>
                  <a:srgbClr val="FFC000"/>
                </a:solidFill>
                <a:latin typeface="Calibri"/>
                <a:ea typeface="Calibri"/>
                <a:cs typeface="Calibri"/>
                <a:sym typeface="Calibri"/>
              </a:rPr>
              <a:t>Local Accountability</a:t>
            </a:r>
            <a:endParaRPr sz="2800" b="1">
              <a:solidFill>
                <a:srgbClr val="FFC000"/>
              </a:solidFill>
              <a:latin typeface="Calibri"/>
              <a:ea typeface="Calibri"/>
              <a:cs typeface="Calibri"/>
              <a:sym typeface="Calibri"/>
            </a:endParaRPr>
          </a:p>
          <a:p>
            <a:pPr marL="457200" lvl="0" indent="-342900" algn="l" rtl="0">
              <a:lnSpc>
                <a:spcPct val="90000"/>
              </a:lnSpc>
              <a:spcBef>
                <a:spcPts val="0"/>
              </a:spcBef>
              <a:spcAft>
                <a:spcPts val="0"/>
              </a:spcAft>
              <a:buClr>
                <a:srgbClr val="000000"/>
              </a:buClr>
              <a:buSzPts val="1800"/>
              <a:buChar char="•"/>
            </a:pPr>
            <a:r>
              <a:rPr lang="en-US" sz="1800">
                <a:solidFill>
                  <a:srgbClr val="000000"/>
                </a:solidFill>
                <a:latin typeface="Calibri"/>
                <a:ea typeface="Calibri"/>
                <a:cs typeface="Calibri"/>
                <a:sym typeface="Calibri"/>
              </a:rPr>
              <a:t>Locally elected boards oversee superintendent and district policies</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2400" b="1">
                <a:solidFill>
                  <a:srgbClr val="70AD47"/>
                </a:solidFill>
                <a:latin typeface="Calibri"/>
                <a:ea typeface="Calibri"/>
                <a:cs typeface="Calibri"/>
                <a:sym typeface="Calibri"/>
              </a:rPr>
              <a:t>State Accountability</a:t>
            </a:r>
            <a:endParaRPr sz="2800" b="1">
              <a:solidFill>
                <a:srgbClr val="70AD47"/>
              </a:solidFill>
              <a:latin typeface="Calibri"/>
              <a:ea typeface="Calibri"/>
              <a:cs typeface="Calibri"/>
              <a:sym typeface="Calibri"/>
            </a:endParaRPr>
          </a:p>
          <a:p>
            <a:pPr marL="457200" lvl="0" indent="-342900" algn="l" rtl="0">
              <a:lnSpc>
                <a:spcPct val="90000"/>
              </a:lnSpc>
              <a:spcBef>
                <a:spcPts val="0"/>
              </a:spcBef>
              <a:spcAft>
                <a:spcPts val="0"/>
              </a:spcAft>
              <a:buClr>
                <a:srgbClr val="000000"/>
              </a:buClr>
              <a:buSzPts val="1800"/>
              <a:buChar char="•"/>
            </a:pPr>
            <a:r>
              <a:rPr lang="en-US" sz="1800">
                <a:solidFill>
                  <a:srgbClr val="000000"/>
                </a:solidFill>
                <a:latin typeface="Calibri"/>
                <a:ea typeface="Calibri"/>
                <a:cs typeface="Calibri"/>
                <a:sym typeface="Calibri"/>
              </a:rPr>
              <a:t>Colorado Educational Accountability Act</a:t>
            </a:r>
            <a:endParaRPr sz="1800">
              <a:solidFill>
                <a:srgbClr val="000000"/>
              </a:solidFill>
              <a:latin typeface="Calibri"/>
              <a:ea typeface="Calibri"/>
              <a:cs typeface="Calibri"/>
              <a:sym typeface="Calibri"/>
            </a:endParaRPr>
          </a:p>
          <a:p>
            <a:pPr marL="457200" lvl="0" indent="-342900" algn="l" rtl="0">
              <a:lnSpc>
                <a:spcPct val="90000"/>
              </a:lnSpc>
              <a:spcBef>
                <a:spcPts val="0"/>
              </a:spcBef>
              <a:spcAft>
                <a:spcPts val="0"/>
              </a:spcAft>
              <a:buClr>
                <a:srgbClr val="000000"/>
              </a:buClr>
              <a:buSzPts val="1800"/>
              <a:buChar char="•"/>
            </a:pPr>
            <a:r>
              <a:rPr lang="en-US" sz="1800">
                <a:solidFill>
                  <a:srgbClr val="000000"/>
                </a:solidFill>
                <a:latin typeface="Calibri"/>
                <a:ea typeface="Calibri"/>
                <a:cs typeface="Calibri"/>
                <a:sym typeface="Calibri"/>
              </a:rPr>
              <a:t>Performance frameworks, Improvement planning, Accountability clock</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2400" b="1">
                <a:solidFill>
                  <a:srgbClr val="4472C4"/>
                </a:solidFill>
                <a:latin typeface="Calibri"/>
                <a:ea typeface="Calibri"/>
                <a:cs typeface="Calibri"/>
                <a:sym typeface="Calibri"/>
              </a:rPr>
              <a:t>Federal Accountability</a:t>
            </a:r>
            <a:endParaRPr sz="2800" b="1">
              <a:solidFill>
                <a:srgbClr val="4472C4"/>
              </a:solidFill>
              <a:latin typeface="Calibri"/>
              <a:ea typeface="Calibri"/>
              <a:cs typeface="Calibri"/>
              <a:sym typeface="Calibri"/>
            </a:endParaRPr>
          </a:p>
          <a:p>
            <a:pPr marL="457200" marR="0" lvl="0" indent="-342900" algn="l" rtl="0">
              <a:lnSpc>
                <a:spcPct val="90000"/>
              </a:lnSpc>
              <a:spcBef>
                <a:spcPts val="0"/>
              </a:spcBef>
              <a:spcAft>
                <a:spcPts val="0"/>
              </a:spcAft>
              <a:buClr>
                <a:srgbClr val="000000"/>
              </a:buClr>
              <a:buSzPts val="1800"/>
              <a:buChar char="•"/>
            </a:pPr>
            <a:r>
              <a:rPr lang="en-US" sz="1800">
                <a:latin typeface="Calibri"/>
                <a:ea typeface="Calibri"/>
                <a:cs typeface="Calibri"/>
                <a:sym typeface="Calibri"/>
              </a:rPr>
              <a:t>Every Student Succeeds Act – State plan approved</a:t>
            </a:r>
            <a:endParaRPr sz="1800">
              <a:latin typeface="Calibri"/>
              <a:ea typeface="Calibri"/>
              <a:cs typeface="Calibri"/>
              <a:sym typeface="Calibri"/>
            </a:endParaRPr>
          </a:p>
          <a:p>
            <a:pPr marL="457200" marR="0" lvl="0" indent="-342900" algn="l" rtl="0">
              <a:lnSpc>
                <a:spcPct val="90000"/>
              </a:lnSpc>
              <a:spcBef>
                <a:spcPts val="0"/>
              </a:spcBef>
              <a:spcAft>
                <a:spcPts val="0"/>
              </a:spcAft>
              <a:buClr>
                <a:srgbClr val="000000"/>
              </a:buClr>
              <a:buSzPts val="1800"/>
              <a:buChar char="•"/>
            </a:pPr>
            <a:r>
              <a:rPr lang="en-US" sz="1800">
                <a:latin typeface="Calibri"/>
                <a:ea typeface="Calibri"/>
                <a:cs typeface="Calibri"/>
                <a:sym typeface="Calibri"/>
              </a:rPr>
              <a:t>Schools on improvement –</a:t>
            </a:r>
            <a:endParaRPr sz="1800">
              <a:latin typeface="Calibri"/>
              <a:ea typeface="Calibri"/>
              <a:cs typeface="Calibri"/>
              <a:sym typeface="Calibri"/>
            </a:endParaRPr>
          </a:p>
          <a:p>
            <a:pPr marL="457200" marR="0" lvl="0" indent="0" algn="l" rtl="0">
              <a:lnSpc>
                <a:spcPct val="90000"/>
              </a:lnSpc>
              <a:spcBef>
                <a:spcPts val="0"/>
              </a:spcBef>
              <a:spcAft>
                <a:spcPts val="0"/>
              </a:spcAft>
              <a:buNone/>
            </a:pPr>
            <a:r>
              <a:rPr lang="en-US" sz="1800">
                <a:latin typeface="Calibri"/>
                <a:ea typeface="Calibri"/>
                <a:cs typeface="Calibri"/>
                <a:sym typeface="Calibri"/>
              </a:rPr>
              <a:t>Comprehensive Support, Targeted Support, Additional Targeted Support</a:t>
            </a:r>
            <a:endParaRPr sz="1800">
              <a:solidFill>
                <a:srgbClr val="000000"/>
              </a:solidFill>
              <a:latin typeface="Calibri"/>
              <a:ea typeface="Calibri"/>
              <a:cs typeface="Calibri"/>
              <a:sym typeface="Calibri"/>
            </a:endParaRPr>
          </a:p>
          <a:p>
            <a:pPr marL="685800" lvl="1" indent="-101600" algn="l" rtl="0">
              <a:lnSpc>
                <a:spcPct val="90000"/>
              </a:lnSpc>
              <a:spcBef>
                <a:spcPts val="500"/>
              </a:spcBef>
              <a:spcAft>
                <a:spcPts val="0"/>
              </a:spcAft>
              <a:buNone/>
            </a:pPr>
            <a:endParaRPr sz="2000">
              <a:solidFill>
                <a:srgbClr val="000000"/>
              </a:solidFill>
              <a:latin typeface="Calibri"/>
              <a:ea typeface="Calibri"/>
              <a:cs typeface="Calibri"/>
              <a:sym typeface="Calibri"/>
            </a:endParaRPr>
          </a:p>
        </p:txBody>
      </p:sp>
      <p:sp>
        <p:nvSpPr>
          <p:cNvPr id="1214" name="Google Shape;1214;p164"/>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sp>
        <p:nvSpPr>
          <p:cNvPr id="1906" name="Google Shape;1906;p236"/>
          <p:cNvSpPr txBox="1">
            <a:spLocks noGrp="1"/>
          </p:cNvSpPr>
          <p:nvPr>
            <p:ph type="title"/>
          </p:nvPr>
        </p:nvSpPr>
        <p:spPr>
          <a:xfrm>
            <a:off x="245200" y="494272"/>
            <a:ext cx="6081900" cy="516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dirty="0"/>
              <a:t>PWR </a:t>
            </a:r>
            <a:r>
              <a:rPr lang="en-US" dirty="0"/>
              <a:t>| Colorado SAT </a:t>
            </a:r>
            <a:r>
              <a:rPr lang="en-US" dirty="0" err="1"/>
              <a:t>subindicators</a:t>
            </a:r>
            <a:endParaRPr dirty="0"/>
          </a:p>
        </p:txBody>
      </p:sp>
      <p:sp>
        <p:nvSpPr>
          <p:cNvPr id="1907" name="Google Shape;1907;p236"/>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80</a:t>
            </a:fld>
            <a:endParaRPr sz="1200"/>
          </a:p>
        </p:txBody>
      </p:sp>
      <p:sp>
        <p:nvSpPr>
          <p:cNvPr id="1908" name="Google Shape;1908;p236"/>
          <p:cNvSpPr txBox="1"/>
          <p:nvPr/>
        </p:nvSpPr>
        <p:spPr>
          <a:xfrm>
            <a:off x="251700" y="1623825"/>
            <a:ext cx="8640600" cy="19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CO SAT -Evidence Based Reading and Writing and CO SAT - Math subindicators</a:t>
            </a: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represent juniors who took the SAT during the spring of the most recent school year</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SAT scores contribute around 4.6% each (9.2% of all PWR ratings) toward a high school or district’s overall rating, </a:t>
            </a:r>
            <a:r>
              <a:rPr lang="en-US" sz="1800" i="1">
                <a:solidFill>
                  <a:schemeClr val="dk1"/>
                </a:solidFill>
                <a:latin typeface="Calibri"/>
                <a:ea typeface="Calibri"/>
                <a:cs typeface="Calibri"/>
                <a:sym typeface="Calibri"/>
              </a:rPr>
              <a:t>if data is available for all PWR subindicators</a:t>
            </a:r>
            <a:endParaRPr sz="1800" i="1">
              <a:solidFill>
                <a:schemeClr val="dk1"/>
              </a:solidFill>
              <a:latin typeface="Calibri"/>
              <a:ea typeface="Calibri"/>
              <a:cs typeface="Calibri"/>
              <a:sym typeface="Calibri"/>
            </a:endParaRPr>
          </a:p>
        </p:txBody>
      </p:sp>
      <p:pic>
        <p:nvPicPr>
          <p:cNvPr id="1909" name="Google Shape;1909;p236"/>
          <p:cNvPicPr preferRelativeResize="0"/>
          <p:nvPr/>
        </p:nvPicPr>
        <p:blipFill>
          <a:blip r:embed="rId3">
            <a:alphaModFix/>
          </a:blip>
          <a:stretch>
            <a:fillRect/>
          </a:stretch>
        </p:blipFill>
        <p:spPr>
          <a:xfrm>
            <a:off x="327900" y="3235125"/>
            <a:ext cx="8181975" cy="160972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914"/>
        <p:cNvGrpSpPr/>
        <p:nvPr/>
      </p:nvGrpSpPr>
      <p:grpSpPr>
        <a:xfrm>
          <a:off x="0" y="0"/>
          <a:ext cx="0" cy="0"/>
          <a:chOff x="0" y="0"/>
          <a:chExt cx="0" cy="0"/>
        </a:xfrm>
      </p:grpSpPr>
      <p:sp>
        <p:nvSpPr>
          <p:cNvPr id="1915" name="Google Shape;1915;p237"/>
          <p:cNvSpPr txBox="1">
            <a:spLocks noGrp="1"/>
          </p:cNvSpPr>
          <p:nvPr>
            <p:ph type="title"/>
          </p:nvPr>
        </p:nvSpPr>
        <p:spPr>
          <a:xfrm>
            <a:off x="245200" y="494272"/>
            <a:ext cx="6081900" cy="516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PWR Achievement</a:t>
            </a:r>
            <a:r>
              <a:rPr lang="en-US"/>
              <a:t> | District Data</a:t>
            </a:r>
            <a:endParaRPr/>
          </a:p>
        </p:txBody>
      </p:sp>
      <p:sp>
        <p:nvSpPr>
          <p:cNvPr id="1916" name="Google Shape;1916;p237"/>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81</a:t>
            </a:fld>
            <a:endParaRPr sz="1200"/>
          </a:p>
        </p:txBody>
      </p:sp>
      <p:sp>
        <p:nvSpPr>
          <p:cNvPr id="1917" name="Google Shape;1917;p237"/>
          <p:cNvSpPr txBox="1"/>
          <p:nvPr/>
        </p:nvSpPr>
        <p:spPr>
          <a:xfrm>
            <a:off x="8125975" y="323100"/>
            <a:ext cx="685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pic>
        <p:nvPicPr>
          <p:cNvPr id="1918" name="Google Shape;1918;p237"/>
          <p:cNvPicPr preferRelativeResize="0"/>
          <p:nvPr/>
        </p:nvPicPr>
        <p:blipFill>
          <a:blip r:embed="rId3">
            <a:alphaModFix/>
          </a:blip>
          <a:stretch>
            <a:fillRect/>
          </a:stretch>
        </p:blipFill>
        <p:spPr>
          <a:xfrm>
            <a:off x="152400" y="1382597"/>
            <a:ext cx="8839199" cy="2580437"/>
          </a:xfrm>
          <a:prstGeom prst="rect">
            <a:avLst/>
          </a:prstGeom>
          <a:noFill/>
          <a:ln>
            <a:noFill/>
          </a:ln>
        </p:spPr>
      </p:pic>
      <p:pic>
        <p:nvPicPr>
          <p:cNvPr id="1919" name="Google Shape;1919;p237"/>
          <p:cNvPicPr preferRelativeResize="0"/>
          <p:nvPr/>
        </p:nvPicPr>
        <p:blipFill>
          <a:blip r:embed="rId4">
            <a:alphaModFix/>
          </a:blip>
          <a:stretch>
            <a:fillRect/>
          </a:stretch>
        </p:blipFill>
        <p:spPr>
          <a:xfrm>
            <a:off x="245200" y="4155925"/>
            <a:ext cx="8417801" cy="1656126"/>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924"/>
        <p:cNvGrpSpPr/>
        <p:nvPr/>
      </p:nvGrpSpPr>
      <p:grpSpPr>
        <a:xfrm>
          <a:off x="0" y="0"/>
          <a:ext cx="0" cy="0"/>
          <a:chOff x="0" y="0"/>
          <a:chExt cx="0" cy="0"/>
        </a:xfrm>
      </p:grpSpPr>
      <p:sp>
        <p:nvSpPr>
          <p:cNvPr id="1925" name="Google Shape;1925;p238"/>
          <p:cNvSpPr txBox="1">
            <a:spLocks noGrp="1"/>
          </p:cNvSpPr>
          <p:nvPr>
            <p:ph type="title"/>
          </p:nvPr>
        </p:nvSpPr>
        <p:spPr>
          <a:xfrm>
            <a:off x="223075" y="504575"/>
            <a:ext cx="6104100" cy="5061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PWR Graduation Sub-Indicator</a:t>
            </a:r>
            <a:endParaRPr b="1"/>
          </a:p>
        </p:txBody>
      </p:sp>
      <p:sp>
        <p:nvSpPr>
          <p:cNvPr id="1926" name="Google Shape;1926;p238"/>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82</a:t>
            </a:fld>
            <a:endParaRPr sz="1200"/>
          </a:p>
        </p:txBody>
      </p:sp>
      <p:pic>
        <p:nvPicPr>
          <p:cNvPr id="1927" name="Google Shape;1927;p238"/>
          <p:cNvPicPr preferRelativeResize="0"/>
          <p:nvPr/>
        </p:nvPicPr>
        <p:blipFill>
          <a:blip r:embed="rId3">
            <a:alphaModFix/>
          </a:blip>
          <a:stretch>
            <a:fillRect/>
          </a:stretch>
        </p:blipFill>
        <p:spPr>
          <a:xfrm>
            <a:off x="78025" y="4714150"/>
            <a:ext cx="8987950" cy="997275"/>
          </a:xfrm>
          <a:prstGeom prst="rect">
            <a:avLst/>
          </a:prstGeom>
          <a:noFill/>
          <a:ln w="28575" cap="flat" cmpd="sng">
            <a:solidFill>
              <a:srgbClr val="70AD47"/>
            </a:solidFill>
            <a:prstDash val="solid"/>
            <a:round/>
            <a:headEnd type="none" w="sm" len="sm"/>
            <a:tailEnd type="none" w="sm" len="sm"/>
          </a:ln>
        </p:spPr>
      </p:pic>
      <p:sp>
        <p:nvSpPr>
          <p:cNvPr id="1928" name="Google Shape;1928;p238"/>
          <p:cNvSpPr txBox="1"/>
          <p:nvPr/>
        </p:nvSpPr>
        <p:spPr>
          <a:xfrm>
            <a:off x="157200" y="1485000"/>
            <a:ext cx="8829600" cy="282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dk1"/>
                </a:solidFill>
                <a:latin typeface="Calibri"/>
                <a:ea typeface="Calibri"/>
                <a:cs typeface="Calibri"/>
                <a:sym typeface="Calibri"/>
              </a:rPr>
              <a:t>Graduation Rates</a:t>
            </a:r>
            <a:endParaRPr sz="1800" b="1"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Results lag behind the year of accountability calculations due to the timing of the official data release.</a:t>
            </a: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Colorado reports 4-year, 5-year, 6-year, and 7-year graduation rates, with each rate referring to the number of years that elapse between a student entering ninth grade and graduating. </a:t>
            </a:r>
            <a:endParaRPr sz="1800" dirty="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The Performance Framework used the BEST RATE for each group, All Students and each Student Group</a:t>
            </a: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Graduation rates contribute around 9.2% toward a high school or district’s overall PWR rating, </a:t>
            </a:r>
            <a:r>
              <a:rPr lang="en-US" sz="1800" i="1" dirty="0">
                <a:solidFill>
                  <a:schemeClr val="dk1"/>
                </a:solidFill>
                <a:latin typeface="Calibri"/>
                <a:ea typeface="Calibri"/>
                <a:cs typeface="Calibri"/>
                <a:sym typeface="Calibri"/>
              </a:rPr>
              <a:t>if data is available for all PWR </a:t>
            </a:r>
            <a:r>
              <a:rPr lang="en-US" sz="1800" i="1" dirty="0" err="1">
                <a:solidFill>
                  <a:schemeClr val="dk1"/>
                </a:solidFill>
                <a:latin typeface="Calibri"/>
                <a:ea typeface="Calibri"/>
                <a:cs typeface="Calibri"/>
                <a:sym typeface="Calibri"/>
              </a:rPr>
              <a:t>subindicators</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239"/>
          <p:cNvSpPr txBox="1">
            <a:spLocks noGrp="1"/>
          </p:cNvSpPr>
          <p:nvPr>
            <p:ph type="title"/>
          </p:nvPr>
        </p:nvSpPr>
        <p:spPr>
          <a:xfrm>
            <a:off x="267725" y="494275"/>
            <a:ext cx="6059400" cy="516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PWR graduation </a:t>
            </a:r>
            <a:r>
              <a:rPr lang="en-US"/>
              <a:t>| district data</a:t>
            </a:r>
            <a:endParaRPr/>
          </a:p>
        </p:txBody>
      </p:sp>
      <p:sp>
        <p:nvSpPr>
          <p:cNvPr id="1935" name="Google Shape;1935;p239"/>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83</a:t>
            </a:fld>
            <a:endParaRPr sz="1200"/>
          </a:p>
        </p:txBody>
      </p:sp>
      <p:sp>
        <p:nvSpPr>
          <p:cNvPr id="1936" name="Google Shape;1936;p239"/>
          <p:cNvSpPr txBox="1"/>
          <p:nvPr/>
        </p:nvSpPr>
        <p:spPr>
          <a:xfrm>
            <a:off x="8125975" y="323100"/>
            <a:ext cx="685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pic>
        <p:nvPicPr>
          <p:cNvPr id="1937" name="Google Shape;1937;p239"/>
          <p:cNvPicPr preferRelativeResize="0"/>
          <p:nvPr/>
        </p:nvPicPr>
        <p:blipFill>
          <a:blip r:embed="rId3">
            <a:alphaModFix/>
          </a:blip>
          <a:stretch>
            <a:fillRect/>
          </a:stretch>
        </p:blipFill>
        <p:spPr>
          <a:xfrm>
            <a:off x="152400" y="2362350"/>
            <a:ext cx="8839201" cy="1076214"/>
          </a:xfrm>
          <a:prstGeom prst="rect">
            <a:avLst/>
          </a:prstGeom>
          <a:noFill/>
          <a:ln>
            <a:noFill/>
          </a:ln>
        </p:spPr>
      </p:pic>
      <p:pic>
        <p:nvPicPr>
          <p:cNvPr id="1938" name="Google Shape;1938;p239"/>
          <p:cNvPicPr preferRelativeResize="0"/>
          <p:nvPr/>
        </p:nvPicPr>
        <p:blipFill>
          <a:blip r:embed="rId4">
            <a:alphaModFix/>
          </a:blip>
          <a:stretch>
            <a:fillRect/>
          </a:stretch>
        </p:blipFill>
        <p:spPr>
          <a:xfrm>
            <a:off x="152400" y="1470689"/>
            <a:ext cx="8839200" cy="789784"/>
          </a:xfrm>
          <a:prstGeom prst="rect">
            <a:avLst/>
          </a:prstGeom>
          <a:noFill/>
          <a:ln>
            <a:noFill/>
          </a:ln>
        </p:spPr>
      </p:pic>
      <p:pic>
        <p:nvPicPr>
          <p:cNvPr id="1939" name="Google Shape;1939;p239"/>
          <p:cNvPicPr preferRelativeResize="0"/>
          <p:nvPr/>
        </p:nvPicPr>
        <p:blipFill>
          <a:blip r:embed="rId5">
            <a:alphaModFix/>
          </a:blip>
          <a:stretch>
            <a:fillRect/>
          </a:stretch>
        </p:blipFill>
        <p:spPr>
          <a:xfrm>
            <a:off x="285750" y="4212764"/>
            <a:ext cx="8572500" cy="91440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944"/>
        <p:cNvGrpSpPr/>
        <p:nvPr/>
      </p:nvGrpSpPr>
      <p:grpSpPr>
        <a:xfrm>
          <a:off x="0" y="0"/>
          <a:ext cx="0" cy="0"/>
          <a:chOff x="0" y="0"/>
          <a:chExt cx="0" cy="0"/>
        </a:xfrm>
      </p:grpSpPr>
      <p:sp>
        <p:nvSpPr>
          <p:cNvPr id="1945" name="Google Shape;1945;p240"/>
          <p:cNvSpPr txBox="1">
            <a:spLocks noGrp="1"/>
          </p:cNvSpPr>
          <p:nvPr>
            <p:ph type="title"/>
          </p:nvPr>
        </p:nvSpPr>
        <p:spPr>
          <a:xfrm>
            <a:off x="267725" y="483975"/>
            <a:ext cx="6059400" cy="526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PWR Dropout Rates Sub-Indicator</a:t>
            </a:r>
            <a:endParaRPr b="1"/>
          </a:p>
        </p:txBody>
      </p:sp>
      <p:sp>
        <p:nvSpPr>
          <p:cNvPr id="1946" name="Google Shape;1946;p24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84</a:t>
            </a:fld>
            <a:endParaRPr sz="1200"/>
          </a:p>
        </p:txBody>
      </p:sp>
      <p:pic>
        <p:nvPicPr>
          <p:cNvPr id="1947" name="Google Shape;1947;p240"/>
          <p:cNvPicPr preferRelativeResize="0"/>
          <p:nvPr/>
        </p:nvPicPr>
        <p:blipFill>
          <a:blip r:embed="rId3">
            <a:alphaModFix/>
          </a:blip>
          <a:stretch>
            <a:fillRect/>
          </a:stretch>
        </p:blipFill>
        <p:spPr>
          <a:xfrm>
            <a:off x="561150" y="4091725"/>
            <a:ext cx="7886700" cy="1581997"/>
          </a:xfrm>
          <a:prstGeom prst="rect">
            <a:avLst/>
          </a:prstGeom>
          <a:noFill/>
          <a:ln w="28575" cap="flat" cmpd="sng">
            <a:solidFill>
              <a:srgbClr val="70AD47"/>
            </a:solidFill>
            <a:prstDash val="solid"/>
            <a:round/>
            <a:headEnd type="none" w="sm" len="sm"/>
            <a:tailEnd type="none" w="sm" len="sm"/>
          </a:ln>
        </p:spPr>
      </p:pic>
      <p:sp>
        <p:nvSpPr>
          <p:cNvPr id="1948" name="Google Shape;1948;p240"/>
          <p:cNvSpPr txBox="1"/>
          <p:nvPr/>
        </p:nvSpPr>
        <p:spPr>
          <a:xfrm>
            <a:off x="184200" y="1606500"/>
            <a:ext cx="8640600" cy="21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Dropout Rates</a:t>
            </a: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Results lag behind the year of accountability calculations due to the timing of the official data release.</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Dropout rates contribute around 9.2% toward a high school or district’s overall PWR rating, </a:t>
            </a:r>
            <a:r>
              <a:rPr lang="en-US" sz="1800" i="1">
                <a:solidFill>
                  <a:schemeClr val="dk1"/>
                </a:solidFill>
                <a:latin typeface="Calibri"/>
                <a:ea typeface="Calibri"/>
                <a:cs typeface="Calibri"/>
                <a:sym typeface="Calibri"/>
              </a:rPr>
              <a:t>if data is available for all PWR subindicators</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953"/>
        <p:cNvGrpSpPr/>
        <p:nvPr/>
      </p:nvGrpSpPr>
      <p:grpSpPr>
        <a:xfrm>
          <a:off x="0" y="0"/>
          <a:ext cx="0" cy="0"/>
          <a:chOff x="0" y="0"/>
          <a:chExt cx="0" cy="0"/>
        </a:xfrm>
      </p:grpSpPr>
      <p:sp>
        <p:nvSpPr>
          <p:cNvPr id="1954" name="Google Shape;1954;p241"/>
          <p:cNvSpPr txBox="1">
            <a:spLocks noGrp="1"/>
          </p:cNvSpPr>
          <p:nvPr>
            <p:ph type="title"/>
          </p:nvPr>
        </p:nvSpPr>
        <p:spPr>
          <a:xfrm>
            <a:off x="278025" y="504575"/>
            <a:ext cx="6049200" cy="5061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PWR Dropouts </a:t>
            </a:r>
            <a:r>
              <a:rPr lang="en-US"/>
              <a:t>| District Data</a:t>
            </a:r>
            <a:endParaRPr/>
          </a:p>
        </p:txBody>
      </p:sp>
      <p:sp>
        <p:nvSpPr>
          <p:cNvPr id="1955" name="Google Shape;1955;p241"/>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85</a:t>
            </a:fld>
            <a:endParaRPr sz="1200"/>
          </a:p>
        </p:txBody>
      </p:sp>
      <p:sp>
        <p:nvSpPr>
          <p:cNvPr id="1956" name="Google Shape;1956;p241"/>
          <p:cNvSpPr txBox="1"/>
          <p:nvPr/>
        </p:nvSpPr>
        <p:spPr>
          <a:xfrm>
            <a:off x="8125975" y="323100"/>
            <a:ext cx="685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pic>
        <p:nvPicPr>
          <p:cNvPr id="1957" name="Google Shape;1957;p241"/>
          <p:cNvPicPr preferRelativeResize="0"/>
          <p:nvPr/>
        </p:nvPicPr>
        <p:blipFill>
          <a:blip r:embed="rId3">
            <a:alphaModFix/>
          </a:blip>
          <a:stretch>
            <a:fillRect/>
          </a:stretch>
        </p:blipFill>
        <p:spPr>
          <a:xfrm>
            <a:off x="152400" y="2532225"/>
            <a:ext cx="8839199" cy="1067074"/>
          </a:xfrm>
          <a:prstGeom prst="rect">
            <a:avLst/>
          </a:prstGeom>
          <a:noFill/>
          <a:ln>
            <a:noFill/>
          </a:ln>
        </p:spPr>
      </p:pic>
      <p:pic>
        <p:nvPicPr>
          <p:cNvPr id="1958" name="Google Shape;1958;p241"/>
          <p:cNvPicPr preferRelativeResize="0"/>
          <p:nvPr/>
        </p:nvPicPr>
        <p:blipFill>
          <a:blip r:embed="rId4">
            <a:alphaModFix/>
          </a:blip>
          <a:stretch>
            <a:fillRect/>
          </a:stretch>
        </p:blipFill>
        <p:spPr>
          <a:xfrm>
            <a:off x="152400" y="1775489"/>
            <a:ext cx="8839200" cy="789784"/>
          </a:xfrm>
          <a:prstGeom prst="rect">
            <a:avLst/>
          </a:prstGeom>
          <a:noFill/>
          <a:ln>
            <a:noFill/>
          </a:ln>
        </p:spPr>
      </p:pic>
      <p:pic>
        <p:nvPicPr>
          <p:cNvPr id="1959" name="Google Shape;1959;p241"/>
          <p:cNvPicPr preferRelativeResize="0"/>
          <p:nvPr/>
        </p:nvPicPr>
        <p:blipFill>
          <a:blip r:embed="rId5">
            <a:alphaModFix/>
          </a:blip>
          <a:stretch>
            <a:fillRect/>
          </a:stretch>
        </p:blipFill>
        <p:spPr>
          <a:xfrm>
            <a:off x="304800" y="4437499"/>
            <a:ext cx="8553450" cy="866775"/>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964"/>
        <p:cNvGrpSpPr/>
        <p:nvPr/>
      </p:nvGrpSpPr>
      <p:grpSpPr>
        <a:xfrm>
          <a:off x="0" y="0"/>
          <a:ext cx="0" cy="0"/>
          <a:chOff x="0" y="0"/>
          <a:chExt cx="0" cy="0"/>
        </a:xfrm>
      </p:grpSpPr>
      <p:sp>
        <p:nvSpPr>
          <p:cNvPr id="1965" name="Google Shape;1965;p242"/>
          <p:cNvSpPr txBox="1">
            <a:spLocks noGrp="1"/>
          </p:cNvSpPr>
          <p:nvPr>
            <p:ph type="title"/>
          </p:nvPr>
        </p:nvSpPr>
        <p:spPr>
          <a:xfrm>
            <a:off x="267725" y="494275"/>
            <a:ext cx="6059400" cy="516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PWR Sub-Indicator</a:t>
            </a:r>
            <a:r>
              <a:rPr lang="en-US"/>
              <a:t> | Matriculation</a:t>
            </a:r>
            <a:endParaRPr/>
          </a:p>
        </p:txBody>
      </p:sp>
      <p:sp>
        <p:nvSpPr>
          <p:cNvPr id="1966" name="Google Shape;1966;p242"/>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86</a:t>
            </a:fld>
            <a:endParaRPr sz="1200"/>
          </a:p>
        </p:txBody>
      </p:sp>
      <p:pic>
        <p:nvPicPr>
          <p:cNvPr id="1967" name="Google Shape;1967;p242"/>
          <p:cNvPicPr preferRelativeResize="0"/>
          <p:nvPr/>
        </p:nvPicPr>
        <p:blipFill>
          <a:blip r:embed="rId3">
            <a:alphaModFix/>
          </a:blip>
          <a:stretch>
            <a:fillRect/>
          </a:stretch>
        </p:blipFill>
        <p:spPr>
          <a:xfrm>
            <a:off x="59100" y="3673775"/>
            <a:ext cx="9025776" cy="783750"/>
          </a:xfrm>
          <a:prstGeom prst="rect">
            <a:avLst/>
          </a:prstGeom>
          <a:noFill/>
          <a:ln w="28575" cap="flat" cmpd="sng">
            <a:solidFill>
              <a:srgbClr val="70AD47"/>
            </a:solidFill>
            <a:prstDash val="solid"/>
            <a:round/>
            <a:headEnd type="none" w="sm" len="sm"/>
            <a:tailEnd type="none" w="sm" len="sm"/>
          </a:ln>
        </p:spPr>
      </p:pic>
      <p:sp>
        <p:nvSpPr>
          <p:cNvPr id="1968" name="Google Shape;1968;p242"/>
          <p:cNvSpPr txBox="1"/>
          <p:nvPr/>
        </p:nvSpPr>
        <p:spPr>
          <a:xfrm>
            <a:off x="251700" y="1487800"/>
            <a:ext cx="8640600" cy="19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Matriculation Rates</a:t>
            </a: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Results lag behind the year of accountability calculations due to the timing of the official data release.</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Matriculation rates make up 2.3% toward a high school or district’s overall PWR rating, </a:t>
            </a:r>
            <a:r>
              <a:rPr lang="en-US" sz="1800" i="1">
                <a:solidFill>
                  <a:schemeClr val="dk1"/>
                </a:solidFill>
                <a:latin typeface="Calibri"/>
                <a:ea typeface="Calibri"/>
                <a:cs typeface="Calibri"/>
                <a:sym typeface="Calibri"/>
              </a:rPr>
              <a:t>if data is available for all PWR subindicators</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“Matriculated” includes </a:t>
            </a:r>
            <a:endParaRPr sz="1800">
              <a:solidFill>
                <a:schemeClr val="dk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4" name="Google Shape;1974;p243"/>
          <p:cNvSpPr txBox="1">
            <a:spLocks noGrp="1"/>
          </p:cNvSpPr>
          <p:nvPr>
            <p:ph type="title"/>
          </p:nvPr>
        </p:nvSpPr>
        <p:spPr>
          <a:xfrm>
            <a:off x="245200" y="545746"/>
            <a:ext cx="6081900" cy="465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a:t>PWR Matriculation</a:t>
            </a:r>
            <a:r>
              <a:rPr lang="en-US"/>
              <a:t> | District Data</a:t>
            </a:r>
            <a:endParaRPr/>
          </a:p>
        </p:txBody>
      </p:sp>
      <p:sp>
        <p:nvSpPr>
          <p:cNvPr id="1975" name="Google Shape;1975;p243"/>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t>87</a:t>
            </a:fld>
            <a:endParaRPr sz="1200"/>
          </a:p>
        </p:txBody>
      </p:sp>
      <p:sp>
        <p:nvSpPr>
          <p:cNvPr id="1976" name="Google Shape;1976;p243"/>
          <p:cNvSpPr txBox="1"/>
          <p:nvPr/>
        </p:nvSpPr>
        <p:spPr>
          <a:xfrm>
            <a:off x="8125975" y="323100"/>
            <a:ext cx="685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endParaRPr/>
          </a:p>
        </p:txBody>
      </p:sp>
      <p:pic>
        <p:nvPicPr>
          <p:cNvPr id="1977" name="Google Shape;1977;p243"/>
          <p:cNvPicPr preferRelativeResize="0"/>
          <p:nvPr/>
        </p:nvPicPr>
        <p:blipFill>
          <a:blip r:embed="rId3">
            <a:alphaModFix/>
          </a:blip>
          <a:stretch>
            <a:fillRect/>
          </a:stretch>
        </p:blipFill>
        <p:spPr>
          <a:xfrm>
            <a:off x="152400" y="1470689"/>
            <a:ext cx="8839200" cy="789784"/>
          </a:xfrm>
          <a:prstGeom prst="rect">
            <a:avLst/>
          </a:prstGeom>
          <a:noFill/>
          <a:ln>
            <a:noFill/>
          </a:ln>
        </p:spPr>
      </p:pic>
      <p:pic>
        <p:nvPicPr>
          <p:cNvPr id="1978" name="Google Shape;1978;p243"/>
          <p:cNvPicPr preferRelativeResize="0"/>
          <p:nvPr/>
        </p:nvPicPr>
        <p:blipFill>
          <a:blip r:embed="rId4">
            <a:alphaModFix/>
          </a:blip>
          <a:stretch>
            <a:fillRect/>
          </a:stretch>
        </p:blipFill>
        <p:spPr>
          <a:xfrm>
            <a:off x="152400" y="2412875"/>
            <a:ext cx="8839199" cy="1065153"/>
          </a:xfrm>
          <a:prstGeom prst="rect">
            <a:avLst/>
          </a:prstGeom>
          <a:noFill/>
          <a:ln>
            <a:noFill/>
          </a:ln>
        </p:spPr>
      </p:pic>
      <p:pic>
        <p:nvPicPr>
          <p:cNvPr id="1979" name="Google Shape;1979;p243"/>
          <p:cNvPicPr preferRelativeResize="0"/>
          <p:nvPr/>
        </p:nvPicPr>
        <p:blipFill>
          <a:blip r:embed="rId5">
            <a:alphaModFix/>
          </a:blip>
          <a:stretch>
            <a:fillRect/>
          </a:stretch>
        </p:blipFill>
        <p:spPr>
          <a:xfrm>
            <a:off x="152400" y="3891511"/>
            <a:ext cx="8839200" cy="904476"/>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sp>
        <p:nvSpPr>
          <p:cNvPr id="1985" name="Google Shape;1985;p244"/>
          <p:cNvSpPr txBox="1">
            <a:spLocks noGrp="1"/>
          </p:cNvSpPr>
          <p:nvPr>
            <p:ph type="ctrTitle"/>
          </p:nvPr>
        </p:nvSpPr>
        <p:spPr>
          <a:xfrm>
            <a:off x="685800" y="2595716"/>
            <a:ext cx="7772400" cy="2337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Appendix B. </a:t>
            </a:r>
            <a:endParaRPr/>
          </a:p>
          <a:p>
            <a:pPr marL="0" lvl="0" indent="0" algn="ctr" rtl="0">
              <a:spcBef>
                <a:spcPts val="0"/>
              </a:spcBef>
              <a:spcAft>
                <a:spcPts val="0"/>
              </a:spcAft>
              <a:buNone/>
            </a:pPr>
            <a:r>
              <a:rPr lang="en-US"/>
              <a:t>Future Indicators</a:t>
            </a:r>
            <a:endParaRPr/>
          </a:p>
        </p:txBody>
      </p:sp>
      <p:sp>
        <p:nvSpPr>
          <p:cNvPr id="1986" name="Google Shape;1986;p244"/>
          <p:cNvSpPr txBox="1">
            <a:spLocks noGrp="1"/>
          </p:cNvSpPr>
          <p:nvPr>
            <p:ph type="sldNum" idx="12"/>
          </p:nvPr>
        </p:nvSpPr>
        <p:spPr>
          <a:xfrm>
            <a:off x="215697"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88</a:t>
            </a:fld>
            <a:endParaRPr>
              <a:solidFill>
                <a:schemeClr val="lt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991"/>
        <p:cNvGrpSpPr/>
        <p:nvPr/>
      </p:nvGrpSpPr>
      <p:grpSpPr>
        <a:xfrm>
          <a:off x="0" y="0"/>
          <a:ext cx="0" cy="0"/>
          <a:chOff x="0" y="0"/>
          <a:chExt cx="0" cy="0"/>
        </a:xfrm>
      </p:grpSpPr>
      <p:sp>
        <p:nvSpPr>
          <p:cNvPr id="1992" name="Google Shape;1992;p245"/>
          <p:cNvSpPr txBox="1">
            <a:spLocks noGrp="1"/>
          </p:cNvSpPr>
          <p:nvPr>
            <p:ph type="title"/>
          </p:nvPr>
        </p:nvSpPr>
        <p:spPr>
          <a:xfrm>
            <a:off x="245200" y="451097"/>
            <a:ext cx="6081900" cy="559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On-Track Growth</a:t>
            </a:r>
            <a:endParaRPr/>
          </a:p>
        </p:txBody>
      </p:sp>
      <p:sp>
        <p:nvSpPr>
          <p:cNvPr id="1993" name="Google Shape;1993;p245"/>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rmAutofit fontScale="92500" lnSpcReduction="20000"/>
          </a:bodyPr>
          <a:lstStyle/>
          <a:p>
            <a:pPr marL="457200" lvl="0" indent="-358140" algn="l" rtl="0">
              <a:spcBef>
                <a:spcPts val="1000"/>
              </a:spcBef>
              <a:spcAft>
                <a:spcPts val="0"/>
              </a:spcAft>
              <a:buSzPct val="100000"/>
              <a:buChar char="●"/>
            </a:pPr>
            <a:r>
              <a:rPr lang="en-US"/>
              <a:t>Colorado’s educational accountability law requires a metric that determines whether a student is making enough growth to reach a target level of achievement within a given timeframe. Called On Track Growth, this measure assesses whether students are catching up to grade-level expectations or keeping up with expectations.</a:t>
            </a:r>
            <a:endParaRPr/>
          </a:p>
          <a:p>
            <a:pPr marL="457200" lvl="0" indent="0" algn="l" rtl="0">
              <a:spcBef>
                <a:spcPts val="1000"/>
              </a:spcBef>
              <a:spcAft>
                <a:spcPts val="0"/>
              </a:spcAft>
              <a:buNone/>
            </a:pPr>
            <a:endParaRPr/>
          </a:p>
          <a:p>
            <a:pPr marL="457200" lvl="0" indent="-358140" algn="l" rtl="0">
              <a:spcBef>
                <a:spcPts val="1000"/>
              </a:spcBef>
              <a:spcAft>
                <a:spcPts val="0"/>
              </a:spcAft>
              <a:buSzPct val="100000"/>
              <a:buChar char="●"/>
            </a:pPr>
            <a:r>
              <a:rPr lang="en-US"/>
              <a:t>During the Fall of 2024 public reports on the On Track Growth measure, will be provided, for elementary and middle schools. CDE will continue investigating a calculation methodology for high schools and districts. </a:t>
            </a:r>
            <a:endParaRPr/>
          </a:p>
          <a:p>
            <a:pPr marL="457200" lvl="0" indent="0" algn="l" rtl="0">
              <a:spcBef>
                <a:spcPts val="1000"/>
              </a:spcBef>
              <a:spcAft>
                <a:spcPts val="0"/>
              </a:spcAft>
              <a:buNone/>
            </a:pPr>
            <a:endParaRPr/>
          </a:p>
          <a:p>
            <a:pPr marL="457200" lvl="0" indent="-358140" algn="l" rtl="0">
              <a:spcBef>
                <a:spcPts val="1000"/>
              </a:spcBef>
              <a:spcAft>
                <a:spcPts val="0"/>
              </a:spcAft>
              <a:buSzPct val="100000"/>
              <a:buChar char="●"/>
            </a:pPr>
            <a:r>
              <a:rPr lang="en-US"/>
              <a:t>The measure is expected to be included in future year (after 2024) performance frameworks once all school levels are available.</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1994" name="Google Shape;1994;p245"/>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89</a:t>
            </a:fld>
            <a:endParaRPr/>
          </a:p>
        </p:txBody>
      </p:sp>
      <p:sp>
        <p:nvSpPr>
          <p:cNvPr id="1995" name="Google Shape;1995;p245"/>
          <p:cNvSpPr txBox="1"/>
          <p:nvPr/>
        </p:nvSpPr>
        <p:spPr>
          <a:xfrm>
            <a:off x="245200" y="5864375"/>
            <a:ext cx="75651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libri"/>
                <a:ea typeface="Calibri"/>
                <a:cs typeface="Calibri"/>
                <a:sym typeface="Calibri"/>
              </a:rPr>
              <a:t>On-Track Growth factsheet: </a:t>
            </a:r>
            <a:r>
              <a:rPr lang="en-US" dirty="0">
                <a:solidFill>
                  <a:schemeClr val="dk1"/>
                </a:solidFill>
                <a:latin typeface="Calibri"/>
                <a:ea typeface="Calibri"/>
                <a:cs typeface="Calibri"/>
                <a:sym typeface="Calibri"/>
                <a:hlinkClick r:id="rId3"/>
              </a:rPr>
              <a:t>https://www.cde.state.co.us/accountability/ontrackgrowthfactsheet</a:t>
            </a:r>
            <a:r>
              <a:rPr lang="en-US" dirty="0">
                <a:solidFill>
                  <a:schemeClr val="dk1"/>
                </a:solidFill>
                <a:latin typeface="Calibri"/>
                <a:ea typeface="Calibri"/>
                <a:cs typeface="Calibri"/>
                <a:sym typeface="Calibri"/>
              </a:rPr>
              <a:t> </a:t>
            </a:r>
          </a:p>
          <a:p>
            <a:pPr marL="0" lvl="0" indent="0" algn="l" rtl="0">
              <a:spcBef>
                <a:spcPts val="0"/>
              </a:spcBef>
              <a:spcAft>
                <a:spcPts val="0"/>
              </a:spcAft>
              <a:buNone/>
            </a:pPr>
            <a:r>
              <a:rPr lang="en-US" dirty="0">
                <a:solidFill>
                  <a:schemeClr val="dk1"/>
                </a:solidFill>
                <a:latin typeface="Calibri"/>
                <a:ea typeface="Calibri"/>
                <a:cs typeface="Calibri"/>
                <a:sym typeface="Calibri"/>
              </a:rPr>
              <a:t>On-Track Growth Webinar Series:  </a:t>
            </a:r>
            <a:r>
              <a:rPr lang="en-US" dirty="0">
                <a:solidFill>
                  <a:schemeClr val="dk1"/>
                </a:solidFill>
                <a:latin typeface="Calibri"/>
                <a:ea typeface="Calibri"/>
                <a:cs typeface="Calibri"/>
                <a:sym typeface="Calibri"/>
                <a:hlinkClick r:id="rId4"/>
              </a:rPr>
              <a:t>https://www.cde.state.co.us/uip/otgwebinarmoduleseries</a:t>
            </a:r>
            <a:r>
              <a:rPr lang="en-US" dirty="0">
                <a:solidFill>
                  <a:schemeClr val="dk1"/>
                </a:solidFill>
                <a:latin typeface="Calibri"/>
                <a:ea typeface="Calibri"/>
                <a:cs typeface="Calibri"/>
                <a:sym typeface="Calibri"/>
              </a:rPr>
              <a:t> </a:t>
            </a:r>
          </a:p>
        </p:txBody>
      </p:sp>
      <p:cxnSp>
        <p:nvCxnSpPr>
          <p:cNvPr id="1996" name="Google Shape;1996;p245"/>
          <p:cNvCxnSpPr/>
          <p:nvPr/>
        </p:nvCxnSpPr>
        <p:spPr>
          <a:xfrm>
            <a:off x="245200" y="5912075"/>
            <a:ext cx="75651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165"/>
          <p:cNvSpPr txBox="1">
            <a:spLocks noGrp="1"/>
          </p:cNvSpPr>
          <p:nvPr>
            <p:ph type="title"/>
          </p:nvPr>
        </p:nvSpPr>
        <p:spPr>
          <a:xfrm>
            <a:off x="223375" y="98850"/>
            <a:ext cx="85206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a:latin typeface="Arial"/>
                <a:ea typeface="Arial"/>
                <a:cs typeface="Arial"/>
                <a:sym typeface="Arial"/>
              </a:rPr>
              <a:t>Role of the Board</a:t>
            </a:r>
            <a:r>
              <a:rPr lang="en-US" sz="2400">
                <a:latin typeface="Arial"/>
                <a:ea typeface="Arial"/>
                <a:cs typeface="Arial"/>
                <a:sym typeface="Arial"/>
              </a:rPr>
              <a:t> | Statutory Responsibilities</a:t>
            </a:r>
            <a:endParaRPr sz="2400">
              <a:latin typeface="Arial"/>
              <a:ea typeface="Arial"/>
              <a:cs typeface="Arial"/>
              <a:sym typeface="Arial"/>
            </a:endParaRPr>
          </a:p>
        </p:txBody>
      </p:sp>
      <p:sp>
        <p:nvSpPr>
          <p:cNvPr id="1220" name="Google Shape;1220;p165"/>
          <p:cNvSpPr txBox="1">
            <a:spLocks noGrp="1"/>
          </p:cNvSpPr>
          <p:nvPr>
            <p:ph type="body" idx="1"/>
          </p:nvPr>
        </p:nvSpPr>
        <p:spPr>
          <a:xfrm>
            <a:off x="457200" y="1524000"/>
            <a:ext cx="6287400" cy="425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The Colorado Educational Accountability system statutorily requires the role of local Boards of Education to:</a:t>
            </a:r>
            <a:endParaRPr/>
          </a:p>
          <a:p>
            <a:pPr marL="457200" lvl="0" indent="-330200" algn="l" rtl="0">
              <a:spcBef>
                <a:spcPts val="0"/>
              </a:spcBef>
              <a:spcAft>
                <a:spcPts val="0"/>
              </a:spcAft>
              <a:buSzPts val="1600"/>
              <a:buChar char="●"/>
            </a:pPr>
            <a:r>
              <a:rPr lang="en-US"/>
              <a:t>Enter into a District Accreditation Contract with the State</a:t>
            </a:r>
            <a:endParaRPr/>
          </a:p>
          <a:p>
            <a:pPr marL="457200" lvl="0" indent="-330200" algn="l" rtl="0">
              <a:spcBef>
                <a:spcPts val="0"/>
              </a:spcBef>
              <a:spcAft>
                <a:spcPts val="0"/>
              </a:spcAft>
              <a:buSzPts val="1600"/>
              <a:buChar char="●"/>
            </a:pPr>
            <a:r>
              <a:rPr lang="en-US"/>
              <a:t>Accredit the District’s schools</a:t>
            </a:r>
            <a:endParaRPr/>
          </a:p>
          <a:p>
            <a:pPr marL="457200" lvl="0" indent="-330200" algn="l" rtl="0">
              <a:spcBef>
                <a:spcPts val="0"/>
              </a:spcBef>
              <a:spcAft>
                <a:spcPts val="0"/>
              </a:spcAft>
              <a:buSzPts val="1600"/>
              <a:buChar char="●"/>
            </a:pPr>
            <a:r>
              <a:rPr lang="en-US"/>
              <a:t>Consult with the District’s Accountability Committee</a:t>
            </a:r>
            <a:endParaRPr/>
          </a:p>
          <a:p>
            <a:pPr marL="457200" lvl="0" indent="-330200" algn="l" rtl="0">
              <a:spcBef>
                <a:spcPts val="0"/>
              </a:spcBef>
              <a:spcAft>
                <a:spcPts val="0"/>
              </a:spcAft>
              <a:buSzPts val="1600"/>
              <a:buChar char="●"/>
            </a:pPr>
            <a:r>
              <a:rPr lang="en-US"/>
              <a:t>Engage with the District and Schools’ Improvement Plans</a:t>
            </a:r>
            <a:endParaRPr/>
          </a:p>
          <a:p>
            <a:pPr marL="914400" lvl="1" indent="-292100" algn="l" rtl="0">
              <a:spcBef>
                <a:spcPts val="0"/>
              </a:spcBef>
              <a:spcAft>
                <a:spcPts val="0"/>
              </a:spcAft>
              <a:buSzPts val="1000"/>
              <a:buChar char="○"/>
            </a:pPr>
            <a:r>
              <a:rPr lang="en-US"/>
              <a:t>Adopt the District’s Improvement Plan in accordance with the assigned accreditation plan</a:t>
            </a:r>
            <a:endParaRPr/>
          </a:p>
          <a:p>
            <a:pPr marL="914400" lvl="1" indent="-292100" algn="l" rtl="0">
              <a:spcBef>
                <a:spcPts val="0"/>
              </a:spcBef>
              <a:spcAft>
                <a:spcPts val="0"/>
              </a:spcAft>
              <a:buSzPts val="1000"/>
              <a:buChar char="○"/>
            </a:pPr>
            <a:r>
              <a:rPr lang="en-US"/>
              <a:t>Adopt the Improvement Plans for schools assigned Priority Improvement or Turnaround</a:t>
            </a:r>
            <a:endParaRPr/>
          </a:p>
          <a:p>
            <a:pPr marL="914400" lvl="1" indent="-292100" algn="l" rtl="0">
              <a:spcBef>
                <a:spcPts val="0"/>
              </a:spcBef>
              <a:spcAft>
                <a:spcPts val="0"/>
              </a:spcAft>
              <a:buSzPts val="1000"/>
              <a:buChar char="○"/>
            </a:pPr>
            <a:r>
              <a:rPr lang="en-US"/>
              <a:t>Consider the Improvement Plans of all schools in adopting the district’s budget</a:t>
            </a:r>
            <a:endParaRPr/>
          </a:p>
        </p:txBody>
      </p:sp>
      <p:sp>
        <p:nvSpPr>
          <p:cNvPr id="1221" name="Google Shape;1221;p165"/>
          <p:cNvSpPr txBox="1">
            <a:spLocks noGrp="1"/>
          </p:cNvSpPr>
          <p:nvPr>
            <p:ph type="sldNum" idx="12"/>
          </p:nvPr>
        </p:nvSpPr>
        <p:spPr>
          <a:xfrm>
            <a:off x="114300" y="6310000"/>
            <a:ext cx="347100" cy="3753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9</a:t>
            </a:fld>
            <a:endParaRPr/>
          </a:p>
        </p:txBody>
      </p:sp>
      <p:pic>
        <p:nvPicPr>
          <p:cNvPr id="1222" name="Google Shape;1222;p165"/>
          <p:cNvPicPr preferRelativeResize="0"/>
          <p:nvPr/>
        </p:nvPicPr>
        <p:blipFill>
          <a:blip r:embed="rId3">
            <a:alphaModFix/>
          </a:blip>
          <a:stretch>
            <a:fillRect/>
          </a:stretch>
        </p:blipFill>
        <p:spPr>
          <a:xfrm rot="659568">
            <a:off x="7047200" y="1734219"/>
            <a:ext cx="1552575" cy="2352675"/>
          </a:xfrm>
          <a:prstGeom prst="rect">
            <a:avLst/>
          </a:prstGeom>
          <a:noFill/>
          <a:ln>
            <a:noFill/>
          </a:ln>
          <a:effectLst>
            <a:outerShdw blurRad="57150" dist="152400" dir="9720000" algn="bl" rotWithShape="0">
              <a:srgbClr val="000000">
                <a:alpha val="50000"/>
              </a:srgbClr>
            </a:outerShdw>
          </a:effec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sp>
        <p:nvSpPr>
          <p:cNvPr id="2002" name="Google Shape;2002;p246"/>
          <p:cNvSpPr txBox="1">
            <a:spLocks noGrp="1"/>
          </p:cNvSpPr>
          <p:nvPr>
            <p:ph type="body" idx="1"/>
          </p:nvPr>
        </p:nvSpPr>
        <p:spPr>
          <a:xfrm>
            <a:off x="19050" y="1347225"/>
            <a:ext cx="5138100" cy="5230200"/>
          </a:xfrm>
          <a:prstGeom prst="rect">
            <a:avLst/>
          </a:prstGeom>
        </p:spPr>
        <p:txBody>
          <a:bodyPr spcFirstLastPara="1" wrap="square" lIns="0" tIns="0" rIns="0" bIns="45700" anchor="t" anchorCtr="0">
            <a:normAutofit fontScale="92500"/>
          </a:bodyPr>
          <a:lstStyle/>
          <a:p>
            <a:pPr marL="457200" lvl="0" indent="-381000" algn="l" rtl="0">
              <a:spcBef>
                <a:spcPts val="1000"/>
              </a:spcBef>
              <a:spcAft>
                <a:spcPts val="0"/>
              </a:spcAft>
              <a:buSzPts val="2400"/>
              <a:buChar char="●"/>
            </a:pPr>
            <a:r>
              <a:rPr lang="en-US"/>
              <a:t>Required by Colorado’s educational accountability law, the </a:t>
            </a:r>
            <a:r>
              <a:rPr lang="en-US" b="1"/>
              <a:t>On-Track Growth </a:t>
            </a:r>
            <a:r>
              <a:rPr lang="en-US"/>
              <a:t>performance indicator addresses:</a:t>
            </a:r>
            <a:endParaRPr/>
          </a:p>
          <a:p>
            <a:pPr marL="914400" lvl="1" indent="-355600" algn="l" rtl="0">
              <a:spcBef>
                <a:spcPts val="0"/>
              </a:spcBef>
              <a:spcAft>
                <a:spcPts val="0"/>
              </a:spcAft>
              <a:buSzPts val="2000"/>
              <a:buChar char="○"/>
            </a:pPr>
            <a:r>
              <a:rPr lang="en-US" b="1"/>
              <a:t>Catch up</a:t>
            </a:r>
            <a:r>
              <a:rPr lang="en-US"/>
              <a:t>: Whether student scoring below grade level are catching up to grade-level expectations within two years. </a:t>
            </a:r>
            <a:endParaRPr/>
          </a:p>
          <a:p>
            <a:pPr marL="914400" lvl="1" indent="-355600" algn="l" rtl="0">
              <a:spcBef>
                <a:spcPts val="0"/>
              </a:spcBef>
              <a:spcAft>
                <a:spcPts val="0"/>
              </a:spcAft>
              <a:buSzPts val="2000"/>
              <a:buChar char="○"/>
            </a:pPr>
            <a:r>
              <a:rPr lang="en-US" b="1"/>
              <a:t>Keep Up:</a:t>
            </a:r>
            <a:r>
              <a:rPr lang="en-US"/>
              <a:t> Whether students who are already meeting grade-level expectations are maintaining their performance for two years. </a:t>
            </a:r>
            <a:endParaRPr/>
          </a:p>
          <a:p>
            <a:pPr marL="457200" lvl="0" indent="-381000" algn="l" rtl="0">
              <a:spcBef>
                <a:spcPts val="0"/>
              </a:spcBef>
              <a:spcAft>
                <a:spcPts val="0"/>
              </a:spcAft>
              <a:buSzPts val="2400"/>
              <a:buChar char="●"/>
            </a:pPr>
            <a:r>
              <a:rPr lang="en-US"/>
              <a:t>On-Track Growth will account for 10% of the total framework indicator points for elementary and middle schools</a:t>
            </a:r>
            <a:endParaRPr/>
          </a:p>
          <a:p>
            <a:pPr marL="457200" lvl="0" indent="-381000" algn="l" rtl="0">
              <a:spcBef>
                <a:spcPts val="0"/>
              </a:spcBef>
              <a:spcAft>
                <a:spcPts val="0"/>
              </a:spcAft>
              <a:buSzPts val="2400"/>
              <a:buChar char="●"/>
            </a:pPr>
            <a:r>
              <a:rPr lang="en-US"/>
              <a:t>CDE stakeholder groups are investigating a methodology for high schools and districts.  CDE will discuss options with the state board in the fall. </a:t>
            </a:r>
            <a:endParaRPr/>
          </a:p>
        </p:txBody>
      </p:sp>
      <p:sp>
        <p:nvSpPr>
          <p:cNvPr id="2003" name="Google Shape;2003;p246"/>
          <p:cNvSpPr txBox="1">
            <a:spLocks noGrp="1"/>
          </p:cNvSpPr>
          <p:nvPr>
            <p:ph type="sldNum" idx="12"/>
          </p:nvPr>
        </p:nvSpPr>
        <p:spPr>
          <a:xfrm>
            <a:off x="-3" y="6000750"/>
            <a:ext cx="569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90</a:t>
            </a:fld>
            <a:endParaRPr/>
          </a:p>
        </p:txBody>
      </p:sp>
      <p:pic>
        <p:nvPicPr>
          <p:cNvPr id="2004" name="Google Shape;2004;p246"/>
          <p:cNvPicPr preferRelativeResize="0"/>
          <p:nvPr/>
        </p:nvPicPr>
        <p:blipFill rotWithShape="1">
          <a:blip r:embed="rId3">
            <a:alphaModFix/>
          </a:blip>
          <a:srcRect l="61782" t="18314"/>
          <a:stretch/>
        </p:blipFill>
        <p:spPr>
          <a:xfrm>
            <a:off x="5248675" y="1255775"/>
            <a:ext cx="3895326" cy="5602225"/>
          </a:xfrm>
          <a:prstGeom prst="rect">
            <a:avLst/>
          </a:prstGeom>
          <a:noFill/>
          <a:ln>
            <a:noFill/>
          </a:ln>
        </p:spPr>
      </p:pic>
      <p:sp>
        <p:nvSpPr>
          <p:cNvPr id="2005" name="Google Shape;2005;p246"/>
          <p:cNvSpPr txBox="1">
            <a:spLocks noGrp="1"/>
          </p:cNvSpPr>
          <p:nvPr>
            <p:ph type="title"/>
          </p:nvPr>
        </p:nvSpPr>
        <p:spPr>
          <a:xfrm>
            <a:off x="245200" y="451097"/>
            <a:ext cx="6081900" cy="559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On-Track Growth</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sp>
        <p:nvSpPr>
          <p:cNvPr id="2011" name="Google Shape;2011;p247"/>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91</a:t>
            </a:fld>
            <a:endParaRPr/>
          </a:p>
        </p:txBody>
      </p:sp>
      <p:pic>
        <p:nvPicPr>
          <p:cNvPr id="2012" name="Google Shape;2012;p247"/>
          <p:cNvPicPr preferRelativeResize="0"/>
          <p:nvPr/>
        </p:nvPicPr>
        <p:blipFill>
          <a:blip r:embed="rId3">
            <a:alphaModFix/>
          </a:blip>
          <a:stretch>
            <a:fillRect/>
          </a:stretch>
        </p:blipFill>
        <p:spPr>
          <a:xfrm>
            <a:off x="152400" y="1871277"/>
            <a:ext cx="8839199" cy="4042735"/>
          </a:xfrm>
          <a:prstGeom prst="rect">
            <a:avLst/>
          </a:prstGeom>
          <a:noFill/>
          <a:ln>
            <a:noFill/>
          </a:ln>
        </p:spPr>
      </p:pic>
      <p:pic>
        <p:nvPicPr>
          <p:cNvPr id="2013" name="Google Shape;2013;p247"/>
          <p:cNvPicPr preferRelativeResize="0"/>
          <p:nvPr/>
        </p:nvPicPr>
        <p:blipFill>
          <a:blip r:embed="rId4">
            <a:alphaModFix/>
          </a:blip>
          <a:stretch>
            <a:fillRect/>
          </a:stretch>
        </p:blipFill>
        <p:spPr>
          <a:xfrm>
            <a:off x="152400" y="263836"/>
            <a:ext cx="8839199" cy="60210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14259</Words>
  <Application>Microsoft Office PowerPoint</Application>
  <PresentationFormat>On-screen Show (4:3)</PresentationFormat>
  <Paragraphs>1250</Paragraphs>
  <Slides>91</Slides>
  <Notes>91</Notes>
  <HiddenSlides>7</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91</vt:i4>
      </vt:variant>
    </vt:vector>
  </HeadingPairs>
  <TitlesOfParts>
    <vt:vector size="101" baseType="lpstr">
      <vt:lpstr>Calibri</vt:lpstr>
      <vt:lpstr>Merriweather</vt:lpstr>
      <vt:lpstr>Rockwell</vt:lpstr>
      <vt:lpstr>Roboto</vt:lpstr>
      <vt:lpstr>Arial</vt:lpstr>
      <vt:lpstr>Office Theme</vt:lpstr>
      <vt:lpstr>CDE </vt:lpstr>
      <vt:lpstr>1_Office Theme</vt:lpstr>
      <vt:lpstr>CDE </vt:lpstr>
      <vt:lpstr>CDE </vt:lpstr>
      <vt:lpstr>2024  State Accountability, Measures &amp; Improvement Planning District Resource Slide Deck to Engage Boards of Education</vt:lpstr>
      <vt:lpstr>Purpose of this CDE Slide Deck Resource</vt:lpstr>
      <vt:lpstr>General Recommendations for Using the Slide Deck</vt:lpstr>
      <vt:lpstr> Updating Slides with Alternate Template Format</vt:lpstr>
      <vt:lpstr>Content Available to Adapt and Share with Local Boards</vt:lpstr>
      <vt:lpstr> Overview of District Performance:  2024 State Data &amp; Results</vt:lpstr>
      <vt:lpstr>Colorado Educational Accountability:  Overview &amp; Purpose  </vt:lpstr>
      <vt:lpstr>Colorado’s Educational Accountability Landscape</vt:lpstr>
      <vt:lpstr>Role of the Board | Statutory Responsibilities</vt:lpstr>
      <vt:lpstr>Role of the Board | Governance Responsibilities</vt:lpstr>
      <vt:lpstr>How might Accountability Results be Used by Board Members?</vt:lpstr>
      <vt:lpstr>PowerPoint Presentation</vt:lpstr>
      <vt:lpstr>Colorado Accountability &amp; Continuous Improvement Theory of Action</vt:lpstr>
      <vt:lpstr>Accreditation: Process &amp; Timeline</vt:lpstr>
      <vt:lpstr>Role of the Board | Statutory Responsibilities</vt:lpstr>
      <vt:lpstr>Accreditation of District &amp; Schools</vt:lpstr>
      <vt:lpstr>Accreditation Contract Process</vt:lpstr>
      <vt:lpstr>School &amp; District Accreditation Process   </vt:lpstr>
      <vt:lpstr>District and School Accreditation General Process</vt:lpstr>
      <vt:lpstr>DISTRICT NAME | Request to Reconsider Process</vt:lpstr>
      <vt:lpstr>District and School Performance Frameworks</vt:lpstr>
      <vt:lpstr>Role of the Board: Statutory Responsibilities</vt:lpstr>
      <vt:lpstr>Background to State Accountability | Role of  District and School Performance Frameworks</vt:lpstr>
      <vt:lpstr>Performance Frameworks | Purpose</vt:lpstr>
      <vt:lpstr>Who’s included in the Framework Reports?</vt:lpstr>
      <vt:lpstr>What do the Frameworks Measure?</vt:lpstr>
      <vt:lpstr>Performance Frameworks | Performance Indicators</vt:lpstr>
      <vt:lpstr>Performance Indicators Weighted to Determine Ratings</vt:lpstr>
      <vt:lpstr>District Name | Preliminary Accreditation Rating</vt:lpstr>
      <vt:lpstr>District Name | Preliminary Performance Framework</vt:lpstr>
      <vt:lpstr>I’m in a Single School within a District Why doesn’t my district rating by level match my school rating?</vt:lpstr>
      <vt:lpstr>DISTRICT NAME Schools by Plan Type | Preliminary Frameworks</vt:lpstr>
      <vt:lpstr>Who Adopts which Plans Based on Performance Framework Ratings?</vt:lpstr>
      <vt:lpstr>How CDE Currently Handles Data for Smaller Systems?</vt:lpstr>
      <vt:lpstr>Why did we receive an Insufficient Data Rating (ISD)?</vt:lpstr>
      <vt:lpstr>Considerations while reviewing Insufficient State Data (ISD) Frameworks</vt:lpstr>
      <vt:lpstr>PowerPoint Presentation</vt:lpstr>
      <vt:lpstr>Performance Watch:  State Identification  </vt:lpstr>
      <vt:lpstr>Role of the Board | Statutory Responsibilities</vt:lpstr>
      <vt:lpstr>Performance Watch | Overview</vt:lpstr>
      <vt:lpstr>Performance Watch | Definitions</vt:lpstr>
      <vt:lpstr>District Name | State-Identified Schools on Performance Watch</vt:lpstr>
      <vt:lpstr>District Name | State-Identified Schools on Performance Watch</vt:lpstr>
      <vt:lpstr>Annual Requirements for districts and schools on the Accountability Clock</vt:lpstr>
      <vt:lpstr>District’s Timeline for Stakeholder Engagement</vt:lpstr>
      <vt:lpstr>Performance Watch | Definitions</vt:lpstr>
      <vt:lpstr>PowerPoint Presentation</vt:lpstr>
      <vt:lpstr>Improvement Planning:  Current Year Priorities</vt:lpstr>
      <vt:lpstr>Role of the Board | Statutory Responsibilities</vt:lpstr>
      <vt:lpstr>Governance &amp; Operational Planning</vt:lpstr>
      <vt:lpstr>Board Considerations when reviewing the District UIP</vt:lpstr>
      <vt:lpstr>What goes into a UIP | 5 Guiding Questions</vt:lpstr>
      <vt:lpstr>What goes into the new streamlined UIP | 3 Guiding Questions</vt:lpstr>
      <vt:lpstr>District Name | Overview of the Unified Improvement Plan</vt:lpstr>
      <vt:lpstr>Current Status of Major Improvement Strategies</vt:lpstr>
      <vt:lpstr>PowerPoint Presentation</vt:lpstr>
      <vt:lpstr>READ Act Plan Type Requirements for all Districts &amp; Schools serving K-3</vt:lpstr>
      <vt:lpstr>Annual Planning Requirements for districts and schools on the Accountability Clock</vt:lpstr>
      <vt:lpstr>Family &amp; Community Engagement</vt:lpstr>
      <vt:lpstr>Math Acceleration </vt:lpstr>
      <vt:lpstr>Early Learning Needs Assessment (ELNA) | Schools serving K-3</vt:lpstr>
      <vt:lpstr>State-Required Turnaround Strategies</vt:lpstr>
      <vt:lpstr>Summary    </vt:lpstr>
      <vt:lpstr>Relationship of Educational Accountability to Board Governance</vt:lpstr>
      <vt:lpstr>District Contact Information </vt:lpstr>
      <vt:lpstr>Related CDE Resources for Board Members</vt:lpstr>
      <vt:lpstr>   Appendix A.  State Accountability: Measures &amp; Metrics</vt:lpstr>
      <vt:lpstr>2024 Performance Framework: Key Changes</vt:lpstr>
      <vt:lpstr>Performance Frameworks | Indicators</vt:lpstr>
      <vt:lpstr>Performance Indicators Weighted to Determine Ratings</vt:lpstr>
      <vt:lpstr>Academic Achievement Indicator</vt:lpstr>
      <vt:lpstr>Achievement | District Data by Level Example</vt:lpstr>
      <vt:lpstr>Growth Indicator | Overview</vt:lpstr>
      <vt:lpstr>Growth | District Data by Level Example</vt:lpstr>
      <vt:lpstr>Growth Measure | Why growth?</vt:lpstr>
      <vt:lpstr>Growth Measure | Student Growth Percentiles</vt:lpstr>
      <vt:lpstr>Growth Measure | Median Growth Percentiles</vt:lpstr>
      <vt:lpstr>Post Secondary &amp; Workforce Readiness (PWR)  Indicators | Overview</vt:lpstr>
      <vt:lpstr>PWR Subindicators | District Data</vt:lpstr>
      <vt:lpstr>PWR | Colorado SAT subindicators</vt:lpstr>
      <vt:lpstr>PWR Achievement | District Data</vt:lpstr>
      <vt:lpstr>PWR Graduation Sub-Indicator</vt:lpstr>
      <vt:lpstr>PWR graduation | district data</vt:lpstr>
      <vt:lpstr>PWR Dropout Rates Sub-Indicator</vt:lpstr>
      <vt:lpstr>PWR Dropouts | District Data</vt:lpstr>
      <vt:lpstr>PWR Sub-Indicator | Matriculation</vt:lpstr>
      <vt:lpstr>PWR Matriculation | District Data</vt:lpstr>
      <vt:lpstr>Appendix B.  Future Indicators</vt:lpstr>
      <vt:lpstr>On-Track Growth</vt:lpstr>
      <vt:lpstr>On-Track Growth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Nunya B</dc:creator>
  <cp:lastModifiedBy>Jorgensen, Dan</cp:lastModifiedBy>
  <cp:revision>12</cp:revision>
  <dcterms:modified xsi:type="dcterms:W3CDTF">2024-08-08T15:43:02Z</dcterms:modified>
</cp:coreProperties>
</file>