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 id="214748367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Lst>
  <p:sldSz cy="5143500" cx="9144000"/>
  <p:notesSz cx="6858000" cy="9144000"/>
  <p:embeddedFontLst>
    <p:embeddedFont>
      <p:font typeface="Merriweather"/>
      <p:regular r:id="rId53"/>
      <p:bold r:id="rId54"/>
      <p:italic r:id="rId55"/>
      <p:boldItalic r:id="rId56"/>
    </p:embeddedFont>
    <p:embeddedFont>
      <p:font typeface="Source Sans Pro"/>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61" roundtripDataSignature="AMtx7mjDDjVz1/YsMuIgdHJg5yoDSuLK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E22B07-04A4-46FB-A9A6-E9474B847BF1}">
  <a:tblStyle styleId="{2CE22B07-04A4-46FB-A9A6-E9474B847BF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40E5A101-4975-4DE4-899E-FD2D21D93124}"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48C7869-9083-4C81-A3F6-871E91808CB5}" styleName="Table_2">
    <a:wholeTbl>
      <a:tcTxStyle b="off" i="off">
        <a:font>
          <a:latin typeface="Calibri"/>
          <a:ea typeface="Calibri"/>
          <a:cs typeface="Calibri"/>
        </a:font>
        <a:schemeClr val="lt1"/>
      </a:tcTxStyle>
      <a:tcStyle>
        <a:tcBdr>
          <a:left>
            <a:ln cap="flat" cmpd="sng" w="9525">
              <a:solidFill>
                <a:srgbClr val="C3D4EB"/>
              </a:solidFill>
              <a:prstDash val="solid"/>
              <a:round/>
              <a:headEnd len="sm" w="sm" type="none"/>
              <a:tailEnd len="sm" w="sm" type="none"/>
            </a:ln>
          </a:left>
          <a:right>
            <a:ln cap="flat" cmpd="sng" w="9525">
              <a:solidFill>
                <a:srgbClr val="C3D4EB"/>
              </a:solidFill>
              <a:prstDash val="solid"/>
              <a:round/>
              <a:headEnd len="sm" w="sm" type="none"/>
              <a:tailEnd len="sm" w="sm" type="none"/>
            </a:ln>
          </a:right>
          <a:top>
            <a:ln cap="flat" cmpd="sng" w="9525">
              <a:solidFill>
                <a:srgbClr val="C3D4EB"/>
              </a:solidFill>
              <a:prstDash val="solid"/>
              <a:round/>
              <a:headEnd len="sm" w="sm" type="none"/>
              <a:tailEnd len="sm" w="sm" type="none"/>
            </a:ln>
          </a:top>
          <a:bottom>
            <a:ln cap="flat" cmpd="sng" w="9525">
              <a:solidFill>
                <a:srgbClr val="C3D4EB"/>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fill>
          <a:solidFill>
            <a:schemeClr val="lt1">
              <a:alpha val="20000"/>
            </a:schemeClr>
          </a:solidFill>
        </a:fill>
      </a:tcStyle>
    </a:band1H>
    <a:band2H>
      <a:tcTxStyle b="off" i="off"/>
    </a:band2H>
    <a:band1V>
      <a:tcTxStyle b="off" i="off"/>
      <a:tcStyle>
        <a:fill>
          <a:solidFill>
            <a:schemeClr val="lt1">
              <a:alpha val="20000"/>
            </a:schemeClr>
          </a:solidFill>
        </a:fill>
      </a:tcStyle>
    </a:band1V>
    <a:band2V>
      <a:tcTxStyle b="off" i="off"/>
    </a:band2V>
    <a:lastCol>
      <a:tcTxStyle b="on" i="off"/>
      <a:tcStyle>
        <a:tcBdr>
          <a:left>
            <a:ln cap="flat" cmpd="sng" w="9525">
              <a:solidFill>
                <a:schemeClr val="lt1"/>
              </a:solidFill>
              <a:prstDash val="solid"/>
              <a:round/>
              <a:headEnd len="sm" w="sm" type="none"/>
              <a:tailEnd len="sm" w="sm" type="none"/>
            </a:ln>
          </a:left>
        </a:tcBdr>
      </a:tcStyle>
    </a:lastCol>
    <a:firstCol>
      <a:tcTxStyle b="on" i="off"/>
      <a:tcStyle>
        <a:tcBdr>
          <a:right>
            <a:ln cap="flat" cmpd="sng" w="9525">
              <a:solidFill>
                <a:schemeClr val="lt1"/>
              </a:solidFill>
              <a:prstDash val="solid"/>
              <a:round/>
              <a:headEnd len="sm" w="sm" type="none"/>
              <a:tailEnd len="sm" w="sm" type="none"/>
            </a:ln>
          </a:right>
        </a:tcBdr>
      </a:tcStyle>
    </a:firstCol>
    <a:lastRow>
      <a:tcTxStyle b="on" i="off"/>
      <a:tcStyle>
        <a:tcBdr>
          <a:top>
            <a:ln cap="flat" cmpd="sng" w="9525">
              <a:solidFill>
                <a:schemeClr val="lt1"/>
              </a:solidFill>
              <a:prstDash val="solid"/>
              <a:round/>
              <a:headEnd len="sm" w="sm" type="none"/>
              <a:tailEnd len="sm" w="sm" type="none"/>
            </a:ln>
          </a:top>
        </a:tcBdr>
        <a:fill>
          <a:solidFill>
            <a:srgbClr val="FFFFFF">
              <a:alpha val="0"/>
            </a:srgbClr>
          </a:solidFill>
        </a:fill>
      </a:tcStyle>
    </a:lastRow>
    <a:seCell>
      <a:tcTxStyle b="off" i="off"/>
      <a:tcStyle>
        <a:tcBdr>
          <a:left>
            <a:ln cap="flat" cmpd="sng" w="9525">
              <a:solidFill>
                <a:srgbClr val="000000">
                  <a:alpha val="0"/>
                </a:srgbClr>
              </a:solidFill>
              <a:prstDash val="solid"/>
              <a:round/>
              <a:headEnd len="sm" w="sm" type="none"/>
              <a:tailEnd len="sm" w="sm" type="none"/>
            </a:ln>
          </a:left>
          <a:top>
            <a:ln cap="flat" cmpd="sng" w="9525">
              <a:solidFill>
                <a:srgbClr val="000000">
                  <a:alpha val="0"/>
                </a:srgbClr>
              </a:solidFill>
              <a:prstDash val="solid"/>
              <a:round/>
              <a:headEnd len="sm" w="sm" type="none"/>
              <a:tailEnd len="sm" w="sm" type="none"/>
            </a:ln>
          </a:top>
        </a:tcBdr>
      </a:tcStyle>
    </a:seCell>
    <a:swCell>
      <a:tcTxStyle b="off" i="off"/>
      <a:tcStyle>
        <a:tcBdr>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tcBdr>
      </a:tcStyle>
    </a:swCell>
    <a:firstRow>
      <a:tcTxStyle b="on" i="off"/>
      <a:tcStyle>
        <a:tcBdr>
          <a:bottom>
            <a:ln cap="flat" cmpd="sng" w="9525">
              <a:solidFill>
                <a:schemeClr val="lt1"/>
              </a:solidFill>
              <a:prstDash val="solid"/>
              <a:round/>
              <a:headEnd len="sm" w="sm" type="none"/>
              <a:tailEnd len="sm" w="sm" type="none"/>
            </a:ln>
          </a:bottom>
        </a:tcBdr>
        <a:fill>
          <a:solidFill>
            <a:srgbClr val="FFFFFF">
              <a:alpha val="0"/>
            </a:srgbClr>
          </a:solidFill>
        </a:fill>
      </a:tcStyle>
    </a:firstRow>
    <a:neCell>
      <a:tcTxStyle b="off" i="off"/>
      <a:tcStyle>
        <a:tcBdr>
          <a:bottom>
            <a:ln cap="flat" cmpd="sng" w="9525">
              <a:solidFill>
                <a:srgbClr val="000000">
                  <a:alpha val="0"/>
                </a:srgbClr>
              </a:solidFill>
              <a:prstDash val="solid"/>
              <a:round/>
              <a:headEnd len="sm" w="sm" type="none"/>
              <a:tailEnd len="sm" w="sm" type="none"/>
            </a:ln>
          </a:bottom>
        </a:tcBdr>
      </a:tcStyle>
    </a:neCell>
    <a:nwCell>
      <a:tcTxStyle b="off" i="off"/>
    </a:nwCell>
  </a:tblStyle>
  <a:tblStyle styleId="{5233F784-25A6-40A5-BC70-93687B4DB709}" styleName="Table_3">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1" Type="http://customschemas.google.com/relationships/presentationmetadata" Target="meta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SourceSansPro-bold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font" Target="fonts/Merriweather-regular.fntdata"/><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font" Target="fonts/Merriweather-italic.fntdata"/><Relationship Id="rId10" Type="http://schemas.openxmlformats.org/officeDocument/2006/relationships/slide" Target="slides/slide2.xml"/><Relationship Id="rId54" Type="http://schemas.openxmlformats.org/officeDocument/2006/relationships/font" Target="fonts/Merriweather-bold.fntdata"/><Relationship Id="rId13" Type="http://schemas.openxmlformats.org/officeDocument/2006/relationships/slide" Target="slides/slide5.xml"/><Relationship Id="rId57" Type="http://schemas.openxmlformats.org/officeDocument/2006/relationships/font" Target="fonts/SourceSansPro-regular.fntdata"/><Relationship Id="rId12" Type="http://schemas.openxmlformats.org/officeDocument/2006/relationships/slide" Target="slides/slide4.xml"/><Relationship Id="rId56" Type="http://schemas.openxmlformats.org/officeDocument/2006/relationships/font" Target="fonts/Merriweather-boldItalic.fntdata"/><Relationship Id="rId15" Type="http://schemas.openxmlformats.org/officeDocument/2006/relationships/slide" Target="slides/slide7.xml"/><Relationship Id="rId59" Type="http://schemas.openxmlformats.org/officeDocument/2006/relationships/font" Target="fonts/SourceSansPro-italic.fntdata"/><Relationship Id="rId14" Type="http://schemas.openxmlformats.org/officeDocument/2006/relationships/slide" Target="slides/slide6.xml"/><Relationship Id="rId58" Type="http://schemas.openxmlformats.org/officeDocument/2006/relationships/font" Target="fonts/SourceSansPro-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0: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SzPts val="1400"/>
              <a:buNone/>
            </a:pPr>
            <a:r>
              <a:t/>
            </a:r>
            <a:endParaRPr/>
          </a:p>
        </p:txBody>
      </p:sp>
      <p:sp>
        <p:nvSpPr>
          <p:cNvPr id="335" name="Google Shape;335;p10: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1: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SzPts val="1400"/>
              <a:buNone/>
            </a:pPr>
            <a:r>
              <a:t/>
            </a:r>
            <a:endParaRPr/>
          </a:p>
        </p:txBody>
      </p:sp>
      <p:sp>
        <p:nvSpPr>
          <p:cNvPr id="346" name="Google Shape;346;p11: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12: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100"/>
              <a:buNone/>
            </a:pPr>
            <a:r>
              <a:t/>
            </a:r>
            <a:endParaRPr/>
          </a:p>
        </p:txBody>
      </p:sp>
      <p:sp>
        <p:nvSpPr>
          <p:cNvPr id="354" name="Google Shape;354;p12: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13:notes"/>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SzPts val="1400"/>
              <a:buNone/>
            </a:pPr>
            <a:r>
              <a:t/>
            </a:r>
            <a:endParaRPr/>
          </a:p>
        </p:txBody>
      </p:sp>
      <p:sp>
        <p:nvSpPr>
          <p:cNvPr id="367" name="Google Shape;367;p13:notes"/>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11db384495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11db384495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11db384495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11db384495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Lisa- Add Slides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6:notes"/>
          <p:cNvSpPr txBox="1"/>
          <p:nvPr>
            <p:ph idx="1" type="body"/>
          </p:nvPr>
        </p:nvSpPr>
        <p:spPr>
          <a:xfrm>
            <a:off x="702310" y="4480004"/>
            <a:ext cx="5618480" cy="3665459"/>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06" name="Google Shape;406;p1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14" name="Google Shape;41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8:notes"/>
          <p:cNvSpPr txBox="1"/>
          <p:nvPr>
            <p:ph idx="1" type="body"/>
          </p:nvPr>
        </p:nvSpPr>
        <p:spPr>
          <a:xfrm>
            <a:off x="702310" y="4480007"/>
            <a:ext cx="5618400" cy="3665400"/>
          </a:xfrm>
          <a:prstGeom prst="rect">
            <a:avLst/>
          </a:prstGeom>
          <a:noFill/>
          <a:ln>
            <a:noFill/>
          </a:ln>
        </p:spPr>
        <p:txBody>
          <a:bodyPr anchorCtr="0" anchor="t" bIns="92925" lIns="92925" spcFirstLastPara="1" rIns="92925" wrap="square" tIns="9292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21" name="Google Shape;421;p18:notes"/>
          <p:cNvSpPr/>
          <p:nvPr>
            <p:ph idx="2" type="sldImg"/>
          </p:nvPr>
        </p:nvSpPr>
        <p:spPr>
          <a:xfrm>
            <a:off x="720725" y="1163638"/>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19: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1200"/>
              </a:spcBef>
              <a:spcAft>
                <a:spcPts val="0"/>
              </a:spcAft>
              <a:buClr>
                <a:schemeClr val="dk1"/>
              </a:buClr>
              <a:buSzPts val="1200"/>
              <a:buFont typeface="Calibri"/>
              <a:buNone/>
            </a:pPr>
            <a:r>
              <a:t/>
            </a:r>
            <a:endParaRPr/>
          </a:p>
        </p:txBody>
      </p:sp>
      <p:sp>
        <p:nvSpPr>
          <p:cNvPr id="438" name="Google Shape;438;p19: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47" name="Google Shape;44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11db38449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11db38449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11db384495_2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g111db384495_2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1314897e86_1_7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11314897e86_1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1314897e86_1_8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11314897e86_1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83" name="Google Shape;283;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11db3844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111db3844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11db38449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111db38449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11314897e86_23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11314897e86_23_7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1314897e86_23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11314897e86_23_8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1314897e86_23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g11314897e86_23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581" name="Google Shape;581;g11314897e86_23_9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1314897e86_23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g11314897e86_23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Three years of growth using 2018, 2019, and 2022 data poses additional challenges, and would require either using cohort growth or recalculating 2018 and 2019 using baseline growth.</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11314897e86_23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g11314897e86_23_1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11314897e86_23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11314897e86_23_1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8:notes"/>
          <p:cNvSpPr txBox="1"/>
          <p:nvPr>
            <p:ph idx="1" type="body"/>
          </p:nvPr>
        </p:nvSpPr>
        <p:spPr>
          <a:xfrm>
            <a:off x="702310" y="4480004"/>
            <a:ext cx="5618400" cy="3665400"/>
          </a:xfrm>
          <a:prstGeom prst="rect">
            <a:avLst/>
          </a:prstGeom>
          <a:noFill/>
          <a:ln>
            <a:noFill/>
          </a:ln>
        </p:spPr>
        <p:txBody>
          <a:bodyPr anchorCtr="0" anchor="t" bIns="93450" lIns="93450" spcFirstLastPara="1" rIns="93450" wrap="square" tIns="93450">
            <a:noAutofit/>
          </a:bodyPr>
          <a:lstStyle/>
          <a:p>
            <a:pPr indent="0" lvl="0" marL="88900" rtl="0" algn="l">
              <a:lnSpc>
                <a:spcPct val="90000"/>
              </a:lnSpc>
              <a:spcBef>
                <a:spcPts val="1000"/>
              </a:spcBef>
              <a:spcAft>
                <a:spcPts val="0"/>
              </a:spcAft>
              <a:buClr>
                <a:schemeClr val="dk1"/>
              </a:buClr>
              <a:buSzPts val="2200"/>
              <a:buNone/>
            </a:pPr>
            <a:r>
              <a:t/>
            </a:r>
            <a:endParaRPr/>
          </a:p>
        </p:txBody>
      </p:sp>
      <p:sp>
        <p:nvSpPr>
          <p:cNvPr id="318" name="Google Shape;318;p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9:notes"/>
          <p:cNvSpPr txBox="1"/>
          <p:nvPr>
            <p:ph idx="1" type="body"/>
          </p:nvPr>
        </p:nvSpPr>
        <p:spPr>
          <a:xfrm>
            <a:off x="702310" y="4480004"/>
            <a:ext cx="5618480" cy="3665458"/>
          </a:xfrm>
          <a:prstGeom prst="rect">
            <a:avLst/>
          </a:prstGeom>
          <a:noFill/>
          <a:ln>
            <a:noFill/>
          </a:ln>
        </p:spPr>
        <p:txBody>
          <a:bodyPr anchorCtr="0" anchor="t" bIns="93450" lIns="93450" spcFirstLastPara="1" rIns="93450" wrap="square" tIns="93450">
            <a:noAutofit/>
          </a:bodyPr>
          <a:lstStyle/>
          <a:p>
            <a:pPr indent="0" lvl="0" marL="0" rtl="0" algn="l">
              <a:lnSpc>
                <a:spcPct val="100000"/>
              </a:lnSpc>
              <a:spcBef>
                <a:spcPts val="0"/>
              </a:spcBef>
              <a:spcAft>
                <a:spcPts val="0"/>
              </a:spcAft>
              <a:buSzPts val="1400"/>
              <a:buNone/>
            </a:pPr>
            <a:r>
              <a:t/>
            </a:r>
            <a:endParaRPr/>
          </a:p>
        </p:txBody>
      </p:sp>
      <p:sp>
        <p:nvSpPr>
          <p:cNvPr id="326" name="Google Shape;326;p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5.png"/><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2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 Id="rId3" Type="http://schemas.openxmlformats.org/officeDocument/2006/relationships/image" Target="../media/image3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3.png"/><Relationship Id="rId3" Type="http://schemas.openxmlformats.org/officeDocument/2006/relationships/image" Target="../media/image27.png"/><Relationship Id="rId4" Type="http://schemas.openxmlformats.org/officeDocument/2006/relationships/image" Target="../media/image2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3.png"/><Relationship Id="rId3" Type="http://schemas.openxmlformats.org/officeDocument/2006/relationships/image" Target="../media/image27.png"/><Relationship Id="rId4" Type="http://schemas.openxmlformats.org/officeDocument/2006/relationships/image" Target="../media/image2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3.png"/><Relationship Id="rId3" Type="http://schemas.openxmlformats.org/officeDocument/2006/relationships/image" Target="../media/image27.png"/><Relationship Id="rId4" Type="http://schemas.openxmlformats.org/officeDocument/2006/relationships/image" Target="../media/image2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3.png"/><Relationship Id="rId3" Type="http://schemas.openxmlformats.org/officeDocument/2006/relationships/image" Target="../media/image27.png"/><Relationship Id="rId4" Type="http://schemas.openxmlformats.org/officeDocument/2006/relationships/image" Target="../media/image2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3.png"/><Relationship Id="rId3" Type="http://schemas.openxmlformats.org/officeDocument/2006/relationships/image" Target="../media/image27.png"/><Relationship Id="rId4" Type="http://schemas.openxmlformats.org/officeDocument/2006/relationships/image" Target="../media/image3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3.png"/><Relationship Id="rId3" Type="http://schemas.openxmlformats.org/officeDocument/2006/relationships/image" Target="../media/image27.png"/><Relationship Id="rId4" Type="http://schemas.openxmlformats.org/officeDocument/2006/relationships/image" Target="../media/image3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3.png"/><Relationship Id="rId3" Type="http://schemas.openxmlformats.org/officeDocument/2006/relationships/image" Target="../media/image2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1"/>
          <p:cNvSpPr/>
          <p:nvPr/>
        </p:nvSpPr>
        <p:spPr>
          <a:xfrm>
            <a:off x="0" y="3506431"/>
            <a:ext cx="9144000" cy="1637100"/>
          </a:xfrm>
          <a:prstGeom prst="rect">
            <a:avLst/>
          </a:prstGeom>
          <a:gradFill>
            <a:gsLst>
              <a:gs pos="0">
                <a:schemeClr val="lt1"/>
              </a:gs>
              <a:gs pos="100000">
                <a:srgbClr val="EF7521">
                  <a:alpha val="20000"/>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 name="Google Shape;13;p41"/>
          <p:cNvSpPr txBox="1"/>
          <p:nvPr>
            <p:ph type="ctrTitle"/>
          </p:nvPr>
        </p:nvSpPr>
        <p:spPr>
          <a:xfrm>
            <a:off x="685801" y="2493127"/>
            <a:ext cx="7801800" cy="7302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 name="Google Shape;14;p41"/>
          <p:cNvSpPr txBox="1"/>
          <p:nvPr>
            <p:ph idx="1" type="subTitle"/>
          </p:nvPr>
        </p:nvSpPr>
        <p:spPr>
          <a:xfrm>
            <a:off x="685801" y="3506430"/>
            <a:ext cx="7801800" cy="4368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5" name="Google Shape;15;p41"/>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16" name="Google Shape;16;p41"/>
          <p:cNvPicPr preferRelativeResize="0"/>
          <p:nvPr/>
        </p:nvPicPr>
        <p:blipFill rotWithShape="1">
          <a:blip r:embed="rId2">
            <a:alphaModFix/>
          </a:blip>
          <a:srcRect b="0" l="0" r="0" t="0"/>
          <a:stretch/>
        </p:blipFill>
        <p:spPr>
          <a:xfrm>
            <a:off x="3512246" y="474530"/>
            <a:ext cx="2116730" cy="1321787"/>
          </a:xfrm>
          <a:prstGeom prst="rect">
            <a:avLst/>
          </a:prstGeom>
          <a:noFill/>
          <a:ln>
            <a:noFill/>
          </a:ln>
        </p:spPr>
      </p:pic>
      <p:cxnSp>
        <p:nvCxnSpPr>
          <p:cNvPr id="17" name="Google Shape;17;p41"/>
          <p:cNvCxnSpPr/>
          <p:nvPr/>
        </p:nvCxnSpPr>
        <p:spPr>
          <a:xfrm>
            <a:off x="685801" y="2079522"/>
            <a:ext cx="7801800" cy="0"/>
          </a:xfrm>
          <a:prstGeom prst="straightConnector1">
            <a:avLst/>
          </a:prstGeom>
          <a:noFill/>
          <a:ln cap="flat" cmpd="sng" w="19050">
            <a:solidFill>
              <a:srgbClr val="EF752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61" name="Shape 61"/>
        <p:cNvGrpSpPr/>
        <p:nvPr/>
      </p:nvGrpSpPr>
      <p:grpSpPr>
        <a:xfrm>
          <a:off x="0" y="0"/>
          <a:ext cx="0" cy="0"/>
          <a:chOff x="0" y="0"/>
          <a:chExt cx="0" cy="0"/>
        </a:xfrm>
      </p:grpSpPr>
      <p:pic>
        <p:nvPicPr>
          <p:cNvPr id="62" name="Google Shape;62;p52"/>
          <p:cNvPicPr preferRelativeResize="0"/>
          <p:nvPr/>
        </p:nvPicPr>
        <p:blipFill rotWithShape="1">
          <a:blip r:embed="rId2">
            <a:alphaModFix/>
          </a:blip>
          <a:srcRect b="0" l="0" r="0" t="0"/>
          <a:stretch/>
        </p:blipFill>
        <p:spPr>
          <a:xfrm>
            <a:off x="2" y="0"/>
            <a:ext cx="9143995" cy="914399"/>
          </a:xfrm>
          <a:prstGeom prst="rect">
            <a:avLst/>
          </a:prstGeom>
          <a:noFill/>
          <a:ln>
            <a:noFill/>
          </a:ln>
        </p:spPr>
      </p:pic>
      <p:sp>
        <p:nvSpPr>
          <p:cNvPr id="63" name="Google Shape;63;p52"/>
          <p:cNvSpPr txBox="1"/>
          <p:nvPr>
            <p:ph type="title"/>
          </p:nvPr>
        </p:nvSpPr>
        <p:spPr>
          <a:xfrm>
            <a:off x="980803" y="267462"/>
            <a:ext cx="5400600" cy="560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52"/>
          <p:cNvSpPr txBox="1"/>
          <p:nvPr>
            <p:ph idx="1" type="body"/>
          </p:nvPr>
        </p:nvSpPr>
        <p:spPr>
          <a:xfrm>
            <a:off x="628650" y="1165860"/>
            <a:ext cx="7886700" cy="3263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65" name="Google Shape;65;p52"/>
          <p:cNvPicPr preferRelativeResize="0"/>
          <p:nvPr/>
        </p:nvPicPr>
        <p:blipFill rotWithShape="1">
          <a:blip r:embed="rId3">
            <a:alphaModFix/>
          </a:blip>
          <a:srcRect b="0" l="0" r="0" t="0"/>
          <a:stretch/>
        </p:blipFill>
        <p:spPr>
          <a:xfrm>
            <a:off x="8086704" y="4629151"/>
            <a:ext cx="857291" cy="364738"/>
          </a:xfrm>
          <a:prstGeom prst="rect">
            <a:avLst/>
          </a:prstGeom>
          <a:noFill/>
          <a:ln>
            <a:noFill/>
          </a:ln>
        </p:spPr>
      </p:pic>
      <p:sp>
        <p:nvSpPr>
          <p:cNvPr id="66" name="Google Shape;66;p52"/>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67" name="Google Shape;67;p52"/>
          <p:cNvPicPr preferRelativeResize="0"/>
          <p:nvPr/>
        </p:nvPicPr>
        <p:blipFill rotWithShape="1">
          <a:blip r:embed="rId4">
            <a:alphaModFix/>
          </a:blip>
          <a:srcRect b="0" l="0" r="0" t="0"/>
          <a:stretch/>
        </p:blipFill>
        <p:spPr>
          <a:xfrm>
            <a:off x="128460" y="13717"/>
            <a:ext cx="723883" cy="8277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68" name="Shape 68"/>
        <p:cNvGrpSpPr/>
        <p:nvPr/>
      </p:nvGrpSpPr>
      <p:grpSpPr>
        <a:xfrm>
          <a:off x="0" y="0"/>
          <a:ext cx="0" cy="0"/>
          <a:chOff x="0" y="0"/>
          <a:chExt cx="0" cy="0"/>
        </a:xfrm>
      </p:grpSpPr>
      <p:pic>
        <p:nvPicPr>
          <p:cNvPr id="69" name="Google Shape;69;p53"/>
          <p:cNvPicPr preferRelativeResize="0"/>
          <p:nvPr/>
        </p:nvPicPr>
        <p:blipFill rotWithShape="1">
          <a:blip r:embed="rId2">
            <a:alphaModFix/>
          </a:blip>
          <a:srcRect b="0" l="0" r="0" t="0"/>
          <a:stretch/>
        </p:blipFill>
        <p:spPr>
          <a:xfrm>
            <a:off x="2" y="0"/>
            <a:ext cx="9143995" cy="914399"/>
          </a:xfrm>
          <a:prstGeom prst="rect">
            <a:avLst/>
          </a:prstGeom>
          <a:noFill/>
          <a:ln>
            <a:noFill/>
          </a:ln>
        </p:spPr>
      </p:pic>
      <p:sp>
        <p:nvSpPr>
          <p:cNvPr id="70" name="Google Shape;70;p53"/>
          <p:cNvSpPr txBox="1"/>
          <p:nvPr>
            <p:ph type="title"/>
          </p:nvPr>
        </p:nvSpPr>
        <p:spPr>
          <a:xfrm>
            <a:off x="980803" y="267462"/>
            <a:ext cx="5400600" cy="560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53"/>
          <p:cNvSpPr txBox="1"/>
          <p:nvPr>
            <p:ph idx="1" type="body"/>
          </p:nvPr>
        </p:nvSpPr>
        <p:spPr>
          <a:xfrm>
            <a:off x="628650" y="1165860"/>
            <a:ext cx="7886700" cy="3263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72" name="Google Shape;72;p53"/>
          <p:cNvPicPr preferRelativeResize="0"/>
          <p:nvPr/>
        </p:nvPicPr>
        <p:blipFill rotWithShape="1">
          <a:blip r:embed="rId3">
            <a:alphaModFix/>
          </a:blip>
          <a:srcRect b="0" l="0" r="0" t="0"/>
          <a:stretch/>
        </p:blipFill>
        <p:spPr>
          <a:xfrm>
            <a:off x="8086704" y="4629151"/>
            <a:ext cx="857291" cy="364738"/>
          </a:xfrm>
          <a:prstGeom prst="rect">
            <a:avLst/>
          </a:prstGeom>
          <a:noFill/>
          <a:ln>
            <a:noFill/>
          </a:ln>
        </p:spPr>
      </p:pic>
      <p:sp>
        <p:nvSpPr>
          <p:cNvPr id="73" name="Google Shape;73;p53"/>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74" name="Google Shape;74;p53"/>
          <p:cNvPicPr preferRelativeResize="0"/>
          <p:nvPr/>
        </p:nvPicPr>
        <p:blipFill rotWithShape="1">
          <a:blip r:embed="rId4">
            <a:alphaModFix/>
          </a:blip>
          <a:srcRect b="0" l="0" r="0" t="0"/>
          <a:stretch/>
        </p:blipFill>
        <p:spPr>
          <a:xfrm>
            <a:off x="128460" y="13717"/>
            <a:ext cx="723883" cy="82777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75" name="Shape 75"/>
        <p:cNvGrpSpPr/>
        <p:nvPr/>
      </p:nvGrpSpPr>
      <p:grpSpPr>
        <a:xfrm>
          <a:off x="0" y="0"/>
          <a:ext cx="0" cy="0"/>
          <a:chOff x="0" y="0"/>
          <a:chExt cx="0" cy="0"/>
        </a:xfrm>
      </p:grpSpPr>
      <p:pic>
        <p:nvPicPr>
          <p:cNvPr id="76" name="Google Shape;76;p54"/>
          <p:cNvPicPr preferRelativeResize="0"/>
          <p:nvPr/>
        </p:nvPicPr>
        <p:blipFill rotWithShape="1">
          <a:blip r:embed="rId2">
            <a:alphaModFix/>
          </a:blip>
          <a:srcRect b="0" l="0" r="0" t="0"/>
          <a:stretch/>
        </p:blipFill>
        <p:spPr>
          <a:xfrm>
            <a:off x="2" y="0"/>
            <a:ext cx="9143995" cy="914399"/>
          </a:xfrm>
          <a:prstGeom prst="rect">
            <a:avLst/>
          </a:prstGeom>
          <a:noFill/>
          <a:ln>
            <a:noFill/>
          </a:ln>
        </p:spPr>
      </p:pic>
      <p:sp>
        <p:nvSpPr>
          <p:cNvPr id="77" name="Google Shape;77;p54"/>
          <p:cNvSpPr txBox="1"/>
          <p:nvPr>
            <p:ph type="title"/>
          </p:nvPr>
        </p:nvSpPr>
        <p:spPr>
          <a:xfrm>
            <a:off x="980803" y="267462"/>
            <a:ext cx="5400600" cy="560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8" name="Google Shape;78;p54"/>
          <p:cNvSpPr txBox="1"/>
          <p:nvPr>
            <p:ph idx="1" type="body"/>
          </p:nvPr>
        </p:nvSpPr>
        <p:spPr>
          <a:xfrm>
            <a:off x="628650" y="1165860"/>
            <a:ext cx="7886700" cy="3263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79" name="Google Shape;79;p54"/>
          <p:cNvPicPr preferRelativeResize="0"/>
          <p:nvPr/>
        </p:nvPicPr>
        <p:blipFill rotWithShape="1">
          <a:blip r:embed="rId3">
            <a:alphaModFix/>
          </a:blip>
          <a:srcRect b="0" l="0" r="0" t="0"/>
          <a:stretch/>
        </p:blipFill>
        <p:spPr>
          <a:xfrm>
            <a:off x="8086704" y="4629151"/>
            <a:ext cx="857291" cy="364738"/>
          </a:xfrm>
          <a:prstGeom prst="rect">
            <a:avLst/>
          </a:prstGeom>
          <a:noFill/>
          <a:ln>
            <a:noFill/>
          </a:ln>
        </p:spPr>
      </p:pic>
      <p:sp>
        <p:nvSpPr>
          <p:cNvPr id="80" name="Google Shape;80;p54"/>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81" name="Google Shape;81;p54"/>
          <p:cNvPicPr preferRelativeResize="0"/>
          <p:nvPr/>
        </p:nvPicPr>
        <p:blipFill rotWithShape="1">
          <a:blip r:embed="rId4">
            <a:alphaModFix/>
          </a:blip>
          <a:srcRect b="0" l="0" r="0" t="0"/>
          <a:stretch/>
        </p:blipFill>
        <p:spPr>
          <a:xfrm>
            <a:off x="128460" y="13717"/>
            <a:ext cx="723882" cy="82777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2" name="Shape 82"/>
        <p:cNvGrpSpPr/>
        <p:nvPr/>
      </p:nvGrpSpPr>
      <p:grpSpPr>
        <a:xfrm>
          <a:off x="0" y="0"/>
          <a:ext cx="0" cy="0"/>
          <a:chOff x="0" y="0"/>
          <a:chExt cx="0" cy="0"/>
        </a:xfrm>
      </p:grpSpPr>
      <p:sp>
        <p:nvSpPr>
          <p:cNvPr id="83" name="Google Shape;83;p55"/>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p55"/>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85" name="Shape 85"/>
        <p:cNvGrpSpPr/>
        <p:nvPr/>
      </p:nvGrpSpPr>
      <p:grpSpPr>
        <a:xfrm>
          <a:off x="0" y="0"/>
          <a:ext cx="0" cy="0"/>
          <a:chOff x="0" y="0"/>
          <a:chExt cx="0" cy="0"/>
        </a:xfrm>
      </p:grpSpPr>
      <p:sp>
        <p:nvSpPr>
          <p:cNvPr id="86" name="Google Shape;86;g11314897e86_23_67"/>
          <p:cNvSpPr txBox="1"/>
          <p:nvPr>
            <p:ph idx="1" type="body"/>
          </p:nvPr>
        </p:nvSpPr>
        <p:spPr>
          <a:xfrm>
            <a:off x="274321" y="1097280"/>
            <a:ext cx="4011083" cy="326350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800"/>
              </a:spcBef>
              <a:spcAft>
                <a:spcPts val="0"/>
              </a:spcAft>
              <a:buSzPts val="2100"/>
              <a:buNone/>
              <a:defRPr sz="1800"/>
            </a:lvl1pPr>
            <a:lvl2pPr indent="-342900" lvl="1" marL="914400" algn="l">
              <a:lnSpc>
                <a:spcPct val="100000"/>
              </a:lnSpc>
              <a:spcBef>
                <a:spcPts val="400"/>
              </a:spcBef>
              <a:spcAft>
                <a:spcPts val="0"/>
              </a:spcAft>
              <a:buSzPts val="1800"/>
              <a:buChar char="•"/>
              <a:defRPr sz="1500"/>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pic>
        <p:nvPicPr>
          <p:cNvPr id="87" name="Google Shape;87;g11314897e86_23_67" title="Header graphic"/>
          <p:cNvPicPr preferRelativeResize="0"/>
          <p:nvPr/>
        </p:nvPicPr>
        <p:blipFill rotWithShape="1">
          <a:blip r:embed="rId2">
            <a:alphaModFix/>
          </a:blip>
          <a:srcRect b="0" l="0" r="0" t="0"/>
          <a:stretch/>
        </p:blipFill>
        <p:spPr>
          <a:xfrm>
            <a:off x="0" y="0"/>
            <a:ext cx="9144000" cy="942975"/>
          </a:xfrm>
          <a:prstGeom prst="rect">
            <a:avLst/>
          </a:prstGeom>
          <a:noFill/>
          <a:ln>
            <a:noFill/>
          </a:ln>
        </p:spPr>
      </p:pic>
      <p:sp>
        <p:nvSpPr>
          <p:cNvPr id="88" name="Google Shape;88;g11314897e86_23_67"/>
          <p:cNvSpPr txBox="1"/>
          <p:nvPr>
            <p:ph type="title"/>
          </p:nvPr>
        </p:nvSpPr>
        <p:spPr>
          <a:xfrm>
            <a:off x="274320" y="205741"/>
            <a:ext cx="7886700" cy="53260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SzPts val="3300"/>
              <a:buNone/>
              <a:defRPr sz="1800">
                <a:solidFill>
                  <a:srgbClr val="000000"/>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g11314897e86_23_67"/>
          <p:cNvSpPr txBox="1"/>
          <p:nvPr>
            <p:ph idx="2" type="body"/>
          </p:nvPr>
        </p:nvSpPr>
        <p:spPr>
          <a:xfrm>
            <a:off x="4736255" y="1097280"/>
            <a:ext cx="4011083" cy="326350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800"/>
              </a:spcBef>
              <a:spcAft>
                <a:spcPts val="0"/>
              </a:spcAft>
              <a:buSzPts val="2100"/>
              <a:buNone/>
              <a:defRPr sz="1800"/>
            </a:lvl1pPr>
            <a:lvl2pPr indent="-342900" lvl="1" marL="914400" algn="l">
              <a:lnSpc>
                <a:spcPct val="100000"/>
              </a:lnSpc>
              <a:spcBef>
                <a:spcPts val="400"/>
              </a:spcBef>
              <a:spcAft>
                <a:spcPts val="0"/>
              </a:spcAft>
              <a:buSzPts val="1800"/>
              <a:buChar char="•"/>
              <a:defRPr sz="1500"/>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pic>
        <p:nvPicPr>
          <p:cNvPr id="90" name="Google Shape;90;g11314897e86_23_67" title="CDE logo"/>
          <p:cNvPicPr preferRelativeResize="0"/>
          <p:nvPr/>
        </p:nvPicPr>
        <p:blipFill rotWithShape="1">
          <a:blip r:embed="rId3">
            <a:alphaModFix/>
          </a:blip>
          <a:srcRect b="0" l="0" r="0" t="0"/>
          <a:stretch/>
        </p:blipFill>
        <p:spPr>
          <a:xfrm>
            <a:off x="8000974" y="4669224"/>
            <a:ext cx="1028753" cy="419122"/>
          </a:xfrm>
          <a:prstGeom prst="rect">
            <a:avLst/>
          </a:prstGeom>
          <a:noFill/>
          <a:ln>
            <a:noFill/>
          </a:ln>
        </p:spPr>
      </p:pic>
      <p:sp>
        <p:nvSpPr>
          <p:cNvPr id="91" name="Google Shape;91;g11314897e86_23_67"/>
          <p:cNvSpPr txBox="1"/>
          <p:nvPr>
            <p:ph idx="12" type="sldNum"/>
          </p:nvPr>
        </p:nvSpPr>
        <p:spPr>
          <a:xfrm>
            <a:off x="274321" y="4767264"/>
            <a:ext cx="467783" cy="273844"/>
          </a:xfrm>
          <a:prstGeom prst="rect">
            <a:avLst/>
          </a:prstGeom>
          <a:noFill/>
          <a:ln>
            <a:noFill/>
          </a:ln>
        </p:spPr>
        <p:txBody>
          <a:bodyPr anchorCtr="0" anchor="ctr" bIns="34275" lIns="68575" spcFirstLastPara="1" rIns="68575" wrap="square" tIns="34275">
            <a:noAutofit/>
          </a:bodyPr>
          <a:lstStyle>
            <a:lvl1pPr indent="0" lvl="0" marL="0" algn="ctr">
              <a:lnSpc>
                <a:spcPct val="100000"/>
              </a:lnSpc>
              <a:spcBef>
                <a:spcPts val="0"/>
              </a:spcBef>
              <a:spcAft>
                <a:spcPts val="0"/>
              </a:spcAft>
              <a:buSzPts val="1050"/>
              <a:buNone/>
              <a:defRPr b="0" i="0" sz="1050" u="none" cap="none" strike="noStrike">
                <a:solidFill>
                  <a:srgbClr val="A5A5A5"/>
                </a:solidFill>
                <a:latin typeface="Calibri"/>
                <a:ea typeface="Calibri"/>
                <a:cs typeface="Calibri"/>
                <a:sym typeface="Calibri"/>
              </a:defRPr>
            </a:lvl1pPr>
            <a:lvl2pPr indent="0" lvl="1" marL="0" algn="ctr">
              <a:lnSpc>
                <a:spcPct val="100000"/>
              </a:lnSpc>
              <a:spcBef>
                <a:spcPts val="0"/>
              </a:spcBef>
              <a:spcAft>
                <a:spcPts val="0"/>
              </a:spcAft>
              <a:buSzPts val="1050"/>
              <a:buNone/>
              <a:defRPr b="0" i="0" sz="1050" u="none" cap="none" strike="noStrike">
                <a:solidFill>
                  <a:srgbClr val="A5A5A5"/>
                </a:solidFill>
                <a:latin typeface="Calibri"/>
                <a:ea typeface="Calibri"/>
                <a:cs typeface="Calibri"/>
                <a:sym typeface="Calibri"/>
              </a:defRPr>
            </a:lvl2pPr>
            <a:lvl3pPr indent="0" lvl="2" marL="0" algn="ctr">
              <a:lnSpc>
                <a:spcPct val="100000"/>
              </a:lnSpc>
              <a:spcBef>
                <a:spcPts val="0"/>
              </a:spcBef>
              <a:spcAft>
                <a:spcPts val="0"/>
              </a:spcAft>
              <a:buSzPts val="1050"/>
              <a:buNone/>
              <a:defRPr b="0" i="0" sz="1050" u="none" cap="none" strike="noStrike">
                <a:solidFill>
                  <a:srgbClr val="A5A5A5"/>
                </a:solidFill>
                <a:latin typeface="Calibri"/>
                <a:ea typeface="Calibri"/>
                <a:cs typeface="Calibri"/>
                <a:sym typeface="Calibri"/>
              </a:defRPr>
            </a:lvl3pPr>
            <a:lvl4pPr indent="0" lvl="3" marL="0" algn="ctr">
              <a:lnSpc>
                <a:spcPct val="100000"/>
              </a:lnSpc>
              <a:spcBef>
                <a:spcPts val="0"/>
              </a:spcBef>
              <a:spcAft>
                <a:spcPts val="0"/>
              </a:spcAft>
              <a:buSzPts val="1050"/>
              <a:buNone/>
              <a:defRPr b="0" i="0" sz="1050" u="none" cap="none" strike="noStrike">
                <a:solidFill>
                  <a:srgbClr val="A5A5A5"/>
                </a:solidFill>
                <a:latin typeface="Calibri"/>
                <a:ea typeface="Calibri"/>
                <a:cs typeface="Calibri"/>
                <a:sym typeface="Calibri"/>
              </a:defRPr>
            </a:lvl4pPr>
            <a:lvl5pPr indent="0" lvl="4" marL="0" algn="ctr">
              <a:lnSpc>
                <a:spcPct val="100000"/>
              </a:lnSpc>
              <a:spcBef>
                <a:spcPts val="0"/>
              </a:spcBef>
              <a:spcAft>
                <a:spcPts val="0"/>
              </a:spcAft>
              <a:buSzPts val="1050"/>
              <a:buNone/>
              <a:defRPr b="0" i="0" sz="1050" u="none" cap="none" strike="noStrike">
                <a:solidFill>
                  <a:srgbClr val="A5A5A5"/>
                </a:solidFill>
                <a:latin typeface="Calibri"/>
                <a:ea typeface="Calibri"/>
                <a:cs typeface="Calibri"/>
                <a:sym typeface="Calibri"/>
              </a:defRPr>
            </a:lvl5pPr>
            <a:lvl6pPr indent="0" lvl="5" marL="0" algn="ctr">
              <a:lnSpc>
                <a:spcPct val="100000"/>
              </a:lnSpc>
              <a:spcBef>
                <a:spcPts val="0"/>
              </a:spcBef>
              <a:spcAft>
                <a:spcPts val="0"/>
              </a:spcAft>
              <a:buSzPts val="1050"/>
              <a:buNone/>
              <a:defRPr b="0" i="0" sz="1050" u="none" cap="none" strike="noStrike">
                <a:solidFill>
                  <a:srgbClr val="A5A5A5"/>
                </a:solidFill>
                <a:latin typeface="Calibri"/>
                <a:ea typeface="Calibri"/>
                <a:cs typeface="Calibri"/>
                <a:sym typeface="Calibri"/>
              </a:defRPr>
            </a:lvl6pPr>
            <a:lvl7pPr indent="0" lvl="6" marL="0" algn="ctr">
              <a:lnSpc>
                <a:spcPct val="100000"/>
              </a:lnSpc>
              <a:spcBef>
                <a:spcPts val="0"/>
              </a:spcBef>
              <a:spcAft>
                <a:spcPts val="0"/>
              </a:spcAft>
              <a:buSzPts val="1050"/>
              <a:buNone/>
              <a:defRPr b="0" i="0" sz="1050" u="none" cap="none" strike="noStrike">
                <a:solidFill>
                  <a:srgbClr val="A5A5A5"/>
                </a:solidFill>
                <a:latin typeface="Calibri"/>
                <a:ea typeface="Calibri"/>
                <a:cs typeface="Calibri"/>
                <a:sym typeface="Calibri"/>
              </a:defRPr>
            </a:lvl7pPr>
            <a:lvl8pPr indent="0" lvl="7" marL="0" algn="ctr">
              <a:lnSpc>
                <a:spcPct val="100000"/>
              </a:lnSpc>
              <a:spcBef>
                <a:spcPts val="0"/>
              </a:spcBef>
              <a:spcAft>
                <a:spcPts val="0"/>
              </a:spcAft>
              <a:buSzPts val="1050"/>
              <a:buNone/>
              <a:defRPr b="0" i="0" sz="1050" u="none" cap="none" strike="noStrike">
                <a:solidFill>
                  <a:srgbClr val="A5A5A5"/>
                </a:solidFill>
                <a:latin typeface="Calibri"/>
                <a:ea typeface="Calibri"/>
                <a:cs typeface="Calibri"/>
                <a:sym typeface="Calibri"/>
              </a:defRPr>
            </a:lvl8pPr>
            <a:lvl9pPr indent="0" lvl="8" marL="0" algn="ctr">
              <a:lnSpc>
                <a:spcPct val="100000"/>
              </a:lnSpc>
              <a:spcBef>
                <a:spcPts val="0"/>
              </a:spcBef>
              <a:spcAft>
                <a:spcPts val="0"/>
              </a:spcAft>
              <a:buSzPts val="1050"/>
              <a:buNone/>
              <a:defRPr b="0" i="0" sz="1050" u="none" cap="none" strike="noStrike">
                <a:solidFill>
                  <a:srgbClr val="A5A5A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pic>
        <p:nvPicPr>
          <p:cNvPr id="99" name="Google Shape;99;p46"/>
          <p:cNvPicPr preferRelativeResize="0"/>
          <p:nvPr/>
        </p:nvPicPr>
        <p:blipFill rotWithShape="1">
          <a:blip r:embed="rId2">
            <a:alphaModFix/>
          </a:blip>
          <a:srcRect b="0" l="0" r="0" t="0"/>
          <a:stretch/>
        </p:blipFill>
        <p:spPr>
          <a:xfrm>
            <a:off x="5" y="0"/>
            <a:ext cx="9143990" cy="914399"/>
          </a:xfrm>
          <a:prstGeom prst="rect">
            <a:avLst/>
          </a:prstGeom>
          <a:noFill/>
          <a:ln>
            <a:noFill/>
          </a:ln>
        </p:spPr>
      </p:pic>
      <p:sp>
        <p:nvSpPr>
          <p:cNvPr id="100" name="Google Shape;100;p46"/>
          <p:cNvSpPr txBox="1"/>
          <p:nvPr>
            <p:ph type="title"/>
          </p:nvPr>
        </p:nvSpPr>
        <p:spPr>
          <a:xfrm>
            <a:off x="332674" y="153882"/>
            <a:ext cx="6048900" cy="673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p46"/>
          <p:cNvSpPr txBox="1"/>
          <p:nvPr>
            <p:ph idx="1" type="body"/>
          </p:nvPr>
        </p:nvSpPr>
        <p:spPr>
          <a:xfrm>
            <a:off x="628650" y="1165860"/>
            <a:ext cx="7886700" cy="32634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02" name="Google Shape;102;p46"/>
          <p:cNvPicPr preferRelativeResize="0"/>
          <p:nvPr/>
        </p:nvPicPr>
        <p:blipFill rotWithShape="1">
          <a:blip r:embed="rId3">
            <a:alphaModFix/>
          </a:blip>
          <a:srcRect b="0" l="0" r="0" t="0"/>
          <a:stretch/>
        </p:blipFill>
        <p:spPr>
          <a:xfrm>
            <a:off x="8086704" y="4629151"/>
            <a:ext cx="857291" cy="364738"/>
          </a:xfrm>
          <a:prstGeom prst="rect">
            <a:avLst/>
          </a:prstGeom>
          <a:noFill/>
          <a:ln>
            <a:noFill/>
          </a:ln>
        </p:spPr>
      </p:pic>
      <p:sp>
        <p:nvSpPr>
          <p:cNvPr id="103" name="Google Shape;103;p46"/>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4" name="Shape 104"/>
        <p:cNvGrpSpPr/>
        <p:nvPr/>
      </p:nvGrpSpPr>
      <p:grpSpPr>
        <a:xfrm>
          <a:off x="0" y="0"/>
          <a:ext cx="0" cy="0"/>
          <a:chOff x="0" y="0"/>
          <a:chExt cx="0" cy="0"/>
        </a:xfrm>
      </p:grpSpPr>
      <p:sp>
        <p:nvSpPr>
          <p:cNvPr id="105" name="Google Shape;105;p56"/>
          <p:cNvSpPr/>
          <p:nvPr/>
        </p:nvSpPr>
        <p:spPr>
          <a:xfrm>
            <a:off x="0" y="3506431"/>
            <a:ext cx="9144000" cy="1637100"/>
          </a:xfrm>
          <a:prstGeom prst="rect">
            <a:avLst/>
          </a:prstGeom>
          <a:gradFill>
            <a:gsLst>
              <a:gs pos="0">
                <a:schemeClr val="lt1"/>
              </a:gs>
              <a:gs pos="100000">
                <a:srgbClr val="488BC9">
                  <a:alpha val="27843"/>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6" name="Google Shape;106;p56"/>
          <p:cNvSpPr txBox="1"/>
          <p:nvPr>
            <p:ph type="ctrTitle"/>
          </p:nvPr>
        </p:nvSpPr>
        <p:spPr>
          <a:xfrm>
            <a:off x="685801" y="2493127"/>
            <a:ext cx="7801800" cy="7302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7" name="Google Shape;107;p56"/>
          <p:cNvSpPr txBox="1"/>
          <p:nvPr>
            <p:ph idx="1" type="subTitle"/>
          </p:nvPr>
        </p:nvSpPr>
        <p:spPr>
          <a:xfrm>
            <a:off x="685801" y="3506430"/>
            <a:ext cx="7801800" cy="4368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08" name="Google Shape;108;p56"/>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109" name="Google Shape;109;p56"/>
          <p:cNvPicPr preferRelativeResize="0"/>
          <p:nvPr/>
        </p:nvPicPr>
        <p:blipFill rotWithShape="1">
          <a:blip r:embed="rId2">
            <a:alphaModFix/>
          </a:blip>
          <a:srcRect b="0" l="0" r="0" t="0"/>
          <a:stretch/>
        </p:blipFill>
        <p:spPr>
          <a:xfrm>
            <a:off x="3512246" y="474530"/>
            <a:ext cx="2116730" cy="1321787"/>
          </a:xfrm>
          <a:prstGeom prst="rect">
            <a:avLst/>
          </a:prstGeom>
          <a:noFill/>
          <a:ln>
            <a:noFill/>
          </a:ln>
        </p:spPr>
      </p:pic>
      <p:cxnSp>
        <p:nvCxnSpPr>
          <p:cNvPr id="110" name="Google Shape;110;p56"/>
          <p:cNvCxnSpPr/>
          <p:nvPr/>
        </p:nvCxnSpPr>
        <p:spPr>
          <a:xfrm>
            <a:off x="685801" y="2079522"/>
            <a:ext cx="7801800" cy="0"/>
          </a:xfrm>
          <a:prstGeom prst="straightConnector1">
            <a:avLst/>
          </a:prstGeom>
          <a:noFill/>
          <a:ln cap="flat" cmpd="sng" w="19050">
            <a:solidFill>
              <a:srgbClr val="488BC9"/>
            </a:solidFill>
            <a:prstDash val="solid"/>
            <a:miter lim="800000"/>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11" name="Shape 111"/>
        <p:cNvGrpSpPr/>
        <p:nvPr/>
      </p:nvGrpSpPr>
      <p:grpSpPr>
        <a:xfrm>
          <a:off x="0" y="0"/>
          <a:ext cx="0" cy="0"/>
          <a:chOff x="0" y="0"/>
          <a:chExt cx="0" cy="0"/>
        </a:xfrm>
      </p:grpSpPr>
      <p:pic>
        <p:nvPicPr>
          <p:cNvPr id="112" name="Google Shape;112;p57"/>
          <p:cNvPicPr preferRelativeResize="0"/>
          <p:nvPr/>
        </p:nvPicPr>
        <p:blipFill rotWithShape="1">
          <a:blip r:embed="rId2">
            <a:alphaModFix/>
          </a:blip>
          <a:srcRect b="0" l="0" r="0" t="0"/>
          <a:stretch/>
        </p:blipFill>
        <p:spPr>
          <a:xfrm>
            <a:off x="0" y="-1"/>
            <a:ext cx="9144470" cy="5143765"/>
          </a:xfrm>
          <a:prstGeom prst="rect">
            <a:avLst/>
          </a:prstGeom>
          <a:noFill/>
          <a:ln>
            <a:noFill/>
          </a:ln>
        </p:spPr>
      </p:pic>
      <p:sp>
        <p:nvSpPr>
          <p:cNvPr id="113" name="Google Shape;113;p57"/>
          <p:cNvSpPr txBox="1"/>
          <p:nvPr>
            <p:ph type="ctrTitle"/>
          </p:nvPr>
        </p:nvSpPr>
        <p:spPr>
          <a:xfrm>
            <a:off x="-1" y="1946787"/>
            <a:ext cx="9144600" cy="17532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4" name="Google Shape;114;p57"/>
          <p:cNvSpPr txBox="1"/>
          <p:nvPr>
            <p:ph idx="12" type="sldNum"/>
          </p:nvPr>
        </p:nvSpPr>
        <p:spPr>
          <a:xfrm>
            <a:off x="175065" y="4820266"/>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15" name="Shape 115"/>
        <p:cNvGrpSpPr/>
        <p:nvPr/>
      </p:nvGrpSpPr>
      <p:grpSpPr>
        <a:xfrm>
          <a:off x="0" y="0"/>
          <a:ext cx="0" cy="0"/>
          <a:chOff x="0" y="0"/>
          <a:chExt cx="0" cy="0"/>
        </a:xfrm>
      </p:grpSpPr>
      <p:sp>
        <p:nvSpPr>
          <p:cNvPr id="116" name="Google Shape;116;p58"/>
          <p:cNvSpPr txBox="1"/>
          <p:nvPr>
            <p:ph idx="1" type="body"/>
          </p:nvPr>
        </p:nvSpPr>
        <p:spPr>
          <a:xfrm>
            <a:off x="628650" y="1097281"/>
            <a:ext cx="3886200" cy="34377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SzPts val="2100"/>
              <a:buChar char="•"/>
              <a:defRPr sz="1800"/>
            </a:lvl1pPr>
            <a:lvl2pPr indent="-342900" lvl="1" marL="914400" algn="l">
              <a:lnSpc>
                <a:spcPct val="90000"/>
              </a:lnSpc>
              <a:spcBef>
                <a:spcPts val="400"/>
              </a:spcBef>
              <a:spcAft>
                <a:spcPts val="0"/>
              </a:spcAft>
              <a:buSzPts val="1800"/>
              <a:buChar char="•"/>
              <a:defRPr sz="1500"/>
            </a:lvl2pPr>
            <a:lvl3pPr indent="-323850" lvl="2" marL="1371600" algn="l">
              <a:lnSpc>
                <a:spcPct val="90000"/>
              </a:lnSpc>
              <a:spcBef>
                <a:spcPts val="400"/>
              </a:spcBef>
              <a:spcAft>
                <a:spcPts val="0"/>
              </a:spcAft>
              <a:buSzPts val="1500"/>
              <a:buChar char="•"/>
              <a:defRPr sz="1400"/>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117" name="Google Shape;117;p58"/>
          <p:cNvSpPr txBox="1"/>
          <p:nvPr>
            <p:ph idx="2" type="body"/>
          </p:nvPr>
        </p:nvSpPr>
        <p:spPr>
          <a:xfrm>
            <a:off x="4629150" y="1097281"/>
            <a:ext cx="3886200" cy="34377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SzPts val="2100"/>
              <a:buChar char="•"/>
              <a:defRPr sz="1800"/>
            </a:lvl1pPr>
            <a:lvl2pPr indent="-342900" lvl="1" marL="914400" algn="l">
              <a:lnSpc>
                <a:spcPct val="90000"/>
              </a:lnSpc>
              <a:spcBef>
                <a:spcPts val="400"/>
              </a:spcBef>
              <a:spcAft>
                <a:spcPts val="0"/>
              </a:spcAft>
              <a:buSzPts val="1800"/>
              <a:buChar char="•"/>
              <a:defRPr sz="1500"/>
            </a:lvl2pPr>
            <a:lvl3pPr indent="-323850" lvl="2" marL="1371600" algn="l">
              <a:lnSpc>
                <a:spcPct val="90000"/>
              </a:lnSpc>
              <a:spcBef>
                <a:spcPts val="400"/>
              </a:spcBef>
              <a:spcAft>
                <a:spcPts val="0"/>
              </a:spcAft>
              <a:buSzPts val="1500"/>
              <a:buChar char="•"/>
              <a:defRPr sz="1400"/>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pic>
        <p:nvPicPr>
          <p:cNvPr id="118" name="Google Shape;118;p58"/>
          <p:cNvPicPr preferRelativeResize="0"/>
          <p:nvPr/>
        </p:nvPicPr>
        <p:blipFill rotWithShape="1">
          <a:blip r:embed="rId2">
            <a:alphaModFix/>
          </a:blip>
          <a:srcRect b="0" l="0" r="0" t="0"/>
          <a:stretch/>
        </p:blipFill>
        <p:spPr>
          <a:xfrm>
            <a:off x="1" y="0"/>
            <a:ext cx="9143996" cy="914400"/>
          </a:xfrm>
          <a:prstGeom prst="rect">
            <a:avLst/>
          </a:prstGeom>
          <a:noFill/>
          <a:ln>
            <a:noFill/>
          </a:ln>
        </p:spPr>
      </p:pic>
      <p:sp>
        <p:nvSpPr>
          <p:cNvPr id="119" name="Google Shape;119;p58"/>
          <p:cNvSpPr txBox="1"/>
          <p:nvPr>
            <p:ph type="title"/>
          </p:nvPr>
        </p:nvSpPr>
        <p:spPr>
          <a:xfrm>
            <a:off x="245194" y="190885"/>
            <a:ext cx="6081900" cy="567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3300"/>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120" name="Google Shape;120;p58"/>
          <p:cNvPicPr preferRelativeResize="0"/>
          <p:nvPr/>
        </p:nvPicPr>
        <p:blipFill rotWithShape="1">
          <a:blip r:embed="rId3">
            <a:alphaModFix/>
          </a:blip>
          <a:srcRect b="0" l="0" r="0" t="0"/>
          <a:stretch/>
        </p:blipFill>
        <p:spPr>
          <a:xfrm>
            <a:off x="7772400" y="4629151"/>
            <a:ext cx="1143000" cy="364439"/>
          </a:xfrm>
          <a:prstGeom prst="rect">
            <a:avLst/>
          </a:prstGeom>
          <a:noFill/>
          <a:ln>
            <a:noFill/>
          </a:ln>
        </p:spPr>
      </p:pic>
      <p:sp>
        <p:nvSpPr>
          <p:cNvPr id="121" name="Google Shape;121;p58"/>
          <p:cNvSpPr txBox="1"/>
          <p:nvPr>
            <p:ph idx="12" type="sldNum"/>
          </p:nvPr>
        </p:nvSpPr>
        <p:spPr>
          <a:xfrm>
            <a:off x="223071" y="4820264"/>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22" name="Shape 122"/>
        <p:cNvGrpSpPr/>
        <p:nvPr/>
      </p:nvGrpSpPr>
      <p:grpSpPr>
        <a:xfrm>
          <a:off x="0" y="0"/>
          <a:ext cx="0" cy="0"/>
          <a:chOff x="0" y="0"/>
          <a:chExt cx="0" cy="0"/>
        </a:xfrm>
      </p:grpSpPr>
      <p:pic>
        <p:nvPicPr>
          <p:cNvPr id="123" name="Google Shape;123;p59"/>
          <p:cNvPicPr preferRelativeResize="0"/>
          <p:nvPr/>
        </p:nvPicPr>
        <p:blipFill rotWithShape="1">
          <a:blip r:embed="rId2">
            <a:alphaModFix/>
          </a:blip>
          <a:srcRect b="0" l="0" r="0" t="0"/>
          <a:stretch/>
        </p:blipFill>
        <p:spPr>
          <a:xfrm>
            <a:off x="0" y="2"/>
            <a:ext cx="9144000" cy="5143497"/>
          </a:xfrm>
          <a:prstGeom prst="rect">
            <a:avLst/>
          </a:prstGeom>
          <a:noFill/>
          <a:ln>
            <a:noFill/>
          </a:ln>
        </p:spPr>
      </p:pic>
      <p:sp>
        <p:nvSpPr>
          <p:cNvPr id="124" name="Google Shape;124;p59"/>
          <p:cNvSpPr txBox="1"/>
          <p:nvPr>
            <p:ph type="ctrTitle"/>
          </p:nvPr>
        </p:nvSpPr>
        <p:spPr>
          <a:xfrm>
            <a:off x="0" y="1946787"/>
            <a:ext cx="9144000" cy="17532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5" name="Google Shape;125;p59"/>
          <p:cNvSpPr txBox="1"/>
          <p:nvPr>
            <p:ph idx="12" type="sldNum"/>
          </p:nvPr>
        </p:nvSpPr>
        <p:spPr>
          <a:xfrm>
            <a:off x="170937" y="4820266"/>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8" name="Shape 18"/>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26" name="Shape 126"/>
        <p:cNvGrpSpPr/>
        <p:nvPr/>
      </p:nvGrpSpPr>
      <p:grpSpPr>
        <a:xfrm>
          <a:off x="0" y="0"/>
          <a:ext cx="0" cy="0"/>
          <a:chOff x="0" y="0"/>
          <a:chExt cx="0" cy="0"/>
        </a:xfrm>
      </p:grpSpPr>
      <p:pic>
        <p:nvPicPr>
          <p:cNvPr id="127" name="Google Shape;127;p60"/>
          <p:cNvPicPr preferRelativeResize="0"/>
          <p:nvPr/>
        </p:nvPicPr>
        <p:blipFill rotWithShape="1">
          <a:blip r:embed="rId2">
            <a:alphaModFix/>
          </a:blip>
          <a:srcRect b="0" l="0" r="0" t="0"/>
          <a:stretch/>
        </p:blipFill>
        <p:spPr>
          <a:xfrm>
            <a:off x="5" y="0"/>
            <a:ext cx="9143990" cy="914399"/>
          </a:xfrm>
          <a:prstGeom prst="rect">
            <a:avLst/>
          </a:prstGeom>
          <a:noFill/>
          <a:ln>
            <a:noFill/>
          </a:ln>
        </p:spPr>
      </p:pic>
      <p:sp>
        <p:nvSpPr>
          <p:cNvPr id="128" name="Google Shape;128;p60"/>
          <p:cNvSpPr txBox="1"/>
          <p:nvPr>
            <p:ph type="title"/>
          </p:nvPr>
        </p:nvSpPr>
        <p:spPr>
          <a:xfrm>
            <a:off x="980803" y="267462"/>
            <a:ext cx="5400600" cy="5604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9" name="Google Shape;129;p60"/>
          <p:cNvSpPr txBox="1"/>
          <p:nvPr>
            <p:ph idx="1" type="body"/>
          </p:nvPr>
        </p:nvSpPr>
        <p:spPr>
          <a:xfrm>
            <a:off x="628650" y="1165860"/>
            <a:ext cx="7886700" cy="32634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30" name="Google Shape;130;p60"/>
          <p:cNvPicPr preferRelativeResize="0"/>
          <p:nvPr/>
        </p:nvPicPr>
        <p:blipFill rotWithShape="1">
          <a:blip r:embed="rId3">
            <a:alphaModFix/>
          </a:blip>
          <a:srcRect b="0" l="0" r="0" t="0"/>
          <a:stretch/>
        </p:blipFill>
        <p:spPr>
          <a:xfrm>
            <a:off x="8086704" y="4629151"/>
            <a:ext cx="857291" cy="364738"/>
          </a:xfrm>
          <a:prstGeom prst="rect">
            <a:avLst/>
          </a:prstGeom>
          <a:noFill/>
          <a:ln>
            <a:noFill/>
          </a:ln>
        </p:spPr>
      </p:pic>
      <p:sp>
        <p:nvSpPr>
          <p:cNvPr id="131" name="Google Shape;131;p60"/>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132" name="Google Shape;132;p60"/>
          <p:cNvPicPr preferRelativeResize="0"/>
          <p:nvPr/>
        </p:nvPicPr>
        <p:blipFill rotWithShape="1">
          <a:blip r:embed="rId4">
            <a:alphaModFix/>
          </a:blip>
          <a:srcRect b="0" l="0" r="0" t="0"/>
          <a:stretch/>
        </p:blipFill>
        <p:spPr>
          <a:xfrm>
            <a:off x="128460" y="13717"/>
            <a:ext cx="723884" cy="82777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33" name="Shape 133"/>
        <p:cNvGrpSpPr/>
        <p:nvPr/>
      </p:nvGrpSpPr>
      <p:grpSpPr>
        <a:xfrm>
          <a:off x="0" y="0"/>
          <a:ext cx="0" cy="0"/>
          <a:chOff x="0" y="0"/>
          <a:chExt cx="0" cy="0"/>
        </a:xfrm>
      </p:grpSpPr>
      <p:pic>
        <p:nvPicPr>
          <p:cNvPr id="134" name="Google Shape;134;p61"/>
          <p:cNvPicPr preferRelativeResize="0"/>
          <p:nvPr/>
        </p:nvPicPr>
        <p:blipFill rotWithShape="1">
          <a:blip r:embed="rId2">
            <a:alphaModFix/>
          </a:blip>
          <a:srcRect b="0" l="0" r="0" t="0"/>
          <a:stretch/>
        </p:blipFill>
        <p:spPr>
          <a:xfrm>
            <a:off x="5" y="0"/>
            <a:ext cx="9143990" cy="914399"/>
          </a:xfrm>
          <a:prstGeom prst="rect">
            <a:avLst/>
          </a:prstGeom>
          <a:noFill/>
          <a:ln>
            <a:noFill/>
          </a:ln>
        </p:spPr>
      </p:pic>
      <p:sp>
        <p:nvSpPr>
          <p:cNvPr id="135" name="Google Shape;135;p61"/>
          <p:cNvSpPr txBox="1"/>
          <p:nvPr>
            <p:ph type="title"/>
          </p:nvPr>
        </p:nvSpPr>
        <p:spPr>
          <a:xfrm>
            <a:off x="980803" y="267462"/>
            <a:ext cx="5400600" cy="5604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6" name="Google Shape;136;p61"/>
          <p:cNvSpPr txBox="1"/>
          <p:nvPr>
            <p:ph idx="1" type="body"/>
          </p:nvPr>
        </p:nvSpPr>
        <p:spPr>
          <a:xfrm>
            <a:off x="628650" y="1165860"/>
            <a:ext cx="7886700" cy="32634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37" name="Google Shape;137;p61"/>
          <p:cNvPicPr preferRelativeResize="0"/>
          <p:nvPr/>
        </p:nvPicPr>
        <p:blipFill rotWithShape="1">
          <a:blip r:embed="rId3">
            <a:alphaModFix/>
          </a:blip>
          <a:srcRect b="0" l="0" r="0" t="0"/>
          <a:stretch/>
        </p:blipFill>
        <p:spPr>
          <a:xfrm>
            <a:off x="8086704" y="4629151"/>
            <a:ext cx="857291" cy="364738"/>
          </a:xfrm>
          <a:prstGeom prst="rect">
            <a:avLst/>
          </a:prstGeom>
          <a:noFill/>
          <a:ln>
            <a:noFill/>
          </a:ln>
        </p:spPr>
      </p:pic>
      <p:sp>
        <p:nvSpPr>
          <p:cNvPr id="138" name="Google Shape;138;p61"/>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139" name="Google Shape;139;p61"/>
          <p:cNvPicPr preferRelativeResize="0"/>
          <p:nvPr/>
        </p:nvPicPr>
        <p:blipFill rotWithShape="1">
          <a:blip r:embed="rId4">
            <a:alphaModFix/>
          </a:blip>
          <a:srcRect b="0" l="0" r="0" t="0"/>
          <a:stretch/>
        </p:blipFill>
        <p:spPr>
          <a:xfrm>
            <a:off x="128460" y="13716"/>
            <a:ext cx="723884" cy="8277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40" name="Shape 140"/>
        <p:cNvGrpSpPr/>
        <p:nvPr/>
      </p:nvGrpSpPr>
      <p:grpSpPr>
        <a:xfrm>
          <a:off x="0" y="0"/>
          <a:ext cx="0" cy="0"/>
          <a:chOff x="0" y="0"/>
          <a:chExt cx="0" cy="0"/>
        </a:xfrm>
      </p:grpSpPr>
      <p:pic>
        <p:nvPicPr>
          <p:cNvPr descr="https://lh6.googleusercontent.com/vc-zDaJBAUMMspG7f4oV7HawsFqV8QsSwRitEGgP7aGriZlZxVMtwssPUWf52nQVz6HlXc9ZBuXKxZEwL950CYyH6eVCrGH1pkkTJe-T3IQhEndE50Bm8hTr1oqgU2e0tjcmO4KCkXo" id="141" name="Google Shape;141;p62"/>
          <p:cNvPicPr preferRelativeResize="0"/>
          <p:nvPr/>
        </p:nvPicPr>
        <p:blipFill rotWithShape="1">
          <a:blip r:embed="rId2">
            <a:alphaModFix/>
          </a:blip>
          <a:srcRect b="0" l="0" r="0" t="0"/>
          <a:stretch/>
        </p:blipFill>
        <p:spPr>
          <a:xfrm>
            <a:off x="2736056" y="2990870"/>
            <a:ext cx="2978943" cy="2003019"/>
          </a:xfrm>
          <a:prstGeom prst="rect">
            <a:avLst/>
          </a:prstGeom>
          <a:noFill/>
          <a:ln>
            <a:noFill/>
          </a:ln>
        </p:spPr>
      </p:pic>
      <p:sp>
        <p:nvSpPr>
          <p:cNvPr id="142" name="Google Shape;142;p62"/>
          <p:cNvSpPr txBox="1"/>
          <p:nvPr>
            <p:ph idx="1" type="body"/>
          </p:nvPr>
        </p:nvSpPr>
        <p:spPr>
          <a:xfrm>
            <a:off x="459602" y="1165860"/>
            <a:ext cx="4055100" cy="32634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sz="2100"/>
            </a:lvl1pPr>
            <a:lvl2pPr indent="-381000" lvl="1" marL="914400" algn="l">
              <a:lnSpc>
                <a:spcPct val="90000"/>
              </a:lnSpc>
              <a:spcBef>
                <a:spcPts val="400"/>
              </a:spcBef>
              <a:spcAft>
                <a:spcPts val="0"/>
              </a:spcAft>
              <a:buClr>
                <a:schemeClr val="dk1"/>
              </a:buClr>
              <a:buSzPts val="2400"/>
              <a:buChar char="•"/>
              <a:defRPr sz="24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3" name="Google Shape;143;p62"/>
          <p:cNvSpPr txBox="1"/>
          <p:nvPr>
            <p:ph idx="2" type="body"/>
          </p:nvPr>
        </p:nvSpPr>
        <p:spPr>
          <a:xfrm>
            <a:off x="4629150" y="1165860"/>
            <a:ext cx="3886200" cy="32634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chemeClr val="dk1"/>
              </a:buClr>
              <a:buSzPts val="2100"/>
              <a:buChar char="•"/>
              <a:defRPr sz="2100"/>
            </a:lvl1pPr>
            <a:lvl2pPr indent="-381000" lvl="1" marL="914400" algn="l">
              <a:lnSpc>
                <a:spcPct val="90000"/>
              </a:lnSpc>
              <a:spcBef>
                <a:spcPts val="400"/>
              </a:spcBef>
              <a:spcAft>
                <a:spcPts val="0"/>
              </a:spcAft>
              <a:buClr>
                <a:schemeClr val="dk1"/>
              </a:buClr>
              <a:buSzPts val="2400"/>
              <a:buChar char="•"/>
              <a:defRPr sz="24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44" name="Google Shape;144;p62"/>
          <p:cNvPicPr preferRelativeResize="0"/>
          <p:nvPr/>
        </p:nvPicPr>
        <p:blipFill rotWithShape="1">
          <a:blip r:embed="rId3">
            <a:alphaModFix/>
          </a:blip>
          <a:srcRect b="0" l="0" r="0" t="0"/>
          <a:stretch/>
        </p:blipFill>
        <p:spPr>
          <a:xfrm>
            <a:off x="8086704" y="4629151"/>
            <a:ext cx="857291" cy="364738"/>
          </a:xfrm>
          <a:prstGeom prst="rect">
            <a:avLst/>
          </a:prstGeom>
          <a:noFill/>
          <a:ln>
            <a:noFill/>
          </a:ln>
        </p:spPr>
      </p:pic>
      <p:sp>
        <p:nvSpPr>
          <p:cNvPr id="145" name="Google Shape;145;p62"/>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146" name="Google Shape;146;p62"/>
          <p:cNvPicPr preferRelativeResize="0"/>
          <p:nvPr/>
        </p:nvPicPr>
        <p:blipFill rotWithShape="1">
          <a:blip r:embed="rId4">
            <a:alphaModFix/>
          </a:blip>
          <a:srcRect b="0" l="0" r="0" t="0"/>
          <a:stretch/>
        </p:blipFill>
        <p:spPr>
          <a:xfrm>
            <a:off x="5" y="0"/>
            <a:ext cx="9143990" cy="914399"/>
          </a:xfrm>
          <a:prstGeom prst="rect">
            <a:avLst/>
          </a:prstGeom>
          <a:noFill/>
          <a:ln>
            <a:noFill/>
          </a:ln>
        </p:spPr>
      </p:pic>
      <p:sp>
        <p:nvSpPr>
          <p:cNvPr id="147" name="Google Shape;147;p62"/>
          <p:cNvSpPr txBox="1"/>
          <p:nvPr>
            <p:ph type="title"/>
          </p:nvPr>
        </p:nvSpPr>
        <p:spPr>
          <a:xfrm>
            <a:off x="332674" y="153882"/>
            <a:ext cx="6048900" cy="673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48" name="Shape 148"/>
        <p:cNvGrpSpPr/>
        <p:nvPr/>
      </p:nvGrpSpPr>
      <p:grpSpPr>
        <a:xfrm>
          <a:off x="0" y="0"/>
          <a:ext cx="0" cy="0"/>
          <a:chOff x="0" y="0"/>
          <a:chExt cx="0" cy="0"/>
        </a:xfrm>
      </p:grpSpPr>
      <p:pic>
        <p:nvPicPr>
          <p:cNvPr id="149" name="Google Shape;149;p63"/>
          <p:cNvPicPr preferRelativeResize="0"/>
          <p:nvPr/>
        </p:nvPicPr>
        <p:blipFill rotWithShape="1">
          <a:blip r:embed="rId2">
            <a:alphaModFix/>
          </a:blip>
          <a:srcRect b="0" l="0" r="0" t="0"/>
          <a:stretch/>
        </p:blipFill>
        <p:spPr>
          <a:xfrm>
            <a:off x="5" y="0"/>
            <a:ext cx="9143990" cy="914399"/>
          </a:xfrm>
          <a:prstGeom prst="rect">
            <a:avLst/>
          </a:prstGeom>
          <a:noFill/>
          <a:ln>
            <a:noFill/>
          </a:ln>
        </p:spPr>
      </p:pic>
      <p:sp>
        <p:nvSpPr>
          <p:cNvPr id="150" name="Google Shape;150;p63"/>
          <p:cNvSpPr txBox="1"/>
          <p:nvPr>
            <p:ph type="title"/>
          </p:nvPr>
        </p:nvSpPr>
        <p:spPr>
          <a:xfrm>
            <a:off x="980803" y="267462"/>
            <a:ext cx="5400600" cy="5604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1" name="Google Shape;151;p63"/>
          <p:cNvSpPr txBox="1"/>
          <p:nvPr>
            <p:ph idx="1" type="body"/>
          </p:nvPr>
        </p:nvSpPr>
        <p:spPr>
          <a:xfrm>
            <a:off x="628650" y="1165860"/>
            <a:ext cx="7886700" cy="32634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52" name="Google Shape;152;p63"/>
          <p:cNvPicPr preferRelativeResize="0"/>
          <p:nvPr/>
        </p:nvPicPr>
        <p:blipFill rotWithShape="1">
          <a:blip r:embed="rId3">
            <a:alphaModFix/>
          </a:blip>
          <a:srcRect b="0" l="0" r="0" t="0"/>
          <a:stretch/>
        </p:blipFill>
        <p:spPr>
          <a:xfrm>
            <a:off x="8086704" y="4629151"/>
            <a:ext cx="857291" cy="364738"/>
          </a:xfrm>
          <a:prstGeom prst="rect">
            <a:avLst/>
          </a:prstGeom>
          <a:noFill/>
          <a:ln>
            <a:noFill/>
          </a:ln>
        </p:spPr>
      </p:pic>
      <p:sp>
        <p:nvSpPr>
          <p:cNvPr id="153" name="Google Shape;153;p63"/>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154" name="Google Shape;154;p63"/>
          <p:cNvPicPr preferRelativeResize="0"/>
          <p:nvPr/>
        </p:nvPicPr>
        <p:blipFill rotWithShape="1">
          <a:blip r:embed="rId4">
            <a:alphaModFix/>
          </a:blip>
          <a:srcRect b="0" l="0" r="0" t="0"/>
          <a:stretch/>
        </p:blipFill>
        <p:spPr>
          <a:xfrm>
            <a:off x="128460" y="13716"/>
            <a:ext cx="723884" cy="8277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55" name="Shape 155"/>
        <p:cNvGrpSpPr/>
        <p:nvPr/>
      </p:nvGrpSpPr>
      <p:grpSpPr>
        <a:xfrm>
          <a:off x="0" y="0"/>
          <a:ext cx="0" cy="0"/>
          <a:chOff x="0" y="0"/>
          <a:chExt cx="0" cy="0"/>
        </a:xfrm>
      </p:grpSpPr>
      <p:pic>
        <p:nvPicPr>
          <p:cNvPr id="156" name="Google Shape;156;p64"/>
          <p:cNvPicPr preferRelativeResize="0"/>
          <p:nvPr/>
        </p:nvPicPr>
        <p:blipFill rotWithShape="1">
          <a:blip r:embed="rId2">
            <a:alphaModFix/>
          </a:blip>
          <a:srcRect b="0" l="0" r="0" t="0"/>
          <a:stretch/>
        </p:blipFill>
        <p:spPr>
          <a:xfrm>
            <a:off x="5" y="0"/>
            <a:ext cx="9143990" cy="914399"/>
          </a:xfrm>
          <a:prstGeom prst="rect">
            <a:avLst/>
          </a:prstGeom>
          <a:noFill/>
          <a:ln>
            <a:noFill/>
          </a:ln>
        </p:spPr>
      </p:pic>
      <p:sp>
        <p:nvSpPr>
          <p:cNvPr id="157" name="Google Shape;157;p64"/>
          <p:cNvSpPr txBox="1"/>
          <p:nvPr>
            <p:ph type="title"/>
          </p:nvPr>
        </p:nvSpPr>
        <p:spPr>
          <a:xfrm>
            <a:off x="980803" y="267462"/>
            <a:ext cx="5400600" cy="5604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8" name="Google Shape;158;p64"/>
          <p:cNvSpPr txBox="1"/>
          <p:nvPr>
            <p:ph idx="1" type="body"/>
          </p:nvPr>
        </p:nvSpPr>
        <p:spPr>
          <a:xfrm>
            <a:off x="628650" y="1165860"/>
            <a:ext cx="7886700" cy="32634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59" name="Google Shape;159;p64"/>
          <p:cNvPicPr preferRelativeResize="0"/>
          <p:nvPr/>
        </p:nvPicPr>
        <p:blipFill rotWithShape="1">
          <a:blip r:embed="rId3">
            <a:alphaModFix/>
          </a:blip>
          <a:srcRect b="0" l="0" r="0" t="0"/>
          <a:stretch/>
        </p:blipFill>
        <p:spPr>
          <a:xfrm>
            <a:off x="8086704" y="4629151"/>
            <a:ext cx="857291" cy="364738"/>
          </a:xfrm>
          <a:prstGeom prst="rect">
            <a:avLst/>
          </a:prstGeom>
          <a:noFill/>
          <a:ln>
            <a:noFill/>
          </a:ln>
        </p:spPr>
      </p:pic>
      <p:sp>
        <p:nvSpPr>
          <p:cNvPr id="160" name="Google Shape;160;p64"/>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161" name="Google Shape;161;p64"/>
          <p:cNvPicPr preferRelativeResize="0"/>
          <p:nvPr/>
        </p:nvPicPr>
        <p:blipFill rotWithShape="1">
          <a:blip r:embed="rId4">
            <a:alphaModFix/>
          </a:blip>
          <a:srcRect b="0" l="0" r="0" t="0"/>
          <a:stretch/>
        </p:blipFill>
        <p:spPr>
          <a:xfrm>
            <a:off x="128460" y="13717"/>
            <a:ext cx="723883" cy="82777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62" name="Shape 162"/>
        <p:cNvGrpSpPr/>
        <p:nvPr/>
      </p:nvGrpSpPr>
      <p:grpSpPr>
        <a:xfrm>
          <a:off x="0" y="0"/>
          <a:ext cx="0" cy="0"/>
          <a:chOff x="0" y="0"/>
          <a:chExt cx="0" cy="0"/>
        </a:xfrm>
      </p:grpSpPr>
      <p:pic>
        <p:nvPicPr>
          <p:cNvPr id="163" name="Google Shape;163;p65"/>
          <p:cNvPicPr preferRelativeResize="0"/>
          <p:nvPr/>
        </p:nvPicPr>
        <p:blipFill rotWithShape="1">
          <a:blip r:embed="rId2">
            <a:alphaModFix/>
          </a:blip>
          <a:srcRect b="0" l="0" r="0" t="0"/>
          <a:stretch/>
        </p:blipFill>
        <p:spPr>
          <a:xfrm>
            <a:off x="5" y="0"/>
            <a:ext cx="9143990" cy="914399"/>
          </a:xfrm>
          <a:prstGeom prst="rect">
            <a:avLst/>
          </a:prstGeom>
          <a:noFill/>
          <a:ln>
            <a:noFill/>
          </a:ln>
        </p:spPr>
      </p:pic>
      <p:sp>
        <p:nvSpPr>
          <p:cNvPr id="164" name="Google Shape;164;p65"/>
          <p:cNvSpPr txBox="1"/>
          <p:nvPr>
            <p:ph type="title"/>
          </p:nvPr>
        </p:nvSpPr>
        <p:spPr>
          <a:xfrm>
            <a:off x="980803" y="267462"/>
            <a:ext cx="5400600" cy="5604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5" name="Google Shape;165;p65"/>
          <p:cNvSpPr txBox="1"/>
          <p:nvPr>
            <p:ph idx="1" type="body"/>
          </p:nvPr>
        </p:nvSpPr>
        <p:spPr>
          <a:xfrm>
            <a:off x="628650" y="1165860"/>
            <a:ext cx="7886700" cy="32634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66" name="Google Shape;166;p65"/>
          <p:cNvPicPr preferRelativeResize="0"/>
          <p:nvPr/>
        </p:nvPicPr>
        <p:blipFill rotWithShape="1">
          <a:blip r:embed="rId3">
            <a:alphaModFix/>
          </a:blip>
          <a:srcRect b="0" l="0" r="0" t="0"/>
          <a:stretch/>
        </p:blipFill>
        <p:spPr>
          <a:xfrm>
            <a:off x="8086704" y="4629151"/>
            <a:ext cx="857291" cy="364738"/>
          </a:xfrm>
          <a:prstGeom prst="rect">
            <a:avLst/>
          </a:prstGeom>
          <a:noFill/>
          <a:ln>
            <a:noFill/>
          </a:ln>
        </p:spPr>
      </p:pic>
      <p:sp>
        <p:nvSpPr>
          <p:cNvPr id="167" name="Google Shape;167;p65"/>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168" name="Google Shape;168;p65"/>
          <p:cNvPicPr preferRelativeResize="0"/>
          <p:nvPr/>
        </p:nvPicPr>
        <p:blipFill rotWithShape="1">
          <a:blip r:embed="rId4">
            <a:alphaModFix/>
          </a:blip>
          <a:srcRect b="0" l="0" r="0" t="0"/>
          <a:stretch/>
        </p:blipFill>
        <p:spPr>
          <a:xfrm>
            <a:off x="128460" y="13717"/>
            <a:ext cx="723883" cy="82777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69" name="Shape 169"/>
        <p:cNvGrpSpPr/>
        <p:nvPr/>
      </p:nvGrpSpPr>
      <p:grpSpPr>
        <a:xfrm>
          <a:off x="0" y="0"/>
          <a:ext cx="0" cy="0"/>
          <a:chOff x="0" y="0"/>
          <a:chExt cx="0" cy="0"/>
        </a:xfrm>
      </p:grpSpPr>
      <p:pic>
        <p:nvPicPr>
          <p:cNvPr id="170" name="Google Shape;170;p66"/>
          <p:cNvPicPr preferRelativeResize="0"/>
          <p:nvPr/>
        </p:nvPicPr>
        <p:blipFill rotWithShape="1">
          <a:blip r:embed="rId2">
            <a:alphaModFix/>
          </a:blip>
          <a:srcRect b="0" l="0" r="0" t="0"/>
          <a:stretch/>
        </p:blipFill>
        <p:spPr>
          <a:xfrm>
            <a:off x="5" y="0"/>
            <a:ext cx="9143990" cy="914399"/>
          </a:xfrm>
          <a:prstGeom prst="rect">
            <a:avLst/>
          </a:prstGeom>
          <a:noFill/>
          <a:ln>
            <a:noFill/>
          </a:ln>
        </p:spPr>
      </p:pic>
      <p:sp>
        <p:nvSpPr>
          <p:cNvPr id="171" name="Google Shape;171;p66"/>
          <p:cNvSpPr txBox="1"/>
          <p:nvPr>
            <p:ph type="title"/>
          </p:nvPr>
        </p:nvSpPr>
        <p:spPr>
          <a:xfrm>
            <a:off x="980803" y="267462"/>
            <a:ext cx="5400600" cy="5604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2" name="Google Shape;172;p66"/>
          <p:cNvSpPr txBox="1"/>
          <p:nvPr>
            <p:ph idx="1" type="body"/>
          </p:nvPr>
        </p:nvSpPr>
        <p:spPr>
          <a:xfrm>
            <a:off x="628650" y="1165860"/>
            <a:ext cx="7886700" cy="32634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73" name="Google Shape;173;p66"/>
          <p:cNvPicPr preferRelativeResize="0"/>
          <p:nvPr/>
        </p:nvPicPr>
        <p:blipFill rotWithShape="1">
          <a:blip r:embed="rId3">
            <a:alphaModFix/>
          </a:blip>
          <a:srcRect b="0" l="0" r="0" t="0"/>
          <a:stretch/>
        </p:blipFill>
        <p:spPr>
          <a:xfrm>
            <a:off x="8086704" y="4629151"/>
            <a:ext cx="857291" cy="364738"/>
          </a:xfrm>
          <a:prstGeom prst="rect">
            <a:avLst/>
          </a:prstGeom>
          <a:noFill/>
          <a:ln>
            <a:noFill/>
          </a:ln>
        </p:spPr>
      </p:pic>
      <p:sp>
        <p:nvSpPr>
          <p:cNvPr id="174" name="Google Shape;174;p66"/>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175" name="Google Shape;175;p66"/>
          <p:cNvPicPr preferRelativeResize="0"/>
          <p:nvPr/>
        </p:nvPicPr>
        <p:blipFill rotWithShape="1">
          <a:blip r:embed="rId4">
            <a:alphaModFix/>
          </a:blip>
          <a:srcRect b="0" l="0" r="0" t="0"/>
          <a:stretch/>
        </p:blipFill>
        <p:spPr>
          <a:xfrm>
            <a:off x="128460" y="13717"/>
            <a:ext cx="723882" cy="82777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76" name="Shape 176"/>
        <p:cNvGrpSpPr/>
        <p:nvPr/>
      </p:nvGrpSpPr>
      <p:grpSpPr>
        <a:xfrm>
          <a:off x="0" y="0"/>
          <a:ext cx="0" cy="0"/>
          <a:chOff x="0" y="0"/>
          <a:chExt cx="0" cy="0"/>
        </a:xfrm>
      </p:grpSpPr>
      <p:sp>
        <p:nvSpPr>
          <p:cNvPr id="177" name="Google Shape;177;p67"/>
          <p:cNvSpPr/>
          <p:nvPr/>
        </p:nvSpPr>
        <p:spPr>
          <a:xfrm>
            <a:off x="0" y="3506431"/>
            <a:ext cx="9144000" cy="1637100"/>
          </a:xfrm>
          <a:prstGeom prst="rect">
            <a:avLst/>
          </a:prstGeom>
          <a:gradFill>
            <a:gsLst>
              <a:gs pos="0">
                <a:schemeClr val="lt1"/>
              </a:gs>
              <a:gs pos="100000">
                <a:srgbClr val="488BC9">
                  <a:alpha val="27843"/>
                </a:srgbClr>
              </a:gs>
            </a:gsLst>
            <a:lin ang="5400012"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78" name="Google Shape;178;p67"/>
          <p:cNvSpPr txBox="1"/>
          <p:nvPr>
            <p:ph type="ctrTitle"/>
          </p:nvPr>
        </p:nvSpPr>
        <p:spPr>
          <a:xfrm>
            <a:off x="685801" y="2493127"/>
            <a:ext cx="7801800" cy="7302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9" name="Google Shape;179;p67"/>
          <p:cNvSpPr txBox="1"/>
          <p:nvPr>
            <p:ph idx="1" type="subTitle"/>
          </p:nvPr>
        </p:nvSpPr>
        <p:spPr>
          <a:xfrm>
            <a:off x="685801" y="3506430"/>
            <a:ext cx="7801800" cy="4368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80" name="Google Shape;180;p67"/>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181" name="Google Shape;181;p67"/>
          <p:cNvPicPr preferRelativeResize="0"/>
          <p:nvPr/>
        </p:nvPicPr>
        <p:blipFill rotWithShape="1">
          <a:blip r:embed="rId2">
            <a:alphaModFix/>
          </a:blip>
          <a:srcRect b="0" l="0" r="0" t="0"/>
          <a:stretch/>
        </p:blipFill>
        <p:spPr>
          <a:xfrm>
            <a:off x="3512246" y="474530"/>
            <a:ext cx="2116730" cy="1321787"/>
          </a:xfrm>
          <a:prstGeom prst="rect">
            <a:avLst/>
          </a:prstGeom>
          <a:noFill/>
          <a:ln>
            <a:noFill/>
          </a:ln>
        </p:spPr>
      </p:pic>
      <p:cxnSp>
        <p:nvCxnSpPr>
          <p:cNvPr id="182" name="Google Shape;182;p67"/>
          <p:cNvCxnSpPr/>
          <p:nvPr/>
        </p:nvCxnSpPr>
        <p:spPr>
          <a:xfrm>
            <a:off x="685801" y="2079522"/>
            <a:ext cx="7801800" cy="0"/>
          </a:xfrm>
          <a:prstGeom prst="straightConnector1">
            <a:avLst/>
          </a:prstGeom>
          <a:noFill/>
          <a:ln cap="flat" cmpd="sng" w="19050">
            <a:solidFill>
              <a:srgbClr val="488BC9"/>
            </a:solidFill>
            <a:prstDash val="solid"/>
            <a:miter lim="800000"/>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3" name="Shape 183"/>
        <p:cNvGrpSpPr/>
        <p:nvPr/>
      </p:nvGrpSpPr>
      <p:grpSpPr>
        <a:xfrm>
          <a:off x="0" y="0"/>
          <a:ext cx="0" cy="0"/>
          <a:chOff x="0" y="0"/>
          <a:chExt cx="0" cy="0"/>
        </a:xfrm>
      </p:grpSpPr>
      <p:sp>
        <p:nvSpPr>
          <p:cNvPr id="184" name="Google Shape;184;p68"/>
          <p:cNvSpPr txBox="1"/>
          <p:nvPr>
            <p:ph type="title"/>
          </p:nvPr>
        </p:nvSpPr>
        <p:spPr>
          <a:xfrm>
            <a:off x="332674" y="153882"/>
            <a:ext cx="6048900" cy="673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5" name="Google Shape;185;p68"/>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0" name="Shape 190"/>
        <p:cNvGrpSpPr/>
        <p:nvPr/>
      </p:nvGrpSpPr>
      <p:grpSpPr>
        <a:xfrm>
          <a:off x="0" y="0"/>
          <a:ext cx="0" cy="0"/>
          <a:chOff x="0" y="0"/>
          <a:chExt cx="0" cy="0"/>
        </a:xfrm>
      </p:grpSpPr>
      <p:sp>
        <p:nvSpPr>
          <p:cNvPr id="191" name="Google Shape;191;g11314897e86_1_4"/>
          <p:cNvSpPr/>
          <p:nvPr/>
        </p:nvSpPr>
        <p:spPr>
          <a:xfrm>
            <a:off x="0" y="3506429"/>
            <a:ext cx="9144000" cy="1637071"/>
          </a:xfrm>
          <a:prstGeom prst="rect">
            <a:avLst/>
          </a:prstGeom>
          <a:gradFill>
            <a:gsLst>
              <a:gs pos="0">
                <a:schemeClr val="lt1"/>
              </a:gs>
              <a:gs pos="100000">
                <a:srgbClr val="488BC9"/>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2" name="Google Shape;192;g11314897e86_1_4"/>
          <p:cNvSpPr txBox="1"/>
          <p:nvPr>
            <p:ph type="ctrTitle"/>
          </p:nvPr>
        </p:nvSpPr>
        <p:spPr>
          <a:xfrm>
            <a:off x="685800" y="2427179"/>
            <a:ext cx="7772400" cy="91244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g11314897e86_1_4"/>
          <p:cNvSpPr txBox="1"/>
          <p:nvPr>
            <p:ph idx="1" type="subTitle"/>
          </p:nvPr>
        </p:nvSpPr>
        <p:spPr>
          <a:xfrm>
            <a:off x="685800" y="3805083"/>
            <a:ext cx="7772400" cy="79944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94" name="Google Shape;194;g11314897e86_1_4"/>
          <p:cNvPicPr preferRelativeResize="0"/>
          <p:nvPr/>
        </p:nvPicPr>
        <p:blipFill rotWithShape="1">
          <a:blip r:embed="rId2">
            <a:alphaModFix/>
          </a:blip>
          <a:srcRect b="0" l="0" r="0" t="0"/>
          <a:stretch/>
        </p:blipFill>
        <p:spPr>
          <a:xfrm>
            <a:off x="3165737" y="474530"/>
            <a:ext cx="2115880" cy="1322047"/>
          </a:xfrm>
          <a:prstGeom prst="rect">
            <a:avLst/>
          </a:prstGeom>
          <a:noFill/>
          <a:ln>
            <a:noFill/>
          </a:ln>
        </p:spPr>
      </p:pic>
      <p:cxnSp>
        <p:nvCxnSpPr>
          <p:cNvPr id="195" name="Google Shape;195;g11314897e86_1_4"/>
          <p:cNvCxnSpPr/>
          <p:nvPr/>
        </p:nvCxnSpPr>
        <p:spPr>
          <a:xfrm>
            <a:off x="685800" y="2079522"/>
            <a:ext cx="7801897" cy="0"/>
          </a:xfrm>
          <a:prstGeom prst="straightConnector1">
            <a:avLst/>
          </a:prstGeom>
          <a:noFill/>
          <a:ln cap="flat" cmpd="sng" w="19050">
            <a:solidFill>
              <a:srgbClr val="488BC9"/>
            </a:solidFill>
            <a:prstDash val="solid"/>
            <a:miter lim="800000"/>
            <a:headEnd len="sm" w="sm" type="none"/>
            <a:tailEnd len="sm" w="sm" type="none"/>
          </a:ln>
        </p:spPr>
      </p:cxnSp>
      <p:sp>
        <p:nvSpPr>
          <p:cNvPr id="196" name="Google Shape;196;g11314897e86_1_4"/>
          <p:cNvSpPr txBox="1"/>
          <p:nvPr>
            <p:ph idx="12" type="sldNum"/>
          </p:nvPr>
        </p:nvSpPr>
        <p:spPr>
          <a:xfrm>
            <a:off x="223071" y="4820264"/>
            <a:ext cx="2057400"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chemeClr val="lt1"/>
                </a:solidFill>
                <a:latin typeface="Calibri"/>
                <a:ea typeface="Calibri"/>
                <a:cs typeface="Calibri"/>
                <a:sym typeface="Calibri"/>
              </a:defRPr>
            </a:lvl1pPr>
            <a:lvl2pPr indent="0" lvl="1" marL="0" algn="l">
              <a:spcBef>
                <a:spcPts val="0"/>
              </a:spcBef>
              <a:buNone/>
              <a:defRPr b="0" i="0" sz="1600" u="none" cap="none" strike="noStrike">
                <a:solidFill>
                  <a:schemeClr val="lt1"/>
                </a:solidFill>
                <a:latin typeface="Calibri"/>
                <a:ea typeface="Calibri"/>
                <a:cs typeface="Calibri"/>
                <a:sym typeface="Calibri"/>
              </a:defRPr>
            </a:lvl2pPr>
            <a:lvl3pPr indent="0" lvl="2" marL="0" algn="l">
              <a:spcBef>
                <a:spcPts val="0"/>
              </a:spcBef>
              <a:buNone/>
              <a:defRPr b="0" i="0" sz="1600" u="none" cap="none" strike="noStrike">
                <a:solidFill>
                  <a:schemeClr val="lt1"/>
                </a:solidFill>
                <a:latin typeface="Calibri"/>
                <a:ea typeface="Calibri"/>
                <a:cs typeface="Calibri"/>
                <a:sym typeface="Calibri"/>
              </a:defRPr>
            </a:lvl3pPr>
            <a:lvl4pPr indent="0" lvl="3" marL="0" algn="l">
              <a:spcBef>
                <a:spcPts val="0"/>
              </a:spcBef>
              <a:buNone/>
              <a:defRPr b="0" i="0" sz="1600" u="none" cap="none" strike="noStrike">
                <a:solidFill>
                  <a:schemeClr val="lt1"/>
                </a:solidFill>
                <a:latin typeface="Calibri"/>
                <a:ea typeface="Calibri"/>
                <a:cs typeface="Calibri"/>
                <a:sym typeface="Calibri"/>
              </a:defRPr>
            </a:lvl4pPr>
            <a:lvl5pPr indent="0" lvl="4" marL="0" algn="l">
              <a:spcBef>
                <a:spcPts val="0"/>
              </a:spcBef>
              <a:buNone/>
              <a:defRPr b="0" i="0" sz="1600" u="none" cap="none" strike="noStrike">
                <a:solidFill>
                  <a:schemeClr val="lt1"/>
                </a:solidFill>
                <a:latin typeface="Calibri"/>
                <a:ea typeface="Calibri"/>
                <a:cs typeface="Calibri"/>
                <a:sym typeface="Calibri"/>
              </a:defRPr>
            </a:lvl5pPr>
            <a:lvl6pPr indent="0" lvl="5" marL="0" algn="l">
              <a:spcBef>
                <a:spcPts val="0"/>
              </a:spcBef>
              <a:buNone/>
              <a:defRPr b="0" i="0" sz="1600" u="none" cap="none" strike="noStrike">
                <a:solidFill>
                  <a:schemeClr val="lt1"/>
                </a:solidFill>
                <a:latin typeface="Calibri"/>
                <a:ea typeface="Calibri"/>
                <a:cs typeface="Calibri"/>
                <a:sym typeface="Calibri"/>
              </a:defRPr>
            </a:lvl6pPr>
            <a:lvl7pPr indent="0" lvl="6" marL="0" algn="l">
              <a:spcBef>
                <a:spcPts val="0"/>
              </a:spcBef>
              <a:buNone/>
              <a:defRPr b="0" i="0" sz="1600" u="none" cap="none" strike="noStrike">
                <a:solidFill>
                  <a:schemeClr val="lt1"/>
                </a:solidFill>
                <a:latin typeface="Calibri"/>
                <a:ea typeface="Calibri"/>
                <a:cs typeface="Calibri"/>
                <a:sym typeface="Calibri"/>
              </a:defRPr>
            </a:lvl7pPr>
            <a:lvl8pPr indent="0" lvl="7" marL="0" algn="l">
              <a:spcBef>
                <a:spcPts val="0"/>
              </a:spcBef>
              <a:buNone/>
              <a:defRPr b="0" i="0" sz="1600" u="none" cap="none" strike="noStrike">
                <a:solidFill>
                  <a:schemeClr val="lt1"/>
                </a:solidFill>
                <a:latin typeface="Calibri"/>
                <a:ea typeface="Calibri"/>
                <a:cs typeface="Calibri"/>
                <a:sym typeface="Calibri"/>
              </a:defRPr>
            </a:lvl8pPr>
            <a:lvl9pPr indent="0" lvl="8" marL="0" algn="l">
              <a:spcBef>
                <a:spcPts val="0"/>
              </a:spcBef>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pic>
        <p:nvPicPr>
          <p:cNvPr id="20" name="Google Shape;20;p43"/>
          <p:cNvPicPr preferRelativeResize="0"/>
          <p:nvPr/>
        </p:nvPicPr>
        <p:blipFill rotWithShape="1">
          <a:blip r:embed="rId2">
            <a:alphaModFix/>
          </a:blip>
          <a:srcRect b="0" l="0" r="0" t="0"/>
          <a:stretch/>
        </p:blipFill>
        <p:spPr>
          <a:xfrm>
            <a:off x="2" y="0"/>
            <a:ext cx="9143995" cy="914399"/>
          </a:xfrm>
          <a:prstGeom prst="rect">
            <a:avLst/>
          </a:prstGeom>
          <a:noFill/>
          <a:ln>
            <a:noFill/>
          </a:ln>
        </p:spPr>
      </p:pic>
      <p:sp>
        <p:nvSpPr>
          <p:cNvPr id="21" name="Google Shape;21;p43"/>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43"/>
          <p:cNvSpPr txBox="1"/>
          <p:nvPr>
            <p:ph idx="1" type="body"/>
          </p:nvPr>
        </p:nvSpPr>
        <p:spPr>
          <a:xfrm>
            <a:off x="628650" y="1165860"/>
            <a:ext cx="7886700" cy="3263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23" name="Google Shape;23;p43"/>
          <p:cNvPicPr preferRelativeResize="0"/>
          <p:nvPr/>
        </p:nvPicPr>
        <p:blipFill rotWithShape="1">
          <a:blip r:embed="rId3">
            <a:alphaModFix/>
          </a:blip>
          <a:srcRect b="0" l="0" r="0" t="0"/>
          <a:stretch/>
        </p:blipFill>
        <p:spPr>
          <a:xfrm>
            <a:off x="8086704" y="4629151"/>
            <a:ext cx="857291" cy="364738"/>
          </a:xfrm>
          <a:prstGeom prst="rect">
            <a:avLst/>
          </a:prstGeom>
          <a:noFill/>
          <a:ln>
            <a:noFill/>
          </a:ln>
        </p:spPr>
      </p:pic>
      <p:sp>
        <p:nvSpPr>
          <p:cNvPr id="24" name="Google Shape;24;p43"/>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7" name="Shape 197"/>
        <p:cNvGrpSpPr/>
        <p:nvPr/>
      </p:nvGrpSpPr>
      <p:grpSpPr>
        <a:xfrm>
          <a:off x="0" y="0"/>
          <a:ext cx="0" cy="0"/>
          <a:chOff x="0" y="0"/>
          <a:chExt cx="0" cy="0"/>
        </a:xfrm>
      </p:grpSpPr>
      <p:pic>
        <p:nvPicPr>
          <p:cNvPr id="198" name="Google Shape;198;g11314897e86_1_11"/>
          <p:cNvPicPr preferRelativeResize="0"/>
          <p:nvPr/>
        </p:nvPicPr>
        <p:blipFill rotWithShape="1">
          <a:blip r:embed="rId2">
            <a:alphaModFix/>
          </a:blip>
          <a:srcRect b="0" l="0" r="0" t="0"/>
          <a:stretch/>
        </p:blipFill>
        <p:spPr>
          <a:xfrm>
            <a:off x="1" y="0"/>
            <a:ext cx="6857998" cy="914400"/>
          </a:xfrm>
          <a:prstGeom prst="rect">
            <a:avLst/>
          </a:prstGeom>
          <a:noFill/>
          <a:ln>
            <a:noFill/>
          </a:ln>
        </p:spPr>
      </p:pic>
      <p:sp>
        <p:nvSpPr>
          <p:cNvPr id="199" name="Google Shape;199;g11314897e86_1_11"/>
          <p:cNvSpPr txBox="1"/>
          <p:nvPr>
            <p:ph type="title"/>
          </p:nvPr>
        </p:nvSpPr>
        <p:spPr>
          <a:xfrm>
            <a:off x="245193" y="190886"/>
            <a:ext cx="6081865" cy="56731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g11314897e86_1_11"/>
          <p:cNvSpPr txBox="1"/>
          <p:nvPr>
            <p:ph idx="1" type="body"/>
          </p:nvPr>
        </p:nvSpPr>
        <p:spPr>
          <a:xfrm>
            <a:off x="628650" y="1097280"/>
            <a:ext cx="7886700" cy="3480505"/>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1" name="Google Shape;201;g11314897e86_1_11"/>
          <p:cNvPicPr preferRelativeResize="0"/>
          <p:nvPr/>
        </p:nvPicPr>
        <p:blipFill rotWithShape="1">
          <a:blip r:embed="rId3">
            <a:alphaModFix/>
          </a:blip>
          <a:srcRect b="0" l="0" r="0" t="0"/>
          <a:stretch/>
        </p:blipFill>
        <p:spPr>
          <a:xfrm>
            <a:off x="7772400" y="4629150"/>
            <a:ext cx="857250" cy="364439"/>
          </a:xfrm>
          <a:prstGeom prst="rect">
            <a:avLst/>
          </a:prstGeom>
          <a:noFill/>
          <a:ln>
            <a:noFill/>
          </a:ln>
        </p:spPr>
      </p:pic>
      <p:sp>
        <p:nvSpPr>
          <p:cNvPr id="202" name="Google Shape;202;g11314897e86_1_11"/>
          <p:cNvSpPr txBox="1"/>
          <p:nvPr>
            <p:ph idx="12" type="sldNum"/>
          </p:nvPr>
        </p:nvSpPr>
        <p:spPr>
          <a:xfrm>
            <a:off x="223071" y="4820264"/>
            <a:ext cx="2057400"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03" name="Shape 203"/>
        <p:cNvGrpSpPr/>
        <p:nvPr/>
      </p:nvGrpSpPr>
      <p:grpSpPr>
        <a:xfrm>
          <a:off x="0" y="0"/>
          <a:ext cx="0" cy="0"/>
          <a:chOff x="0" y="0"/>
          <a:chExt cx="0" cy="0"/>
        </a:xfrm>
      </p:grpSpPr>
      <p:sp>
        <p:nvSpPr>
          <p:cNvPr id="204" name="Google Shape;204;g11314897e86_1_17"/>
          <p:cNvSpPr txBox="1"/>
          <p:nvPr>
            <p:ph idx="12" type="sldNum"/>
          </p:nvPr>
        </p:nvSpPr>
        <p:spPr>
          <a:xfrm>
            <a:off x="223071" y="4820264"/>
            <a:ext cx="2057400"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205" name="Google Shape;205;g11314897e86_1_17"/>
          <p:cNvSpPr txBox="1"/>
          <p:nvPr>
            <p:ph type="title"/>
          </p:nvPr>
        </p:nvSpPr>
        <p:spPr>
          <a:xfrm>
            <a:off x="245193" y="190886"/>
            <a:ext cx="6081865" cy="56731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06" name="Shape 206"/>
        <p:cNvGrpSpPr/>
        <p:nvPr/>
      </p:nvGrpSpPr>
      <p:grpSpPr>
        <a:xfrm>
          <a:off x="0" y="0"/>
          <a:ext cx="0" cy="0"/>
          <a:chOff x="0" y="0"/>
          <a:chExt cx="0" cy="0"/>
        </a:xfrm>
      </p:grpSpPr>
      <p:sp>
        <p:nvSpPr>
          <p:cNvPr id="207" name="Google Shape;207;g11314897e86_1_20"/>
          <p:cNvSpPr txBox="1"/>
          <p:nvPr>
            <p:ph type="title"/>
          </p:nvPr>
        </p:nvSpPr>
        <p:spPr>
          <a:xfrm>
            <a:off x="245193" y="190886"/>
            <a:ext cx="6081865" cy="56731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08" name="Shape 208"/>
        <p:cNvGrpSpPr/>
        <p:nvPr/>
      </p:nvGrpSpPr>
      <p:grpSpPr>
        <a:xfrm>
          <a:off x="0" y="0"/>
          <a:ext cx="0" cy="0"/>
          <a:chOff x="0" y="0"/>
          <a:chExt cx="0" cy="0"/>
        </a:xfrm>
      </p:grpSpPr>
      <p:pic>
        <p:nvPicPr>
          <p:cNvPr id="209" name="Google Shape;209;g11314897e86_1_22"/>
          <p:cNvPicPr preferRelativeResize="0"/>
          <p:nvPr/>
        </p:nvPicPr>
        <p:blipFill rotWithShape="1">
          <a:blip r:embed="rId2">
            <a:alphaModFix/>
          </a:blip>
          <a:srcRect b="0" l="0" r="0" t="0"/>
          <a:stretch/>
        </p:blipFill>
        <p:spPr>
          <a:xfrm>
            <a:off x="1" y="0"/>
            <a:ext cx="6857998" cy="914400"/>
          </a:xfrm>
          <a:prstGeom prst="rect">
            <a:avLst/>
          </a:prstGeom>
          <a:noFill/>
          <a:ln>
            <a:noFill/>
          </a:ln>
        </p:spPr>
      </p:pic>
      <p:sp>
        <p:nvSpPr>
          <p:cNvPr id="210" name="Google Shape;210;g11314897e86_1_22"/>
          <p:cNvSpPr txBox="1"/>
          <p:nvPr>
            <p:ph type="title"/>
          </p:nvPr>
        </p:nvSpPr>
        <p:spPr>
          <a:xfrm>
            <a:off x="1168811" y="315246"/>
            <a:ext cx="5158247" cy="44295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g11314897e86_1_22"/>
          <p:cNvSpPr txBox="1"/>
          <p:nvPr>
            <p:ph idx="1" type="body"/>
          </p:nvPr>
        </p:nvSpPr>
        <p:spPr>
          <a:xfrm>
            <a:off x="628650" y="1097280"/>
            <a:ext cx="7886700" cy="3480505"/>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2" name="Google Shape;212;g11314897e86_1_22"/>
          <p:cNvPicPr preferRelativeResize="0"/>
          <p:nvPr/>
        </p:nvPicPr>
        <p:blipFill rotWithShape="1">
          <a:blip r:embed="rId3">
            <a:alphaModFix/>
          </a:blip>
          <a:srcRect b="0" l="0" r="0" t="0"/>
          <a:stretch/>
        </p:blipFill>
        <p:spPr>
          <a:xfrm>
            <a:off x="7772400" y="4629150"/>
            <a:ext cx="857250" cy="364439"/>
          </a:xfrm>
          <a:prstGeom prst="rect">
            <a:avLst/>
          </a:prstGeom>
          <a:noFill/>
          <a:ln>
            <a:noFill/>
          </a:ln>
        </p:spPr>
      </p:pic>
      <p:sp>
        <p:nvSpPr>
          <p:cNvPr id="213" name="Google Shape;213;g11314897e86_1_22"/>
          <p:cNvSpPr txBox="1"/>
          <p:nvPr>
            <p:ph idx="12" type="sldNum"/>
          </p:nvPr>
        </p:nvSpPr>
        <p:spPr>
          <a:xfrm>
            <a:off x="223071" y="4820264"/>
            <a:ext cx="2057400"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214" name="Google Shape;214;g11314897e86_1_22"/>
          <p:cNvPicPr preferRelativeResize="0"/>
          <p:nvPr/>
        </p:nvPicPr>
        <p:blipFill rotWithShape="1">
          <a:blip r:embed="rId4">
            <a:alphaModFix/>
          </a:blip>
          <a:srcRect b="0" l="0" r="0" t="0"/>
          <a:stretch/>
        </p:blipFill>
        <p:spPr>
          <a:xfrm>
            <a:off x="117219" y="31093"/>
            <a:ext cx="700780" cy="80135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15" name="Shape 215"/>
        <p:cNvGrpSpPr/>
        <p:nvPr/>
      </p:nvGrpSpPr>
      <p:grpSpPr>
        <a:xfrm>
          <a:off x="0" y="0"/>
          <a:ext cx="0" cy="0"/>
          <a:chOff x="0" y="0"/>
          <a:chExt cx="0" cy="0"/>
        </a:xfrm>
      </p:grpSpPr>
      <p:pic>
        <p:nvPicPr>
          <p:cNvPr id="216" name="Google Shape;216;g11314897e86_1_29"/>
          <p:cNvPicPr preferRelativeResize="0"/>
          <p:nvPr/>
        </p:nvPicPr>
        <p:blipFill rotWithShape="1">
          <a:blip r:embed="rId2">
            <a:alphaModFix/>
          </a:blip>
          <a:srcRect b="0" l="0" r="0" t="0"/>
          <a:stretch/>
        </p:blipFill>
        <p:spPr>
          <a:xfrm>
            <a:off x="1" y="0"/>
            <a:ext cx="6857998" cy="914399"/>
          </a:xfrm>
          <a:prstGeom prst="rect">
            <a:avLst/>
          </a:prstGeom>
          <a:noFill/>
          <a:ln>
            <a:noFill/>
          </a:ln>
        </p:spPr>
      </p:pic>
      <p:sp>
        <p:nvSpPr>
          <p:cNvPr id="217" name="Google Shape;217;g11314897e86_1_29"/>
          <p:cNvSpPr txBox="1"/>
          <p:nvPr>
            <p:ph type="title"/>
          </p:nvPr>
        </p:nvSpPr>
        <p:spPr>
          <a:xfrm>
            <a:off x="1168811" y="315246"/>
            <a:ext cx="5158247" cy="44295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8" name="Google Shape;218;g11314897e86_1_29"/>
          <p:cNvSpPr txBox="1"/>
          <p:nvPr>
            <p:ph idx="1" type="body"/>
          </p:nvPr>
        </p:nvSpPr>
        <p:spPr>
          <a:xfrm>
            <a:off x="628650" y="1097280"/>
            <a:ext cx="7886700" cy="3480505"/>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9" name="Google Shape;219;g11314897e86_1_29"/>
          <p:cNvPicPr preferRelativeResize="0"/>
          <p:nvPr/>
        </p:nvPicPr>
        <p:blipFill rotWithShape="1">
          <a:blip r:embed="rId3">
            <a:alphaModFix/>
          </a:blip>
          <a:srcRect b="0" l="0" r="0" t="0"/>
          <a:stretch/>
        </p:blipFill>
        <p:spPr>
          <a:xfrm>
            <a:off x="7772400" y="4629150"/>
            <a:ext cx="857250" cy="364439"/>
          </a:xfrm>
          <a:prstGeom prst="rect">
            <a:avLst/>
          </a:prstGeom>
          <a:noFill/>
          <a:ln>
            <a:noFill/>
          </a:ln>
        </p:spPr>
      </p:pic>
      <p:sp>
        <p:nvSpPr>
          <p:cNvPr id="220" name="Google Shape;220;g11314897e86_1_29"/>
          <p:cNvSpPr txBox="1"/>
          <p:nvPr>
            <p:ph idx="12" type="sldNum"/>
          </p:nvPr>
        </p:nvSpPr>
        <p:spPr>
          <a:xfrm>
            <a:off x="223071" y="4820264"/>
            <a:ext cx="2057400"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221" name="Google Shape;221;g11314897e86_1_29"/>
          <p:cNvPicPr preferRelativeResize="0"/>
          <p:nvPr/>
        </p:nvPicPr>
        <p:blipFill rotWithShape="1">
          <a:blip r:embed="rId4">
            <a:alphaModFix/>
          </a:blip>
          <a:srcRect b="0" l="0" r="0" t="0"/>
          <a:stretch/>
        </p:blipFill>
        <p:spPr>
          <a:xfrm>
            <a:off x="117219" y="31093"/>
            <a:ext cx="700780" cy="80135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22" name="Shape 222"/>
        <p:cNvGrpSpPr/>
        <p:nvPr/>
      </p:nvGrpSpPr>
      <p:grpSpPr>
        <a:xfrm>
          <a:off x="0" y="0"/>
          <a:ext cx="0" cy="0"/>
          <a:chOff x="0" y="0"/>
          <a:chExt cx="0" cy="0"/>
        </a:xfrm>
      </p:grpSpPr>
      <p:pic>
        <p:nvPicPr>
          <p:cNvPr id="223" name="Google Shape;223;g11314897e86_1_36"/>
          <p:cNvPicPr preferRelativeResize="0"/>
          <p:nvPr/>
        </p:nvPicPr>
        <p:blipFill rotWithShape="1">
          <a:blip r:embed="rId2">
            <a:alphaModFix/>
          </a:blip>
          <a:srcRect b="0" l="0" r="0" t="0"/>
          <a:stretch/>
        </p:blipFill>
        <p:spPr>
          <a:xfrm>
            <a:off x="1" y="0"/>
            <a:ext cx="6857998" cy="914399"/>
          </a:xfrm>
          <a:prstGeom prst="rect">
            <a:avLst/>
          </a:prstGeom>
          <a:noFill/>
          <a:ln>
            <a:noFill/>
          </a:ln>
        </p:spPr>
      </p:pic>
      <p:sp>
        <p:nvSpPr>
          <p:cNvPr id="224" name="Google Shape;224;g11314897e86_1_36"/>
          <p:cNvSpPr txBox="1"/>
          <p:nvPr>
            <p:ph type="title"/>
          </p:nvPr>
        </p:nvSpPr>
        <p:spPr>
          <a:xfrm>
            <a:off x="1168811" y="315246"/>
            <a:ext cx="5158247" cy="44295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5" name="Google Shape;225;g11314897e86_1_36"/>
          <p:cNvSpPr txBox="1"/>
          <p:nvPr>
            <p:ph idx="1" type="body"/>
          </p:nvPr>
        </p:nvSpPr>
        <p:spPr>
          <a:xfrm>
            <a:off x="628650" y="1097280"/>
            <a:ext cx="7886700" cy="3480505"/>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6" name="Google Shape;226;g11314897e86_1_36"/>
          <p:cNvPicPr preferRelativeResize="0"/>
          <p:nvPr/>
        </p:nvPicPr>
        <p:blipFill rotWithShape="1">
          <a:blip r:embed="rId3">
            <a:alphaModFix/>
          </a:blip>
          <a:srcRect b="0" l="0" r="0" t="0"/>
          <a:stretch/>
        </p:blipFill>
        <p:spPr>
          <a:xfrm>
            <a:off x="7772400" y="4629150"/>
            <a:ext cx="857250" cy="364439"/>
          </a:xfrm>
          <a:prstGeom prst="rect">
            <a:avLst/>
          </a:prstGeom>
          <a:noFill/>
          <a:ln>
            <a:noFill/>
          </a:ln>
        </p:spPr>
      </p:pic>
      <p:sp>
        <p:nvSpPr>
          <p:cNvPr id="227" name="Google Shape;227;g11314897e86_1_36"/>
          <p:cNvSpPr txBox="1"/>
          <p:nvPr>
            <p:ph idx="12" type="sldNum"/>
          </p:nvPr>
        </p:nvSpPr>
        <p:spPr>
          <a:xfrm>
            <a:off x="223071" y="4820264"/>
            <a:ext cx="2057400"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228" name="Google Shape;228;g11314897e86_1_36"/>
          <p:cNvPicPr preferRelativeResize="0"/>
          <p:nvPr/>
        </p:nvPicPr>
        <p:blipFill rotWithShape="1">
          <a:blip r:embed="rId4">
            <a:alphaModFix/>
          </a:blip>
          <a:srcRect b="0" l="0" r="0" t="0"/>
          <a:stretch/>
        </p:blipFill>
        <p:spPr>
          <a:xfrm>
            <a:off x="117219" y="31093"/>
            <a:ext cx="700780" cy="80135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229" name="Shape 229"/>
        <p:cNvGrpSpPr/>
        <p:nvPr/>
      </p:nvGrpSpPr>
      <p:grpSpPr>
        <a:xfrm>
          <a:off x="0" y="0"/>
          <a:ext cx="0" cy="0"/>
          <a:chOff x="0" y="0"/>
          <a:chExt cx="0" cy="0"/>
        </a:xfrm>
      </p:grpSpPr>
      <p:pic>
        <p:nvPicPr>
          <p:cNvPr id="230" name="Google Shape;230;g11314897e86_1_43"/>
          <p:cNvPicPr preferRelativeResize="0"/>
          <p:nvPr/>
        </p:nvPicPr>
        <p:blipFill rotWithShape="1">
          <a:blip r:embed="rId2">
            <a:alphaModFix/>
          </a:blip>
          <a:srcRect b="0" l="0" r="0" t="0"/>
          <a:stretch/>
        </p:blipFill>
        <p:spPr>
          <a:xfrm>
            <a:off x="1" y="0"/>
            <a:ext cx="6857998" cy="914399"/>
          </a:xfrm>
          <a:prstGeom prst="rect">
            <a:avLst/>
          </a:prstGeom>
          <a:noFill/>
          <a:ln>
            <a:noFill/>
          </a:ln>
        </p:spPr>
      </p:pic>
      <p:sp>
        <p:nvSpPr>
          <p:cNvPr id="231" name="Google Shape;231;g11314897e86_1_43"/>
          <p:cNvSpPr txBox="1"/>
          <p:nvPr>
            <p:ph type="title"/>
          </p:nvPr>
        </p:nvSpPr>
        <p:spPr>
          <a:xfrm>
            <a:off x="1168811" y="315246"/>
            <a:ext cx="5158247" cy="44295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2" name="Google Shape;232;g11314897e86_1_43"/>
          <p:cNvSpPr txBox="1"/>
          <p:nvPr>
            <p:ph idx="1" type="body"/>
          </p:nvPr>
        </p:nvSpPr>
        <p:spPr>
          <a:xfrm>
            <a:off x="628650" y="1097280"/>
            <a:ext cx="7886700" cy="3480505"/>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33" name="Google Shape;233;g11314897e86_1_43"/>
          <p:cNvPicPr preferRelativeResize="0"/>
          <p:nvPr/>
        </p:nvPicPr>
        <p:blipFill rotWithShape="1">
          <a:blip r:embed="rId3">
            <a:alphaModFix/>
          </a:blip>
          <a:srcRect b="0" l="0" r="0" t="0"/>
          <a:stretch/>
        </p:blipFill>
        <p:spPr>
          <a:xfrm>
            <a:off x="7772400" y="4629150"/>
            <a:ext cx="857250" cy="364439"/>
          </a:xfrm>
          <a:prstGeom prst="rect">
            <a:avLst/>
          </a:prstGeom>
          <a:noFill/>
          <a:ln>
            <a:noFill/>
          </a:ln>
        </p:spPr>
      </p:pic>
      <p:sp>
        <p:nvSpPr>
          <p:cNvPr id="234" name="Google Shape;234;g11314897e86_1_43"/>
          <p:cNvSpPr txBox="1"/>
          <p:nvPr>
            <p:ph idx="12" type="sldNum"/>
          </p:nvPr>
        </p:nvSpPr>
        <p:spPr>
          <a:xfrm>
            <a:off x="223071" y="4820264"/>
            <a:ext cx="2057400"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235" name="Google Shape;235;g11314897e86_1_43"/>
          <p:cNvPicPr preferRelativeResize="0"/>
          <p:nvPr/>
        </p:nvPicPr>
        <p:blipFill rotWithShape="1">
          <a:blip r:embed="rId4">
            <a:alphaModFix/>
          </a:blip>
          <a:srcRect b="0" l="0" r="0" t="0"/>
          <a:stretch/>
        </p:blipFill>
        <p:spPr>
          <a:xfrm>
            <a:off x="117219" y="31093"/>
            <a:ext cx="700780" cy="80135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236" name="Shape 236"/>
        <p:cNvGrpSpPr/>
        <p:nvPr/>
      </p:nvGrpSpPr>
      <p:grpSpPr>
        <a:xfrm>
          <a:off x="0" y="0"/>
          <a:ext cx="0" cy="0"/>
          <a:chOff x="0" y="0"/>
          <a:chExt cx="0" cy="0"/>
        </a:xfrm>
      </p:grpSpPr>
      <p:pic>
        <p:nvPicPr>
          <p:cNvPr id="237" name="Google Shape;237;g11314897e86_1_50"/>
          <p:cNvPicPr preferRelativeResize="0"/>
          <p:nvPr/>
        </p:nvPicPr>
        <p:blipFill rotWithShape="1">
          <a:blip r:embed="rId2">
            <a:alphaModFix/>
          </a:blip>
          <a:srcRect b="0" l="0" r="0" t="0"/>
          <a:stretch/>
        </p:blipFill>
        <p:spPr>
          <a:xfrm>
            <a:off x="1" y="0"/>
            <a:ext cx="6857998" cy="914399"/>
          </a:xfrm>
          <a:prstGeom prst="rect">
            <a:avLst/>
          </a:prstGeom>
          <a:noFill/>
          <a:ln>
            <a:noFill/>
          </a:ln>
        </p:spPr>
      </p:pic>
      <p:sp>
        <p:nvSpPr>
          <p:cNvPr id="238" name="Google Shape;238;g11314897e86_1_50"/>
          <p:cNvSpPr txBox="1"/>
          <p:nvPr>
            <p:ph type="title"/>
          </p:nvPr>
        </p:nvSpPr>
        <p:spPr>
          <a:xfrm>
            <a:off x="1168811" y="315246"/>
            <a:ext cx="5158247" cy="44295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9" name="Google Shape;239;g11314897e86_1_50"/>
          <p:cNvSpPr txBox="1"/>
          <p:nvPr>
            <p:ph idx="1" type="body"/>
          </p:nvPr>
        </p:nvSpPr>
        <p:spPr>
          <a:xfrm>
            <a:off x="628650" y="1097280"/>
            <a:ext cx="7886700" cy="3480505"/>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0" name="Google Shape;240;g11314897e86_1_50"/>
          <p:cNvPicPr preferRelativeResize="0"/>
          <p:nvPr/>
        </p:nvPicPr>
        <p:blipFill rotWithShape="1">
          <a:blip r:embed="rId3">
            <a:alphaModFix/>
          </a:blip>
          <a:srcRect b="0" l="0" r="0" t="0"/>
          <a:stretch/>
        </p:blipFill>
        <p:spPr>
          <a:xfrm>
            <a:off x="7772400" y="4629150"/>
            <a:ext cx="857250" cy="364439"/>
          </a:xfrm>
          <a:prstGeom prst="rect">
            <a:avLst/>
          </a:prstGeom>
          <a:noFill/>
          <a:ln>
            <a:noFill/>
          </a:ln>
        </p:spPr>
      </p:pic>
      <p:sp>
        <p:nvSpPr>
          <p:cNvPr id="241" name="Google Shape;241;g11314897e86_1_50"/>
          <p:cNvSpPr txBox="1"/>
          <p:nvPr>
            <p:ph idx="12" type="sldNum"/>
          </p:nvPr>
        </p:nvSpPr>
        <p:spPr>
          <a:xfrm>
            <a:off x="223071" y="4820264"/>
            <a:ext cx="2057400"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242" name="Google Shape;242;g11314897e86_1_50"/>
          <p:cNvPicPr preferRelativeResize="0"/>
          <p:nvPr/>
        </p:nvPicPr>
        <p:blipFill rotWithShape="1">
          <a:blip r:embed="rId4">
            <a:alphaModFix/>
          </a:blip>
          <a:srcRect b="0" l="0" r="0" t="0"/>
          <a:stretch/>
        </p:blipFill>
        <p:spPr>
          <a:xfrm>
            <a:off x="117219" y="31093"/>
            <a:ext cx="700780" cy="80135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243" name="Shape 243"/>
        <p:cNvGrpSpPr/>
        <p:nvPr/>
      </p:nvGrpSpPr>
      <p:grpSpPr>
        <a:xfrm>
          <a:off x="0" y="0"/>
          <a:ext cx="0" cy="0"/>
          <a:chOff x="0" y="0"/>
          <a:chExt cx="0" cy="0"/>
        </a:xfrm>
      </p:grpSpPr>
      <p:pic>
        <p:nvPicPr>
          <p:cNvPr id="244" name="Google Shape;244;g11314897e86_1_57"/>
          <p:cNvPicPr preferRelativeResize="0"/>
          <p:nvPr/>
        </p:nvPicPr>
        <p:blipFill rotWithShape="1">
          <a:blip r:embed="rId2">
            <a:alphaModFix/>
          </a:blip>
          <a:srcRect b="0" l="0" r="0" t="0"/>
          <a:stretch/>
        </p:blipFill>
        <p:spPr>
          <a:xfrm>
            <a:off x="1" y="0"/>
            <a:ext cx="6857998" cy="914399"/>
          </a:xfrm>
          <a:prstGeom prst="rect">
            <a:avLst/>
          </a:prstGeom>
          <a:noFill/>
          <a:ln>
            <a:noFill/>
          </a:ln>
        </p:spPr>
      </p:pic>
      <p:sp>
        <p:nvSpPr>
          <p:cNvPr id="245" name="Google Shape;245;g11314897e86_1_57"/>
          <p:cNvSpPr txBox="1"/>
          <p:nvPr>
            <p:ph type="title"/>
          </p:nvPr>
        </p:nvSpPr>
        <p:spPr>
          <a:xfrm>
            <a:off x="1168811" y="315246"/>
            <a:ext cx="5158247" cy="442952"/>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g11314897e86_1_57"/>
          <p:cNvSpPr txBox="1"/>
          <p:nvPr>
            <p:ph idx="1" type="body"/>
          </p:nvPr>
        </p:nvSpPr>
        <p:spPr>
          <a:xfrm>
            <a:off x="628650" y="1097280"/>
            <a:ext cx="7886700" cy="3480505"/>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7" name="Google Shape;247;g11314897e86_1_57"/>
          <p:cNvPicPr preferRelativeResize="0"/>
          <p:nvPr/>
        </p:nvPicPr>
        <p:blipFill rotWithShape="1">
          <a:blip r:embed="rId3">
            <a:alphaModFix/>
          </a:blip>
          <a:srcRect b="0" l="0" r="0" t="0"/>
          <a:stretch/>
        </p:blipFill>
        <p:spPr>
          <a:xfrm>
            <a:off x="7772400" y="4629150"/>
            <a:ext cx="857250" cy="364439"/>
          </a:xfrm>
          <a:prstGeom prst="rect">
            <a:avLst/>
          </a:prstGeom>
          <a:noFill/>
          <a:ln>
            <a:noFill/>
          </a:ln>
        </p:spPr>
      </p:pic>
      <p:sp>
        <p:nvSpPr>
          <p:cNvPr id="248" name="Google Shape;248;g11314897e86_1_57"/>
          <p:cNvSpPr txBox="1"/>
          <p:nvPr>
            <p:ph idx="12" type="sldNum"/>
          </p:nvPr>
        </p:nvSpPr>
        <p:spPr>
          <a:xfrm>
            <a:off x="223071" y="4820264"/>
            <a:ext cx="2057400"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249" name="Google Shape;249;g11314897e86_1_57"/>
          <p:cNvPicPr preferRelativeResize="0"/>
          <p:nvPr/>
        </p:nvPicPr>
        <p:blipFill rotWithShape="1">
          <a:blip r:embed="rId4">
            <a:alphaModFix/>
          </a:blip>
          <a:srcRect b="0" l="0" r="0" t="0"/>
          <a:stretch/>
        </p:blipFill>
        <p:spPr>
          <a:xfrm>
            <a:off x="117219" y="31093"/>
            <a:ext cx="700780" cy="80135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50" name="Shape 250"/>
        <p:cNvGrpSpPr/>
        <p:nvPr/>
      </p:nvGrpSpPr>
      <p:grpSpPr>
        <a:xfrm>
          <a:off x="0" y="0"/>
          <a:ext cx="0" cy="0"/>
          <a:chOff x="0" y="0"/>
          <a:chExt cx="0" cy="0"/>
        </a:xfrm>
      </p:grpSpPr>
      <p:sp>
        <p:nvSpPr>
          <p:cNvPr id="251" name="Google Shape;251;g11314897e86_1_64"/>
          <p:cNvSpPr txBox="1"/>
          <p:nvPr>
            <p:ph idx="1" type="body"/>
          </p:nvPr>
        </p:nvSpPr>
        <p:spPr>
          <a:xfrm>
            <a:off x="628650" y="1097280"/>
            <a:ext cx="3886200" cy="343784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2" name="Google Shape;252;g11314897e86_1_64"/>
          <p:cNvSpPr txBox="1"/>
          <p:nvPr>
            <p:ph idx="2" type="body"/>
          </p:nvPr>
        </p:nvSpPr>
        <p:spPr>
          <a:xfrm>
            <a:off x="4629150" y="1097280"/>
            <a:ext cx="3886200" cy="343784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53" name="Google Shape;253;g11314897e86_1_64"/>
          <p:cNvPicPr preferRelativeResize="0"/>
          <p:nvPr/>
        </p:nvPicPr>
        <p:blipFill rotWithShape="1">
          <a:blip r:embed="rId2">
            <a:alphaModFix/>
          </a:blip>
          <a:srcRect b="0" l="0" r="0" t="0"/>
          <a:stretch/>
        </p:blipFill>
        <p:spPr>
          <a:xfrm>
            <a:off x="1" y="0"/>
            <a:ext cx="6857998" cy="914400"/>
          </a:xfrm>
          <a:prstGeom prst="rect">
            <a:avLst/>
          </a:prstGeom>
          <a:noFill/>
          <a:ln>
            <a:noFill/>
          </a:ln>
        </p:spPr>
      </p:pic>
      <p:sp>
        <p:nvSpPr>
          <p:cNvPr id="254" name="Google Shape;254;g11314897e86_1_64"/>
          <p:cNvSpPr txBox="1"/>
          <p:nvPr>
            <p:ph type="title"/>
          </p:nvPr>
        </p:nvSpPr>
        <p:spPr>
          <a:xfrm>
            <a:off x="245193" y="190886"/>
            <a:ext cx="6081865" cy="56731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55" name="Google Shape;255;g11314897e86_1_64"/>
          <p:cNvPicPr preferRelativeResize="0"/>
          <p:nvPr/>
        </p:nvPicPr>
        <p:blipFill rotWithShape="1">
          <a:blip r:embed="rId3">
            <a:alphaModFix/>
          </a:blip>
          <a:srcRect b="0" l="0" r="0" t="0"/>
          <a:stretch/>
        </p:blipFill>
        <p:spPr>
          <a:xfrm>
            <a:off x="7772400" y="4629150"/>
            <a:ext cx="857250" cy="364439"/>
          </a:xfrm>
          <a:prstGeom prst="rect">
            <a:avLst/>
          </a:prstGeom>
          <a:noFill/>
          <a:ln>
            <a:noFill/>
          </a:ln>
        </p:spPr>
      </p:pic>
      <p:sp>
        <p:nvSpPr>
          <p:cNvPr id="256" name="Google Shape;256;g11314897e86_1_64"/>
          <p:cNvSpPr txBox="1"/>
          <p:nvPr>
            <p:ph idx="12" type="sldNum"/>
          </p:nvPr>
        </p:nvSpPr>
        <p:spPr>
          <a:xfrm>
            <a:off x="223071" y="4820264"/>
            <a:ext cx="2057400"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25" name="Shape 25"/>
        <p:cNvGrpSpPr/>
        <p:nvPr/>
      </p:nvGrpSpPr>
      <p:grpSpPr>
        <a:xfrm>
          <a:off x="0" y="0"/>
          <a:ext cx="0" cy="0"/>
          <a:chOff x="0" y="0"/>
          <a:chExt cx="0" cy="0"/>
        </a:xfrm>
      </p:grpSpPr>
      <p:pic>
        <p:nvPicPr>
          <p:cNvPr id="26" name="Google Shape;26;p44"/>
          <p:cNvPicPr preferRelativeResize="0"/>
          <p:nvPr/>
        </p:nvPicPr>
        <p:blipFill rotWithShape="1">
          <a:blip r:embed="rId2">
            <a:alphaModFix/>
          </a:blip>
          <a:srcRect b="0" l="0" r="0" t="0"/>
          <a:stretch/>
        </p:blipFill>
        <p:spPr>
          <a:xfrm>
            <a:off x="0" y="2"/>
            <a:ext cx="9144000" cy="5143500"/>
          </a:xfrm>
          <a:prstGeom prst="rect">
            <a:avLst/>
          </a:prstGeom>
          <a:noFill/>
          <a:ln>
            <a:noFill/>
          </a:ln>
        </p:spPr>
      </p:pic>
      <p:sp>
        <p:nvSpPr>
          <p:cNvPr id="27" name="Google Shape;27;p44"/>
          <p:cNvSpPr txBox="1"/>
          <p:nvPr>
            <p:ph type="ctrTitle"/>
          </p:nvPr>
        </p:nvSpPr>
        <p:spPr>
          <a:xfrm>
            <a:off x="0" y="1946787"/>
            <a:ext cx="9144000" cy="17532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44"/>
          <p:cNvSpPr txBox="1"/>
          <p:nvPr>
            <p:ph idx="12" type="sldNum"/>
          </p:nvPr>
        </p:nvSpPr>
        <p:spPr>
          <a:xfrm>
            <a:off x="164079" y="4820266"/>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7" name="Shape 257"/>
        <p:cNvGrpSpPr/>
        <p:nvPr/>
      </p:nvGrpSpPr>
      <p:grpSpPr>
        <a:xfrm>
          <a:off x="0" y="0"/>
          <a:ext cx="0" cy="0"/>
          <a:chOff x="0" y="0"/>
          <a:chExt cx="0" cy="0"/>
        </a:xfrm>
      </p:grpSpPr>
      <p:pic>
        <p:nvPicPr>
          <p:cNvPr id="258" name="Google Shape;258;g11314897e86_1_71"/>
          <p:cNvPicPr preferRelativeResize="0"/>
          <p:nvPr/>
        </p:nvPicPr>
        <p:blipFill rotWithShape="1">
          <a:blip r:embed="rId2">
            <a:alphaModFix/>
          </a:blip>
          <a:srcRect b="0" l="0" r="0" t="0"/>
          <a:stretch/>
        </p:blipFill>
        <p:spPr>
          <a:xfrm>
            <a:off x="0" y="0"/>
            <a:ext cx="6858000" cy="5143499"/>
          </a:xfrm>
          <a:prstGeom prst="rect">
            <a:avLst/>
          </a:prstGeom>
          <a:noFill/>
          <a:ln>
            <a:noFill/>
          </a:ln>
        </p:spPr>
      </p:pic>
      <p:sp>
        <p:nvSpPr>
          <p:cNvPr id="259" name="Google Shape;259;g11314897e86_1_71"/>
          <p:cNvSpPr txBox="1"/>
          <p:nvPr>
            <p:ph type="ctrTitle"/>
          </p:nvPr>
        </p:nvSpPr>
        <p:spPr>
          <a:xfrm>
            <a:off x="685800" y="1946787"/>
            <a:ext cx="7772400" cy="175321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g11314897e86_1_71"/>
          <p:cNvSpPr txBox="1"/>
          <p:nvPr>
            <p:ph idx="12" type="sldNum"/>
          </p:nvPr>
        </p:nvSpPr>
        <p:spPr>
          <a:xfrm>
            <a:off x="215697" y="4820264"/>
            <a:ext cx="2057400"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chemeClr val="lt1"/>
                </a:solidFill>
                <a:latin typeface="Calibri"/>
                <a:ea typeface="Calibri"/>
                <a:cs typeface="Calibri"/>
                <a:sym typeface="Calibri"/>
              </a:defRPr>
            </a:lvl1pPr>
            <a:lvl2pPr indent="0" lvl="1" marL="0" algn="l">
              <a:spcBef>
                <a:spcPts val="0"/>
              </a:spcBef>
              <a:buNone/>
              <a:defRPr b="0" i="0" sz="1600" u="none" cap="none" strike="noStrike">
                <a:solidFill>
                  <a:schemeClr val="lt1"/>
                </a:solidFill>
                <a:latin typeface="Calibri"/>
                <a:ea typeface="Calibri"/>
                <a:cs typeface="Calibri"/>
                <a:sym typeface="Calibri"/>
              </a:defRPr>
            </a:lvl2pPr>
            <a:lvl3pPr indent="0" lvl="2" marL="0" algn="l">
              <a:spcBef>
                <a:spcPts val="0"/>
              </a:spcBef>
              <a:buNone/>
              <a:defRPr b="0" i="0" sz="1600" u="none" cap="none" strike="noStrike">
                <a:solidFill>
                  <a:schemeClr val="lt1"/>
                </a:solidFill>
                <a:latin typeface="Calibri"/>
                <a:ea typeface="Calibri"/>
                <a:cs typeface="Calibri"/>
                <a:sym typeface="Calibri"/>
              </a:defRPr>
            </a:lvl3pPr>
            <a:lvl4pPr indent="0" lvl="3" marL="0" algn="l">
              <a:spcBef>
                <a:spcPts val="0"/>
              </a:spcBef>
              <a:buNone/>
              <a:defRPr b="0" i="0" sz="1600" u="none" cap="none" strike="noStrike">
                <a:solidFill>
                  <a:schemeClr val="lt1"/>
                </a:solidFill>
                <a:latin typeface="Calibri"/>
                <a:ea typeface="Calibri"/>
                <a:cs typeface="Calibri"/>
                <a:sym typeface="Calibri"/>
              </a:defRPr>
            </a:lvl4pPr>
            <a:lvl5pPr indent="0" lvl="4" marL="0" algn="l">
              <a:spcBef>
                <a:spcPts val="0"/>
              </a:spcBef>
              <a:buNone/>
              <a:defRPr b="0" i="0" sz="1600" u="none" cap="none" strike="noStrike">
                <a:solidFill>
                  <a:schemeClr val="lt1"/>
                </a:solidFill>
                <a:latin typeface="Calibri"/>
                <a:ea typeface="Calibri"/>
                <a:cs typeface="Calibri"/>
                <a:sym typeface="Calibri"/>
              </a:defRPr>
            </a:lvl5pPr>
            <a:lvl6pPr indent="0" lvl="5" marL="0" algn="l">
              <a:spcBef>
                <a:spcPts val="0"/>
              </a:spcBef>
              <a:buNone/>
              <a:defRPr b="0" i="0" sz="1600" u="none" cap="none" strike="noStrike">
                <a:solidFill>
                  <a:schemeClr val="lt1"/>
                </a:solidFill>
                <a:latin typeface="Calibri"/>
                <a:ea typeface="Calibri"/>
                <a:cs typeface="Calibri"/>
                <a:sym typeface="Calibri"/>
              </a:defRPr>
            </a:lvl6pPr>
            <a:lvl7pPr indent="0" lvl="6" marL="0" algn="l">
              <a:spcBef>
                <a:spcPts val="0"/>
              </a:spcBef>
              <a:buNone/>
              <a:defRPr b="0" i="0" sz="1600" u="none" cap="none" strike="noStrike">
                <a:solidFill>
                  <a:schemeClr val="lt1"/>
                </a:solidFill>
                <a:latin typeface="Calibri"/>
                <a:ea typeface="Calibri"/>
                <a:cs typeface="Calibri"/>
                <a:sym typeface="Calibri"/>
              </a:defRPr>
            </a:lvl7pPr>
            <a:lvl8pPr indent="0" lvl="7" marL="0" algn="l">
              <a:spcBef>
                <a:spcPts val="0"/>
              </a:spcBef>
              <a:buNone/>
              <a:defRPr b="0" i="0" sz="1600" u="none" cap="none" strike="noStrike">
                <a:solidFill>
                  <a:schemeClr val="lt1"/>
                </a:solidFill>
                <a:latin typeface="Calibri"/>
                <a:ea typeface="Calibri"/>
                <a:cs typeface="Calibri"/>
                <a:sym typeface="Calibri"/>
              </a:defRPr>
            </a:lvl8pPr>
            <a:lvl9pPr indent="0" lvl="8" marL="0" algn="l">
              <a:spcBef>
                <a:spcPts val="0"/>
              </a:spcBef>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261" name="Shape 261"/>
        <p:cNvGrpSpPr/>
        <p:nvPr/>
      </p:nvGrpSpPr>
      <p:grpSpPr>
        <a:xfrm>
          <a:off x="0" y="0"/>
          <a:ext cx="0" cy="0"/>
          <a:chOff x="0" y="0"/>
          <a:chExt cx="0" cy="0"/>
        </a:xfrm>
      </p:grpSpPr>
      <p:pic>
        <p:nvPicPr>
          <p:cNvPr id="262" name="Google Shape;262;g11314897e86_1_75"/>
          <p:cNvPicPr preferRelativeResize="0"/>
          <p:nvPr/>
        </p:nvPicPr>
        <p:blipFill rotWithShape="1">
          <a:blip r:embed="rId2">
            <a:alphaModFix/>
          </a:blip>
          <a:srcRect b="0" l="0" r="0" t="0"/>
          <a:stretch/>
        </p:blipFill>
        <p:spPr>
          <a:xfrm>
            <a:off x="0" y="0"/>
            <a:ext cx="6857999" cy="5143499"/>
          </a:xfrm>
          <a:prstGeom prst="rect">
            <a:avLst/>
          </a:prstGeom>
          <a:noFill/>
          <a:ln>
            <a:noFill/>
          </a:ln>
        </p:spPr>
      </p:pic>
      <p:sp>
        <p:nvSpPr>
          <p:cNvPr id="263" name="Google Shape;263;g11314897e86_1_75"/>
          <p:cNvSpPr txBox="1"/>
          <p:nvPr>
            <p:ph type="ctrTitle"/>
          </p:nvPr>
        </p:nvSpPr>
        <p:spPr>
          <a:xfrm>
            <a:off x="685800" y="1946787"/>
            <a:ext cx="7772400" cy="175321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4" name="Google Shape;264;g11314897e86_1_75"/>
          <p:cNvSpPr txBox="1"/>
          <p:nvPr>
            <p:ph idx="12" type="sldNum"/>
          </p:nvPr>
        </p:nvSpPr>
        <p:spPr>
          <a:xfrm>
            <a:off x="223071" y="4820264"/>
            <a:ext cx="2057400" cy="273844"/>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chemeClr val="lt1"/>
                </a:solidFill>
                <a:latin typeface="Calibri"/>
                <a:ea typeface="Calibri"/>
                <a:cs typeface="Calibri"/>
                <a:sym typeface="Calibri"/>
              </a:defRPr>
            </a:lvl1pPr>
            <a:lvl2pPr indent="0" lvl="1" marL="0" algn="l">
              <a:spcBef>
                <a:spcPts val="0"/>
              </a:spcBef>
              <a:buNone/>
              <a:defRPr b="0" i="0" sz="1600" u="none" cap="none" strike="noStrike">
                <a:solidFill>
                  <a:schemeClr val="lt1"/>
                </a:solidFill>
                <a:latin typeface="Calibri"/>
                <a:ea typeface="Calibri"/>
                <a:cs typeface="Calibri"/>
                <a:sym typeface="Calibri"/>
              </a:defRPr>
            </a:lvl2pPr>
            <a:lvl3pPr indent="0" lvl="2" marL="0" algn="l">
              <a:spcBef>
                <a:spcPts val="0"/>
              </a:spcBef>
              <a:buNone/>
              <a:defRPr b="0" i="0" sz="1600" u="none" cap="none" strike="noStrike">
                <a:solidFill>
                  <a:schemeClr val="lt1"/>
                </a:solidFill>
                <a:latin typeface="Calibri"/>
                <a:ea typeface="Calibri"/>
                <a:cs typeface="Calibri"/>
                <a:sym typeface="Calibri"/>
              </a:defRPr>
            </a:lvl3pPr>
            <a:lvl4pPr indent="0" lvl="3" marL="0" algn="l">
              <a:spcBef>
                <a:spcPts val="0"/>
              </a:spcBef>
              <a:buNone/>
              <a:defRPr b="0" i="0" sz="1600" u="none" cap="none" strike="noStrike">
                <a:solidFill>
                  <a:schemeClr val="lt1"/>
                </a:solidFill>
                <a:latin typeface="Calibri"/>
                <a:ea typeface="Calibri"/>
                <a:cs typeface="Calibri"/>
                <a:sym typeface="Calibri"/>
              </a:defRPr>
            </a:lvl4pPr>
            <a:lvl5pPr indent="0" lvl="4" marL="0" algn="l">
              <a:spcBef>
                <a:spcPts val="0"/>
              </a:spcBef>
              <a:buNone/>
              <a:defRPr b="0" i="0" sz="1600" u="none" cap="none" strike="noStrike">
                <a:solidFill>
                  <a:schemeClr val="lt1"/>
                </a:solidFill>
                <a:latin typeface="Calibri"/>
                <a:ea typeface="Calibri"/>
                <a:cs typeface="Calibri"/>
                <a:sym typeface="Calibri"/>
              </a:defRPr>
            </a:lvl5pPr>
            <a:lvl6pPr indent="0" lvl="5" marL="0" algn="l">
              <a:spcBef>
                <a:spcPts val="0"/>
              </a:spcBef>
              <a:buNone/>
              <a:defRPr b="0" i="0" sz="1600" u="none" cap="none" strike="noStrike">
                <a:solidFill>
                  <a:schemeClr val="lt1"/>
                </a:solidFill>
                <a:latin typeface="Calibri"/>
                <a:ea typeface="Calibri"/>
                <a:cs typeface="Calibri"/>
                <a:sym typeface="Calibri"/>
              </a:defRPr>
            </a:lvl6pPr>
            <a:lvl7pPr indent="0" lvl="6" marL="0" algn="l">
              <a:spcBef>
                <a:spcPts val="0"/>
              </a:spcBef>
              <a:buNone/>
              <a:defRPr b="0" i="0" sz="1600" u="none" cap="none" strike="noStrike">
                <a:solidFill>
                  <a:schemeClr val="lt1"/>
                </a:solidFill>
                <a:latin typeface="Calibri"/>
                <a:ea typeface="Calibri"/>
                <a:cs typeface="Calibri"/>
                <a:sym typeface="Calibri"/>
              </a:defRPr>
            </a:lvl7pPr>
            <a:lvl8pPr indent="0" lvl="7" marL="0" algn="l">
              <a:spcBef>
                <a:spcPts val="0"/>
              </a:spcBef>
              <a:buNone/>
              <a:defRPr b="0" i="0" sz="1600" u="none" cap="none" strike="noStrike">
                <a:solidFill>
                  <a:schemeClr val="lt1"/>
                </a:solidFill>
                <a:latin typeface="Calibri"/>
                <a:ea typeface="Calibri"/>
                <a:cs typeface="Calibri"/>
                <a:sym typeface="Calibri"/>
              </a:defRPr>
            </a:lvl8pPr>
            <a:lvl9pPr indent="0" lvl="8" marL="0" algn="l">
              <a:spcBef>
                <a:spcPts val="0"/>
              </a:spcBef>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9" name="Shape 29"/>
        <p:cNvGrpSpPr/>
        <p:nvPr/>
      </p:nvGrpSpPr>
      <p:grpSpPr>
        <a:xfrm>
          <a:off x="0" y="0"/>
          <a:ext cx="0" cy="0"/>
          <a:chOff x="0" y="0"/>
          <a:chExt cx="0" cy="0"/>
        </a:xfrm>
      </p:grpSpPr>
      <p:sp>
        <p:nvSpPr>
          <p:cNvPr id="30" name="Google Shape;30;p47"/>
          <p:cNvSpPr txBox="1"/>
          <p:nvPr>
            <p:ph idx="1" type="body"/>
          </p:nvPr>
        </p:nvSpPr>
        <p:spPr>
          <a:xfrm>
            <a:off x="628650" y="1165860"/>
            <a:ext cx="3886200" cy="32634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 name="Google Shape;31;p47"/>
          <p:cNvSpPr txBox="1"/>
          <p:nvPr>
            <p:ph idx="2" type="body"/>
          </p:nvPr>
        </p:nvSpPr>
        <p:spPr>
          <a:xfrm>
            <a:off x="4629150" y="1165860"/>
            <a:ext cx="3886200" cy="32634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32" name="Google Shape;32;p47"/>
          <p:cNvPicPr preferRelativeResize="0"/>
          <p:nvPr/>
        </p:nvPicPr>
        <p:blipFill rotWithShape="1">
          <a:blip r:embed="rId2">
            <a:alphaModFix/>
          </a:blip>
          <a:srcRect b="0" l="0" r="0" t="0"/>
          <a:stretch/>
        </p:blipFill>
        <p:spPr>
          <a:xfrm>
            <a:off x="8086704" y="4629151"/>
            <a:ext cx="857291" cy="364738"/>
          </a:xfrm>
          <a:prstGeom prst="rect">
            <a:avLst/>
          </a:prstGeom>
          <a:noFill/>
          <a:ln>
            <a:noFill/>
          </a:ln>
        </p:spPr>
      </p:pic>
      <p:sp>
        <p:nvSpPr>
          <p:cNvPr id="33" name="Google Shape;33;p47"/>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34" name="Google Shape;34;p47"/>
          <p:cNvPicPr preferRelativeResize="0"/>
          <p:nvPr/>
        </p:nvPicPr>
        <p:blipFill rotWithShape="1">
          <a:blip r:embed="rId3">
            <a:alphaModFix/>
          </a:blip>
          <a:srcRect b="0" l="0" r="0" t="0"/>
          <a:stretch/>
        </p:blipFill>
        <p:spPr>
          <a:xfrm>
            <a:off x="2" y="0"/>
            <a:ext cx="9143995" cy="914399"/>
          </a:xfrm>
          <a:prstGeom prst="rect">
            <a:avLst/>
          </a:prstGeom>
          <a:noFill/>
          <a:ln>
            <a:noFill/>
          </a:ln>
        </p:spPr>
      </p:pic>
      <p:sp>
        <p:nvSpPr>
          <p:cNvPr id="35" name="Google Shape;35;p47"/>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36" name="Shape 36"/>
        <p:cNvGrpSpPr/>
        <p:nvPr/>
      </p:nvGrpSpPr>
      <p:grpSpPr>
        <a:xfrm>
          <a:off x="0" y="0"/>
          <a:ext cx="0" cy="0"/>
          <a:chOff x="0" y="0"/>
          <a:chExt cx="0" cy="0"/>
        </a:xfrm>
      </p:grpSpPr>
      <p:pic>
        <p:nvPicPr>
          <p:cNvPr id="37" name="Google Shape;37;p48"/>
          <p:cNvPicPr preferRelativeResize="0"/>
          <p:nvPr/>
        </p:nvPicPr>
        <p:blipFill rotWithShape="1">
          <a:blip r:embed="rId2">
            <a:alphaModFix/>
          </a:blip>
          <a:srcRect b="0" l="0" r="0" t="0"/>
          <a:stretch/>
        </p:blipFill>
        <p:spPr>
          <a:xfrm>
            <a:off x="0" y="-1"/>
            <a:ext cx="9144470" cy="5143765"/>
          </a:xfrm>
          <a:prstGeom prst="rect">
            <a:avLst/>
          </a:prstGeom>
          <a:noFill/>
          <a:ln>
            <a:noFill/>
          </a:ln>
        </p:spPr>
      </p:pic>
      <p:sp>
        <p:nvSpPr>
          <p:cNvPr id="38" name="Google Shape;38;p48"/>
          <p:cNvSpPr txBox="1"/>
          <p:nvPr>
            <p:ph type="ctrTitle"/>
          </p:nvPr>
        </p:nvSpPr>
        <p:spPr>
          <a:xfrm>
            <a:off x="-1" y="1946787"/>
            <a:ext cx="9144600" cy="17532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48"/>
          <p:cNvSpPr txBox="1"/>
          <p:nvPr>
            <p:ph idx="12" type="sldNum"/>
          </p:nvPr>
        </p:nvSpPr>
        <p:spPr>
          <a:xfrm>
            <a:off x="223071" y="4820266"/>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0" name="Shape 40"/>
        <p:cNvGrpSpPr/>
        <p:nvPr/>
      </p:nvGrpSpPr>
      <p:grpSpPr>
        <a:xfrm>
          <a:off x="0" y="0"/>
          <a:ext cx="0" cy="0"/>
          <a:chOff x="0" y="0"/>
          <a:chExt cx="0" cy="0"/>
        </a:xfrm>
      </p:grpSpPr>
      <p:pic>
        <p:nvPicPr>
          <p:cNvPr id="41" name="Google Shape;41;p49"/>
          <p:cNvPicPr preferRelativeResize="0"/>
          <p:nvPr/>
        </p:nvPicPr>
        <p:blipFill rotWithShape="1">
          <a:blip r:embed="rId2">
            <a:alphaModFix/>
          </a:blip>
          <a:srcRect b="0" l="0" r="0" t="0"/>
          <a:stretch/>
        </p:blipFill>
        <p:spPr>
          <a:xfrm>
            <a:off x="2" y="0"/>
            <a:ext cx="9143995" cy="914399"/>
          </a:xfrm>
          <a:prstGeom prst="rect">
            <a:avLst/>
          </a:prstGeom>
          <a:noFill/>
          <a:ln>
            <a:noFill/>
          </a:ln>
        </p:spPr>
      </p:pic>
      <p:sp>
        <p:nvSpPr>
          <p:cNvPr id="42" name="Google Shape;42;p49"/>
          <p:cNvSpPr txBox="1"/>
          <p:nvPr>
            <p:ph type="title"/>
          </p:nvPr>
        </p:nvSpPr>
        <p:spPr>
          <a:xfrm>
            <a:off x="980803" y="267462"/>
            <a:ext cx="5400600" cy="560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 name="Google Shape;43;p49"/>
          <p:cNvSpPr txBox="1"/>
          <p:nvPr>
            <p:ph idx="1" type="body"/>
          </p:nvPr>
        </p:nvSpPr>
        <p:spPr>
          <a:xfrm>
            <a:off x="628650" y="1165860"/>
            <a:ext cx="7886700" cy="3263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44" name="Google Shape;44;p49"/>
          <p:cNvPicPr preferRelativeResize="0"/>
          <p:nvPr/>
        </p:nvPicPr>
        <p:blipFill rotWithShape="1">
          <a:blip r:embed="rId3">
            <a:alphaModFix/>
          </a:blip>
          <a:srcRect b="0" l="0" r="0" t="0"/>
          <a:stretch/>
        </p:blipFill>
        <p:spPr>
          <a:xfrm>
            <a:off x="8086704" y="4629151"/>
            <a:ext cx="857291" cy="364738"/>
          </a:xfrm>
          <a:prstGeom prst="rect">
            <a:avLst/>
          </a:prstGeom>
          <a:noFill/>
          <a:ln>
            <a:noFill/>
          </a:ln>
        </p:spPr>
      </p:pic>
      <p:sp>
        <p:nvSpPr>
          <p:cNvPr id="45" name="Google Shape;45;p49"/>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46" name="Google Shape;46;p49"/>
          <p:cNvPicPr preferRelativeResize="0"/>
          <p:nvPr/>
        </p:nvPicPr>
        <p:blipFill rotWithShape="1">
          <a:blip r:embed="rId4">
            <a:alphaModFix/>
          </a:blip>
          <a:srcRect b="0" l="0" r="0" t="0"/>
          <a:stretch/>
        </p:blipFill>
        <p:spPr>
          <a:xfrm>
            <a:off x="128460" y="13716"/>
            <a:ext cx="723884" cy="827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7" name="Shape 47"/>
        <p:cNvGrpSpPr/>
        <p:nvPr/>
      </p:nvGrpSpPr>
      <p:grpSpPr>
        <a:xfrm>
          <a:off x="0" y="0"/>
          <a:ext cx="0" cy="0"/>
          <a:chOff x="0" y="0"/>
          <a:chExt cx="0" cy="0"/>
        </a:xfrm>
      </p:grpSpPr>
      <p:pic>
        <p:nvPicPr>
          <p:cNvPr id="48" name="Google Shape;48;p50"/>
          <p:cNvPicPr preferRelativeResize="0"/>
          <p:nvPr/>
        </p:nvPicPr>
        <p:blipFill rotWithShape="1">
          <a:blip r:embed="rId2">
            <a:alphaModFix/>
          </a:blip>
          <a:srcRect b="0" l="0" r="0" t="0"/>
          <a:stretch/>
        </p:blipFill>
        <p:spPr>
          <a:xfrm>
            <a:off x="2" y="0"/>
            <a:ext cx="9143995" cy="914399"/>
          </a:xfrm>
          <a:prstGeom prst="rect">
            <a:avLst/>
          </a:prstGeom>
          <a:noFill/>
          <a:ln>
            <a:noFill/>
          </a:ln>
        </p:spPr>
      </p:pic>
      <p:sp>
        <p:nvSpPr>
          <p:cNvPr id="49" name="Google Shape;49;p50"/>
          <p:cNvSpPr txBox="1"/>
          <p:nvPr>
            <p:ph type="title"/>
          </p:nvPr>
        </p:nvSpPr>
        <p:spPr>
          <a:xfrm>
            <a:off x="980803" y="267462"/>
            <a:ext cx="5400600" cy="560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50"/>
          <p:cNvSpPr txBox="1"/>
          <p:nvPr>
            <p:ph idx="1" type="body"/>
          </p:nvPr>
        </p:nvSpPr>
        <p:spPr>
          <a:xfrm>
            <a:off x="628650" y="1165860"/>
            <a:ext cx="7886700" cy="3263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51" name="Google Shape;51;p50"/>
          <p:cNvPicPr preferRelativeResize="0"/>
          <p:nvPr/>
        </p:nvPicPr>
        <p:blipFill rotWithShape="1">
          <a:blip r:embed="rId3">
            <a:alphaModFix/>
          </a:blip>
          <a:srcRect b="0" l="0" r="0" t="0"/>
          <a:stretch/>
        </p:blipFill>
        <p:spPr>
          <a:xfrm>
            <a:off x="8086704" y="4629151"/>
            <a:ext cx="857291" cy="364738"/>
          </a:xfrm>
          <a:prstGeom prst="rect">
            <a:avLst/>
          </a:prstGeom>
          <a:noFill/>
          <a:ln>
            <a:noFill/>
          </a:ln>
        </p:spPr>
      </p:pic>
      <p:sp>
        <p:nvSpPr>
          <p:cNvPr id="52" name="Google Shape;52;p50"/>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53" name="Google Shape;53;p50"/>
          <p:cNvPicPr preferRelativeResize="0"/>
          <p:nvPr/>
        </p:nvPicPr>
        <p:blipFill rotWithShape="1">
          <a:blip r:embed="rId4">
            <a:alphaModFix/>
          </a:blip>
          <a:srcRect b="0" l="0" r="0" t="0"/>
          <a:stretch/>
        </p:blipFill>
        <p:spPr>
          <a:xfrm>
            <a:off x="128460" y="13716"/>
            <a:ext cx="723884" cy="827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54" name="Shape 54"/>
        <p:cNvGrpSpPr/>
        <p:nvPr/>
      </p:nvGrpSpPr>
      <p:grpSpPr>
        <a:xfrm>
          <a:off x="0" y="0"/>
          <a:ext cx="0" cy="0"/>
          <a:chOff x="0" y="0"/>
          <a:chExt cx="0" cy="0"/>
        </a:xfrm>
      </p:grpSpPr>
      <p:pic>
        <p:nvPicPr>
          <p:cNvPr id="55" name="Google Shape;55;p51"/>
          <p:cNvPicPr preferRelativeResize="0"/>
          <p:nvPr/>
        </p:nvPicPr>
        <p:blipFill rotWithShape="1">
          <a:blip r:embed="rId2">
            <a:alphaModFix/>
          </a:blip>
          <a:srcRect b="0" l="0" r="0" t="0"/>
          <a:stretch/>
        </p:blipFill>
        <p:spPr>
          <a:xfrm>
            <a:off x="2" y="0"/>
            <a:ext cx="9143995" cy="914399"/>
          </a:xfrm>
          <a:prstGeom prst="rect">
            <a:avLst/>
          </a:prstGeom>
          <a:noFill/>
          <a:ln>
            <a:noFill/>
          </a:ln>
        </p:spPr>
      </p:pic>
      <p:sp>
        <p:nvSpPr>
          <p:cNvPr id="56" name="Google Shape;56;p51"/>
          <p:cNvSpPr txBox="1"/>
          <p:nvPr>
            <p:ph type="title"/>
          </p:nvPr>
        </p:nvSpPr>
        <p:spPr>
          <a:xfrm>
            <a:off x="980803" y="267462"/>
            <a:ext cx="5400600" cy="560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51"/>
          <p:cNvSpPr txBox="1"/>
          <p:nvPr>
            <p:ph idx="1" type="body"/>
          </p:nvPr>
        </p:nvSpPr>
        <p:spPr>
          <a:xfrm>
            <a:off x="628650" y="1165860"/>
            <a:ext cx="7886700" cy="32634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800"/>
              </a:spcBef>
              <a:spcAft>
                <a:spcPts val="0"/>
              </a:spcAft>
              <a:buClr>
                <a:schemeClr val="dk1"/>
              </a:buClr>
              <a:buSzPts val="1800"/>
              <a:buChar char="•"/>
              <a:defRPr sz="1800"/>
            </a:lvl1pPr>
            <a:lvl2pPr indent="-323850" lvl="1" marL="914400" algn="l">
              <a:lnSpc>
                <a:spcPct val="90000"/>
              </a:lnSpc>
              <a:spcBef>
                <a:spcPts val="400"/>
              </a:spcBef>
              <a:spcAft>
                <a:spcPts val="0"/>
              </a:spcAft>
              <a:buClr>
                <a:schemeClr val="dk1"/>
              </a:buClr>
              <a:buSzPts val="1500"/>
              <a:buChar char="•"/>
              <a:defRPr sz="1500"/>
            </a:lvl2pPr>
            <a:lvl3pPr indent="-317500" lvl="2" marL="1371600" algn="l">
              <a:lnSpc>
                <a:spcPct val="90000"/>
              </a:lnSpc>
              <a:spcBef>
                <a:spcPts val="400"/>
              </a:spcBef>
              <a:spcAft>
                <a:spcPts val="0"/>
              </a:spcAft>
              <a:buClr>
                <a:schemeClr val="dk1"/>
              </a:buClr>
              <a:buSzPts val="1400"/>
              <a:buChar char="•"/>
              <a:defRPr sz="14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58" name="Google Shape;58;p51"/>
          <p:cNvPicPr preferRelativeResize="0"/>
          <p:nvPr/>
        </p:nvPicPr>
        <p:blipFill rotWithShape="1">
          <a:blip r:embed="rId3">
            <a:alphaModFix/>
          </a:blip>
          <a:srcRect b="0" l="0" r="0" t="0"/>
          <a:stretch/>
        </p:blipFill>
        <p:spPr>
          <a:xfrm>
            <a:off x="8086704" y="4629151"/>
            <a:ext cx="857291" cy="364738"/>
          </a:xfrm>
          <a:prstGeom prst="rect">
            <a:avLst/>
          </a:prstGeom>
          <a:noFill/>
          <a:ln>
            <a:noFill/>
          </a:ln>
        </p:spPr>
      </p:pic>
      <p:sp>
        <p:nvSpPr>
          <p:cNvPr id="59" name="Google Shape;59;p51"/>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60" name="Google Shape;60;p51"/>
          <p:cNvPicPr preferRelativeResize="0"/>
          <p:nvPr/>
        </p:nvPicPr>
        <p:blipFill rotWithShape="1">
          <a:blip r:embed="rId4">
            <a:alphaModFix/>
          </a:blip>
          <a:srcRect b="0" l="0" r="0" t="0"/>
          <a:stretch/>
        </p:blipFill>
        <p:spPr>
          <a:xfrm>
            <a:off x="128460" y="13717"/>
            <a:ext cx="723884" cy="8277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4.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theme" Target="../theme/theme1.xml"/><Relationship Id="rId14" Type="http://schemas.openxmlformats.org/officeDocument/2006/relationships/slideLayout" Target="../slideLayouts/slideLayout2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4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4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4" name="Google Shape;94;p4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5" name="Google Shape;95;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6" name="Google Shape;96;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7" name="Google Shape;97;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g11314897e86_1_0"/>
          <p:cNvSpPr txBox="1"/>
          <p:nvPr>
            <p:ph type="title"/>
          </p:nvPr>
        </p:nvSpPr>
        <p:spPr>
          <a:xfrm>
            <a:off x="628650" y="273845"/>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8" name="Google Shape;188;g11314897e86_1_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9" name="Google Shape;189;g11314897e86_1_0"/>
          <p:cNvSpPr txBox="1"/>
          <p:nvPr>
            <p:ph idx="12" type="sldNum"/>
          </p:nvPr>
        </p:nvSpPr>
        <p:spPr>
          <a:xfrm>
            <a:off x="245193" y="4770489"/>
            <a:ext cx="2057400" cy="27384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0.jpg"/><Relationship Id="rId4" Type="http://schemas.openxmlformats.org/officeDocument/2006/relationships/image" Target="../media/image4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leg.colorado.gov/sites/default/files/2021a_1294_signed.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35.png"/><Relationship Id="rId5" Type="http://schemas.openxmlformats.org/officeDocument/2006/relationships/image" Target="../media/image44.png"/><Relationship Id="rId6"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cde.state.co.us/accountability/2022accountabilityupdateandtlccsurveyreminder" TargetMode="External"/><Relationship Id="rId4" Type="http://schemas.openxmlformats.org/officeDocument/2006/relationships/hyperlink" Target="https://go.boarddocs.com/co/cde/Board.nsf/goto?open&amp;id=C9JN495CB3F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jamboard.google.com/d/1eknw3oKLOyw9IzzVwICSA9KPdt-ByBnG3mTj6qODnaU/viewer?f=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7.xml"/><Relationship Id="rId3"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8.xml"/><Relationship Id="rId3" Type="http://schemas.openxmlformats.org/officeDocument/2006/relationships/hyperlink" Target="https://app.cedu.io/survey_sign_up/CDE/1388"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8.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mailto:mohajeri-nelson_n@cde.state.co.us" TargetMode="External"/><Relationship Id="rId4" Type="http://schemas.openxmlformats.org/officeDocument/2006/relationships/hyperlink" Target="mailto:Negley_t@cde.state.co.u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
          <p:cNvSpPr txBox="1"/>
          <p:nvPr>
            <p:ph type="ctrTitle"/>
          </p:nvPr>
        </p:nvSpPr>
        <p:spPr>
          <a:xfrm>
            <a:off x="685801" y="2493127"/>
            <a:ext cx="7801800" cy="7302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SzPts val="3600"/>
              <a:buNone/>
            </a:pPr>
            <a:r>
              <a:rPr lang="en"/>
              <a:t>Accountability Work Group</a:t>
            </a:r>
            <a:endParaRPr/>
          </a:p>
        </p:txBody>
      </p:sp>
      <p:sp>
        <p:nvSpPr>
          <p:cNvPr id="270" name="Google Shape;270;p1"/>
          <p:cNvSpPr txBox="1"/>
          <p:nvPr>
            <p:ph idx="1" type="subTitle"/>
          </p:nvPr>
        </p:nvSpPr>
        <p:spPr>
          <a:xfrm>
            <a:off x="685801" y="3506430"/>
            <a:ext cx="7801800" cy="436800"/>
          </a:xfrm>
          <a:prstGeom prst="rect">
            <a:avLst/>
          </a:prstGeom>
          <a:noFill/>
          <a:ln>
            <a:noFill/>
          </a:ln>
        </p:spPr>
        <p:txBody>
          <a:bodyPr anchorCtr="0" anchor="t" bIns="34275" lIns="68575" spcFirstLastPara="1" rIns="68575" wrap="square" tIns="34275">
            <a:normAutofit fontScale="92500" lnSpcReduction="20000"/>
          </a:bodyPr>
          <a:lstStyle/>
          <a:p>
            <a:pPr indent="0" lvl="0" marL="0" rtl="0" algn="ctr">
              <a:lnSpc>
                <a:spcPct val="90000"/>
              </a:lnSpc>
              <a:spcBef>
                <a:spcPts val="800"/>
              </a:spcBef>
              <a:spcAft>
                <a:spcPts val="0"/>
              </a:spcAft>
              <a:buSzPct val="108108"/>
              <a:buNone/>
            </a:pPr>
            <a:r>
              <a:rPr lang="en"/>
              <a:t>February 7, 2022</a:t>
            </a:r>
            <a:endParaRPr/>
          </a:p>
        </p:txBody>
      </p:sp>
      <p:sp>
        <p:nvSpPr>
          <p:cNvPr id="271" name="Google Shape;271;p1"/>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0"/>
          <p:cNvSpPr txBox="1"/>
          <p:nvPr/>
        </p:nvSpPr>
        <p:spPr>
          <a:xfrm>
            <a:off x="396311" y="226950"/>
            <a:ext cx="6488550" cy="5672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b="1" i="0" lang="en" sz="1800" u="none" cap="none" strike="noStrike">
                <a:solidFill>
                  <a:schemeClr val="lt1"/>
                </a:solidFill>
                <a:latin typeface="Trebuchet MS"/>
                <a:ea typeface="Trebuchet MS"/>
                <a:cs typeface="Trebuchet MS"/>
                <a:sym typeface="Trebuchet MS"/>
              </a:rPr>
              <a:t>Request to Reconsider </a:t>
            </a:r>
            <a:r>
              <a:rPr b="0" i="0" lang="en" sz="1800" u="none" cap="none" strike="noStrike">
                <a:solidFill>
                  <a:schemeClr val="lt1"/>
                </a:solidFill>
                <a:latin typeface="Trebuchet MS"/>
                <a:ea typeface="Trebuchet MS"/>
                <a:cs typeface="Trebuchet MS"/>
                <a:sym typeface="Trebuchet MS"/>
              </a:rPr>
              <a:t>| 2021-22 Flow Map</a:t>
            </a:r>
            <a:endParaRPr b="0" i="0" sz="1050" u="none" cap="none" strike="noStrike">
              <a:solidFill>
                <a:srgbClr val="000000"/>
              </a:solidFill>
              <a:latin typeface="Trebuchet MS"/>
              <a:ea typeface="Trebuchet MS"/>
              <a:cs typeface="Trebuchet MS"/>
              <a:sym typeface="Trebuchet MS"/>
            </a:endParaRPr>
          </a:p>
        </p:txBody>
      </p:sp>
      <p:sp>
        <p:nvSpPr>
          <p:cNvPr id="338" name="Google Shape;338;p10"/>
          <p:cNvSpPr txBox="1"/>
          <p:nvPr>
            <p:ph idx="12" type="sldNum"/>
          </p:nvPr>
        </p:nvSpPr>
        <p:spPr>
          <a:xfrm>
            <a:off x="209791" y="4820264"/>
            <a:ext cx="1543050" cy="273844"/>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SzPts val="1600"/>
              <a:buNone/>
            </a:pPr>
            <a:fld id="{00000000-1234-1234-1234-123412341234}" type="slidenum">
              <a:rPr lang="en"/>
              <a:t>‹#›</a:t>
            </a:fld>
            <a:endParaRPr/>
          </a:p>
        </p:txBody>
      </p:sp>
      <p:pic>
        <p:nvPicPr>
          <p:cNvPr id="339" name="Google Shape;339;p10"/>
          <p:cNvPicPr preferRelativeResize="0"/>
          <p:nvPr/>
        </p:nvPicPr>
        <p:blipFill rotWithShape="1">
          <a:blip r:embed="rId3">
            <a:alphaModFix/>
          </a:blip>
          <a:srcRect b="0" l="0" r="0" t="0"/>
          <a:stretch/>
        </p:blipFill>
        <p:spPr>
          <a:xfrm>
            <a:off x="1217748" y="794175"/>
            <a:ext cx="5980892" cy="4357087"/>
          </a:xfrm>
          <a:prstGeom prst="rect">
            <a:avLst/>
          </a:prstGeom>
          <a:noFill/>
          <a:ln>
            <a:noFill/>
          </a:ln>
        </p:spPr>
      </p:pic>
      <p:grpSp>
        <p:nvGrpSpPr>
          <p:cNvPr id="340" name="Google Shape;340;p10"/>
          <p:cNvGrpSpPr/>
          <p:nvPr/>
        </p:nvGrpSpPr>
        <p:grpSpPr>
          <a:xfrm>
            <a:off x="4642238" y="1821375"/>
            <a:ext cx="725175" cy="567225"/>
            <a:chOff x="5101650" y="2526075"/>
            <a:chExt cx="966900" cy="756300"/>
          </a:xfrm>
        </p:grpSpPr>
        <p:sp>
          <p:nvSpPr>
            <p:cNvPr id="341" name="Google Shape;341;p10"/>
            <p:cNvSpPr/>
            <p:nvPr/>
          </p:nvSpPr>
          <p:spPr>
            <a:xfrm>
              <a:off x="5170650" y="2526075"/>
              <a:ext cx="828900" cy="756300"/>
            </a:xfrm>
            <a:prstGeom prst="plus">
              <a:avLst>
                <a:gd fmla="val 25000" name="adj"/>
              </a:avLst>
            </a:prstGeom>
            <a:solidFill>
              <a:srgbClr val="8DC63F"/>
            </a:solidFill>
            <a:ln cap="flat" cmpd="sng" w="9525">
              <a:solidFill>
                <a:schemeClr val="dk2"/>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42" name="Google Shape;342;p10"/>
            <p:cNvSpPr txBox="1"/>
            <p:nvPr/>
          </p:nvSpPr>
          <p:spPr>
            <a:xfrm>
              <a:off x="5101650" y="2596426"/>
              <a:ext cx="966900" cy="615524"/>
            </a:xfrm>
            <a:prstGeom prst="rect">
              <a:avLst/>
            </a:prstGeom>
            <a:noFill/>
            <a:ln>
              <a:noFill/>
            </a:ln>
          </p:spPr>
          <p:txBody>
            <a:bodyPr anchorCtr="0" anchor="t" bIns="68550" lIns="68550" spcFirstLastPara="1" rIns="68550" wrap="square" tIns="68550">
              <a:spAutoFit/>
            </a:bodyPr>
            <a:lstStyle/>
            <a:p>
              <a:pPr indent="0" lvl="0" marL="0" marR="0" rtl="0" algn="ctr">
                <a:lnSpc>
                  <a:spcPct val="100000"/>
                </a:lnSpc>
                <a:spcBef>
                  <a:spcPts val="0"/>
                </a:spcBef>
                <a:spcAft>
                  <a:spcPts val="0"/>
                </a:spcAft>
                <a:buNone/>
              </a:pPr>
              <a:r>
                <a:rPr b="0" i="0" lang="en" sz="1050" u="none" cap="none" strike="noStrike">
                  <a:solidFill>
                    <a:schemeClr val="lt1"/>
                  </a:solidFill>
                  <a:latin typeface="Calibri"/>
                  <a:ea typeface="Calibri"/>
                  <a:cs typeface="Calibri"/>
                  <a:sym typeface="Calibri"/>
                </a:rPr>
                <a:t>Expedited Plus</a:t>
              </a:r>
              <a:endParaRPr b="0" i="0" sz="1050" u="none" cap="none" strike="noStrike">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1"/>
          <p:cNvSpPr txBox="1"/>
          <p:nvPr/>
        </p:nvSpPr>
        <p:spPr>
          <a:xfrm>
            <a:off x="388223" y="190886"/>
            <a:ext cx="6488550" cy="5672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b="1" i="0" lang="en" sz="1800" u="none" cap="none" strike="noStrike">
                <a:solidFill>
                  <a:schemeClr val="lt1"/>
                </a:solidFill>
                <a:latin typeface="Trebuchet MS"/>
                <a:ea typeface="Trebuchet MS"/>
                <a:cs typeface="Trebuchet MS"/>
                <a:sym typeface="Trebuchet MS"/>
              </a:rPr>
              <a:t>Request to Reconsider </a:t>
            </a:r>
            <a:r>
              <a:rPr b="0" i="0" lang="en" sz="1800" u="none" cap="none" strike="noStrike">
                <a:solidFill>
                  <a:schemeClr val="lt1"/>
                </a:solidFill>
                <a:latin typeface="Trebuchet MS"/>
                <a:ea typeface="Trebuchet MS"/>
                <a:cs typeface="Trebuchet MS"/>
                <a:sym typeface="Trebuchet MS"/>
              </a:rPr>
              <a:t>| 2021 Pathways</a:t>
            </a:r>
            <a:endParaRPr b="0" i="0" sz="1050" u="none" cap="none" strike="noStrike">
              <a:solidFill>
                <a:srgbClr val="000000"/>
              </a:solidFill>
              <a:latin typeface="Trebuchet MS"/>
              <a:ea typeface="Trebuchet MS"/>
              <a:cs typeface="Trebuchet MS"/>
              <a:sym typeface="Trebuchet MS"/>
            </a:endParaRPr>
          </a:p>
        </p:txBody>
      </p:sp>
      <p:sp>
        <p:nvSpPr>
          <p:cNvPr id="349" name="Google Shape;349;p11"/>
          <p:cNvSpPr txBox="1"/>
          <p:nvPr>
            <p:ph idx="12" type="sldNum"/>
          </p:nvPr>
        </p:nvSpPr>
        <p:spPr>
          <a:xfrm>
            <a:off x="288687" y="4820264"/>
            <a:ext cx="1543200" cy="273900"/>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SzPts val="1600"/>
              <a:buNone/>
            </a:pPr>
            <a:fld id="{00000000-1234-1234-1234-123412341234}" type="slidenum">
              <a:rPr lang="en"/>
              <a:t>‹#›</a:t>
            </a:fld>
            <a:endParaRPr/>
          </a:p>
        </p:txBody>
      </p:sp>
      <p:graphicFrame>
        <p:nvGraphicFramePr>
          <p:cNvPr id="350" name="Google Shape;350;p11"/>
          <p:cNvGraphicFramePr/>
          <p:nvPr/>
        </p:nvGraphicFramePr>
        <p:xfrm>
          <a:off x="603834" y="849794"/>
          <a:ext cx="3000000" cy="3000000"/>
        </p:xfrm>
        <a:graphic>
          <a:graphicData uri="http://schemas.openxmlformats.org/drawingml/2006/table">
            <a:tbl>
              <a:tblPr>
                <a:noFill/>
                <a:tableStyleId>{40E5A101-4975-4DE4-899E-FD2D21D93124}</a:tableStyleId>
              </a:tblPr>
              <a:tblGrid>
                <a:gridCol w="1316200"/>
                <a:gridCol w="6413900"/>
              </a:tblGrid>
              <a:tr h="339100">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chemeClr val="lt1"/>
                        </a:solidFill>
                        <a:latin typeface="Calibri"/>
                        <a:ea typeface="Calibri"/>
                        <a:cs typeface="Calibri"/>
                        <a:sym typeface="Calibri"/>
                      </a:endParaRPr>
                    </a:p>
                  </a:txBody>
                  <a:tcPr marT="68575" marB="68575"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9E9E9E">
                        <a:alpha val="0"/>
                      </a:srgbClr>
                    </a:solidFill>
                  </a:tcPr>
                </a:tc>
                <a:tc>
                  <a:txBody>
                    <a:bodyPr/>
                    <a:lstStyle/>
                    <a:p>
                      <a:pPr indent="-228600" lvl="0" marL="457200" marR="0" rtl="0" algn="ctr">
                        <a:lnSpc>
                          <a:spcPct val="107916"/>
                        </a:lnSpc>
                        <a:spcBef>
                          <a:spcPts val="0"/>
                        </a:spcBef>
                        <a:spcAft>
                          <a:spcPts val="0"/>
                        </a:spcAft>
                        <a:buClr>
                          <a:srgbClr val="000000"/>
                        </a:buClr>
                        <a:buSzPts val="1300"/>
                        <a:buFont typeface="Arial"/>
                        <a:buNone/>
                      </a:pPr>
                      <a:r>
                        <a:rPr b="1" lang="en" sz="1300" u="none" cap="none" strike="noStrike">
                          <a:solidFill>
                            <a:schemeClr val="lt1"/>
                          </a:solidFill>
                          <a:latin typeface="Calibri"/>
                          <a:ea typeface="Calibri"/>
                          <a:cs typeface="Calibri"/>
                          <a:sym typeface="Calibri"/>
                        </a:rPr>
                        <a:t>Criteria</a:t>
                      </a:r>
                      <a:endParaRPr b="1" sz="1300" u="none" cap="none" strike="noStrike">
                        <a:solidFill>
                          <a:schemeClr val="lt1"/>
                        </a:solidFill>
                        <a:latin typeface="Calibri"/>
                        <a:ea typeface="Calibri"/>
                        <a:cs typeface="Calibri"/>
                        <a:sym typeface="Calibri"/>
                      </a:endParaRPr>
                    </a:p>
                  </a:txBody>
                  <a:tcPr marT="68575" marB="68575" marR="68575" marL="68575">
                    <a:lnL cap="flat" cmpd="sng" w="9525">
                      <a:solidFill>
                        <a:srgbClr val="000000">
                          <a:alpha val="0"/>
                        </a:srgbClr>
                      </a:solidFill>
                      <a:prstDash val="solid"/>
                      <a:round/>
                      <a:headEnd len="sm" w="sm" type="none"/>
                      <a:tailEnd len="sm" w="sm" type="none"/>
                    </a:lnL>
                    <a:solidFill>
                      <a:srgbClr val="9E9E9E"/>
                    </a:solidFill>
                  </a:tcPr>
                </a:tc>
              </a:tr>
              <a:tr h="811625">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chemeClr val="lt1"/>
                          </a:solidFill>
                          <a:latin typeface="Calibri"/>
                          <a:ea typeface="Calibri"/>
                          <a:cs typeface="Calibri"/>
                          <a:sym typeface="Calibri"/>
                        </a:rPr>
                        <a:t>Expedited</a:t>
                      </a:r>
                      <a:endParaRPr sz="1300" u="none" cap="none" strike="noStrike">
                        <a:solidFill>
                          <a:schemeClr val="lt1"/>
                        </a:solidFill>
                        <a:latin typeface="Calibri"/>
                        <a:ea typeface="Calibri"/>
                        <a:cs typeface="Calibri"/>
                        <a:sym typeface="Calibri"/>
                      </a:endParaRPr>
                    </a:p>
                  </a:txBody>
                  <a:tcPr marT="68575" marB="68575" marR="68575" marL="68575">
                    <a:lnT cap="flat" cmpd="sng" w="9525">
                      <a:solidFill>
                        <a:srgbClr val="000000">
                          <a:alpha val="0"/>
                        </a:srgbClr>
                      </a:solidFill>
                      <a:prstDash val="solid"/>
                      <a:round/>
                      <a:headEnd len="sm" w="sm" type="none"/>
                      <a:tailEnd len="sm" w="sm" type="none"/>
                    </a:lnT>
                    <a:solidFill>
                      <a:schemeClr val="accent6"/>
                    </a:solidFill>
                  </a:tcPr>
                </a:tc>
                <a:tc>
                  <a:txBody>
                    <a:bodyPr/>
                    <a:lstStyle/>
                    <a:p>
                      <a:pPr indent="-330200" lvl="0" marL="457200" marR="0" rtl="0" algn="l">
                        <a:lnSpc>
                          <a:spcPct val="107916"/>
                        </a:lnSpc>
                        <a:spcBef>
                          <a:spcPts val="0"/>
                        </a:spcBef>
                        <a:spcAft>
                          <a:spcPts val="0"/>
                        </a:spcAft>
                        <a:buClr>
                          <a:schemeClr val="dk1"/>
                        </a:buClr>
                        <a:buSzPts val="1600"/>
                        <a:buFont typeface="Trebuchet MS"/>
                        <a:buChar char="-"/>
                      </a:pPr>
                      <a:r>
                        <a:rPr lang="en" sz="1200" u="none" cap="none" strike="noStrike">
                          <a:solidFill>
                            <a:schemeClr val="dk1"/>
                          </a:solidFill>
                          <a:latin typeface="Calibri"/>
                          <a:ea typeface="Calibri"/>
                          <a:cs typeface="Calibri"/>
                          <a:sym typeface="Calibri"/>
                        </a:rPr>
                        <a:t>Met 2019 performance framework expectations using 2021 state assessment data, </a:t>
                      </a:r>
                      <a:r>
                        <a:rPr b="1" i="1" lang="en" sz="1200" u="none" cap="none" strike="noStrike">
                          <a:solidFill>
                            <a:schemeClr val="dk1"/>
                          </a:solidFill>
                          <a:latin typeface="Calibri"/>
                          <a:ea typeface="Calibri"/>
                          <a:cs typeface="Calibri"/>
                          <a:sym typeface="Calibri"/>
                        </a:rPr>
                        <a:t>and</a:t>
                      </a:r>
                      <a:endParaRPr b="1" i="1" sz="1200" u="none" cap="none" strike="noStrike">
                        <a:solidFill>
                          <a:schemeClr val="dk1"/>
                        </a:solidFill>
                        <a:latin typeface="Calibri"/>
                        <a:ea typeface="Calibri"/>
                        <a:cs typeface="Calibri"/>
                        <a:sym typeface="Calibri"/>
                      </a:endParaRPr>
                    </a:p>
                    <a:p>
                      <a:pPr indent="-330200" lvl="0" marL="457200" marR="0" rtl="0" algn="l">
                        <a:lnSpc>
                          <a:spcPct val="107916"/>
                        </a:lnSpc>
                        <a:spcBef>
                          <a:spcPts val="0"/>
                        </a:spcBef>
                        <a:spcAft>
                          <a:spcPts val="0"/>
                        </a:spcAft>
                        <a:buClr>
                          <a:schemeClr val="dk1"/>
                        </a:buClr>
                        <a:buSzPts val="1600"/>
                        <a:buFont typeface="Calibri"/>
                        <a:buChar char="-"/>
                      </a:pPr>
                      <a:r>
                        <a:rPr lang="en" sz="1200" u="none" cap="none" strike="noStrike">
                          <a:solidFill>
                            <a:schemeClr val="dk1"/>
                          </a:solidFill>
                          <a:latin typeface="Calibri"/>
                          <a:ea typeface="Calibri"/>
                          <a:cs typeface="Calibri"/>
                          <a:sym typeface="Calibri"/>
                        </a:rPr>
                        <a:t>Had 85% or higher student participation on state assessments.</a:t>
                      </a:r>
                      <a:endParaRPr sz="1100" u="none" cap="none" strike="noStrike">
                        <a:latin typeface="Calibri"/>
                        <a:ea typeface="Calibri"/>
                        <a:cs typeface="Calibri"/>
                        <a:sym typeface="Calibri"/>
                      </a:endParaRPr>
                    </a:p>
                  </a:txBody>
                  <a:tcPr marT="68575" marB="68575" marR="68575" marL="68575"/>
                </a:tc>
              </a:tr>
              <a:tr h="1518875">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Calibri"/>
                          <a:ea typeface="Calibri"/>
                          <a:cs typeface="Calibri"/>
                          <a:sym typeface="Calibri"/>
                        </a:rPr>
                        <a:t>Expedited Plus</a:t>
                      </a:r>
                      <a:endParaRPr sz="1300" u="none" cap="none" strike="noStrike">
                        <a:latin typeface="Calibri"/>
                        <a:ea typeface="Calibri"/>
                        <a:cs typeface="Calibri"/>
                        <a:sym typeface="Calibri"/>
                      </a:endParaRPr>
                    </a:p>
                  </a:txBody>
                  <a:tcPr marT="68575" marB="68575" marR="68575" marL="68575">
                    <a:solidFill>
                      <a:srgbClr val="C4E0B2"/>
                    </a:solidFill>
                  </a:tcPr>
                </a:tc>
                <a:tc>
                  <a:txBody>
                    <a:bodyPr/>
                    <a:lstStyle/>
                    <a:p>
                      <a:pPr indent="-330200" lvl="0" marL="457200" marR="0" rtl="0" algn="l">
                        <a:lnSpc>
                          <a:spcPct val="108333"/>
                        </a:lnSpc>
                        <a:spcBef>
                          <a:spcPts val="0"/>
                        </a:spcBef>
                        <a:spcAft>
                          <a:spcPts val="0"/>
                        </a:spcAft>
                        <a:buClr>
                          <a:schemeClr val="dk1"/>
                        </a:buClr>
                        <a:buSzPts val="1600"/>
                        <a:buFont typeface="Calibri"/>
                        <a:buChar char="-"/>
                      </a:pPr>
                      <a:r>
                        <a:rPr lang="en" sz="1200" u="none" cap="none" strike="noStrike">
                          <a:solidFill>
                            <a:schemeClr val="dk1"/>
                          </a:solidFill>
                          <a:latin typeface="Calibri"/>
                          <a:ea typeface="Calibri"/>
                          <a:cs typeface="Calibri"/>
                          <a:sym typeface="Calibri"/>
                        </a:rPr>
                        <a:t>Met 2019 performance framework expectations using 2021 state assessment data, </a:t>
                      </a:r>
                      <a:endParaRPr sz="1200" u="none" cap="none" strike="noStrike">
                        <a:solidFill>
                          <a:schemeClr val="dk1"/>
                        </a:solidFill>
                        <a:latin typeface="Calibri"/>
                        <a:ea typeface="Calibri"/>
                        <a:cs typeface="Calibri"/>
                        <a:sym typeface="Calibri"/>
                      </a:endParaRPr>
                    </a:p>
                    <a:p>
                      <a:pPr indent="-330200" lvl="0" marL="457200" marR="0" rtl="0" algn="l">
                        <a:lnSpc>
                          <a:spcPct val="108333"/>
                        </a:lnSpc>
                        <a:spcBef>
                          <a:spcPts val="0"/>
                        </a:spcBef>
                        <a:spcAft>
                          <a:spcPts val="0"/>
                        </a:spcAft>
                        <a:buClr>
                          <a:schemeClr val="dk1"/>
                        </a:buClr>
                        <a:buSzPts val="1600"/>
                        <a:buFont typeface="Calibri"/>
                        <a:buChar char="-"/>
                      </a:pPr>
                      <a:r>
                        <a:rPr lang="en" sz="1200" u="none" cap="none" strike="noStrike">
                          <a:solidFill>
                            <a:schemeClr val="dk1"/>
                          </a:solidFill>
                          <a:latin typeface="Calibri"/>
                          <a:ea typeface="Calibri"/>
                          <a:cs typeface="Calibri"/>
                          <a:sym typeface="Calibri"/>
                        </a:rPr>
                        <a:t>Had 75% - 84.99% student participation on state assessments, </a:t>
                      </a:r>
                      <a:endParaRPr sz="1200" u="none" cap="none" strike="noStrike">
                        <a:solidFill>
                          <a:schemeClr val="dk1"/>
                        </a:solidFill>
                        <a:latin typeface="Calibri"/>
                        <a:ea typeface="Calibri"/>
                        <a:cs typeface="Calibri"/>
                        <a:sym typeface="Calibri"/>
                      </a:endParaRPr>
                    </a:p>
                    <a:p>
                      <a:pPr indent="-330200" lvl="0" marL="457200" marR="0" rtl="0" algn="l">
                        <a:lnSpc>
                          <a:spcPct val="108333"/>
                        </a:lnSpc>
                        <a:spcBef>
                          <a:spcPts val="0"/>
                        </a:spcBef>
                        <a:spcAft>
                          <a:spcPts val="0"/>
                        </a:spcAft>
                        <a:buClr>
                          <a:schemeClr val="dk1"/>
                        </a:buClr>
                        <a:buSzPts val="1600"/>
                        <a:buFont typeface="Trebuchet MS"/>
                        <a:buChar char="-"/>
                      </a:pPr>
                      <a:r>
                        <a:rPr lang="en" sz="1200" u="none" cap="none" strike="noStrike">
                          <a:solidFill>
                            <a:schemeClr val="dk1"/>
                          </a:solidFill>
                          <a:latin typeface="Calibri"/>
                          <a:ea typeface="Calibri"/>
                          <a:cs typeface="Calibri"/>
                          <a:sym typeface="Calibri"/>
                        </a:rPr>
                        <a:t>Had adequate student representativeness (+/- 5%), </a:t>
                      </a:r>
                      <a:r>
                        <a:rPr b="1" i="1" lang="en" sz="1200" u="none" cap="none" strike="noStrike">
                          <a:solidFill>
                            <a:schemeClr val="dk1"/>
                          </a:solidFill>
                          <a:latin typeface="Calibri"/>
                          <a:ea typeface="Calibri"/>
                          <a:cs typeface="Calibri"/>
                          <a:sym typeface="Calibri"/>
                        </a:rPr>
                        <a:t>and</a:t>
                      </a:r>
                      <a:r>
                        <a:rPr b="1" lang="en" sz="1200" u="none" cap="none" strike="noStrike">
                          <a:solidFill>
                            <a:schemeClr val="dk1"/>
                          </a:solidFill>
                          <a:latin typeface="Calibri"/>
                          <a:ea typeface="Calibri"/>
                          <a:cs typeface="Calibri"/>
                          <a:sym typeface="Calibri"/>
                        </a:rPr>
                        <a:t> </a:t>
                      </a:r>
                      <a:endParaRPr b="1" sz="1200" u="none" cap="none" strike="noStrike">
                        <a:solidFill>
                          <a:schemeClr val="dk1"/>
                        </a:solidFill>
                        <a:latin typeface="Calibri"/>
                        <a:ea typeface="Calibri"/>
                        <a:cs typeface="Calibri"/>
                        <a:sym typeface="Calibri"/>
                      </a:endParaRPr>
                    </a:p>
                    <a:p>
                      <a:pPr indent="-330200" lvl="0" marL="457200" marR="0" rtl="0" algn="l">
                        <a:lnSpc>
                          <a:spcPct val="108333"/>
                        </a:lnSpc>
                        <a:spcBef>
                          <a:spcPts val="0"/>
                        </a:spcBef>
                        <a:spcAft>
                          <a:spcPts val="0"/>
                        </a:spcAft>
                        <a:buClr>
                          <a:schemeClr val="dk1"/>
                        </a:buClr>
                        <a:buSzPts val="1600"/>
                        <a:buFont typeface="Calibri"/>
                        <a:buChar char="-"/>
                      </a:pPr>
                      <a:r>
                        <a:rPr lang="en" sz="1200" u="none" cap="none" strike="noStrike">
                          <a:solidFill>
                            <a:schemeClr val="dk1"/>
                          </a:solidFill>
                          <a:latin typeface="Calibri"/>
                          <a:ea typeface="Calibri"/>
                          <a:cs typeface="Calibri"/>
                          <a:sym typeface="Calibri"/>
                        </a:rPr>
                        <a:t>Had an additional review phase that demonstrated they had a quality improvement plan (i.e., Unified Improvement Plan).</a:t>
                      </a:r>
                      <a:endParaRPr sz="1100" u="none" cap="none" strike="noStrike">
                        <a:latin typeface="Calibri"/>
                        <a:ea typeface="Calibri"/>
                        <a:cs typeface="Calibri"/>
                        <a:sym typeface="Calibri"/>
                      </a:endParaRPr>
                    </a:p>
                  </a:txBody>
                  <a:tcPr marT="68575" marB="68575" marR="68575" marL="68575"/>
                </a:tc>
              </a:tr>
              <a:tr h="1574775">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solidFill>
                            <a:schemeClr val="lt1"/>
                          </a:solidFill>
                          <a:latin typeface="Calibri"/>
                          <a:ea typeface="Calibri"/>
                          <a:cs typeface="Calibri"/>
                          <a:sym typeface="Calibri"/>
                        </a:rPr>
                        <a:t>Body of Evidence</a:t>
                      </a:r>
                      <a:endParaRPr sz="1300" u="none" cap="none" strike="noStrike">
                        <a:solidFill>
                          <a:schemeClr val="lt1"/>
                        </a:solidFill>
                        <a:latin typeface="Calibri"/>
                        <a:ea typeface="Calibri"/>
                        <a:cs typeface="Calibri"/>
                        <a:sym typeface="Calibri"/>
                      </a:endParaRPr>
                    </a:p>
                  </a:txBody>
                  <a:tcPr marT="68575" marB="68575" marR="68575" marL="68575">
                    <a:solidFill>
                      <a:srgbClr val="91B9DF"/>
                    </a:solidFill>
                  </a:tcPr>
                </a:tc>
                <a:tc>
                  <a:txBody>
                    <a:bodyPr/>
                    <a:lstStyle/>
                    <a:p>
                      <a:pPr indent="-330200" lvl="0" marL="457200" marR="0" rtl="0" algn="l">
                        <a:lnSpc>
                          <a:spcPct val="108333"/>
                        </a:lnSpc>
                        <a:spcBef>
                          <a:spcPts val="0"/>
                        </a:spcBef>
                        <a:spcAft>
                          <a:spcPts val="0"/>
                        </a:spcAft>
                        <a:buClr>
                          <a:schemeClr val="dk1"/>
                        </a:buClr>
                        <a:buSzPts val="1600"/>
                        <a:buFont typeface="Calibri"/>
                        <a:buChar char="-"/>
                      </a:pPr>
                      <a:r>
                        <a:rPr lang="en" sz="1200" u="none" cap="none" strike="noStrike">
                          <a:solidFill>
                            <a:schemeClr val="dk1"/>
                          </a:solidFill>
                          <a:latin typeface="Calibri"/>
                          <a:ea typeface="Calibri"/>
                          <a:cs typeface="Calibri"/>
                          <a:sym typeface="Calibri"/>
                        </a:rPr>
                        <a:t>Met performance data thresholds on nationally-normed local assessments,</a:t>
                      </a:r>
                      <a:endParaRPr sz="1200" u="none" cap="none" strike="noStrike">
                        <a:solidFill>
                          <a:schemeClr val="dk1"/>
                        </a:solidFill>
                        <a:latin typeface="Calibri"/>
                        <a:ea typeface="Calibri"/>
                        <a:cs typeface="Calibri"/>
                        <a:sym typeface="Calibri"/>
                      </a:endParaRPr>
                    </a:p>
                    <a:p>
                      <a:pPr indent="-330200" lvl="0" marL="457200" marR="0" rtl="0" algn="l">
                        <a:lnSpc>
                          <a:spcPct val="108333"/>
                        </a:lnSpc>
                        <a:spcBef>
                          <a:spcPts val="0"/>
                        </a:spcBef>
                        <a:spcAft>
                          <a:spcPts val="0"/>
                        </a:spcAft>
                        <a:buClr>
                          <a:schemeClr val="dk1"/>
                        </a:buClr>
                        <a:buSzPts val="1600"/>
                        <a:buFont typeface="Calibri"/>
                        <a:buChar char="-"/>
                      </a:pPr>
                      <a:r>
                        <a:rPr lang="en" sz="1200" u="none" cap="none" strike="noStrike">
                          <a:solidFill>
                            <a:schemeClr val="dk1"/>
                          </a:solidFill>
                          <a:latin typeface="Calibri"/>
                          <a:ea typeface="Calibri"/>
                          <a:cs typeface="Calibri"/>
                          <a:sym typeface="Calibri"/>
                        </a:rPr>
                        <a:t>Had 85% or greater student participation on the local assessment,</a:t>
                      </a:r>
                      <a:endParaRPr sz="1200" u="none" cap="none" strike="noStrike">
                        <a:solidFill>
                          <a:schemeClr val="dk1"/>
                        </a:solidFill>
                        <a:latin typeface="Calibri"/>
                        <a:ea typeface="Calibri"/>
                        <a:cs typeface="Calibri"/>
                        <a:sym typeface="Calibri"/>
                      </a:endParaRPr>
                    </a:p>
                    <a:p>
                      <a:pPr indent="-330200" lvl="0" marL="457200" marR="0" rtl="0" algn="l">
                        <a:lnSpc>
                          <a:spcPct val="108333"/>
                        </a:lnSpc>
                        <a:spcBef>
                          <a:spcPts val="0"/>
                        </a:spcBef>
                        <a:spcAft>
                          <a:spcPts val="0"/>
                        </a:spcAft>
                        <a:buClr>
                          <a:schemeClr val="dk1"/>
                        </a:buClr>
                        <a:buSzPts val="1600"/>
                        <a:buFont typeface="Trebuchet MS"/>
                        <a:buChar char="-"/>
                      </a:pPr>
                      <a:r>
                        <a:rPr lang="en" sz="1200" u="none" cap="none" strike="noStrike">
                          <a:solidFill>
                            <a:schemeClr val="dk1"/>
                          </a:solidFill>
                          <a:latin typeface="Calibri"/>
                          <a:ea typeface="Calibri"/>
                          <a:cs typeface="Calibri"/>
                          <a:sym typeface="Calibri"/>
                        </a:rPr>
                        <a:t>Had an additional review phase that demonstrated they had a quality improvement plan (i.e., UIP), </a:t>
                      </a:r>
                      <a:r>
                        <a:rPr b="1" i="1" lang="en" sz="1200" u="none" cap="none" strike="noStrike">
                          <a:solidFill>
                            <a:schemeClr val="dk1"/>
                          </a:solidFill>
                          <a:latin typeface="Calibri"/>
                          <a:ea typeface="Calibri"/>
                          <a:cs typeface="Calibri"/>
                          <a:sym typeface="Calibri"/>
                        </a:rPr>
                        <a:t>and</a:t>
                      </a:r>
                      <a:r>
                        <a:rPr b="1" lang="en" sz="1200" u="none" cap="none" strike="noStrike">
                          <a:solidFill>
                            <a:schemeClr val="dk1"/>
                          </a:solidFill>
                          <a:latin typeface="Calibri"/>
                          <a:ea typeface="Calibri"/>
                          <a:cs typeface="Calibri"/>
                          <a:sym typeface="Calibri"/>
                        </a:rPr>
                        <a:t> </a:t>
                      </a:r>
                      <a:endParaRPr b="1" sz="1200" u="none" cap="none" strike="noStrike">
                        <a:solidFill>
                          <a:schemeClr val="dk1"/>
                        </a:solidFill>
                        <a:latin typeface="Calibri"/>
                        <a:ea typeface="Calibri"/>
                        <a:cs typeface="Calibri"/>
                        <a:sym typeface="Calibri"/>
                      </a:endParaRPr>
                    </a:p>
                    <a:p>
                      <a:pPr indent="-330200" lvl="0" marL="457200" marR="0" rtl="0" algn="l">
                        <a:lnSpc>
                          <a:spcPct val="108333"/>
                        </a:lnSpc>
                        <a:spcBef>
                          <a:spcPts val="0"/>
                        </a:spcBef>
                        <a:spcAft>
                          <a:spcPts val="0"/>
                        </a:spcAft>
                        <a:buClr>
                          <a:schemeClr val="dk1"/>
                        </a:buClr>
                        <a:buSzPts val="1600"/>
                        <a:buFont typeface="Calibri"/>
                        <a:buChar char="-"/>
                      </a:pPr>
                      <a:r>
                        <a:rPr lang="en" sz="1200" u="none" cap="none" strike="noStrike">
                          <a:solidFill>
                            <a:schemeClr val="dk1"/>
                          </a:solidFill>
                          <a:latin typeface="Calibri"/>
                          <a:ea typeface="Calibri"/>
                          <a:cs typeface="Calibri"/>
                          <a:sym typeface="Calibri"/>
                        </a:rPr>
                        <a:t>Demonstrated implementation of their improvement plan through an External Review Team site visit. </a:t>
                      </a:r>
                      <a:endParaRPr sz="1100" u="none" cap="none" strike="noStrike">
                        <a:latin typeface="Calibri"/>
                        <a:ea typeface="Calibri"/>
                        <a:cs typeface="Calibri"/>
                        <a:sym typeface="Calibri"/>
                      </a:endParaRPr>
                    </a:p>
                  </a:txBody>
                  <a:tcPr marT="68575" marB="68575" marR="68575" marL="6857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2"/>
          <p:cNvSpPr txBox="1"/>
          <p:nvPr>
            <p:ph idx="12" type="sldNum"/>
          </p:nvPr>
        </p:nvSpPr>
        <p:spPr>
          <a:xfrm>
            <a:off x="1310303" y="4820264"/>
            <a:ext cx="1543050" cy="273825"/>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SzPts val="1600"/>
              <a:buNone/>
            </a:pPr>
            <a:fld id="{00000000-1234-1234-1234-123412341234}" type="slidenum">
              <a:rPr lang="en"/>
              <a:t>‹#›</a:t>
            </a:fld>
            <a:endParaRPr/>
          </a:p>
        </p:txBody>
      </p:sp>
      <p:pic>
        <p:nvPicPr>
          <p:cNvPr id="357" name="Google Shape;357;p12" title="Chart"/>
          <p:cNvPicPr preferRelativeResize="0"/>
          <p:nvPr/>
        </p:nvPicPr>
        <p:blipFill rotWithShape="1">
          <a:blip r:embed="rId3">
            <a:alphaModFix/>
          </a:blip>
          <a:srcRect b="0" l="0" r="0" t="0"/>
          <a:stretch/>
        </p:blipFill>
        <p:spPr>
          <a:xfrm>
            <a:off x="1284038" y="1092225"/>
            <a:ext cx="6495993" cy="3398061"/>
          </a:xfrm>
          <a:prstGeom prst="rect">
            <a:avLst/>
          </a:prstGeom>
          <a:noFill/>
          <a:ln>
            <a:noFill/>
          </a:ln>
        </p:spPr>
      </p:pic>
      <p:sp>
        <p:nvSpPr>
          <p:cNvPr id="358" name="Google Shape;358;p12"/>
          <p:cNvSpPr txBox="1"/>
          <p:nvPr>
            <p:ph type="title"/>
          </p:nvPr>
        </p:nvSpPr>
        <p:spPr>
          <a:xfrm>
            <a:off x="1326900" y="332269"/>
            <a:ext cx="6509025" cy="42592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b="1" lang="en">
                <a:latin typeface="Trebuchet MS"/>
                <a:ea typeface="Trebuchet MS"/>
                <a:cs typeface="Trebuchet MS"/>
                <a:sym typeface="Trebuchet MS"/>
              </a:rPr>
              <a:t>Request to Reconsider </a:t>
            </a:r>
            <a:r>
              <a:rPr lang="en">
                <a:latin typeface="Trebuchet MS"/>
                <a:ea typeface="Trebuchet MS"/>
                <a:cs typeface="Trebuchet MS"/>
                <a:sym typeface="Trebuchet MS"/>
              </a:rPr>
              <a:t>| Participants</a:t>
            </a:r>
            <a:endParaRPr>
              <a:latin typeface="Trebuchet MS"/>
              <a:ea typeface="Trebuchet MS"/>
              <a:cs typeface="Trebuchet MS"/>
              <a:sym typeface="Trebuchet MS"/>
            </a:endParaRPr>
          </a:p>
        </p:txBody>
      </p:sp>
      <p:sp>
        <p:nvSpPr>
          <p:cNvPr id="359" name="Google Shape;359;p12"/>
          <p:cNvSpPr txBox="1"/>
          <p:nvPr/>
        </p:nvSpPr>
        <p:spPr>
          <a:xfrm>
            <a:off x="1656019" y="1319662"/>
            <a:ext cx="3477825" cy="300060"/>
          </a:xfrm>
          <a:prstGeom prst="rect">
            <a:avLst/>
          </a:prstGeom>
          <a:noFill/>
          <a:ln>
            <a:noFill/>
          </a:ln>
        </p:spPr>
        <p:txBody>
          <a:bodyPr anchorCtr="0" anchor="t" bIns="68550" lIns="68550" spcFirstLastPara="1" rIns="68550" wrap="square" tIns="68550">
            <a:spAutoFit/>
          </a:bodyPr>
          <a:lstStyle/>
          <a:p>
            <a:pPr indent="0" lvl="0" marL="0" marR="0" rtl="0" algn="l">
              <a:lnSpc>
                <a:spcPct val="100000"/>
              </a:lnSpc>
              <a:spcBef>
                <a:spcPts val="0"/>
              </a:spcBef>
              <a:spcAft>
                <a:spcPts val="0"/>
              </a:spcAft>
              <a:buNone/>
            </a:pPr>
            <a:r>
              <a:rPr b="0" i="0" lang="en" sz="1050" u="none" cap="none" strike="noStrike">
                <a:solidFill>
                  <a:srgbClr val="8DC63F"/>
                </a:solidFill>
                <a:latin typeface="Calibri"/>
                <a:ea typeface="Calibri"/>
                <a:cs typeface="Calibri"/>
                <a:sym typeface="Calibri"/>
              </a:rPr>
              <a:t>14 schools</a:t>
            </a:r>
            <a:endParaRPr b="0" i="0" sz="1050" u="none" cap="none" strike="noStrike">
              <a:solidFill>
                <a:srgbClr val="8DC63F"/>
              </a:solidFill>
              <a:latin typeface="Calibri"/>
              <a:ea typeface="Calibri"/>
              <a:cs typeface="Calibri"/>
              <a:sym typeface="Calibri"/>
            </a:endParaRPr>
          </a:p>
        </p:txBody>
      </p:sp>
      <p:sp>
        <p:nvSpPr>
          <p:cNvPr id="360" name="Google Shape;360;p12"/>
          <p:cNvSpPr txBox="1"/>
          <p:nvPr/>
        </p:nvSpPr>
        <p:spPr>
          <a:xfrm>
            <a:off x="1656019" y="1690087"/>
            <a:ext cx="2836575" cy="300060"/>
          </a:xfrm>
          <a:prstGeom prst="rect">
            <a:avLst/>
          </a:prstGeom>
          <a:noFill/>
          <a:ln>
            <a:noFill/>
          </a:ln>
        </p:spPr>
        <p:txBody>
          <a:bodyPr anchorCtr="0" anchor="t" bIns="68550" lIns="68550" spcFirstLastPara="1" rIns="68550" wrap="square" tIns="68550">
            <a:spAutoFit/>
          </a:bodyPr>
          <a:lstStyle/>
          <a:p>
            <a:pPr indent="0" lvl="0" marL="0" marR="0" rtl="0" algn="l">
              <a:lnSpc>
                <a:spcPct val="100000"/>
              </a:lnSpc>
              <a:spcBef>
                <a:spcPts val="0"/>
              </a:spcBef>
              <a:spcAft>
                <a:spcPts val="0"/>
              </a:spcAft>
              <a:buNone/>
            </a:pPr>
            <a:r>
              <a:rPr b="0" i="0" lang="en" sz="1050" u="none" cap="none" strike="noStrike">
                <a:solidFill>
                  <a:srgbClr val="E06666"/>
                </a:solidFill>
                <a:latin typeface="Calibri"/>
                <a:ea typeface="Calibri"/>
                <a:cs typeface="Calibri"/>
                <a:sym typeface="Calibri"/>
              </a:rPr>
              <a:t>9 schools</a:t>
            </a:r>
            <a:endParaRPr b="0" i="0" sz="1050" u="none" cap="none" strike="noStrike">
              <a:solidFill>
                <a:srgbClr val="E06666"/>
              </a:solidFill>
              <a:latin typeface="Calibri"/>
              <a:ea typeface="Calibri"/>
              <a:cs typeface="Calibri"/>
              <a:sym typeface="Calibri"/>
            </a:endParaRPr>
          </a:p>
        </p:txBody>
      </p:sp>
      <p:sp>
        <p:nvSpPr>
          <p:cNvPr id="361" name="Google Shape;361;p12"/>
          <p:cNvSpPr txBox="1"/>
          <p:nvPr/>
        </p:nvSpPr>
        <p:spPr>
          <a:xfrm>
            <a:off x="6482006" y="4003669"/>
            <a:ext cx="1298025" cy="300060"/>
          </a:xfrm>
          <a:prstGeom prst="rect">
            <a:avLst/>
          </a:prstGeom>
          <a:noFill/>
          <a:ln>
            <a:noFill/>
          </a:ln>
        </p:spPr>
        <p:txBody>
          <a:bodyPr anchorCtr="0" anchor="t" bIns="68550" lIns="68550" spcFirstLastPara="1" rIns="68550" wrap="square" tIns="68550">
            <a:spAutoFit/>
          </a:bodyPr>
          <a:lstStyle/>
          <a:p>
            <a:pPr indent="0" lvl="0" marL="0" marR="0" rtl="0" algn="l">
              <a:lnSpc>
                <a:spcPct val="100000"/>
              </a:lnSpc>
              <a:spcBef>
                <a:spcPts val="0"/>
              </a:spcBef>
              <a:spcAft>
                <a:spcPts val="0"/>
              </a:spcAft>
              <a:buNone/>
            </a:pPr>
            <a:r>
              <a:rPr b="0" i="0" lang="en" sz="1050" u="none" cap="none" strike="noStrike">
                <a:solidFill>
                  <a:srgbClr val="666666"/>
                </a:solidFill>
                <a:latin typeface="Calibri"/>
                <a:ea typeface="Calibri"/>
                <a:cs typeface="Calibri"/>
                <a:sym typeface="Calibri"/>
              </a:rPr>
              <a:t>125 schools</a:t>
            </a:r>
            <a:endParaRPr b="0" i="0" sz="1050" u="none" cap="none" strike="noStrike">
              <a:solidFill>
                <a:srgbClr val="666666"/>
              </a:solidFill>
              <a:latin typeface="Calibri"/>
              <a:ea typeface="Calibri"/>
              <a:cs typeface="Calibri"/>
              <a:sym typeface="Calibri"/>
            </a:endParaRPr>
          </a:p>
        </p:txBody>
      </p:sp>
      <p:sp>
        <p:nvSpPr>
          <p:cNvPr id="362" name="Google Shape;362;p12"/>
          <p:cNvSpPr txBox="1"/>
          <p:nvPr/>
        </p:nvSpPr>
        <p:spPr>
          <a:xfrm>
            <a:off x="2207850" y="1552313"/>
            <a:ext cx="1451250" cy="265435"/>
          </a:xfrm>
          <a:prstGeom prst="rect">
            <a:avLst/>
          </a:prstGeom>
          <a:noFill/>
          <a:ln>
            <a:noFill/>
          </a:ln>
        </p:spPr>
        <p:txBody>
          <a:bodyPr anchorCtr="0" anchor="t" bIns="68550" lIns="68550" spcFirstLastPara="1" rIns="68550" wrap="square" tIns="68550">
            <a:spAutoFit/>
          </a:bodyPr>
          <a:lstStyle/>
          <a:p>
            <a:pPr indent="0" lvl="0" marL="0" marR="0" rtl="0" algn="l">
              <a:lnSpc>
                <a:spcPct val="100000"/>
              </a:lnSpc>
              <a:spcBef>
                <a:spcPts val="0"/>
              </a:spcBef>
              <a:spcAft>
                <a:spcPts val="0"/>
              </a:spcAft>
              <a:buNone/>
            </a:pPr>
            <a:r>
              <a:rPr b="0" i="0" lang="en" sz="825" u="none" cap="none" strike="noStrike">
                <a:solidFill>
                  <a:srgbClr val="000000"/>
                </a:solidFill>
                <a:latin typeface="Calibri"/>
                <a:ea typeface="Calibri"/>
                <a:cs typeface="Calibri"/>
                <a:sym typeface="Calibri"/>
              </a:rPr>
              <a:t>(rescind or district declined)</a:t>
            </a:r>
            <a:endParaRPr b="0" i="0" sz="825" u="none" cap="none" strike="noStrike">
              <a:solidFill>
                <a:srgbClr val="000000"/>
              </a:solidFill>
              <a:latin typeface="Calibri"/>
              <a:ea typeface="Calibri"/>
              <a:cs typeface="Calibri"/>
              <a:sym typeface="Calibri"/>
            </a:endParaRPr>
          </a:p>
        </p:txBody>
      </p:sp>
      <p:sp>
        <p:nvSpPr>
          <p:cNvPr id="363" name="Google Shape;363;p12"/>
          <p:cNvSpPr txBox="1"/>
          <p:nvPr/>
        </p:nvSpPr>
        <p:spPr>
          <a:xfrm>
            <a:off x="1284038" y="4454719"/>
            <a:ext cx="5973750" cy="193869"/>
          </a:xfrm>
          <a:prstGeom prst="rect">
            <a:avLst/>
          </a:prstGeom>
          <a:noFill/>
          <a:ln>
            <a:noFill/>
          </a:ln>
        </p:spPr>
        <p:txBody>
          <a:bodyPr anchorCtr="0" anchor="t" bIns="34275" lIns="68550" spcFirstLastPara="1" rIns="68550" wrap="square" tIns="34275">
            <a:spAutoFit/>
          </a:bodyPr>
          <a:lstStyle/>
          <a:p>
            <a:pPr indent="0" lvl="1" marL="428625" marR="0" rtl="0" algn="l">
              <a:lnSpc>
                <a:spcPct val="90000"/>
              </a:lnSpc>
              <a:spcBef>
                <a:spcPts val="0"/>
              </a:spcBef>
              <a:spcAft>
                <a:spcPts val="0"/>
              </a:spcAft>
              <a:buNone/>
            </a:pPr>
            <a:r>
              <a:rPr b="0" i="1" lang="en" sz="900" u="none" cap="none" strike="noStrike">
                <a:solidFill>
                  <a:srgbClr val="000000"/>
                </a:solidFill>
                <a:latin typeface="Arial"/>
                <a:ea typeface="Arial"/>
                <a:cs typeface="Arial"/>
                <a:sym typeface="Arial"/>
              </a:rPr>
              <a:t>*Does not include one school that closed after the 2020-21 school year.</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3"/>
          <p:cNvSpPr/>
          <p:nvPr/>
        </p:nvSpPr>
        <p:spPr>
          <a:xfrm>
            <a:off x="809426" y="1730800"/>
            <a:ext cx="2272200" cy="3321600"/>
          </a:xfrm>
          <a:prstGeom prst="roundRect">
            <a:avLst>
              <a:gd fmla="val 16667" name="adj"/>
            </a:avLst>
          </a:prstGeom>
          <a:noFill/>
          <a:ln cap="flat" cmpd="sng" w="9525">
            <a:solidFill>
              <a:schemeClr val="accent5"/>
            </a:solidFill>
            <a:prstDash val="solid"/>
            <a:round/>
            <a:headEnd len="sm" w="sm" type="none"/>
            <a:tailEnd len="sm" w="sm" type="none"/>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r>
              <a:rPr b="1" i="0" lang="en" sz="1050" u="none" cap="none" strike="noStrike">
                <a:solidFill>
                  <a:schemeClr val="accent5"/>
                </a:solidFill>
              </a:rPr>
              <a:t>7 schools met expectations:</a:t>
            </a:r>
            <a:endParaRPr b="1" i="0" sz="1050" u="none" cap="none" strike="noStrike">
              <a:solidFill>
                <a:schemeClr val="accent5"/>
              </a:solidFill>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 sz="1050" u="none" cap="none" strike="noStrike">
                <a:solidFill>
                  <a:srgbClr val="000000"/>
                </a:solidFill>
                <a:latin typeface="Arial"/>
                <a:ea typeface="Arial"/>
                <a:cs typeface="Arial"/>
                <a:sym typeface="Arial"/>
              </a:rPr>
              <a:t>Canon City RE-1: </a:t>
            </a:r>
            <a:r>
              <a:rPr b="1" i="0" lang="en" sz="1050" u="none" cap="none" strike="noStrike">
                <a:solidFill>
                  <a:srgbClr val="000000"/>
                </a:solidFill>
                <a:latin typeface="Arial"/>
                <a:ea typeface="Arial"/>
                <a:cs typeface="Arial"/>
                <a:sym typeface="Arial"/>
              </a:rPr>
              <a:t>McKinley Elementary School</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 sz="1050" u="none" cap="none" strike="noStrike">
                <a:solidFill>
                  <a:srgbClr val="000000"/>
                </a:solidFill>
                <a:latin typeface="Arial"/>
                <a:ea typeface="Arial"/>
                <a:cs typeface="Arial"/>
                <a:sym typeface="Arial"/>
              </a:rPr>
              <a:t>Monte Vista C-8: </a:t>
            </a:r>
            <a:r>
              <a:rPr b="1" i="0" lang="en" sz="1050" u="none" cap="none" strike="noStrike">
                <a:solidFill>
                  <a:srgbClr val="000000"/>
                </a:solidFill>
                <a:latin typeface="Arial"/>
                <a:ea typeface="Arial"/>
                <a:cs typeface="Arial"/>
                <a:sym typeface="Arial"/>
              </a:rPr>
              <a:t>Bill Metz Elementary School</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 sz="1050" u="none" cap="none" strike="noStrike">
                <a:solidFill>
                  <a:srgbClr val="000000"/>
                </a:solidFill>
                <a:latin typeface="Arial"/>
                <a:ea typeface="Arial"/>
                <a:cs typeface="Arial"/>
                <a:sym typeface="Arial"/>
              </a:rPr>
              <a:t>Wiggins RE-50(J): </a:t>
            </a:r>
            <a:r>
              <a:rPr b="1" i="0" lang="en" sz="1050" u="none" cap="none" strike="noStrike">
                <a:solidFill>
                  <a:srgbClr val="000000"/>
                </a:solidFill>
                <a:latin typeface="Arial"/>
                <a:ea typeface="Arial"/>
                <a:cs typeface="Arial"/>
                <a:sym typeface="Arial"/>
              </a:rPr>
              <a:t>Wiggins Middle School</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 sz="1050" u="none" cap="none" strike="noStrike">
                <a:solidFill>
                  <a:srgbClr val="000000"/>
                </a:solidFill>
                <a:latin typeface="Arial"/>
                <a:ea typeface="Arial"/>
                <a:cs typeface="Arial"/>
                <a:sym typeface="Arial"/>
              </a:rPr>
              <a:t>Greeley 6: </a:t>
            </a:r>
            <a:r>
              <a:rPr b="1" i="0" lang="en" sz="1050" u="none" cap="none" strike="noStrike">
                <a:solidFill>
                  <a:srgbClr val="000000"/>
                </a:solidFill>
                <a:latin typeface="Arial"/>
                <a:ea typeface="Arial"/>
                <a:cs typeface="Arial"/>
                <a:sym typeface="Arial"/>
              </a:rPr>
              <a:t>Madison Elementary School</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 sz="1050" u="none" cap="none" strike="noStrike">
                <a:solidFill>
                  <a:srgbClr val="000000"/>
                </a:solidFill>
                <a:latin typeface="Arial"/>
                <a:ea typeface="Arial"/>
                <a:cs typeface="Arial"/>
                <a:sym typeface="Arial"/>
              </a:rPr>
              <a:t>Greeley 6: </a:t>
            </a:r>
            <a:r>
              <a:rPr b="1" i="0" lang="en" sz="1050" u="none" cap="none" strike="noStrike">
                <a:solidFill>
                  <a:srgbClr val="000000"/>
                </a:solidFill>
                <a:latin typeface="Arial"/>
                <a:ea typeface="Arial"/>
                <a:cs typeface="Arial"/>
                <a:sym typeface="Arial"/>
              </a:rPr>
              <a:t>Shawsheen Elementary School</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 sz="1050" u="none" cap="none" strike="noStrike">
                <a:solidFill>
                  <a:srgbClr val="000000"/>
                </a:solidFill>
                <a:latin typeface="Arial"/>
                <a:ea typeface="Arial"/>
                <a:cs typeface="Arial"/>
                <a:sym typeface="Arial"/>
              </a:rPr>
              <a:t>Charter School Institute: </a:t>
            </a:r>
            <a:r>
              <a:rPr b="1" i="0" lang="en" sz="1050" u="none" cap="none" strike="noStrike">
                <a:solidFill>
                  <a:srgbClr val="000000"/>
                </a:solidFill>
                <a:latin typeface="Arial"/>
                <a:ea typeface="Arial"/>
                <a:cs typeface="Arial"/>
                <a:sym typeface="Arial"/>
              </a:rPr>
              <a:t>Coperni 2</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 sz="1050" u="none" cap="none" strike="noStrike">
                <a:solidFill>
                  <a:srgbClr val="000000"/>
                </a:solidFill>
                <a:latin typeface="Arial"/>
                <a:ea typeface="Arial"/>
                <a:cs typeface="Arial"/>
                <a:sym typeface="Arial"/>
              </a:rPr>
              <a:t>Mesa County Valley 51: </a:t>
            </a:r>
            <a:r>
              <a:rPr b="1" i="0" lang="en" sz="1050" u="none" cap="none" strike="noStrike">
                <a:solidFill>
                  <a:srgbClr val="000000"/>
                </a:solidFill>
                <a:latin typeface="Arial"/>
                <a:ea typeface="Arial"/>
                <a:cs typeface="Arial"/>
                <a:sym typeface="Arial"/>
              </a:rPr>
              <a:t>Chatfield Elementary School</a:t>
            </a:r>
            <a:endParaRPr b="0" i="0" sz="1050" u="none" cap="none" strike="noStrike">
              <a:solidFill>
                <a:srgbClr val="000000"/>
              </a:solidFill>
              <a:latin typeface="Arial"/>
              <a:ea typeface="Arial"/>
              <a:cs typeface="Arial"/>
              <a:sym typeface="Arial"/>
            </a:endParaRPr>
          </a:p>
        </p:txBody>
      </p:sp>
      <p:sp>
        <p:nvSpPr>
          <p:cNvPr id="370" name="Google Shape;370;p13"/>
          <p:cNvSpPr txBox="1"/>
          <p:nvPr>
            <p:ph type="title"/>
          </p:nvPr>
        </p:nvSpPr>
        <p:spPr>
          <a:xfrm>
            <a:off x="331773" y="190885"/>
            <a:ext cx="5947646" cy="56731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
              <a:t>State Board Approved 2021-22 Request to Reconsiderations by Review Pathway</a:t>
            </a:r>
            <a:endParaRPr/>
          </a:p>
        </p:txBody>
      </p:sp>
      <p:sp>
        <p:nvSpPr>
          <p:cNvPr id="371" name="Google Shape;371;p13"/>
          <p:cNvSpPr txBox="1"/>
          <p:nvPr>
            <p:ph idx="12" type="sldNum"/>
          </p:nvPr>
        </p:nvSpPr>
        <p:spPr>
          <a:xfrm>
            <a:off x="165536" y="4952615"/>
            <a:ext cx="332473" cy="273844"/>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SzPts val="1600"/>
              <a:buNone/>
            </a:pPr>
            <a:fld id="{00000000-1234-1234-1234-123412341234}" type="slidenum">
              <a:rPr lang="en"/>
              <a:t>‹#›</a:t>
            </a:fld>
            <a:endParaRPr/>
          </a:p>
        </p:txBody>
      </p:sp>
      <p:sp>
        <p:nvSpPr>
          <p:cNvPr id="372" name="Google Shape;372;p13"/>
          <p:cNvSpPr/>
          <p:nvPr/>
        </p:nvSpPr>
        <p:spPr>
          <a:xfrm>
            <a:off x="809426" y="993600"/>
            <a:ext cx="2206800" cy="685800"/>
          </a:xfrm>
          <a:prstGeom prst="roundRect">
            <a:avLst>
              <a:gd fmla="val 16667" name="adj"/>
            </a:avLst>
          </a:prstGeom>
          <a:solidFill>
            <a:srgbClr val="8DC63F"/>
          </a:solidFill>
          <a:ln cap="flat" cmpd="sng" w="25400">
            <a:solidFill>
              <a:schemeClr val="accent5"/>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0" i="0" lang="en" sz="1800" u="none" cap="none" strike="noStrike">
                <a:solidFill>
                  <a:schemeClr val="lt1"/>
                </a:solidFill>
                <a:latin typeface="Arial"/>
                <a:ea typeface="Arial"/>
                <a:cs typeface="Arial"/>
                <a:sym typeface="Arial"/>
              </a:rPr>
              <a:t>Expedited Review</a:t>
            </a:r>
            <a:endParaRPr b="0" i="0" sz="1050" u="none" cap="none" strike="noStrike">
              <a:solidFill>
                <a:srgbClr val="000000"/>
              </a:solidFill>
              <a:latin typeface="Arial"/>
              <a:ea typeface="Arial"/>
              <a:cs typeface="Arial"/>
              <a:sym typeface="Arial"/>
            </a:endParaRPr>
          </a:p>
        </p:txBody>
      </p:sp>
      <p:sp>
        <p:nvSpPr>
          <p:cNvPr id="373" name="Google Shape;373;p13"/>
          <p:cNvSpPr/>
          <p:nvPr/>
        </p:nvSpPr>
        <p:spPr>
          <a:xfrm>
            <a:off x="3608675" y="993600"/>
            <a:ext cx="2206800" cy="685800"/>
          </a:xfrm>
          <a:prstGeom prst="roundRect">
            <a:avLst>
              <a:gd fmla="val 16667" name="adj"/>
            </a:avLst>
          </a:prstGeom>
          <a:solidFill>
            <a:srgbClr val="557A24"/>
          </a:solidFill>
          <a:ln cap="flat" cmpd="sng" w="25400">
            <a:solidFill>
              <a:schemeClr val="accent5"/>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0" i="0" lang="en" sz="1800" u="none" cap="none" strike="noStrike">
                <a:solidFill>
                  <a:schemeClr val="lt1"/>
                </a:solidFill>
                <a:latin typeface="Arial"/>
                <a:ea typeface="Arial"/>
                <a:cs typeface="Arial"/>
                <a:sym typeface="Arial"/>
              </a:rPr>
              <a:t>Expedited Plus Review</a:t>
            </a:r>
            <a:endParaRPr b="0" i="0" sz="1050" u="none" cap="none" strike="noStrike">
              <a:solidFill>
                <a:srgbClr val="000000"/>
              </a:solidFill>
              <a:latin typeface="Arial"/>
              <a:ea typeface="Arial"/>
              <a:cs typeface="Arial"/>
              <a:sym typeface="Arial"/>
            </a:endParaRPr>
          </a:p>
        </p:txBody>
      </p:sp>
      <p:sp>
        <p:nvSpPr>
          <p:cNvPr id="374" name="Google Shape;374;p13"/>
          <p:cNvSpPr/>
          <p:nvPr/>
        </p:nvSpPr>
        <p:spPr>
          <a:xfrm>
            <a:off x="3608674" y="1730800"/>
            <a:ext cx="2206800" cy="2511900"/>
          </a:xfrm>
          <a:prstGeom prst="roundRect">
            <a:avLst>
              <a:gd fmla="val 16667" name="adj"/>
            </a:avLst>
          </a:prstGeom>
          <a:noFill/>
          <a:ln cap="flat" cmpd="sng" w="9525">
            <a:solidFill>
              <a:schemeClr val="accent5"/>
            </a:solidFill>
            <a:prstDash val="solid"/>
            <a:round/>
            <a:headEnd len="sm" w="sm" type="none"/>
            <a:tailEnd len="sm" w="sm" type="none"/>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r>
              <a:rPr b="1" i="0" lang="en" sz="1050" u="none" cap="none" strike="noStrike">
                <a:solidFill>
                  <a:schemeClr val="accent5"/>
                </a:solidFill>
              </a:rPr>
              <a:t>5 schools met expectations:</a:t>
            </a:r>
            <a:endParaRPr b="1" i="0" sz="1050" u="none" cap="none" strike="noStrike">
              <a:solidFill>
                <a:schemeClr val="accent5"/>
              </a:solidFill>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 sz="1050" u="none" cap="none" strike="noStrike">
                <a:solidFill>
                  <a:srgbClr val="000000"/>
                </a:solidFill>
                <a:latin typeface="Arial"/>
                <a:ea typeface="Arial"/>
                <a:cs typeface="Arial"/>
                <a:sym typeface="Arial"/>
              </a:rPr>
              <a:t>Fountain 8: </a:t>
            </a:r>
            <a:r>
              <a:rPr b="1" i="0" lang="en" sz="1050" u="none" cap="none" strike="noStrike">
                <a:solidFill>
                  <a:srgbClr val="000000"/>
                </a:solidFill>
                <a:latin typeface="Arial"/>
                <a:ea typeface="Arial"/>
                <a:cs typeface="Arial"/>
                <a:sym typeface="Arial"/>
              </a:rPr>
              <a:t>Jordahl Elementary School</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 sz="1050" u="none" cap="none" strike="noStrike">
                <a:solidFill>
                  <a:srgbClr val="000000"/>
                </a:solidFill>
                <a:latin typeface="Arial"/>
                <a:ea typeface="Arial"/>
                <a:cs typeface="Arial"/>
                <a:sym typeface="Arial"/>
              </a:rPr>
              <a:t>Mesa County Valley 51: </a:t>
            </a:r>
            <a:r>
              <a:rPr b="1" i="0" lang="en" sz="1050" u="none" cap="none" strike="noStrike">
                <a:solidFill>
                  <a:srgbClr val="000000"/>
                </a:solidFill>
                <a:latin typeface="Arial"/>
                <a:ea typeface="Arial"/>
                <a:cs typeface="Arial"/>
                <a:sym typeface="Arial"/>
              </a:rPr>
              <a:t>Central High School</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 sz="1050" u="none" cap="none" strike="noStrike">
                <a:solidFill>
                  <a:srgbClr val="000000"/>
                </a:solidFill>
                <a:latin typeface="Arial"/>
                <a:ea typeface="Arial"/>
                <a:cs typeface="Arial"/>
                <a:sym typeface="Arial"/>
              </a:rPr>
              <a:t>School District 27J: </a:t>
            </a:r>
            <a:r>
              <a:rPr b="1" i="0" lang="en" sz="1050" u="none" cap="none" strike="noStrike">
                <a:solidFill>
                  <a:srgbClr val="000000"/>
                </a:solidFill>
                <a:latin typeface="Arial"/>
                <a:ea typeface="Arial"/>
                <a:cs typeface="Arial"/>
                <a:sym typeface="Arial"/>
              </a:rPr>
              <a:t>Otho E Stuart Middle School</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 sz="1050" u="none" cap="none" strike="noStrike">
                <a:solidFill>
                  <a:srgbClr val="000000"/>
                </a:solidFill>
                <a:latin typeface="Arial"/>
                <a:ea typeface="Arial"/>
                <a:cs typeface="Arial"/>
                <a:sym typeface="Arial"/>
              </a:rPr>
              <a:t>St Vrain Valley RE1J: </a:t>
            </a:r>
            <a:r>
              <a:rPr b="1" i="0" lang="en" sz="1050" u="none" cap="none" strike="noStrike">
                <a:solidFill>
                  <a:srgbClr val="000000"/>
                </a:solidFill>
                <a:latin typeface="Arial"/>
                <a:ea typeface="Arial"/>
                <a:cs typeface="Arial"/>
                <a:sym typeface="Arial"/>
              </a:rPr>
              <a:t>Rocky Mountain Elementary School</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 sz="1050" u="none" cap="none" strike="noStrike">
                <a:solidFill>
                  <a:srgbClr val="000000"/>
                </a:solidFill>
                <a:latin typeface="Arial"/>
                <a:ea typeface="Arial"/>
                <a:cs typeface="Arial"/>
                <a:sym typeface="Arial"/>
              </a:rPr>
              <a:t>Colorado Springs 11: </a:t>
            </a:r>
            <a:r>
              <a:rPr b="1" i="0" lang="en" sz="1050" u="none" cap="none" strike="noStrike">
                <a:solidFill>
                  <a:srgbClr val="000000"/>
                </a:solidFill>
                <a:latin typeface="Arial"/>
                <a:ea typeface="Arial"/>
                <a:cs typeface="Arial"/>
                <a:sym typeface="Arial"/>
              </a:rPr>
              <a:t>Midland Elementary School</a:t>
            </a:r>
            <a:endParaRPr b="0" i="0" sz="1050" u="none" cap="none" strike="noStrike">
              <a:solidFill>
                <a:srgbClr val="000000"/>
              </a:solidFill>
              <a:latin typeface="Arial"/>
              <a:ea typeface="Arial"/>
              <a:cs typeface="Arial"/>
              <a:sym typeface="Arial"/>
            </a:endParaRPr>
          </a:p>
        </p:txBody>
      </p:sp>
      <p:sp>
        <p:nvSpPr>
          <p:cNvPr id="375" name="Google Shape;375;p13"/>
          <p:cNvSpPr/>
          <p:nvPr/>
        </p:nvSpPr>
        <p:spPr>
          <a:xfrm>
            <a:off x="6456500" y="993600"/>
            <a:ext cx="2206800" cy="685800"/>
          </a:xfrm>
          <a:prstGeom prst="roundRect">
            <a:avLst>
              <a:gd fmla="val 16667" name="adj"/>
            </a:avLst>
          </a:prstGeom>
          <a:solidFill>
            <a:srgbClr val="91B9DF"/>
          </a:solidFill>
          <a:ln cap="flat" cmpd="sng" w="25400">
            <a:solidFill>
              <a:schemeClr val="accent5"/>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rPr b="0" i="0" lang="en" sz="1800" u="none" cap="none" strike="noStrike">
                <a:solidFill>
                  <a:schemeClr val="lt1"/>
                </a:solidFill>
                <a:latin typeface="Arial"/>
                <a:ea typeface="Arial"/>
                <a:cs typeface="Arial"/>
                <a:sym typeface="Arial"/>
              </a:rPr>
              <a:t>Body of Evidence Review</a:t>
            </a:r>
            <a:endParaRPr b="0" i="0" sz="1050" u="none" cap="none" strike="noStrike">
              <a:solidFill>
                <a:srgbClr val="000000"/>
              </a:solidFill>
              <a:latin typeface="Arial"/>
              <a:ea typeface="Arial"/>
              <a:cs typeface="Arial"/>
              <a:sym typeface="Arial"/>
            </a:endParaRPr>
          </a:p>
        </p:txBody>
      </p:sp>
      <p:sp>
        <p:nvSpPr>
          <p:cNvPr id="376" name="Google Shape;376;p13"/>
          <p:cNvSpPr/>
          <p:nvPr/>
        </p:nvSpPr>
        <p:spPr>
          <a:xfrm>
            <a:off x="6456500" y="1730800"/>
            <a:ext cx="2206800" cy="1153800"/>
          </a:xfrm>
          <a:prstGeom prst="roundRect">
            <a:avLst>
              <a:gd fmla="val 16667" name="adj"/>
            </a:avLst>
          </a:prstGeom>
          <a:noFill/>
          <a:ln cap="flat" cmpd="sng" w="9525">
            <a:solidFill>
              <a:schemeClr val="accent5"/>
            </a:solidFill>
            <a:prstDash val="solid"/>
            <a:round/>
            <a:headEnd len="sm" w="sm" type="none"/>
            <a:tailEnd len="sm" w="sm" type="none"/>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r>
              <a:rPr b="1" i="0" lang="en" sz="1050" u="none" cap="none" strike="noStrike">
                <a:solidFill>
                  <a:schemeClr val="accent5"/>
                </a:solidFill>
              </a:rPr>
              <a:t>2 schools met expectations:</a:t>
            </a:r>
            <a:endParaRPr b="1" i="0" sz="1050" u="none" cap="none" strike="noStrike">
              <a:solidFill>
                <a:schemeClr val="accent5"/>
              </a:solidFill>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 sz="1050" u="none" cap="none" strike="noStrike">
                <a:solidFill>
                  <a:srgbClr val="000000"/>
                </a:solidFill>
                <a:latin typeface="Arial"/>
                <a:ea typeface="Arial"/>
                <a:cs typeface="Arial"/>
                <a:sym typeface="Arial"/>
              </a:rPr>
              <a:t>Estes Park R-3: </a:t>
            </a:r>
            <a:r>
              <a:rPr b="1" i="0" lang="en" sz="1050" u="none" cap="none" strike="noStrike">
                <a:solidFill>
                  <a:srgbClr val="000000"/>
                </a:solidFill>
                <a:latin typeface="Arial"/>
                <a:ea typeface="Arial"/>
                <a:cs typeface="Arial"/>
                <a:sym typeface="Arial"/>
              </a:rPr>
              <a:t>Estes Park K-5 School</a:t>
            </a:r>
            <a:endParaRPr b="0" i="0" sz="1050" u="none" cap="none" strike="noStrike">
              <a:solidFill>
                <a:srgbClr val="000000"/>
              </a:solidFill>
              <a:latin typeface="Arial"/>
              <a:ea typeface="Arial"/>
              <a:cs typeface="Arial"/>
              <a:sym typeface="Arial"/>
            </a:endParaRPr>
          </a:p>
          <a:p>
            <a:pPr indent="-257175" lvl="0" marL="257175" marR="0" rtl="0" algn="l">
              <a:lnSpc>
                <a:spcPct val="100000"/>
              </a:lnSpc>
              <a:spcBef>
                <a:spcPts val="0"/>
              </a:spcBef>
              <a:spcAft>
                <a:spcPts val="0"/>
              </a:spcAft>
              <a:buClr>
                <a:srgbClr val="000000"/>
              </a:buClr>
              <a:buSzPts val="1400"/>
              <a:buFont typeface="Arial"/>
              <a:buAutoNum type="arabicPeriod"/>
            </a:pPr>
            <a:r>
              <a:rPr b="0" i="0" lang="en" sz="1050" u="none" cap="none" strike="noStrike">
                <a:solidFill>
                  <a:srgbClr val="000000"/>
                </a:solidFill>
                <a:latin typeface="Arial"/>
                <a:ea typeface="Arial"/>
                <a:cs typeface="Arial"/>
                <a:sym typeface="Arial"/>
              </a:rPr>
              <a:t>Pueblo City 60: </a:t>
            </a:r>
            <a:r>
              <a:rPr b="1" i="0" lang="en" sz="1050" u="none" cap="none" strike="noStrike">
                <a:solidFill>
                  <a:srgbClr val="000000"/>
                </a:solidFill>
                <a:latin typeface="Arial"/>
                <a:ea typeface="Arial"/>
                <a:cs typeface="Arial"/>
                <a:sym typeface="Arial"/>
              </a:rPr>
              <a:t>Paragon Learning Center</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111db384495_2_11"/>
          <p:cNvSpPr txBox="1"/>
          <p:nvPr>
            <p:ph idx="12" type="sldNum"/>
          </p:nvPr>
        </p:nvSpPr>
        <p:spPr>
          <a:xfrm>
            <a:off x="249655" y="4767263"/>
            <a:ext cx="2057400" cy="273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pic>
        <p:nvPicPr>
          <p:cNvPr id="382" name="Google Shape;382;g111db384495_2_11"/>
          <p:cNvPicPr preferRelativeResize="0"/>
          <p:nvPr/>
        </p:nvPicPr>
        <p:blipFill rotWithShape="1">
          <a:blip r:embed="rId3">
            <a:alphaModFix amt="49000"/>
          </a:blip>
          <a:srcRect b="-541" l="4130" r="-646" t="3764"/>
          <a:stretch/>
        </p:blipFill>
        <p:spPr>
          <a:xfrm>
            <a:off x="1192526" y="439976"/>
            <a:ext cx="6473950" cy="4633600"/>
          </a:xfrm>
          <a:prstGeom prst="rect">
            <a:avLst/>
          </a:prstGeom>
          <a:noFill/>
          <a:ln>
            <a:noFill/>
          </a:ln>
        </p:spPr>
      </p:pic>
      <p:pic>
        <p:nvPicPr>
          <p:cNvPr id="383" name="Google Shape;383;g111db384495_2_11"/>
          <p:cNvPicPr preferRelativeResize="0"/>
          <p:nvPr/>
        </p:nvPicPr>
        <p:blipFill>
          <a:blip r:embed="rId4">
            <a:alphaModFix/>
          </a:blip>
          <a:stretch>
            <a:fillRect/>
          </a:stretch>
        </p:blipFill>
        <p:spPr>
          <a:xfrm>
            <a:off x="2307050" y="1266388"/>
            <a:ext cx="4279181" cy="285657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4"/>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100"/>
              <a:buNone/>
            </a:pPr>
            <a:r>
              <a:rPr lang="en"/>
              <a:t>Lessons Learned</a:t>
            </a:r>
            <a:endParaRPr/>
          </a:p>
        </p:txBody>
      </p:sp>
      <p:sp>
        <p:nvSpPr>
          <p:cNvPr id="389" name="Google Shape;389;p14"/>
          <p:cNvSpPr txBox="1"/>
          <p:nvPr>
            <p:ph idx="1" type="body"/>
          </p:nvPr>
        </p:nvSpPr>
        <p:spPr>
          <a:xfrm>
            <a:off x="628650" y="1165860"/>
            <a:ext cx="7886700" cy="3263400"/>
          </a:xfrm>
          <a:prstGeom prst="rect">
            <a:avLst/>
          </a:prstGeom>
          <a:noFill/>
          <a:ln>
            <a:noFill/>
          </a:ln>
        </p:spPr>
        <p:txBody>
          <a:bodyPr anchorCtr="0" anchor="t" bIns="0" lIns="0" spcFirstLastPara="1" rIns="0" wrap="square" tIns="0">
            <a:normAutofit/>
          </a:bodyPr>
          <a:lstStyle/>
          <a:p>
            <a:pPr indent="-342900" lvl="0" marL="457200" rtl="0" algn="l">
              <a:lnSpc>
                <a:spcPct val="90000"/>
              </a:lnSpc>
              <a:spcBef>
                <a:spcPts val="800"/>
              </a:spcBef>
              <a:spcAft>
                <a:spcPts val="0"/>
              </a:spcAft>
              <a:buSzPts val="1800"/>
              <a:buChar char="●"/>
            </a:pPr>
            <a:r>
              <a:rPr lang="en"/>
              <a:t>Conducted expedited analysis and offered option to eligible schools.  Some districts accepted.</a:t>
            </a:r>
            <a:endParaRPr/>
          </a:p>
          <a:p>
            <a:pPr indent="-342900" lvl="0" marL="457200" rtl="0" algn="l">
              <a:lnSpc>
                <a:spcPct val="90000"/>
              </a:lnSpc>
              <a:spcBef>
                <a:spcPts val="0"/>
              </a:spcBef>
              <a:spcAft>
                <a:spcPts val="0"/>
              </a:spcAft>
              <a:buSzPts val="1800"/>
              <a:buChar char="●"/>
            </a:pPr>
            <a:r>
              <a:rPr lang="en"/>
              <a:t>Created an expedited plus option (state assessment data and UIP approval) for schools in the 75-85% participation range and with representativeness, after consulting with TAP.</a:t>
            </a:r>
            <a:endParaRPr/>
          </a:p>
          <a:p>
            <a:pPr indent="-342900" lvl="0" marL="457200" rtl="0" algn="l">
              <a:lnSpc>
                <a:spcPct val="90000"/>
              </a:lnSpc>
              <a:spcBef>
                <a:spcPts val="0"/>
              </a:spcBef>
              <a:spcAft>
                <a:spcPts val="0"/>
              </a:spcAft>
              <a:buSzPts val="1800"/>
              <a:buChar char="●"/>
            </a:pPr>
            <a:r>
              <a:rPr lang="en"/>
              <a:t>For the body of evidence pathway, conducted the local data analysis, UIP review and site visits.</a:t>
            </a:r>
            <a:endParaRPr/>
          </a:p>
          <a:p>
            <a:pPr indent="-342900" lvl="0" marL="457200" rtl="0" algn="l">
              <a:lnSpc>
                <a:spcPct val="90000"/>
              </a:lnSpc>
              <a:spcBef>
                <a:spcPts val="0"/>
              </a:spcBef>
              <a:spcAft>
                <a:spcPts val="0"/>
              </a:spcAft>
              <a:buSzPts val="1800"/>
              <a:buChar char="●"/>
            </a:pPr>
            <a:r>
              <a:rPr lang="en"/>
              <a:t>Lessons Learned:</a:t>
            </a:r>
            <a:endParaRPr/>
          </a:p>
          <a:p>
            <a:pPr indent="-323850" lvl="1" marL="914400" rtl="0" algn="l">
              <a:lnSpc>
                <a:spcPct val="90000"/>
              </a:lnSpc>
              <a:spcBef>
                <a:spcPts val="0"/>
              </a:spcBef>
              <a:spcAft>
                <a:spcPts val="0"/>
              </a:spcAft>
              <a:buSzPts val="1500"/>
              <a:buChar char="○"/>
            </a:pPr>
            <a:r>
              <a:rPr lang="en"/>
              <a:t>Participating schools/districts really appreciated the opportunity -- it was a celebration</a:t>
            </a:r>
            <a:endParaRPr/>
          </a:p>
          <a:p>
            <a:pPr indent="-323850" lvl="1" marL="914400" rtl="0" algn="l">
              <a:lnSpc>
                <a:spcPct val="90000"/>
              </a:lnSpc>
              <a:spcBef>
                <a:spcPts val="0"/>
              </a:spcBef>
              <a:spcAft>
                <a:spcPts val="0"/>
              </a:spcAft>
              <a:buSzPts val="1500"/>
              <a:buChar char="○"/>
            </a:pPr>
            <a:r>
              <a:rPr lang="en"/>
              <a:t>Lots of work!  </a:t>
            </a:r>
            <a:endParaRPr/>
          </a:p>
          <a:p>
            <a:pPr indent="-323850" lvl="1" marL="914400" rtl="0" algn="l">
              <a:lnSpc>
                <a:spcPct val="90000"/>
              </a:lnSpc>
              <a:spcBef>
                <a:spcPts val="0"/>
              </a:spcBef>
              <a:spcAft>
                <a:spcPts val="0"/>
              </a:spcAft>
              <a:buSzPts val="1500"/>
              <a:buChar char="○"/>
            </a:pPr>
            <a:r>
              <a:rPr lang="en"/>
              <a:t>Representativeness measure may need work</a:t>
            </a:r>
            <a:endParaRPr/>
          </a:p>
          <a:p>
            <a:pPr indent="-323850" lvl="1" marL="914400" rtl="0" algn="l">
              <a:lnSpc>
                <a:spcPct val="90000"/>
              </a:lnSpc>
              <a:spcBef>
                <a:spcPts val="0"/>
              </a:spcBef>
              <a:spcAft>
                <a:spcPts val="0"/>
              </a:spcAft>
              <a:buSzPts val="1500"/>
              <a:buChar char="○"/>
            </a:pPr>
            <a:r>
              <a:rPr lang="en"/>
              <a:t>UIP review can be a filter</a:t>
            </a:r>
            <a:endParaRPr/>
          </a:p>
          <a:p>
            <a:pPr indent="-323850" lvl="1" marL="914400" rtl="0" algn="l">
              <a:lnSpc>
                <a:spcPct val="90000"/>
              </a:lnSpc>
              <a:spcBef>
                <a:spcPts val="0"/>
              </a:spcBef>
              <a:spcAft>
                <a:spcPts val="0"/>
              </a:spcAft>
              <a:buSzPts val="1500"/>
              <a:buChar char="○"/>
            </a:pPr>
            <a:r>
              <a:rPr lang="en"/>
              <a:t>Site visit protocol is being tested now</a:t>
            </a:r>
            <a:endParaRPr/>
          </a:p>
          <a:p>
            <a:pPr indent="-323850" lvl="1" marL="914400" rtl="0" algn="l">
              <a:lnSpc>
                <a:spcPct val="90000"/>
              </a:lnSpc>
              <a:spcBef>
                <a:spcPts val="0"/>
              </a:spcBef>
              <a:spcAft>
                <a:spcPts val="0"/>
              </a:spcAft>
              <a:buSzPts val="1500"/>
              <a:buChar char="○"/>
            </a:pPr>
            <a:r>
              <a:rPr lang="en"/>
              <a:t>What to use for the future?</a:t>
            </a:r>
            <a:endParaRPr/>
          </a:p>
        </p:txBody>
      </p:sp>
      <p:sp>
        <p:nvSpPr>
          <p:cNvPr id="390" name="Google Shape;390;p14"/>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111db384495_2_31"/>
          <p:cNvSpPr txBox="1"/>
          <p:nvPr>
            <p:ph type="title"/>
          </p:nvPr>
        </p:nvSpPr>
        <p:spPr>
          <a:xfrm>
            <a:off x="332674" y="153882"/>
            <a:ext cx="6048900" cy="6738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Quotes from Participants</a:t>
            </a:r>
            <a:endParaRPr/>
          </a:p>
        </p:txBody>
      </p:sp>
      <p:sp>
        <p:nvSpPr>
          <p:cNvPr id="396" name="Google Shape;396;g111db384495_2_31"/>
          <p:cNvSpPr txBox="1"/>
          <p:nvPr>
            <p:ph idx="1" type="body"/>
          </p:nvPr>
        </p:nvSpPr>
        <p:spPr>
          <a:xfrm>
            <a:off x="596500" y="1165785"/>
            <a:ext cx="7886700" cy="3263400"/>
          </a:xfrm>
          <a:prstGeom prst="rect">
            <a:avLst/>
          </a:prstGeom>
        </p:spPr>
        <p:txBody>
          <a:bodyPr anchorCtr="0" anchor="t" bIns="0" lIns="0" spcFirstLastPara="1" rIns="0" wrap="square" tIns="0">
            <a:normAutofit fontScale="62500"/>
          </a:bodyPr>
          <a:lstStyle/>
          <a:p>
            <a:pPr indent="0" lvl="0" marL="0" rtl="0" algn="l">
              <a:lnSpc>
                <a:spcPct val="115000"/>
              </a:lnSpc>
              <a:spcBef>
                <a:spcPts val="1200"/>
              </a:spcBef>
              <a:spcAft>
                <a:spcPts val="0"/>
              </a:spcAft>
              <a:buClr>
                <a:schemeClr val="dk1"/>
              </a:buClr>
              <a:buSzPct val="61111"/>
              <a:buFont typeface="Arial"/>
              <a:buNone/>
            </a:pPr>
            <a:r>
              <a:rPr i="1" lang="en"/>
              <a:t>Thank you for maintaining the RTR process during the pandemic.  We are very appreciative of this opportunity.</a:t>
            </a:r>
            <a:endParaRPr i="1"/>
          </a:p>
          <a:p>
            <a:pPr indent="0" lvl="0" marL="0" rtl="0" algn="l">
              <a:lnSpc>
                <a:spcPct val="115000"/>
              </a:lnSpc>
              <a:spcBef>
                <a:spcPts val="1200"/>
              </a:spcBef>
              <a:spcAft>
                <a:spcPts val="0"/>
              </a:spcAft>
              <a:buClr>
                <a:schemeClr val="dk1"/>
              </a:buClr>
              <a:buSzPct val="61111"/>
              <a:buFont typeface="Arial"/>
              <a:buNone/>
            </a:pPr>
            <a:r>
              <a:rPr i="1" lang="en">
                <a:solidFill>
                  <a:srgbClr val="488BC8"/>
                </a:solidFill>
              </a:rPr>
              <a:t>The site visit was the most helpful, but also the district assessment tool was really helpful. We are using that with our middle and high school data too, just because we think it is valuable insight even though those two school didn't undergo a request to reconsider.</a:t>
            </a:r>
            <a:endParaRPr i="1">
              <a:solidFill>
                <a:srgbClr val="488BC8"/>
              </a:solidFill>
            </a:endParaRPr>
          </a:p>
          <a:p>
            <a:pPr indent="0" lvl="0" marL="0" rtl="0" algn="l">
              <a:lnSpc>
                <a:spcPct val="115000"/>
              </a:lnSpc>
              <a:spcBef>
                <a:spcPts val="1200"/>
              </a:spcBef>
              <a:spcAft>
                <a:spcPts val="0"/>
              </a:spcAft>
              <a:buClr>
                <a:schemeClr val="dk1"/>
              </a:buClr>
              <a:buSzPct val="61111"/>
              <a:buFont typeface="Arial"/>
              <a:buNone/>
            </a:pPr>
            <a:r>
              <a:rPr i="1" lang="en">
                <a:solidFill>
                  <a:srgbClr val="38761D"/>
                </a:solidFill>
              </a:rPr>
              <a:t>It was very simple and easy. It would have been nice to know sooner if the school qualified because we either would have had to do quick work to go through the other pathway or have done work in advance that wouldn't have been necessary. So, possibly a longer time between notification regarding the expedited review and the deadline for the other pathway. I know time was tight and there were lots of moving pieces but we grappled with how to plan/prepare accordingly.</a:t>
            </a:r>
            <a:r>
              <a:rPr i="1" lang="en"/>
              <a:t> </a:t>
            </a:r>
            <a:endParaRPr i="1"/>
          </a:p>
          <a:p>
            <a:pPr indent="0" lvl="0" marL="0" rtl="0" algn="l">
              <a:lnSpc>
                <a:spcPct val="115000"/>
              </a:lnSpc>
              <a:spcBef>
                <a:spcPts val="1200"/>
              </a:spcBef>
              <a:spcAft>
                <a:spcPts val="0"/>
              </a:spcAft>
              <a:buClr>
                <a:schemeClr val="dk1"/>
              </a:buClr>
              <a:buSzPct val="61111"/>
              <a:buFont typeface="Arial"/>
              <a:buNone/>
            </a:pPr>
            <a:r>
              <a:rPr lang="en">
                <a:solidFill>
                  <a:srgbClr val="9900FF"/>
                </a:solidFill>
              </a:rPr>
              <a:t> </a:t>
            </a:r>
            <a:r>
              <a:rPr i="1" lang="en">
                <a:solidFill>
                  <a:srgbClr val="9900FF"/>
                </a:solidFill>
              </a:rPr>
              <a:t>I really like this progress. It is much more rigorous than just looking at assessment data and provides our school with so much more valuable information and feedback that we can use for improving.</a:t>
            </a:r>
            <a:endParaRPr i="1">
              <a:solidFill>
                <a:srgbClr val="9900FF"/>
              </a:solidFill>
            </a:endParaRPr>
          </a:p>
          <a:p>
            <a:pPr indent="0" lvl="0" marL="0" rtl="0" algn="l">
              <a:lnSpc>
                <a:spcPct val="115000"/>
              </a:lnSpc>
              <a:spcBef>
                <a:spcPts val="1200"/>
              </a:spcBef>
              <a:spcAft>
                <a:spcPts val="0"/>
              </a:spcAft>
              <a:buClr>
                <a:schemeClr val="dk1"/>
              </a:buClr>
              <a:buSzPct val="61111"/>
              <a:buFont typeface="Arial"/>
              <a:buNone/>
            </a:pPr>
            <a:r>
              <a:rPr lang="en">
                <a:solidFill>
                  <a:srgbClr val="EF7521"/>
                </a:solidFill>
              </a:rPr>
              <a:t> </a:t>
            </a:r>
            <a:r>
              <a:rPr i="1" lang="en">
                <a:solidFill>
                  <a:srgbClr val="EF7521"/>
                </a:solidFill>
              </a:rPr>
              <a:t>We determined that the expedited and the second level with UIP review would be as much effort we would probably spend to get a rating changed.  Having site visits, etc. was just too much.  We would most likely not participate in that level of RTR.</a:t>
            </a:r>
            <a:endParaRPr i="1">
              <a:solidFill>
                <a:srgbClr val="EF7521"/>
              </a:solidFill>
            </a:endParaRPr>
          </a:p>
          <a:p>
            <a:pPr indent="0" lvl="0" marL="0" rtl="0" algn="l">
              <a:spcBef>
                <a:spcPts val="1200"/>
              </a:spcBef>
              <a:spcAft>
                <a:spcPts val="0"/>
              </a:spcAft>
              <a:buNone/>
            </a:pPr>
            <a:r>
              <a:t/>
            </a:r>
            <a:endParaRPr/>
          </a:p>
        </p:txBody>
      </p:sp>
      <p:sp>
        <p:nvSpPr>
          <p:cNvPr id="397" name="Google Shape;397;g111db384495_2_31"/>
          <p:cNvSpPr txBox="1"/>
          <p:nvPr>
            <p:ph idx="12" type="sldNum"/>
          </p:nvPr>
        </p:nvSpPr>
        <p:spPr>
          <a:xfrm>
            <a:off x="249655" y="4767263"/>
            <a:ext cx="2057400" cy="273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5"/>
          <p:cNvSpPr txBox="1"/>
          <p:nvPr>
            <p:ph type="ctrTitle"/>
          </p:nvPr>
        </p:nvSpPr>
        <p:spPr>
          <a:xfrm>
            <a:off x="0" y="1946787"/>
            <a:ext cx="9144000" cy="17532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SzPts val="3000"/>
              <a:buNone/>
            </a:pPr>
            <a:r>
              <a:rPr lang="en"/>
              <a:t>2022 State Accountability</a:t>
            </a:r>
            <a:endParaRPr/>
          </a:p>
        </p:txBody>
      </p:sp>
      <p:sp>
        <p:nvSpPr>
          <p:cNvPr id="403" name="Google Shape;403;p15"/>
          <p:cNvSpPr txBox="1"/>
          <p:nvPr>
            <p:ph idx="12" type="sldNum"/>
          </p:nvPr>
        </p:nvSpPr>
        <p:spPr>
          <a:xfrm>
            <a:off x="164079" y="4820266"/>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16"/>
          <p:cNvSpPr txBox="1"/>
          <p:nvPr>
            <p:ph type="title"/>
          </p:nvPr>
        </p:nvSpPr>
        <p:spPr>
          <a:xfrm>
            <a:off x="332674" y="115411"/>
            <a:ext cx="6048900" cy="5053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2400"/>
              <a:buFont typeface="Arial"/>
              <a:buNone/>
            </a:pPr>
            <a:r>
              <a:rPr lang="en"/>
              <a:t>Current Context for Accountability</a:t>
            </a:r>
            <a:endParaRPr/>
          </a:p>
        </p:txBody>
      </p:sp>
      <p:sp>
        <p:nvSpPr>
          <p:cNvPr id="409" name="Google Shape;409;p16"/>
          <p:cNvSpPr txBox="1"/>
          <p:nvPr>
            <p:ph idx="1" type="body"/>
          </p:nvPr>
        </p:nvSpPr>
        <p:spPr>
          <a:xfrm>
            <a:off x="628650" y="1007472"/>
            <a:ext cx="7886700" cy="3480505"/>
          </a:xfrm>
          <a:prstGeom prst="rect">
            <a:avLst/>
          </a:prstGeom>
          <a:noFill/>
          <a:ln>
            <a:noFill/>
          </a:ln>
        </p:spPr>
        <p:txBody>
          <a:bodyPr anchorCtr="0" anchor="t" bIns="45700" lIns="0" spcFirstLastPara="1" rIns="0" wrap="square" tIns="0">
            <a:noAutofit/>
          </a:bodyPr>
          <a:lstStyle/>
          <a:p>
            <a:pPr indent="-381000" lvl="0" marL="457200" rtl="0" algn="l">
              <a:lnSpc>
                <a:spcPct val="90000"/>
              </a:lnSpc>
              <a:spcBef>
                <a:spcPts val="1000"/>
              </a:spcBef>
              <a:spcAft>
                <a:spcPts val="0"/>
              </a:spcAft>
              <a:buClr>
                <a:schemeClr val="dk1"/>
              </a:buClr>
              <a:buSzPts val="2400"/>
              <a:buChar char="•"/>
            </a:pPr>
            <a:r>
              <a:rPr lang="en"/>
              <a:t>Accountability Audit </a:t>
            </a:r>
            <a:endParaRPr/>
          </a:p>
          <a:p>
            <a:pPr indent="-381000" lvl="0" marL="457200" rtl="0" algn="l">
              <a:lnSpc>
                <a:spcPct val="90000"/>
              </a:lnSpc>
              <a:spcBef>
                <a:spcPts val="1000"/>
              </a:spcBef>
              <a:spcAft>
                <a:spcPts val="0"/>
              </a:spcAft>
              <a:buClr>
                <a:schemeClr val="dk1"/>
              </a:buClr>
              <a:buSzPts val="2400"/>
              <a:buChar char="•"/>
            </a:pPr>
            <a:r>
              <a:rPr lang="en"/>
              <a:t>Current policy landscape for fall 2022</a:t>
            </a:r>
            <a:endParaRPr/>
          </a:p>
          <a:p>
            <a:pPr indent="-355600" lvl="1" marL="914400" rtl="0" algn="l">
              <a:lnSpc>
                <a:spcPct val="90000"/>
              </a:lnSpc>
              <a:spcBef>
                <a:spcPts val="500"/>
              </a:spcBef>
              <a:spcAft>
                <a:spcPts val="0"/>
              </a:spcAft>
              <a:buClr>
                <a:schemeClr val="dk1"/>
              </a:buClr>
              <a:buSzPts val="2000"/>
              <a:buChar char="•"/>
            </a:pPr>
            <a:r>
              <a:rPr lang="en"/>
              <a:t>Full state assessment schedule in spring 2022</a:t>
            </a:r>
            <a:endParaRPr/>
          </a:p>
          <a:p>
            <a:pPr indent="-355600" lvl="1" marL="914400" rtl="0" algn="l">
              <a:lnSpc>
                <a:spcPct val="90000"/>
              </a:lnSpc>
              <a:spcBef>
                <a:spcPts val="500"/>
              </a:spcBef>
              <a:spcAft>
                <a:spcPts val="0"/>
              </a:spcAft>
              <a:buClr>
                <a:schemeClr val="dk1"/>
              </a:buClr>
              <a:buSzPts val="2000"/>
              <a:buChar char="•"/>
            </a:pPr>
            <a:r>
              <a:rPr lang="en"/>
              <a:t>Performance frameworks resume in fall 2022</a:t>
            </a:r>
            <a:endParaRPr/>
          </a:p>
          <a:p>
            <a:pPr indent="-355600" lvl="1" marL="914400" rtl="0" algn="l">
              <a:lnSpc>
                <a:spcPct val="90000"/>
              </a:lnSpc>
              <a:spcBef>
                <a:spcPts val="500"/>
              </a:spcBef>
              <a:spcAft>
                <a:spcPts val="0"/>
              </a:spcAft>
              <a:buClr>
                <a:schemeClr val="dk1"/>
              </a:buClr>
              <a:buSzPts val="2000"/>
              <a:buChar char="•"/>
            </a:pPr>
            <a:r>
              <a:rPr lang="en"/>
              <a:t>Elementary and Secondary Education Act (ESEA) identification process resumes in fall 2022</a:t>
            </a:r>
            <a:br>
              <a:rPr lang="en"/>
            </a:br>
            <a:endParaRPr/>
          </a:p>
          <a:p>
            <a:pPr indent="-381000" lvl="0" marL="457200" rtl="0" algn="l">
              <a:lnSpc>
                <a:spcPct val="90000"/>
              </a:lnSpc>
              <a:spcBef>
                <a:spcPts val="1000"/>
              </a:spcBef>
              <a:spcAft>
                <a:spcPts val="0"/>
              </a:spcAft>
              <a:buClr>
                <a:schemeClr val="dk1"/>
              </a:buClr>
              <a:buSzPts val="2400"/>
              <a:buChar char="•"/>
            </a:pPr>
            <a:r>
              <a:rPr lang="en"/>
              <a:t>Consideration for 2022 frameworks</a:t>
            </a:r>
            <a:endParaRPr/>
          </a:p>
          <a:p>
            <a:pPr indent="-355600" lvl="1" marL="914400" rtl="0" algn="l">
              <a:lnSpc>
                <a:spcPct val="90000"/>
              </a:lnSpc>
              <a:spcBef>
                <a:spcPts val="500"/>
              </a:spcBef>
              <a:spcAft>
                <a:spcPts val="0"/>
              </a:spcAft>
              <a:buClr>
                <a:schemeClr val="dk1"/>
              </a:buClr>
              <a:buSzPts val="2000"/>
              <a:buChar char="•"/>
            </a:pPr>
            <a:r>
              <a:rPr lang="en"/>
              <a:t>We are still in a pandemic and moving toward recovery</a:t>
            </a:r>
            <a:endParaRPr/>
          </a:p>
          <a:p>
            <a:pPr indent="-355600" lvl="1" marL="914400" rtl="0" algn="l">
              <a:lnSpc>
                <a:spcPct val="90000"/>
              </a:lnSpc>
              <a:spcBef>
                <a:spcPts val="500"/>
              </a:spcBef>
              <a:spcAft>
                <a:spcPts val="0"/>
              </a:spcAft>
              <a:buClr>
                <a:schemeClr val="dk1"/>
              </a:buClr>
              <a:buSzPts val="2000"/>
              <a:buChar char="•"/>
            </a:pPr>
            <a:r>
              <a:rPr lang="en"/>
              <a:t>Many data elements will be available, but growth will be more limited (e.g.,  alternating grades/content area schedule in 2021, cannot offer 3-year frameworks).</a:t>
            </a:r>
            <a:endParaRPr/>
          </a:p>
          <a:p>
            <a:pPr indent="-228600" lvl="1" marL="914400" rtl="0" algn="l">
              <a:lnSpc>
                <a:spcPct val="90000"/>
              </a:lnSpc>
              <a:spcBef>
                <a:spcPts val="500"/>
              </a:spcBef>
              <a:spcAft>
                <a:spcPts val="0"/>
              </a:spcAft>
              <a:buClr>
                <a:schemeClr val="dk1"/>
              </a:buClr>
              <a:buSzPts val="2000"/>
              <a:buNone/>
            </a:pPr>
            <a:r>
              <a:t/>
            </a:r>
            <a:endParaRPr/>
          </a:p>
        </p:txBody>
      </p:sp>
      <p:sp>
        <p:nvSpPr>
          <p:cNvPr id="410" name="Google Shape;410;p16"/>
          <p:cNvSpPr txBox="1"/>
          <p:nvPr>
            <p:ph idx="12" type="sldNum"/>
          </p:nvPr>
        </p:nvSpPr>
        <p:spPr>
          <a:xfrm>
            <a:off x="118037" y="4771975"/>
            <a:ext cx="2057400" cy="205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7F7F7F"/>
              </a:buClr>
              <a:buSzPts val="1600"/>
              <a:buFont typeface="Calibri"/>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7"/>
          <p:cNvSpPr txBox="1"/>
          <p:nvPr>
            <p:ph type="title"/>
          </p:nvPr>
        </p:nvSpPr>
        <p:spPr>
          <a:xfrm>
            <a:off x="274320" y="366665"/>
            <a:ext cx="8869680" cy="451934"/>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000"/>
              <a:buFont typeface="Arial"/>
              <a:buNone/>
            </a:pPr>
            <a:r>
              <a:rPr b="1" lang="en" sz="2000"/>
              <a:t>Implications for the future:  Accountability Audit</a:t>
            </a:r>
            <a:endParaRPr/>
          </a:p>
        </p:txBody>
      </p:sp>
      <p:sp>
        <p:nvSpPr>
          <p:cNvPr id="417" name="Google Shape;417;p17"/>
          <p:cNvSpPr txBox="1"/>
          <p:nvPr>
            <p:ph idx="1" type="body"/>
          </p:nvPr>
        </p:nvSpPr>
        <p:spPr>
          <a:xfrm>
            <a:off x="628650" y="1097280"/>
            <a:ext cx="7886700" cy="3619686"/>
          </a:xfrm>
          <a:prstGeom prst="rect">
            <a:avLst/>
          </a:prstGeom>
          <a:noFill/>
          <a:ln>
            <a:noFill/>
          </a:ln>
        </p:spPr>
        <p:txBody>
          <a:bodyPr anchorCtr="0" anchor="t" bIns="45700" lIns="91425" spcFirstLastPara="1" rIns="91425" wrap="square" tIns="45700">
            <a:normAutofit fontScale="92500" lnSpcReduction="20000"/>
          </a:bodyPr>
          <a:lstStyle/>
          <a:p>
            <a:pPr indent="-277177" lvl="0" marL="400050" rtl="0" algn="l">
              <a:lnSpc>
                <a:spcPct val="90000"/>
              </a:lnSpc>
              <a:spcBef>
                <a:spcPts val="1800"/>
              </a:spcBef>
              <a:spcAft>
                <a:spcPts val="0"/>
              </a:spcAft>
              <a:buClr>
                <a:schemeClr val="dk1"/>
              </a:buClr>
              <a:buSzPct val="100000"/>
              <a:buChar char="•"/>
            </a:pPr>
            <a:r>
              <a:rPr lang="en" sz="1800" u="sng">
                <a:solidFill>
                  <a:schemeClr val="hlink"/>
                </a:solidFill>
                <a:hlinkClick r:id="rId3"/>
              </a:rPr>
              <a:t>HB 21-1294:  Audit of Statewide Education Accountability Systems</a:t>
            </a:r>
            <a:endParaRPr sz="1800"/>
          </a:p>
          <a:p>
            <a:pPr indent="-277177" lvl="0" marL="400050" rtl="0" algn="l">
              <a:lnSpc>
                <a:spcPct val="90000"/>
              </a:lnSpc>
              <a:spcBef>
                <a:spcPts val="1800"/>
              </a:spcBef>
              <a:spcAft>
                <a:spcPts val="0"/>
              </a:spcAft>
              <a:buClr>
                <a:schemeClr val="dk1"/>
              </a:buClr>
              <a:buSzPct val="100000"/>
              <a:buChar char="•"/>
            </a:pPr>
            <a:r>
              <a:rPr lang="en" sz="1800"/>
              <a:t>Audit is run by the Office of the State Auditor.  They selected HumRRO to collect and evaluate the system.</a:t>
            </a:r>
            <a:endParaRPr/>
          </a:p>
          <a:p>
            <a:pPr indent="-277177" lvl="0" marL="400050" rtl="0" algn="l">
              <a:lnSpc>
                <a:spcPct val="90000"/>
              </a:lnSpc>
              <a:spcBef>
                <a:spcPts val="1800"/>
              </a:spcBef>
              <a:spcAft>
                <a:spcPts val="0"/>
              </a:spcAft>
              <a:buClr>
                <a:schemeClr val="dk1"/>
              </a:buClr>
              <a:buSzPct val="100000"/>
              <a:buChar char="•"/>
            </a:pPr>
            <a:r>
              <a:rPr lang="en" sz="1800"/>
              <a:t>CDE is providing data currently.  HumRRO may approach districts for additional data.  Report due by November 15, 2022; made public by December 2022.</a:t>
            </a:r>
            <a:endParaRPr/>
          </a:p>
          <a:p>
            <a:pPr indent="-277177" lvl="0" marL="400050" rtl="0" algn="l">
              <a:lnSpc>
                <a:spcPct val="90000"/>
              </a:lnSpc>
              <a:spcBef>
                <a:spcPts val="1800"/>
              </a:spcBef>
              <a:spcAft>
                <a:spcPts val="0"/>
              </a:spcAft>
              <a:buClr>
                <a:schemeClr val="dk1"/>
              </a:buClr>
              <a:buSzPct val="100000"/>
              <a:buChar char="•"/>
            </a:pPr>
            <a:r>
              <a:rPr lang="en" sz="1800"/>
              <a:t>The intent is to determine whether the current system:</a:t>
            </a:r>
            <a:endParaRPr/>
          </a:p>
          <a:p>
            <a:pPr indent="-277176" lvl="1" marL="857250" rtl="0" algn="l">
              <a:lnSpc>
                <a:spcPct val="100000"/>
              </a:lnSpc>
              <a:spcBef>
                <a:spcPts val="1800"/>
              </a:spcBef>
              <a:spcAft>
                <a:spcPts val="0"/>
              </a:spcAft>
              <a:buClr>
                <a:schemeClr val="dk1"/>
              </a:buClr>
              <a:buSzPct val="128571"/>
              <a:buChar char="•"/>
            </a:pPr>
            <a:r>
              <a:rPr lang="en" sz="1400"/>
              <a:t>Meets the goals and intentions of the General Assembly, as stated in the legislative declarations set forth in Section 22-7-1002, C.R.S., and Section 22-11-102, C.R.S. </a:t>
            </a:r>
            <a:endParaRPr/>
          </a:p>
          <a:p>
            <a:pPr indent="-277176" lvl="1" marL="857250" rtl="0" algn="l">
              <a:lnSpc>
                <a:spcPct val="100000"/>
              </a:lnSpc>
              <a:spcBef>
                <a:spcPts val="1800"/>
              </a:spcBef>
              <a:spcAft>
                <a:spcPts val="0"/>
              </a:spcAft>
              <a:buClr>
                <a:schemeClr val="dk1"/>
              </a:buClr>
              <a:buSzPct val="128571"/>
              <a:buChar char="•"/>
            </a:pPr>
            <a:r>
              <a:rPr lang="en" sz="1400"/>
              <a:t>Contains institutional or cultural biases based on race, ethnicity, religion, sex, sexual orientation, nationality, disability, age, or economic status. </a:t>
            </a:r>
            <a:endParaRPr/>
          </a:p>
          <a:p>
            <a:pPr indent="-277176" lvl="1" marL="857250" rtl="0" algn="l">
              <a:lnSpc>
                <a:spcPct val="100000"/>
              </a:lnSpc>
              <a:spcBef>
                <a:spcPts val="1800"/>
              </a:spcBef>
              <a:spcAft>
                <a:spcPts val="0"/>
              </a:spcAft>
              <a:buClr>
                <a:schemeClr val="dk1"/>
              </a:buClr>
              <a:buSzPct val="128571"/>
              <a:buChar char="•"/>
            </a:pPr>
            <a:r>
              <a:rPr lang="en" sz="1400"/>
              <a:t>Provides an accurate, credible, and comparable assessment of public education throughout the state.</a:t>
            </a:r>
            <a:endParaRPr/>
          </a:p>
        </p:txBody>
      </p:sp>
      <p:sp>
        <p:nvSpPr>
          <p:cNvPr id="418" name="Google Shape;418;p17"/>
          <p:cNvSpPr txBox="1"/>
          <p:nvPr>
            <p:ph idx="12" type="sldNum"/>
          </p:nvPr>
        </p:nvSpPr>
        <p:spPr>
          <a:xfrm>
            <a:off x="145746" y="4716966"/>
            <a:ext cx="2057400" cy="205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7F7F7F"/>
              </a:buClr>
              <a:buSzPts val="1600"/>
              <a:buFont typeface="Calibri"/>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
          <p:cNvSpPr txBox="1"/>
          <p:nvPr>
            <p:ph idx="4294967295" type="title"/>
          </p:nvPr>
        </p:nvSpPr>
        <p:spPr>
          <a:xfrm>
            <a:off x="302049" y="2234857"/>
            <a:ext cx="6048900" cy="673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Agenda</a:t>
            </a:r>
            <a:endParaRPr/>
          </a:p>
        </p:txBody>
      </p:sp>
      <p:sp>
        <p:nvSpPr>
          <p:cNvPr id="277" name="Google Shape;277;p2"/>
          <p:cNvSpPr/>
          <p:nvPr/>
        </p:nvSpPr>
        <p:spPr>
          <a:xfrm>
            <a:off x="3287575" y="0"/>
            <a:ext cx="5917800" cy="5143500"/>
          </a:xfrm>
          <a:prstGeom prst="rect">
            <a:avLst/>
          </a:prstGeom>
          <a:solidFill>
            <a:srgbClr val="EF752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
          <p:cNvSpPr txBox="1"/>
          <p:nvPr/>
        </p:nvSpPr>
        <p:spPr>
          <a:xfrm>
            <a:off x="4377500" y="995100"/>
            <a:ext cx="4206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erriweather"/>
              <a:ea typeface="Merriweather"/>
              <a:cs typeface="Merriweather"/>
              <a:sym typeface="Merriweather"/>
            </a:endParaRPr>
          </a:p>
        </p:txBody>
      </p:sp>
      <p:sp>
        <p:nvSpPr>
          <p:cNvPr id="279" name="Google Shape;279;p2"/>
          <p:cNvSpPr txBox="1"/>
          <p:nvPr/>
        </p:nvSpPr>
        <p:spPr>
          <a:xfrm>
            <a:off x="4290175" y="855221"/>
            <a:ext cx="3912600" cy="32931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en" sz="1800" u="none" cap="none" strike="noStrike">
                <a:solidFill>
                  <a:schemeClr val="lt1"/>
                </a:solidFill>
                <a:latin typeface="Calibri"/>
                <a:ea typeface="Calibri"/>
                <a:cs typeface="Calibri"/>
                <a:sym typeface="Calibri"/>
              </a:rPr>
              <a:t>Welcome</a:t>
            </a:r>
            <a:endParaRPr/>
          </a:p>
          <a:p>
            <a:pPr indent="0" lvl="0" marL="0" marR="0" rtl="0" algn="l">
              <a:lnSpc>
                <a:spcPct val="100000"/>
              </a:lnSpc>
              <a:spcBef>
                <a:spcPts val="0"/>
              </a:spcBef>
              <a:spcAft>
                <a:spcPts val="0"/>
              </a:spcAft>
              <a:buNone/>
            </a:pPr>
            <a:r>
              <a:t/>
            </a:r>
            <a:endParaRPr b="0" i="0" sz="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1800" u="none" cap="none" strike="noStrike">
                <a:solidFill>
                  <a:schemeClr val="lt1"/>
                </a:solidFill>
                <a:latin typeface="Calibri"/>
                <a:ea typeface="Calibri"/>
                <a:cs typeface="Calibri"/>
                <a:sym typeface="Calibri"/>
              </a:rPr>
              <a:t>2021 Request to Reconsider Update and Reflection</a:t>
            </a:r>
            <a:endParaRPr/>
          </a:p>
          <a:p>
            <a:pPr indent="0" lvl="0" marL="0" marR="0" rtl="0" algn="l">
              <a:lnSpc>
                <a:spcPct val="100000"/>
              </a:lnSpc>
              <a:spcBef>
                <a:spcPts val="0"/>
              </a:spcBef>
              <a:spcAft>
                <a:spcPts val="0"/>
              </a:spcAft>
              <a:buNone/>
            </a:pPr>
            <a:r>
              <a:t/>
            </a:r>
            <a:endParaRPr b="0" i="0" sz="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1800" u="none" cap="none" strike="noStrike">
                <a:solidFill>
                  <a:schemeClr val="lt1"/>
                </a:solidFill>
                <a:latin typeface="Calibri"/>
                <a:ea typeface="Calibri"/>
                <a:cs typeface="Calibri"/>
                <a:sym typeface="Calibri"/>
              </a:rPr>
              <a:t>2022 State Accountability Update and Small Group Discussion</a:t>
            </a:r>
            <a:endParaRPr/>
          </a:p>
          <a:p>
            <a:pPr indent="0" lvl="0" marL="0" marR="0" rtl="0" algn="l">
              <a:lnSpc>
                <a:spcPct val="100000"/>
              </a:lnSpc>
              <a:spcBef>
                <a:spcPts val="0"/>
              </a:spcBef>
              <a:spcAft>
                <a:spcPts val="0"/>
              </a:spcAft>
              <a:buNone/>
            </a:pPr>
            <a:r>
              <a:t/>
            </a:r>
            <a:endParaRPr b="0" i="0" sz="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1800" u="none" cap="none" strike="noStrike">
                <a:solidFill>
                  <a:schemeClr val="lt1"/>
                </a:solidFill>
                <a:latin typeface="Calibri"/>
                <a:ea typeface="Calibri"/>
                <a:cs typeface="Calibri"/>
                <a:sym typeface="Calibri"/>
              </a:rPr>
              <a:t>UIP Updates on Re-envisioning Process and Template Rollover</a:t>
            </a:r>
            <a:endParaRPr/>
          </a:p>
          <a:p>
            <a:pPr indent="0" lvl="0" marL="0" marR="0" rtl="0" algn="l">
              <a:lnSpc>
                <a:spcPct val="100000"/>
              </a:lnSpc>
              <a:spcBef>
                <a:spcPts val="0"/>
              </a:spcBef>
              <a:spcAft>
                <a:spcPts val="0"/>
              </a:spcAft>
              <a:buNone/>
            </a:pPr>
            <a:r>
              <a:t/>
            </a:r>
            <a:endParaRPr b="0" i="0" sz="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1800" u="none" cap="none" strike="noStrike">
                <a:solidFill>
                  <a:schemeClr val="lt1"/>
                </a:solidFill>
                <a:latin typeface="Calibri"/>
                <a:ea typeface="Calibri"/>
                <a:cs typeface="Calibri"/>
                <a:sym typeface="Calibri"/>
              </a:rPr>
              <a:t>ESSA State Plan Amendment Update</a:t>
            </a:r>
            <a:endParaRPr/>
          </a:p>
          <a:p>
            <a:pPr indent="0" lvl="0" marL="0" marR="0" rtl="0" algn="l">
              <a:lnSpc>
                <a:spcPct val="100000"/>
              </a:lnSpc>
              <a:spcBef>
                <a:spcPts val="0"/>
              </a:spcBef>
              <a:spcAft>
                <a:spcPts val="0"/>
              </a:spcAft>
              <a:buNone/>
            </a:pPr>
            <a:r>
              <a:t/>
            </a:r>
            <a:endParaRPr b="0" i="0" sz="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b="0" i="0" lang="en" sz="1800" u="none" cap="none" strike="noStrike">
                <a:solidFill>
                  <a:schemeClr val="lt1"/>
                </a:solidFill>
                <a:latin typeface="Calibri"/>
                <a:ea typeface="Calibri"/>
                <a:cs typeface="Calibri"/>
                <a:sym typeface="Calibri"/>
              </a:rPr>
              <a:t>Logistics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8"/>
          <p:cNvSpPr txBox="1"/>
          <p:nvPr>
            <p:ph type="title"/>
          </p:nvPr>
        </p:nvSpPr>
        <p:spPr>
          <a:xfrm>
            <a:off x="332674" y="115411"/>
            <a:ext cx="6048900" cy="5053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2400"/>
              <a:buFont typeface="Arial"/>
              <a:buNone/>
            </a:pPr>
            <a:r>
              <a:rPr lang="en"/>
              <a:t>What Data Will be Available in 2022-23:  Anticipating Performance Frameworks</a:t>
            </a:r>
            <a:endParaRPr/>
          </a:p>
        </p:txBody>
      </p:sp>
      <p:graphicFrame>
        <p:nvGraphicFramePr>
          <p:cNvPr id="424" name="Google Shape;424;p18"/>
          <p:cNvGraphicFramePr/>
          <p:nvPr/>
        </p:nvGraphicFramePr>
        <p:xfrm>
          <a:off x="245193" y="956822"/>
          <a:ext cx="3000000" cy="3000000"/>
        </p:xfrm>
        <a:graphic>
          <a:graphicData uri="http://schemas.openxmlformats.org/drawingml/2006/table">
            <a:tbl>
              <a:tblPr>
                <a:noFill/>
                <a:tableStyleId>{2CE22B07-04A4-46FB-A9A6-E9474B847BF1}</a:tableStyleId>
              </a:tblPr>
              <a:tblGrid>
                <a:gridCol w="1246150"/>
                <a:gridCol w="1400275"/>
                <a:gridCol w="1974300"/>
              </a:tblGrid>
              <a:tr h="67410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solidFill>
                            <a:schemeClr val="lt1"/>
                          </a:solidFill>
                        </a:rPr>
                        <a:t>Performance Indicator</a:t>
                      </a:r>
                      <a:endParaRPr sz="1100" u="none" cap="none" strike="noStrike">
                        <a:solidFill>
                          <a:schemeClr val="lt1"/>
                        </a:solidFill>
                        <a:latin typeface="Calibri"/>
                        <a:ea typeface="Calibri"/>
                        <a:cs typeface="Calibri"/>
                        <a:sym typeface="Calibri"/>
                      </a:endParaRPr>
                    </a:p>
                  </a:txBody>
                  <a:tcPr marT="45675" marB="45675" marR="121800" marL="121800" anchor="ctr">
                    <a:solidFill>
                      <a:schemeClr val="accen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lt1"/>
                          </a:solidFill>
                        </a:rPr>
                        <a:t>Weight</a:t>
                      </a:r>
                      <a:endParaRPr sz="1400" u="none" cap="none" strike="noStrike">
                        <a:solidFill>
                          <a:schemeClr val="lt1"/>
                        </a:solidFill>
                        <a:latin typeface="Calibri"/>
                        <a:ea typeface="Calibri"/>
                        <a:cs typeface="Calibri"/>
                        <a:sym typeface="Calibri"/>
                      </a:endParaRPr>
                    </a:p>
                  </a:txBody>
                  <a:tcPr marT="45675" marB="45675" marR="121800" marL="121800" anchor="ctr">
                    <a:solidFill>
                      <a:schemeClr val="accen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lt1"/>
                          </a:solidFill>
                          <a:latin typeface="Calibri"/>
                          <a:ea typeface="Calibri"/>
                          <a:cs typeface="Calibri"/>
                          <a:sym typeface="Calibri"/>
                        </a:rPr>
                        <a:t>Availability for 2022 Frameworks</a:t>
                      </a:r>
                      <a:endParaRPr sz="1400" u="none" cap="none" strike="noStrike">
                        <a:solidFill>
                          <a:schemeClr val="lt1"/>
                        </a:solidFill>
                        <a:latin typeface="Calibri"/>
                        <a:ea typeface="Calibri"/>
                        <a:cs typeface="Calibri"/>
                        <a:sym typeface="Calibri"/>
                      </a:endParaRPr>
                    </a:p>
                  </a:txBody>
                  <a:tcPr marT="45675" marB="45675" marR="121800" marL="121800" anchor="ctr">
                    <a:solidFill>
                      <a:schemeClr val="accent1"/>
                    </a:solidFill>
                  </a:tcPr>
                </a:tc>
              </a:tr>
              <a:tr h="1090350">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t>Academic Achievement</a:t>
                      </a:r>
                      <a:endParaRPr sz="1100" u="none" cap="none" strike="noStrike"/>
                    </a:p>
                    <a:p>
                      <a:pPr indent="0" lvl="0" marL="0" marR="0" rtl="0" algn="ctr">
                        <a:lnSpc>
                          <a:spcPct val="100000"/>
                        </a:lnSpc>
                        <a:spcBef>
                          <a:spcPts val="0"/>
                        </a:spcBef>
                        <a:spcAft>
                          <a:spcPts val="0"/>
                        </a:spcAft>
                        <a:buClr>
                          <a:srgbClr val="000000"/>
                        </a:buClr>
                        <a:buSzPts val="900"/>
                        <a:buFont typeface="Arial"/>
                        <a:buNone/>
                      </a:pPr>
                      <a:br>
                        <a:rPr b="1" lang="en" sz="900" u="none" cap="none" strike="noStrike"/>
                      </a:br>
                      <a:endParaRPr b="1" sz="900" u="none" cap="none" strike="noStrike">
                        <a:solidFill>
                          <a:schemeClr val="lt1"/>
                        </a:solidFill>
                        <a:latin typeface="Calibri"/>
                        <a:ea typeface="Calibri"/>
                        <a:cs typeface="Calibri"/>
                        <a:sym typeface="Calibri"/>
                      </a:endParaRPr>
                    </a:p>
                  </a:txBody>
                  <a:tcPr marT="45675" marB="45675" marR="121800" marL="121800" anchor="ctr"/>
                </a:tc>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t>40%</a:t>
                      </a:r>
                      <a:endParaRPr sz="1100" u="none" cap="none" strike="noStrike"/>
                    </a:p>
                    <a:p>
                      <a:pPr indent="0" lvl="0" marL="0" marR="0" rtl="0" algn="ctr">
                        <a:lnSpc>
                          <a:spcPct val="100000"/>
                        </a:lnSpc>
                        <a:spcBef>
                          <a:spcPts val="0"/>
                        </a:spcBef>
                        <a:spcAft>
                          <a:spcPts val="0"/>
                        </a:spcAft>
                        <a:buClr>
                          <a:srgbClr val="000000"/>
                        </a:buClr>
                        <a:buSzPts val="900"/>
                        <a:buFont typeface="Arial"/>
                        <a:buNone/>
                      </a:pPr>
                      <a:r>
                        <a:rPr b="1" lang="en" sz="900" u="none" cap="none" strike="noStrike"/>
                        <a:t>Elementary &amp; Middle Schools</a:t>
                      </a:r>
                      <a:endParaRPr sz="1100" u="none" cap="none" strike="noStrike"/>
                    </a:p>
                    <a:p>
                      <a:pPr indent="0" lvl="0" marL="0" marR="0" rtl="0" algn="ctr">
                        <a:lnSpc>
                          <a:spcPct val="100000"/>
                        </a:lnSpc>
                        <a:spcBef>
                          <a:spcPts val="0"/>
                        </a:spcBef>
                        <a:spcAft>
                          <a:spcPts val="0"/>
                        </a:spcAft>
                        <a:buClr>
                          <a:srgbClr val="000000"/>
                        </a:buClr>
                        <a:buSzPts val="900"/>
                        <a:buFont typeface="Arial"/>
                        <a:buNone/>
                      </a:pPr>
                      <a:r>
                        <a:t/>
                      </a:r>
                      <a:endParaRPr b="1" sz="900" u="none" cap="none" strike="noStrike"/>
                    </a:p>
                    <a:p>
                      <a:pPr indent="0" lvl="0" marL="0" marR="0" rtl="0" algn="ctr">
                        <a:lnSpc>
                          <a:spcPct val="100000"/>
                        </a:lnSpc>
                        <a:spcBef>
                          <a:spcPts val="0"/>
                        </a:spcBef>
                        <a:spcAft>
                          <a:spcPts val="0"/>
                        </a:spcAft>
                        <a:buClr>
                          <a:srgbClr val="000000"/>
                        </a:buClr>
                        <a:buSzPts val="900"/>
                        <a:buFont typeface="Arial"/>
                        <a:buNone/>
                      </a:pPr>
                      <a:r>
                        <a:rPr b="1" lang="en" sz="900" u="none" cap="none" strike="noStrike"/>
                        <a:t>30% </a:t>
                      </a:r>
                      <a:endParaRPr sz="1100" u="none" cap="none" strike="noStrike"/>
                    </a:p>
                    <a:p>
                      <a:pPr indent="0" lvl="0" marL="0" marR="0" rtl="0" algn="ctr">
                        <a:lnSpc>
                          <a:spcPct val="100000"/>
                        </a:lnSpc>
                        <a:spcBef>
                          <a:spcPts val="0"/>
                        </a:spcBef>
                        <a:spcAft>
                          <a:spcPts val="0"/>
                        </a:spcAft>
                        <a:buClr>
                          <a:srgbClr val="000000"/>
                        </a:buClr>
                        <a:buSzPts val="900"/>
                        <a:buFont typeface="Arial"/>
                        <a:buNone/>
                      </a:pPr>
                      <a:r>
                        <a:rPr b="1" lang="en" sz="900" u="none" cap="none" strike="noStrike"/>
                        <a:t>High Schools &amp; Districts</a:t>
                      </a:r>
                      <a:endParaRPr b="1" sz="900" u="none" cap="none" strike="noStrike">
                        <a:solidFill>
                          <a:schemeClr val="dk1"/>
                        </a:solidFill>
                        <a:latin typeface="Calibri"/>
                        <a:ea typeface="Calibri"/>
                        <a:cs typeface="Calibri"/>
                        <a:sym typeface="Calibri"/>
                      </a:endParaRPr>
                    </a:p>
                  </a:txBody>
                  <a:tcPr marT="45675" marB="45675" marR="121800" marL="121800" anchor="ctr"/>
                </a:tc>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solidFill>
                            <a:schemeClr val="dk1"/>
                          </a:solidFill>
                          <a:latin typeface="Calibri"/>
                          <a:ea typeface="Calibri"/>
                          <a:cs typeface="Calibri"/>
                          <a:sym typeface="Calibri"/>
                        </a:rPr>
                        <a:t>Yes, assuming participation in spring 2022 assessment is adequate</a:t>
                      </a:r>
                      <a:endParaRPr b="1" sz="900" u="none" cap="none" strike="noStrike">
                        <a:solidFill>
                          <a:schemeClr val="dk1"/>
                        </a:solidFill>
                        <a:latin typeface="Calibri"/>
                        <a:ea typeface="Calibri"/>
                        <a:cs typeface="Calibri"/>
                        <a:sym typeface="Calibri"/>
                      </a:endParaRPr>
                    </a:p>
                  </a:txBody>
                  <a:tcPr marT="45675" marB="45675" marR="121800" marL="121800" anchor="ctr">
                    <a:solidFill>
                      <a:srgbClr val="C4E0B2"/>
                    </a:solidFill>
                  </a:tcPr>
                </a:tc>
              </a:tr>
              <a:tr h="1090350">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t>Academic Growth</a:t>
                      </a:r>
                      <a:endParaRPr b="1" sz="900" u="none" cap="none" strike="noStrike">
                        <a:solidFill>
                          <a:schemeClr val="lt1"/>
                        </a:solidFill>
                        <a:latin typeface="Calibri"/>
                        <a:ea typeface="Calibri"/>
                        <a:cs typeface="Calibri"/>
                        <a:sym typeface="Calibri"/>
                      </a:endParaRPr>
                    </a:p>
                  </a:txBody>
                  <a:tcPr marT="45675" marB="45675" marR="121800" marL="121800" anchor="ctr"/>
                </a:tc>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t>60%</a:t>
                      </a:r>
                      <a:endParaRPr sz="1100" u="none" cap="none" strike="noStrike"/>
                    </a:p>
                    <a:p>
                      <a:pPr indent="0" lvl="0" marL="0" marR="0" rtl="0" algn="ctr">
                        <a:lnSpc>
                          <a:spcPct val="100000"/>
                        </a:lnSpc>
                        <a:spcBef>
                          <a:spcPts val="0"/>
                        </a:spcBef>
                        <a:spcAft>
                          <a:spcPts val="0"/>
                        </a:spcAft>
                        <a:buClr>
                          <a:srgbClr val="000000"/>
                        </a:buClr>
                        <a:buSzPts val="900"/>
                        <a:buFont typeface="Arial"/>
                        <a:buNone/>
                      </a:pPr>
                      <a:r>
                        <a:rPr b="1" lang="en" sz="900" u="none" cap="none" strike="noStrike"/>
                        <a:t>Elementary &amp; Middle Schools</a:t>
                      </a:r>
                      <a:endParaRPr sz="1100" u="none" cap="none" strike="noStrike"/>
                    </a:p>
                    <a:p>
                      <a:pPr indent="0" lvl="0" marL="0" marR="0" rtl="0" algn="ctr">
                        <a:lnSpc>
                          <a:spcPct val="100000"/>
                        </a:lnSpc>
                        <a:spcBef>
                          <a:spcPts val="0"/>
                        </a:spcBef>
                        <a:spcAft>
                          <a:spcPts val="0"/>
                        </a:spcAft>
                        <a:buClr>
                          <a:srgbClr val="000000"/>
                        </a:buClr>
                        <a:buSzPts val="900"/>
                        <a:buFont typeface="Arial"/>
                        <a:buNone/>
                      </a:pPr>
                      <a:r>
                        <a:t/>
                      </a:r>
                      <a:endParaRPr b="1" sz="900" u="none" cap="none" strike="noStrike"/>
                    </a:p>
                    <a:p>
                      <a:pPr indent="0" lvl="0" marL="0" marR="0" rtl="0" algn="ctr">
                        <a:lnSpc>
                          <a:spcPct val="100000"/>
                        </a:lnSpc>
                        <a:spcBef>
                          <a:spcPts val="0"/>
                        </a:spcBef>
                        <a:spcAft>
                          <a:spcPts val="0"/>
                        </a:spcAft>
                        <a:buClr>
                          <a:srgbClr val="000000"/>
                        </a:buClr>
                        <a:buSzPts val="900"/>
                        <a:buFont typeface="Arial"/>
                        <a:buNone/>
                      </a:pPr>
                      <a:r>
                        <a:rPr b="1" lang="en" sz="900" u="none" cap="none" strike="noStrike"/>
                        <a:t>40% </a:t>
                      </a:r>
                      <a:endParaRPr sz="1100" u="none" cap="none" strike="noStrike"/>
                    </a:p>
                    <a:p>
                      <a:pPr indent="0" lvl="0" marL="0" marR="0" rtl="0" algn="ctr">
                        <a:lnSpc>
                          <a:spcPct val="100000"/>
                        </a:lnSpc>
                        <a:spcBef>
                          <a:spcPts val="0"/>
                        </a:spcBef>
                        <a:spcAft>
                          <a:spcPts val="0"/>
                        </a:spcAft>
                        <a:buClr>
                          <a:srgbClr val="000000"/>
                        </a:buClr>
                        <a:buSzPts val="900"/>
                        <a:buFont typeface="Arial"/>
                        <a:buNone/>
                      </a:pPr>
                      <a:r>
                        <a:rPr b="1" lang="en" sz="900" u="none" cap="none" strike="noStrike"/>
                        <a:t>High Schools &amp; Districts</a:t>
                      </a:r>
                      <a:endParaRPr b="1" sz="900" u="none" cap="none" strike="noStrike">
                        <a:solidFill>
                          <a:schemeClr val="dk1"/>
                        </a:solidFill>
                        <a:latin typeface="Calibri"/>
                        <a:ea typeface="Calibri"/>
                        <a:cs typeface="Calibri"/>
                        <a:sym typeface="Calibri"/>
                      </a:endParaRPr>
                    </a:p>
                  </a:txBody>
                  <a:tcPr marT="45675" marB="45675" marR="121800" marL="121800" anchor="ctr"/>
                </a:tc>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solidFill>
                            <a:schemeClr val="dk1"/>
                          </a:solidFill>
                          <a:latin typeface="Calibri"/>
                          <a:ea typeface="Calibri"/>
                          <a:cs typeface="Calibri"/>
                          <a:sym typeface="Calibri"/>
                        </a:rPr>
                        <a:t>To some degree</a:t>
                      </a:r>
                      <a:endParaRPr b="1" sz="900" u="none" cap="none" strike="noStrike">
                        <a:solidFill>
                          <a:schemeClr val="dk1"/>
                        </a:solidFill>
                        <a:latin typeface="Calibri"/>
                        <a:ea typeface="Calibri"/>
                        <a:cs typeface="Calibri"/>
                        <a:sym typeface="Calibri"/>
                      </a:endParaRPr>
                    </a:p>
                  </a:txBody>
                  <a:tcPr marT="45675" marB="45675" marR="121800" marL="121800" anchor="ctr">
                    <a:solidFill>
                      <a:srgbClr val="FEE599"/>
                    </a:solidFill>
                  </a:tcPr>
                </a:tc>
              </a:tr>
              <a:tr h="869850">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t>Postsecondary and Workforce Readiness</a:t>
                      </a:r>
                      <a:endParaRPr b="1" sz="900" u="none" cap="none" strike="noStrike">
                        <a:solidFill>
                          <a:schemeClr val="lt1"/>
                        </a:solidFill>
                        <a:latin typeface="Calibri"/>
                        <a:ea typeface="Calibri"/>
                        <a:cs typeface="Calibri"/>
                        <a:sym typeface="Calibri"/>
                      </a:endParaRPr>
                    </a:p>
                  </a:txBody>
                  <a:tcPr marT="45675" marB="45675" marR="121800" marL="121800" anchor="ctr"/>
                </a:tc>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t>30% </a:t>
                      </a:r>
                      <a:endParaRPr sz="1100" u="none" cap="none" strike="noStrike"/>
                    </a:p>
                    <a:p>
                      <a:pPr indent="0" lvl="0" marL="0" marR="0" rtl="0" algn="ctr">
                        <a:lnSpc>
                          <a:spcPct val="100000"/>
                        </a:lnSpc>
                        <a:spcBef>
                          <a:spcPts val="0"/>
                        </a:spcBef>
                        <a:spcAft>
                          <a:spcPts val="0"/>
                        </a:spcAft>
                        <a:buClr>
                          <a:srgbClr val="000000"/>
                        </a:buClr>
                        <a:buSzPts val="900"/>
                        <a:buFont typeface="Arial"/>
                        <a:buNone/>
                      </a:pPr>
                      <a:r>
                        <a:rPr b="1" lang="en" sz="900" u="none" cap="none" strike="noStrike"/>
                        <a:t>High Schools &amp; Districts</a:t>
                      </a:r>
                      <a:endParaRPr b="1" sz="900" u="none" cap="none" strike="noStrike">
                        <a:solidFill>
                          <a:schemeClr val="dk1"/>
                        </a:solidFill>
                        <a:latin typeface="Calibri"/>
                        <a:ea typeface="Calibri"/>
                        <a:cs typeface="Calibri"/>
                        <a:sym typeface="Calibri"/>
                      </a:endParaRPr>
                    </a:p>
                  </a:txBody>
                  <a:tcPr marT="45675" marB="45675" marR="121800" marL="121800" anchor="ctr"/>
                </a:tc>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solidFill>
                            <a:schemeClr val="dk1"/>
                          </a:solidFill>
                          <a:latin typeface="Calibri"/>
                          <a:ea typeface="Calibri"/>
                          <a:cs typeface="Calibri"/>
                          <a:sym typeface="Calibri"/>
                        </a:rPr>
                        <a:t>Yes, assuming participation in spring 2022 assessment is adequate</a:t>
                      </a:r>
                      <a:endParaRPr sz="1400" u="none" cap="none" strike="noStrike"/>
                    </a:p>
                    <a:p>
                      <a:pPr indent="0" lvl="0" marL="0" marR="0" rtl="0" algn="ctr">
                        <a:lnSpc>
                          <a:spcPct val="100000"/>
                        </a:lnSpc>
                        <a:spcBef>
                          <a:spcPts val="0"/>
                        </a:spcBef>
                        <a:spcAft>
                          <a:spcPts val="0"/>
                        </a:spcAft>
                        <a:buClr>
                          <a:srgbClr val="000000"/>
                        </a:buClr>
                        <a:buSzPts val="900"/>
                        <a:buFont typeface="Arial"/>
                        <a:buNone/>
                      </a:pPr>
                      <a:r>
                        <a:t/>
                      </a:r>
                      <a:endParaRPr b="1" sz="900" u="none" cap="none" strike="noStrike">
                        <a:solidFill>
                          <a:schemeClr val="dk1"/>
                        </a:solidFill>
                        <a:latin typeface="Calibri"/>
                        <a:ea typeface="Calibri"/>
                        <a:cs typeface="Calibri"/>
                        <a:sym typeface="Calibri"/>
                      </a:endParaRPr>
                    </a:p>
                  </a:txBody>
                  <a:tcPr marT="45675" marB="45675" marR="121800" marL="121800" anchor="ctr">
                    <a:solidFill>
                      <a:srgbClr val="C4E0B2"/>
                    </a:solidFill>
                  </a:tcPr>
                </a:tc>
              </a:tr>
            </a:tbl>
          </a:graphicData>
        </a:graphic>
      </p:graphicFrame>
      <p:sp>
        <p:nvSpPr>
          <p:cNvPr id="425" name="Google Shape;425;p18"/>
          <p:cNvSpPr txBox="1"/>
          <p:nvPr>
            <p:ph idx="12" type="sldNum"/>
          </p:nvPr>
        </p:nvSpPr>
        <p:spPr>
          <a:xfrm>
            <a:off x="223071" y="4820263"/>
            <a:ext cx="2057400" cy="273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
              <a:t>‹#›</a:t>
            </a:fld>
            <a:endParaRPr/>
          </a:p>
        </p:txBody>
      </p:sp>
      <p:pic>
        <p:nvPicPr>
          <p:cNvPr id="426" name="Google Shape;426;p18"/>
          <p:cNvPicPr preferRelativeResize="0"/>
          <p:nvPr/>
        </p:nvPicPr>
        <p:blipFill rotWithShape="1">
          <a:blip r:embed="rId3">
            <a:alphaModFix/>
          </a:blip>
          <a:srcRect b="21205" l="0" r="0" t="0"/>
          <a:stretch/>
        </p:blipFill>
        <p:spPr>
          <a:xfrm>
            <a:off x="5244451" y="1342044"/>
            <a:ext cx="1996781" cy="999882"/>
          </a:xfrm>
          <a:prstGeom prst="rect">
            <a:avLst/>
          </a:prstGeom>
          <a:noFill/>
          <a:ln>
            <a:noFill/>
          </a:ln>
        </p:spPr>
      </p:pic>
      <p:pic>
        <p:nvPicPr>
          <p:cNvPr id="427" name="Google Shape;427;p18"/>
          <p:cNvPicPr preferRelativeResize="0"/>
          <p:nvPr/>
        </p:nvPicPr>
        <p:blipFill rotWithShape="1">
          <a:blip r:embed="rId4">
            <a:alphaModFix/>
          </a:blip>
          <a:srcRect b="21205" l="0" r="0" t="0"/>
          <a:stretch/>
        </p:blipFill>
        <p:spPr>
          <a:xfrm>
            <a:off x="5173828" y="2424177"/>
            <a:ext cx="2213423" cy="999882"/>
          </a:xfrm>
          <a:prstGeom prst="rect">
            <a:avLst/>
          </a:prstGeom>
          <a:noFill/>
          <a:ln>
            <a:noFill/>
          </a:ln>
        </p:spPr>
      </p:pic>
      <p:pic>
        <p:nvPicPr>
          <p:cNvPr id="428" name="Google Shape;428;p18"/>
          <p:cNvPicPr preferRelativeResize="0"/>
          <p:nvPr/>
        </p:nvPicPr>
        <p:blipFill rotWithShape="1">
          <a:blip r:embed="rId5">
            <a:alphaModFix/>
          </a:blip>
          <a:srcRect b="0" l="0" r="0" t="0"/>
          <a:stretch/>
        </p:blipFill>
        <p:spPr>
          <a:xfrm>
            <a:off x="5129591" y="3489254"/>
            <a:ext cx="2257659" cy="1433922"/>
          </a:xfrm>
          <a:prstGeom prst="rect">
            <a:avLst/>
          </a:prstGeom>
          <a:noFill/>
          <a:ln>
            <a:noFill/>
          </a:ln>
        </p:spPr>
      </p:pic>
      <p:sp>
        <p:nvSpPr>
          <p:cNvPr id="429" name="Google Shape;429;p18"/>
          <p:cNvSpPr/>
          <p:nvPr/>
        </p:nvSpPr>
        <p:spPr>
          <a:xfrm rot="-923225">
            <a:off x="4465882" y="3031285"/>
            <a:ext cx="765437" cy="220611"/>
          </a:xfrm>
          <a:prstGeom prst="rightArrow">
            <a:avLst>
              <a:gd fmla="val 50000" name="adj1"/>
              <a:gd fmla="val 50000"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430" name="Google Shape;430;p18"/>
          <p:cNvSpPr txBox="1"/>
          <p:nvPr/>
        </p:nvSpPr>
        <p:spPr>
          <a:xfrm>
            <a:off x="7002647" y="1738302"/>
            <a:ext cx="1547700" cy="78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2 out of 4 possible grades/content available: 4</a:t>
            </a:r>
            <a:r>
              <a:rPr b="0" baseline="30000" i="0" lang="en" sz="900" u="none" cap="none" strike="noStrike">
                <a:solidFill>
                  <a:srgbClr val="000000"/>
                </a:solidFill>
                <a:latin typeface="Arial"/>
                <a:ea typeface="Arial"/>
                <a:cs typeface="Arial"/>
                <a:sym typeface="Arial"/>
              </a:rPr>
              <a:t>th</a:t>
            </a:r>
            <a:r>
              <a:rPr b="0" i="0" lang="en" sz="900" u="none" cap="none" strike="noStrike">
                <a:solidFill>
                  <a:srgbClr val="000000"/>
                </a:solidFill>
                <a:latin typeface="Arial"/>
                <a:ea typeface="Arial"/>
                <a:cs typeface="Arial"/>
                <a:sym typeface="Arial"/>
              </a:rPr>
              <a:t> grade English/Language Arts and 5</a:t>
            </a:r>
            <a:r>
              <a:rPr b="0" baseline="30000" i="0" lang="en" sz="900" u="none" cap="none" strike="noStrike">
                <a:solidFill>
                  <a:srgbClr val="000000"/>
                </a:solidFill>
                <a:latin typeface="Arial"/>
                <a:ea typeface="Arial"/>
                <a:cs typeface="Arial"/>
                <a:sym typeface="Arial"/>
              </a:rPr>
              <a:t>th</a:t>
            </a:r>
            <a:r>
              <a:rPr b="0" i="0" lang="en" sz="900" u="none" cap="none" strike="noStrike">
                <a:solidFill>
                  <a:srgbClr val="000000"/>
                </a:solidFill>
                <a:latin typeface="Arial"/>
                <a:ea typeface="Arial"/>
                <a:cs typeface="Arial"/>
                <a:sym typeface="Arial"/>
              </a:rPr>
              <a:t> grade Math </a:t>
            </a:r>
            <a:endParaRPr b="0" i="0" sz="900" u="none" cap="none" strike="noStrike">
              <a:solidFill>
                <a:srgbClr val="000000"/>
              </a:solidFill>
              <a:latin typeface="Arial"/>
              <a:ea typeface="Arial"/>
              <a:cs typeface="Arial"/>
              <a:sym typeface="Arial"/>
            </a:endParaRPr>
          </a:p>
        </p:txBody>
      </p:sp>
      <p:sp>
        <p:nvSpPr>
          <p:cNvPr id="431" name="Google Shape;431;p18"/>
          <p:cNvSpPr txBox="1"/>
          <p:nvPr/>
        </p:nvSpPr>
        <p:spPr>
          <a:xfrm>
            <a:off x="7026653" y="2573770"/>
            <a:ext cx="13986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3 out of 6 possible grades/content available: 6</a:t>
            </a:r>
            <a:r>
              <a:rPr b="0" baseline="30000" i="0" lang="en" sz="900" u="none" cap="none" strike="noStrike">
                <a:solidFill>
                  <a:srgbClr val="000000"/>
                </a:solidFill>
                <a:latin typeface="Arial"/>
                <a:ea typeface="Arial"/>
                <a:cs typeface="Arial"/>
                <a:sym typeface="Arial"/>
              </a:rPr>
              <a:t>th</a:t>
            </a:r>
            <a:r>
              <a:rPr b="0" i="0" lang="en" sz="900" u="none" cap="none" strike="noStrike">
                <a:solidFill>
                  <a:srgbClr val="000000"/>
                </a:solidFill>
                <a:latin typeface="Arial"/>
                <a:ea typeface="Arial"/>
                <a:cs typeface="Arial"/>
                <a:sym typeface="Arial"/>
              </a:rPr>
              <a:t> and 8</a:t>
            </a:r>
            <a:r>
              <a:rPr b="0" baseline="30000" i="0" lang="en" sz="900" u="none" cap="none" strike="noStrike">
                <a:solidFill>
                  <a:srgbClr val="000000"/>
                </a:solidFill>
                <a:latin typeface="Arial"/>
                <a:ea typeface="Arial"/>
                <a:cs typeface="Arial"/>
                <a:sym typeface="Arial"/>
              </a:rPr>
              <a:t>th</a:t>
            </a:r>
            <a:r>
              <a:rPr b="0" i="0" lang="en" sz="900" u="none" cap="none" strike="noStrike">
                <a:solidFill>
                  <a:srgbClr val="000000"/>
                </a:solidFill>
                <a:latin typeface="Arial"/>
                <a:ea typeface="Arial"/>
                <a:cs typeface="Arial"/>
                <a:sym typeface="Arial"/>
              </a:rPr>
              <a:t> grade English/Language Arts and 7</a:t>
            </a:r>
            <a:r>
              <a:rPr b="0" baseline="30000" i="0" lang="en" sz="900" u="none" cap="none" strike="noStrike">
                <a:solidFill>
                  <a:srgbClr val="000000"/>
                </a:solidFill>
                <a:latin typeface="Arial"/>
                <a:ea typeface="Arial"/>
                <a:cs typeface="Arial"/>
                <a:sym typeface="Arial"/>
              </a:rPr>
              <a:t>th</a:t>
            </a:r>
            <a:r>
              <a:rPr b="0" i="0" lang="en" sz="900" u="none" cap="none" strike="noStrike">
                <a:solidFill>
                  <a:srgbClr val="000000"/>
                </a:solidFill>
                <a:latin typeface="Arial"/>
                <a:ea typeface="Arial"/>
                <a:cs typeface="Arial"/>
                <a:sym typeface="Arial"/>
              </a:rPr>
              <a:t> grade Math </a:t>
            </a:r>
            <a:endParaRPr b="0" i="0" sz="900" u="none" cap="none" strike="noStrike">
              <a:solidFill>
                <a:srgbClr val="000000"/>
              </a:solidFill>
              <a:latin typeface="Arial"/>
              <a:ea typeface="Arial"/>
              <a:cs typeface="Arial"/>
              <a:sym typeface="Arial"/>
            </a:endParaRPr>
          </a:p>
        </p:txBody>
      </p:sp>
      <p:sp>
        <p:nvSpPr>
          <p:cNvPr id="432" name="Google Shape;432;p18"/>
          <p:cNvSpPr txBox="1"/>
          <p:nvPr/>
        </p:nvSpPr>
        <p:spPr>
          <a:xfrm>
            <a:off x="5163757" y="1000225"/>
            <a:ext cx="3537900" cy="260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lt1"/>
              </a:buClr>
              <a:buSzPts val="2400"/>
              <a:buFont typeface="Arial"/>
              <a:buNone/>
            </a:pPr>
            <a:r>
              <a:rPr b="0" i="0" lang="en" sz="1600" u="none" cap="none" strike="noStrike">
                <a:solidFill>
                  <a:schemeClr val="dk1"/>
                </a:solidFill>
                <a:latin typeface="Arial"/>
                <a:ea typeface="Arial"/>
                <a:cs typeface="Arial"/>
                <a:sym typeface="Arial"/>
              </a:rPr>
              <a:t>1-Year Growth Availability in 2022</a:t>
            </a:r>
            <a:endParaRPr b="0" i="0" sz="1800" u="none" cap="none" strike="noStrike">
              <a:solidFill>
                <a:schemeClr val="dk1"/>
              </a:solidFill>
              <a:latin typeface="Calibri"/>
              <a:ea typeface="Calibri"/>
              <a:cs typeface="Calibri"/>
              <a:sym typeface="Calibri"/>
            </a:endParaRPr>
          </a:p>
        </p:txBody>
      </p:sp>
      <p:sp>
        <p:nvSpPr>
          <p:cNvPr id="433" name="Google Shape;433;p18"/>
          <p:cNvSpPr txBox="1"/>
          <p:nvPr/>
        </p:nvSpPr>
        <p:spPr>
          <a:xfrm>
            <a:off x="7026653" y="3413054"/>
            <a:ext cx="1398600" cy="153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5 out of 5 possible grades/content available: 10</a:t>
            </a:r>
            <a:r>
              <a:rPr b="0" baseline="30000" i="0" lang="en" sz="900" u="none" cap="none" strike="noStrike">
                <a:solidFill>
                  <a:srgbClr val="000000"/>
                </a:solidFill>
                <a:latin typeface="Arial"/>
                <a:ea typeface="Arial"/>
                <a:cs typeface="Arial"/>
                <a:sym typeface="Arial"/>
              </a:rPr>
              <a:t>th</a:t>
            </a:r>
            <a:r>
              <a:rPr b="0" i="0" lang="en" sz="900" u="none" cap="none" strike="noStrike">
                <a:solidFill>
                  <a:srgbClr val="000000"/>
                </a:solidFill>
                <a:latin typeface="Arial"/>
                <a:ea typeface="Arial"/>
                <a:cs typeface="Arial"/>
                <a:sym typeface="Arial"/>
              </a:rPr>
              <a:t>-11</a:t>
            </a:r>
            <a:r>
              <a:rPr b="0" baseline="30000" i="0" lang="en" sz="900" u="none" cap="none" strike="noStrike">
                <a:solidFill>
                  <a:srgbClr val="000000"/>
                </a:solidFill>
                <a:latin typeface="Arial"/>
                <a:ea typeface="Arial"/>
                <a:cs typeface="Arial"/>
                <a:sym typeface="Arial"/>
              </a:rPr>
              <a:t>th</a:t>
            </a:r>
            <a:r>
              <a:rPr b="0" i="0" lang="en" sz="900" u="none" cap="none" strike="noStrike">
                <a:solidFill>
                  <a:srgbClr val="000000"/>
                </a:solidFill>
                <a:latin typeface="Arial"/>
                <a:ea typeface="Arial"/>
                <a:cs typeface="Arial"/>
                <a:sym typeface="Arial"/>
              </a:rPr>
              <a:t> grade Evidence Based Reading and Writing and 9 – 11</a:t>
            </a:r>
            <a:r>
              <a:rPr b="0" baseline="30000" i="0" lang="en" sz="900" u="none" cap="none" strike="noStrike">
                <a:solidFill>
                  <a:srgbClr val="000000"/>
                </a:solidFill>
                <a:latin typeface="Arial"/>
                <a:ea typeface="Arial"/>
                <a:cs typeface="Arial"/>
                <a:sym typeface="Arial"/>
              </a:rPr>
              <a:t>th</a:t>
            </a:r>
            <a:r>
              <a:rPr b="0" i="0" lang="en" sz="900" u="none" cap="none" strike="noStrike">
                <a:solidFill>
                  <a:srgbClr val="000000"/>
                </a:solidFill>
                <a:latin typeface="Arial"/>
                <a:ea typeface="Arial"/>
                <a:cs typeface="Arial"/>
                <a:sym typeface="Arial"/>
              </a:rPr>
              <a:t> grade Math </a:t>
            </a:r>
            <a:r>
              <a:rPr b="0" i="0" lang="en" sz="800" u="none" cap="none" strike="noStrike">
                <a:solidFill>
                  <a:srgbClr val="000000"/>
                </a:solidFill>
                <a:latin typeface="Arial"/>
                <a:ea typeface="Arial"/>
                <a:cs typeface="Arial"/>
                <a:sym typeface="Arial"/>
              </a:rPr>
              <a:t>(Note:  8-9</a:t>
            </a:r>
            <a:r>
              <a:rPr b="0" baseline="30000" i="0" lang="en" sz="800" u="none" cap="none" strike="noStrike">
                <a:solidFill>
                  <a:srgbClr val="000000"/>
                </a:solidFill>
                <a:latin typeface="Arial"/>
                <a:ea typeface="Arial"/>
                <a:cs typeface="Arial"/>
                <a:sym typeface="Arial"/>
              </a:rPr>
              <a:t>th</a:t>
            </a:r>
            <a:r>
              <a:rPr b="0" i="0" lang="en" sz="800" u="none" cap="none" strike="noStrike">
                <a:solidFill>
                  <a:srgbClr val="000000"/>
                </a:solidFill>
                <a:latin typeface="Arial"/>
                <a:ea typeface="Arial"/>
                <a:cs typeface="Arial"/>
                <a:sym typeface="Arial"/>
              </a:rPr>
              <a:t> grade growth in ELA/EBRW has not been historically released due to construct alignment issues) </a:t>
            </a:r>
            <a:endParaRPr b="0" i="0" sz="1400" u="none" cap="none" strike="noStrike">
              <a:solidFill>
                <a:srgbClr val="000000"/>
              </a:solidFill>
              <a:latin typeface="Arial"/>
              <a:ea typeface="Arial"/>
              <a:cs typeface="Arial"/>
              <a:sym typeface="Arial"/>
            </a:endParaRPr>
          </a:p>
        </p:txBody>
      </p:sp>
      <p:pic>
        <p:nvPicPr>
          <p:cNvPr id="434" name="Google Shape;434;p18"/>
          <p:cNvPicPr preferRelativeResize="0"/>
          <p:nvPr/>
        </p:nvPicPr>
        <p:blipFill rotWithShape="1">
          <a:blip r:embed="rId6">
            <a:alphaModFix/>
          </a:blip>
          <a:srcRect b="0" l="0" r="0" t="0"/>
          <a:stretch/>
        </p:blipFill>
        <p:spPr>
          <a:xfrm>
            <a:off x="5556468" y="3702938"/>
            <a:ext cx="1398608" cy="8481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9"/>
          <p:cNvSpPr txBox="1"/>
          <p:nvPr>
            <p:ph type="title"/>
          </p:nvPr>
        </p:nvSpPr>
        <p:spPr>
          <a:xfrm>
            <a:off x="245193" y="190885"/>
            <a:ext cx="6081900" cy="56722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2400"/>
              <a:buFont typeface="Arial"/>
              <a:buNone/>
            </a:pPr>
            <a:r>
              <a:rPr lang="en"/>
              <a:t>Projected Impact of Plan Type Assignment due to Data Availability</a:t>
            </a:r>
            <a:endParaRPr/>
          </a:p>
        </p:txBody>
      </p:sp>
      <p:sp>
        <p:nvSpPr>
          <p:cNvPr id="441" name="Google Shape;441;p19"/>
          <p:cNvSpPr txBox="1"/>
          <p:nvPr>
            <p:ph idx="12" type="sldNum"/>
          </p:nvPr>
        </p:nvSpPr>
        <p:spPr>
          <a:xfrm>
            <a:off x="223071" y="4820263"/>
            <a:ext cx="2057400" cy="2738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
              <a:t>‹#›</a:t>
            </a:fld>
            <a:endParaRPr/>
          </a:p>
        </p:txBody>
      </p:sp>
      <p:pic>
        <p:nvPicPr>
          <p:cNvPr id="442" name="Google Shape;442;p19"/>
          <p:cNvPicPr preferRelativeResize="0"/>
          <p:nvPr/>
        </p:nvPicPr>
        <p:blipFill rotWithShape="1">
          <a:blip r:embed="rId3">
            <a:alphaModFix/>
          </a:blip>
          <a:srcRect b="0" l="0" r="0" t="0"/>
          <a:stretch/>
        </p:blipFill>
        <p:spPr>
          <a:xfrm>
            <a:off x="245193" y="1146810"/>
            <a:ext cx="4572000" cy="3048075"/>
          </a:xfrm>
          <a:prstGeom prst="rect">
            <a:avLst/>
          </a:prstGeom>
          <a:noFill/>
          <a:ln>
            <a:noFill/>
          </a:ln>
        </p:spPr>
      </p:pic>
      <p:graphicFrame>
        <p:nvGraphicFramePr>
          <p:cNvPr id="443" name="Google Shape;443;p19"/>
          <p:cNvGraphicFramePr/>
          <p:nvPr/>
        </p:nvGraphicFramePr>
        <p:xfrm>
          <a:off x="5843353" y="1918307"/>
          <a:ext cx="3000000" cy="3000000"/>
        </p:xfrm>
        <a:graphic>
          <a:graphicData uri="http://schemas.openxmlformats.org/drawingml/2006/table">
            <a:tbl>
              <a:tblPr bandRow="1" firstRow="1">
                <a:gradFill>
                  <a:gsLst>
                    <a:gs pos="0">
                      <a:srgbClr val="70A5DA"/>
                    </a:gs>
                    <a:gs pos="50000">
                      <a:srgbClr val="539BDB"/>
                    </a:gs>
                    <a:gs pos="100000">
                      <a:srgbClr val="4288C8"/>
                    </a:gs>
                  </a:gsLst>
                  <a:lin ang="5400000" scaled="0"/>
                </a:gradFill>
                <a:tableStyleId>{848C7869-9083-4C81-A3F6-871E91808CB5}</a:tableStyleId>
              </a:tblPr>
              <a:tblGrid>
                <a:gridCol w="2573275"/>
              </a:tblGrid>
              <a:tr h="278125">
                <a:tc>
                  <a:txBody>
                    <a:bodyPr/>
                    <a:lstStyle/>
                    <a:p>
                      <a:pPr indent="0" lvl="0" marL="0" marR="0" rtl="0" algn="ctr">
                        <a:lnSpc>
                          <a:spcPct val="100000"/>
                        </a:lnSpc>
                        <a:spcBef>
                          <a:spcPts val="0"/>
                        </a:spcBef>
                        <a:spcAft>
                          <a:spcPts val="0"/>
                        </a:spcAft>
                        <a:buClr>
                          <a:schemeClr val="dk1"/>
                        </a:buClr>
                        <a:buSzPts val="1100"/>
                        <a:buFont typeface="Calibri"/>
                        <a:buNone/>
                      </a:pPr>
                      <a:r>
                        <a:rPr lang="en" sz="1100" u="none" cap="none" strike="noStrike"/>
                        <a:t>Summary of Increases in ISD</a:t>
                      </a:r>
                      <a:endParaRPr sz="1400" u="none" cap="none" strike="noStrike"/>
                    </a:p>
                  </a:txBody>
                  <a:tcPr marT="34300" marB="34300" marR="91450" marL="91450"/>
                </a:tc>
              </a:tr>
              <a:tr h="278125">
                <a:tc>
                  <a:txBody>
                    <a:bodyPr/>
                    <a:lstStyle/>
                    <a:p>
                      <a:pPr indent="0" lvl="0" marL="0" marR="0" rtl="0" algn="l">
                        <a:lnSpc>
                          <a:spcPct val="100000"/>
                        </a:lnSpc>
                        <a:spcBef>
                          <a:spcPts val="0"/>
                        </a:spcBef>
                        <a:spcAft>
                          <a:spcPts val="0"/>
                        </a:spcAft>
                        <a:buClr>
                          <a:schemeClr val="dk1"/>
                        </a:buClr>
                        <a:buSzPts val="900"/>
                        <a:buFont typeface="Calibri"/>
                        <a:buNone/>
                      </a:pPr>
                      <a:r>
                        <a:rPr lang="en" sz="900" u="none" cap="none" strike="noStrike"/>
                        <a:t>Elementary Projection:  From 30 (2019) to at least  187 Schools (2022)</a:t>
                      </a:r>
                      <a:endParaRPr sz="1400" u="none" cap="none" strike="noStrike"/>
                    </a:p>
                  </a:txBody>
                  <a:tcPr marT="34300" marB="34300" marR="91450" marL="91450"/>
                </a:tc>
              </a:tr>
              <a:tr h="278125">
                <a:tc>
                  <a:txBody>
                    <a:bodyPr/>
                    <a:lstStyle/>
                    <a:p>
                      <a:pPr indent="0" lvl="0" marL="0" marR="0" rtl="0" algn="l">
                        <a:lnSpc>
                          <a:spcPct val="100000"/>
                        </a:lnSpc>
                        <a:spcBef>
                          <a:spcPts val="0"/>
                        </a:spcBef>
                        <a:spcAft>
                          <a:spcPts val="0"/>
                        </a:spcAft>
                        <a:buClr>
                          <a:schemeClr val="dk1"/>
                        </a:buClr>
                        <a:buSzPts val="900"/>
                        <a:buFont typeface="Calibri"/>
                        <a:buNone/>
                      </a:pPr>
                      <a:r>
                        <a:rPr lang="en" sz="900" u="none" cap="none" strike="noStrike"/>
                        <a:t>Middle Projection:  From 10 (2019) to at least 128 Schools (2022)  </a:t>
                      </a:r>
                      <a:endParaRPr sz="1400" u="none" cap="none" strike="noStrike"/>
                    </a:p>
                  </a:txBody>
                  <a:tcPr marT="34300" marB="34300" marR="91450" marL="91450"/>
                </a:tc>
              </a:tr>
              <a:tr h="278125">
                <a:tc>
                  <a:txBody>
                    <a:bodyPr/>
                    <a:lstStyle/>
                    <a:p>
                      <a:pPr indent="0" lvl="0" marL="0" marR="0" rtl="0" algn="l">
                        <a:lnSpc>
                          <a:spcPct val="100000"/>
                        </a:lnSpc>
                        <a:spcBef>
                          <a:spcPts val="0"/>
                        </a:spcBef>
                        <a:spcAft>
                          <a:spcPts val="0"/>
                        </a:spcAft>
                        <a:buClr>
                          <a:schemeClr val="dk1"/>
                        </a:buClr>
                        <a:buSzPts val="900"/>
                        <a:buFont typeface="Calibri"/>
                        <a:buNone/>
                      </a:pPr>
                      <a:r>
                        <a:rPr lang="en" sz="900" u="none" cap="none" strike="noStrike"/>
                        <a:t>High Projection:  From 12 (2019) to at least 77 Schools (2022)</a:t>
                      </a:r>
                      <a:endParaRPr sz="1400" u="none" cap="none" strike="noStrike"/>
                    </a:p>
                  </a:txBody>
                  <a:tcPr marT="34300" marB="34300" marR="91450" marL="91450"/>
                </a:tc>
              </a:tr>
            </a:tbl>
          </a:graphicData>
        </a:graphic>
      </p:graphicFrame>
      <p:sp>
        <p:nvSpPr>
          <p:cNvPr id="444" name="Google Shape;444;p19"/>
          <p:cNvSpPr txBox="1"/>
          <p:nvPr/>
        </p:nvSpPr>
        <p:spPr>
          <a:xfrm>
            <a:off x="1251771" y="4520181"/>
            <a:ext cx="6172200" cy="3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These estimates are based upon 2021 state assessment data.  Because 2022 assessment data is not available yet, ISD plan types could be higher if participation is low.</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0"/>
          <p:cNvSpPr txBox="1"/>
          <p:nvPr>
            <p:ph type="title"/>
          </p:nvPr>
        </p:nvSpPr>
        <p:spPr>
          <a:xfrm>
            <a:off x="412499" y="320357"/>
            <a:ext cx="4561399" cy="567314"/>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400"/>
              <a:buNone/>
            </a:pPr>
            <a:r>
              <a:rPr lang="en"/>
              <a:t>Summary of Findings</a:t>
            </a:r>
            <a:endParaRPr/>
          </a:p>
        </p:txBody>
      </p:sp>
      <p:sp>
        <p:nvSpPr>
          <p:cNvPr id="450" name="Google Shape;450;p20"/>
          <p:cNvSpPr txBox="1"/>
          <p:nvPr>
            <p:ph idx="1" type="body"/>
          </p:nvPr>
        </p:nvSpPr>
        <p:spPr>
          <a:xfrm>
            <a:off x="1007585" y="1032551"/>
            <a:ext cx="7068266" cy="3480525"/>
          </a:xfrm>
          <a:prstGeom prst="rect">
            <a:avLst/>
          </a:prstGeom>
          <a:noFill/>
          <a:ln>
            <a:noFill/>
          </a:ln>
        </p:spPr>
        <p:txBody>
          <a:bodyPr anchorCtr="0" anchor="t" bIns="34275" lIns="0" spcFirstLastPara="1" rIns="0" wrap="square" tIns="0">
            <a:normAutofit/>
          </a:bodyPr>
          <a:lstStyle/>
          <a:p>
            <a:pPr indent="-285750" lvl="0" marL="342900" rtl="0" algn="l">
              <a:lnSpc>
                <a:spcPct val="90000"/>
              </a:lnSpc>
              <a:spcBef>
                <a:spcPts val="750"/>
              </a:spcBef>
              <a:spcAft>
                <a:spcPts val="0"/>
              </a:spcAft>
              <a:buSzPts val="2400"/>
              <a:buChar char="•"/>
            </a:pPr>
            <a:r>
              <a:rPr lang="en"/>
              <a:t>Most schools and districts will have enough data to calculate a performance framework. More than usual will not.</a:t>
            </a:r>
            <a:br>
              <a:rPr lang="en"/>
            </a:br>
            <a:endParaRPr sz="600"/>
          </a:p>
          <a:p>
            <a:pPr indent="-285750" lvl="0" marL="342900" rtl="0" algn="l">
              <a:lnSpc>
                <a:spcPct val="90000"/>
              </a:lnSpc>
              <a:spcBef>
                <a:spcPts val="750"/>
              </a:spcBef>
              <a:spcAft>
                <a:spcPts val="0"/>
              </a:spcAft>
              <a:buSzPts val="2400"/>
              <a:buChar char="•"/>
            </a:pPr>
            <a:r>
              <a:rPr lang="en"/>
              <a:t>Available data stands in for missing data fairly well. </a:t>
            </a:r>
            <a:br>
              <a:rPr lang="en"/>
            </a:br>
            <a:endParaRPr sz="600"/>
          </a:p>
          <a:p>
            <a:pPr indent="-285750" lvl="0" marL="342900" rtl="0" algn="l">
              <a:lnSpc>
                <a:spcPct val="90000"/>
              </a:lnSpc>
              <a:spcBef>
                <a:spcPts val="750"/>
              </a:spcBef>
              <a:spcAft>
                <a:spcPts val="0"/>
              </a:spcAft>
              <a:buSzPts val="2400"/>
              <a:buChar char="•"/>
            </a:pPr>
            <a:r>
              <a:rPr lang="en"/>
              <a:t>The missing data introduces some differences in calculations.</a:t>
            </a:r>
            <a:br>
              <a:rPr lang="en"/>
            </a:br>
            <a:endParaRPr sz="600"/>
          </a:p>
          <a:p>
            <a:pPr indent="-285750" lvl="0" marL="342900" rtl="0" algn="l">
              <a:lnSpc>
                <a:spcPct val="90000"/>
              </a:lnSpc>
              <a:spcBef>
                <a:spcPts val="750"/>
              </a:spcBef>
              <a:spcAft>
                <a:spcPts val="0"/>
              </a:spcAft>
              <a:buSzPts val="2400"/>
              <a:buChar char="•"/>
            </a:pPr>
            <a:r>
              <a:rPr lang="en"/>
              <a:t>Low student participation may impact accuracy and representativeness of plan type assignments. </a:t>
            </a:r>
            <a:br>
              <a:rPr lang="en"/>
            </a:br>
            <a:endParaRPr sz="600"/>
          </a:p>
          <a:p>
            <a:pPr indent="-285750" lvl="0" marL="342900" rtl="0" algn="l">
              <a:lnSpc>
                <a:spcPct val="90000"/>
              </a:lnSpc>
              <a:spcBef>
                <a:spcPts val="750"/>
              </a:spcBef>
              <a:spcAft>
                <a:spcPts val="0"/>
              </a:spcAft>
              <a:buSzPts val="2400"/>
              <a:buChar char="•"/>
            </a:pPr>
            <a:r>
              <a:rPr lang="en"/>
              <a:t>The cumulative effect of these findings should be considered when examining options for 2022 accountability.</a:t>
            </a:r>
            <a:endParaRPr/>
          </a:p>
          <a:p>
            <a:pPr indent="-171450" lvl="0" marL="342900" rtl="0" algn="l">
              <a:lnSpc>
                <a:spcPct val="90000"/>
              </a:lnSpc>
              <a:spcBef>
                <a:spcPts val="750"/>
              </a:spcBef>
              <a:spcAft>
                <a:spcPts val="0"/>
              </a:spcAft>
              <a:buSzPts val="2400"/>
              <a:buNone/>
            </a:pPr>
            <a:r>
              <a:t/>
            </a:r>
            <a:endParaRPr/>
          </a:p>
        </p:txBody>
      </p:sp>
      <p:sp>
        <p:nvSpPr>
          <p:cNvPr id="451" name="Google Shape;451;p20"/>
          <p:cNvSpPr txBox="1"/>
          <p:nvPr>
            <p:ph idx="12" type="sldNum"/>
          </p:nvPr>
        </p:nvSpPr>
        <p:spPr>
          <a:xfrm>
            <a:off x="412499" y="4747436"/>
            <a:ext cx="1543050" cy="273844"/>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SzPts val="1600"/>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21"/>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100"/>
              <a:buFont typeface="Arial"/>
              <a:buNone/>
            </a:pPr>
            <a:r>
              <a:rPr lang="en"/>
              <a:t>2022 Accountability</a:t>
            </a:r>
            <a:endParaRPr/>
          </a:p>
        </p:txBody>
      </p:sp>
      <p:sp>
        <p:nvSpPr>
          <p:cNvPr id="457" name="Google Shape;457;p21"/>
          <p:cNvSpPr txBox="1"/>
          <p:nvPr>
            <p:ph idx="1" type="body"/>
          </p:nvPr>
        </p:nvSpPr>
        <p:spPr>
          <a:xfrm>
            <a:off x="628650" y="1165860"/>
            <a:ext cx="7886700" cy="3263400"/>
          </a:xfrm>
          <a:prstGeom prst="rect">
            <a:avLst/>
          </a:prstGeom>
          <a:noFill/>
          <a:ln>
            <a:noFill/>
          </a:ln>
        </p:spPr>
        <p:txBody>
          <a:bodyPr anchorCtr="0" anchor="t" bIns="0" lIns="0" spcFirstLastPara="1" rIns="0" wrap="square" tIns="0">
            <a:normAutofit/>
          </a:bodyPr>
          <a:lstStyle/>
          <a:p>
            <a:pPr indent="-342900" lvl="0" marL="457200" rtl="0" algn="l">
              <a:lnSpc>
                <a:spcPct val="90000"/>
              </a:lnSpc>
              <a:spcBef>
                <a:spcPts val="800"/>
              </a:spcBef>
              <a:spcAft>
                <a:spcPts val="0"/>
              </a:spcAft>
              <a:buClr>
                <a:schemeClr val="dk1"/>
              </a:buClr>
              <a:buSzPts val="1800"/>
              <a:buChar char="•"/>
            </a:pPr>
            <a:r>
              <a:rPr lang="en"/>
              <a:t>Summary:  </a:t>
            </a:r>
            <a:r>
              <a:rPr lang="en" u="sng">
                <a:solidFill>
                  <a:schemeClr val="hlink"/>
                </a:solidFill>
                <a:hlinkClick r:id="rId3"/>
              </a:rPr>
              <a:t>http://www.cde.state.co.us/accountability/2022accountabilityupdateandtlccsurveyreminder</a:t>
            </a:r>
            <a:r>
              <a:rPr lang="en"/>
              <a:t> </a:t>
            </a:r>
            <a:br>
              <a:rPr lang="en"/>
            </a:br>
            <a:endParaRPr/>
          </a:p>
          <a:p>
            <a:pPr indent="-342900" lvl="0" marL="457200" rtl="0" algn="l">
              <a:lnSpc>
                <a:spcPct val="90000"/>
              </a:lnSpc>
              <a:spcBef>
                <a:spcPts val="800"/>
              </a:spcBef>
              <a:spcAft>
                <a:spcPts val="0"/>
              </a:spcAft>
              <a:buClr>
                <a:schemeClr val="dk1"/>
              </a:buClr>
              <a:buSzPts val="1800"/>
              <a:buChar char="•"/>
            </a:pPr>
            <a:r>
              <a:rPr lang="en"/>
              <a:t>State Board Resolution</a:t>
            </a:r>
            <a:endParaRPr/>
          </a:p>
          <a:p>
            <a:pPr indent="-323850" lvl="1" marL="914400" rtl="0" algn="l">
              <a:lnSpc>
                <a:spcPct val="90000"/>
              </a:lnSpc>
              <a:spcBef>
                <a:spcPts val="400"/>
              </a:spcBef>
              <a:spcAft>
                <a:spcPts val="0"/>
              </a:spcAft>
              <a:buSzPts val="1500"/>
              <a:buChar char="•"/>
            </a:pPr>
            <a:r>
              <a:rPr lang="en" u="sng">
                <a:solidFill>
                  <a:schemeClr val="hlink"/>
                </a:solidFill>
                <a:hlinkClick r:id="rId4"/>
              </a:rPr>
              <a:t>https://go.boarddocs.com/co/cde/Board.nsf/goto?open&amp;id=C9JN495CB3F4</a:t>
            </a:r>
            <a:r>
              <a:rPr lang="en"/>
              <a:t> </a:t>
            </a:r>
            <a:endParaRPr/>
          </a:p>
          <a:p>
            <a:pPr indent="-323850" lvl="1" marL="914400" rtl="0" algn="l">
              <a:lnSpc>
                <a:spcPct val="90000"/>
              </a:lnSpc>
              <a:spcBef>
                <a:spcPts val="400"/>
              </a:spcBef>
              <a:spcAft>
                <a:spcPts val="0"/>
              </a:spcAft>
              <a:buSzPts val="1500"/>
              <a:buChar char="•"/>
            </a:pPr>
            <a:r>
              <a:rPr lang="en"/>
              <a:t>#1:  State assessments</a:t>
            </a:r>
            <a:endParaRPr/>
          </a:p>
          <a:p>
            <a:pPr indent="-323850" lvl="1" marL="914400" rtl="0" algn="l">
              <a:lnSpc>
                <a:spcPct val="90000"/>
              </a:lnSpc>
              <a:spcBef>
                <a:spcPts val="400"/>
              </a:spcBef>
              <a:spcAft>
                <a:spcPts val="0"/>
              </a:spcAft>
              <a:buSzPts val="1500"/>
              <a:buChar char="•"/>
            </a:pPr>
            <a:r>
              <a:rPr lang="en"/>
              <a:t>#2:  2022 accountability (statutory implications)</a:t>
            </a:r>
            <a:endParaRPr/>
          </a:p>
          <a:p>
            <a:pPr indent="-323850" lvl="1" marL="914400" rtl="0" algn="l">
              <a:lnSpc>
                <a:spcPct val="90000"/>
              </a:lnSpc>
              <a:spcBef>
                <a:spcPts val="400"/>
              </a:spcBef>
              <a:spcAft>
                <a:spcPts val="0"/>
              </a:spcAft>
              <a:buSzPts val="1500"/>
              <a:buChar char="•"/>
            </a:pPr>
            <a:r>
              <a:rPr lang="en"/>
              <a:t>#3:  2022 accountability (board rule implications)</a:t>
            </a:r>
            <a:endParaRPr/>
          </a:p>
        </p:txBody>
      </p:sp>
      <p:sp>
        <p:nvSpPr>
          <p:cNvPr id="458" name="Google Shape;458;p21"/>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111db384495_2_0"/>
          <p:cNvSpPr txBox="1"/>
          <p:nvPr>
            <p:ph type="title"/>
          </p:nvPr>
        </p:nvSpPr>
        <p:spPr>
          <a:xfrm>
            <a:off x="332674" y="153882"/>
            <a:ext cx="6048900" cy="6738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Implications for the next few months</a:t>
            </a:r>
            <a:endParaRPr/>
          </a:p>
        </p:txBody>
      </p:sp>
      <p:sp>
        <p:nvSpPr>
          <p:cNvPr id="464" name="Google Shape;464;g111db384495_2_0"/>
          <p:cNvSpPr txBox="1"/>
          <p:nvPr>
            <p:ph idx="1" type="body"/>
          </p:nvPr>
        </p:nvSpPr>
        <p:spPr>
          <a:xfrm>
            <a:off x="628650" y="1165860"/>
            <a:ext cx="7886700" cy="3263400"/>
          </a:xfrm>
          <a:prstGeom prst="rect">
            <a:avLst/>
          </a:prstGeom>
        </p:spPr>
        <p:txBody>
          <a:bodyPr anchorCtr="0" anchor="t" bIns="0" lIns="0" spcFirstLastPara="1" rIns="0" wrap="square" tIns="0">
            <a:normAutofit/>
          </a:bodyPr>
          <a:lstStyle/>
          <a:p>
            <a:pPr indent="-342900" lvl="0" marL="457200" rtl="0" algn="l">
              <a:spcBef>
                <a:spcPts val="800"/>
              </a:spcBef>
              <a:spcAft>
                <a:spcPts val="0"/>
              </a:spcAft>
              <a:buSzPts val="1800"/>
              <a:buChar char="•"/>
            </a:pPr>
            <a:r>
              <a:rPr lang="en"/>
              <a:t>Introduction of proposed legislation will be key</a:t>
            </a:r>
            <a:endParaRPr/>
          </a:p>
          <a:p>
            <a:pPr indent="-342900" lvl="0" marL="457200" rtl="0" algn="l">
              <a:spcBef>
                <a:spcPts val="0"/>
              </a:spcBef>
              <a:spcAft>
                <a:spcPts val="0"/>
              </a:spcAft>
              <a:buSzPts val="1800"/>
              <a:buChar char="•"/>
            </a:pPr>
            <a:r>
              <a:rPr lang="en"/>
              <a:t>State board (through rule process) will likely play a role</a:t>
            </a:r>
            <a:endParaRPr/>
          </a:p>
          <a:p>
            <a:pPr indent="-342900" lvl="0" marL="457200" rtl="0" algn="l">
              <a:spcBef>
                <a:spcPts val="0"/>
              </a:spcBef>
              <a:spcAft>
                <a:spcPts val="0"/>
              </a:spcAft>
              <a:buSzPts val="1800"/>
              <a:buChar char="•"/>
            </a:pPr>
            <a:r>
              <a:rPr lang="en"/>
              <a:t>Timelines will be tight</a:t>
            </a:r>
            <a:endParaRPr/>
          </a:p>
          <a:p>
            <a:pPr indent="-342900" lvl="0" marL="457200" rtl="0" algn="l">
              <a:spcBef>
                <a:spcPts val="0"/>
              </a:spcBef>
              <a:spcAft>
                <a:spcPts val="0"/>
              </a:spcAft>
              <a:buSzPts val="1800"/>
              <a:buChar char="•"/>
            </a:pPr>
            <a:r>
              <a:rPr lang="en"/>
              <a:t>Probable redesign for request to reconsider … again</a:t>
            </a:r>
            <a:endParaRPr/>
          </a:p>
          <a:p>
            <a:pPr indent="-342900" lvl="0" marL="457200" rtl="0" algn="l">
              <a:spcBef>
                <a:spcPts val="0"/>
              </a:spcBef>
              <a:spcAft>
                <a:spcPts val="0"/>
              </a:spcAft>
              <a:buSzPts val="1800"/>
              <a:buChar char="•"/>
            </a:pPr>
            <a:r>
              <a:rPr lang="en"/>
              <a:t>Implications for framework calculations</a:t>
            </a:r>
            <a:endParaRPr/>
          </a:p>
          <a:p>
            <a:pPr indent="-342900" lvl="0" marL="457200" rtl="0" algn="l">
              <a:spcBef>
                <a:spcPts val="0"/>
              </a:spcBef>
              <a:spcAft>
                <a:spcPts val="0"/>
              </a:spcAft>
              <a:buSzPts val="1800"/>
              <a:buChar char="•"/>
            </a:pPr>
            <a:r>
              <a:rPr lang="en"/>
              <a:t>Accountability clock will take a while to realign (rating and year)</a:t>
            </a:r>
            <a:endParaRPr/>
          </a:p>
          <a:p>
            <a:pPr indent="-342900" lvl="0" marL="457200" rtl="0" algn="l">
              <a:spcBef>
                <a:spcPts val="0"/>
              </a:spcBef>
              <a:spcAft>
                <a:spcPts val="0"/>
              </a:spcAft>
              <a:buSzPts val="1800"/>
              <a:buChar char="•"/>
            </a:pPr>
            <a:r>
              <a:rPr lang="en"/>
              <a:t>Need for communication with the field, especially schools/districts on clock</a:t>
            </a:r>
            <a:endParaRPr/>
          </a:p>
        </p:txBody>
      </p:sp>
      <p:sp>
        <p:nvSpPr>
          <p:cNvPr id="465" name="Google Shape;465;g111db384495_2_0"/>
          <p:cNvSpPr txBox="1"/>
          <p:nvPr>
            <p:ph idx="12" type="sldNum"/>
          </p:nvPr>
        </p:nvSpPr>
        <p:spPr>
          <a:xfrm>
            <a:off x="249655" y="4767263"/>
            <a:ext cx="2057400" cy="273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22"/>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100"/>
              <a:buFont typeface="Arial"/>
              <a:buNone/>
            </a:pPr>
            <a:r>
              <a:rPr lang="en"/>
              <a:t>Small Group Discussion on 2022 Accountability</a:t>
            </a:r>
            <a:endParaRPr/>
          </a:p>
        </p:txBody>
      </p:sp>
      <p:sp>
        <p:nvSpPr>
          <p:cNvPr id="471" name="Google Shape;471;p22"/>
          <p:cNvSpPr txBox="1"/>
          <p:nvPr>
            <p:ph idx="1" type="body"/>
          </p:nvPr>
        </p:nvSpPr>
        <p:spPr>
          <a:xfrm>
            <a:off x="577075" y="1036948"/>
            <a:ext cx="7886700" cy="3810900"/>
          </a:xfrm>
          <a:prstGeom prst="rect">
            <a:avLst/>
          </a:prstGeom>
          <a:noFill/>
          <a:ln>
            <a:noFill/>
          </a:ln>
        </p:spPr>
        <p:txBody>
          <a:bodyPr anchorCtr="0" anchor="t" bIns="0" lIns="0" spcFirstLastPara="1" rIns="0" wrap="square" tIns="0">
            <a:normAutofit lnSpcReduction="10000"/>
          </a:bodyPr>
          <a:lstStyle/>
          <a:p>
            <a:pPr indent="-342900" lvl="0" marL="457200" rtl="0" algn="l">
              <a:lnSpc>
                <a:spcPct val="90000"/>
              </a:lnSpc>
              <a:spcBef>
                <a:spcPts val="800"/>
              </a:spcBef>
              <a:spcAft>
                <a:spcPts val="0"/>
              </a:spcAft>
              <a:buSzPts val="1800"/>
              <a:buChar char="●"/>
            </a:pPr>
            <a:r>
              <a:rPr lang="en"/>
              <a:t>Small Groups for further discussion on the State Board resolutions (and potential path for 2022 accountability).  Use the pen to create a checkmark to the top 3 notes that resonate most.</a:t>
            </a:r>
            <a:endParaRPr/>
          </a:p>
          <a:p>
            <a:pPr indent="-342900" lvl="0" marL="457200" rtl="0" algn="l">
              <a:lnSpc>
                <a:spcPct val="90000"/>
              </a:lnSpc>
              <a:spcBef>
                <a:spcPts val="0"/>
              </a:spcBef>
              <a:spcAft>
                <a:spcPts val="0"/>
              </a:spcAft>
              <a:buSzPts val="1800"/>
              <a:buChar char="●"/>
            </a:pPr>
            <a:r>
              <a:rPr lang="en"/>
              <a:t>Jamboard:  </a:t>
            </a:r>
            <a:r>
              <a:rPr lang="en" u="sng">
                <a:solidFill>
                  <a:schemeClr val="hlink"/>
                </a:solidFill>
                <a:hlinkClick r:id="rId3"/>
              </a:rPr>
              <a:t>https://jamboard.google.com/d/1eknw3oKLOyw9IzzVwICSA9KPdt-ByBnG3mTj6qODnaU/viewer?f=1</a:t>
            </a:r>
            <a:endParaRPr/>
          </a:p>
          <a:p>
            <a:pPr indent="-342900" lvl="0" marL="457200" rtl="0" algn="l">
              <a:lnSpc>
                <a:spcPct val="90000"/>
              </a:lnSpc>
              <a:spcBef>
                <a:spcPts val="0"/>
              </a:spcBef>
              <a:spcAft>
                <a:spcPts val="0"/>
              </a:spcAft>
              <a:buSzPts val="1800"/>
              <a:buChar char="●"/>
            </a:pPr>
            <a:r>
              <a:rPr lang="en"/>
              <a:t>Questions to consider:</a:t>
            </a:r>
            <a:endParaRPr/>
          </a:p>
          <a:p>
            <a:pPr indent="-323850" lvl="1" marL="914400" rtl="0" algn="l">
              <a:lnSpc>
                <a:spcPct val="90000"/>
              </a:lnSpc>
              <a:spcBef>
                <a:spcPts val="0"/>
              </a:spcBef>
              <a:spcAft>
                <a:spcPts val="0"/>
              </a:spcAft>
              <a:buSzPts val="1500"/>
              <a:buChar char="○"/>
            </a:pPr>
            <a:r>
              <a:rPr lang="en"/>
              <a:t>What remaining questions do you have or clarifications that you need?</a:t>
            </a:r>
            <a:endParaRPr/>
          </a:p>
          <a:p>
            <a:pPr indent="-323850" lvl="1" marL="914400" rtl="0" algn="l">
              <a:lnSpc>
                <a:spcPct val="90000"/>
              </a:lnSpc>
              <a:spcBef>
                <a:spcPts val="0"/>
              </a:spcBef>
              <a:spcAft>
                <a:spcPts val="0"/>
              </a:spcAft>
              <a:buSzPts val="1500"/>
              <a:buChar char="○"/>
            </a:pPr>
            <a:r>
              <a:rPr lang="en"/>
              <a:t>What concerns do you have about the proposed path for 2022 accountability?</a:t>
            </a:r>
            <a:endParaRPr/>
          </a:p>
          <a:p>
            <a:pPr indent="-323850" lvl="1" marL="914400" rtl="0" algn="l">
              <a:lnSpc>
                <a:spcPct val="90000"/>
              </a:lnSpc>
              <a:spcBef>
                <a:spcPts val="0"/>
              </a:spcBef>
              <a:spcAft>
                <a:spcPts val="0"/>
              </a:spcAft>
              <a:buSzPts val="1500"/>
              <a:buChar char="○"/>
            </a:pPr>
            <a:r>
              <a:rPr lang="en"/>
              <a:t>What advice do you </a:t>
            </a:r>
            <a:r>
              <a:rPr lang="en"/>
              <a:t>have</a:t>
            </a:r>
            <a:r>
              <a:rPr lang="en"/>
              <a:t> for CDE in thinking about accountability practices (e.g., request to reconsider, framework release)?</a:t>
            </a:r>
            <a:endParaRPr/>
          </a:p>
          <a:p>
            <a:pPr indent="-323850" lvl="1" marL="914400" rtl="0" algn="l">
              <a:lnSpc>
                <a:spcPct val="90000"/>
              </a:lnSpc>
              <a:spcBef>
                <a:spcPts val="0"/>
              </a:spcBef>
              <a:spcAft>
                <a:spcPts val="0"/>
              </a:spcAft>
              <a:buSzPts val="1500"/>
              <a:buChar char="○"/>
            </a:pPr>
            <a:r>
              <a:rPr lang="en"/>
              <a:t>What advice do you have for CDE in providing support to the field (e.g., communication, resource development, technical assistance)?</a:t>
            </a:r>
            <a:endParaRPr/>
          </a:p>
          <a:p>
            <a:pPr indent="-342900" lvl="0" marL="457200" rtl="0" algn="l">
              <a:lnSpc>
                <a:spcPct val="90000"/>
              </a:lnSpc>
              <a:spcBef>
                <a:spcPts val="0"/>
              </a:spcBef>
              <a:spcAft>
                <a:spcPts val="0"/>
              </a:spcAft>
              <a:buSzPts val="1800"/>
              <a:buChar char="●"/>
            </a:pPr>
            <a:r>
              <a:rPr lang="en"/>
              <a:t>Reminders</a:t>
            </a:r>
            <a:endParaRPr/>
          </a:p>
          <a:p>
            <a:pPr indent="-323850" lvl="1" marL="914400" rtl="0" algn="l">
              <a:lnSpc>
                <a:spcPct val="90000"/>
              </a:lnSpc>
              <a:spcBef>
                <a:spcPts val="0"/>
              </a:spcBef>
              <a:spcAft>
                <a:spcPts val="0"/>
              </a:spcAft>
              <a:buSzPts val="1500"/>
              <a:buChar char="○"/>
            </a:pPr>
            <a:r>
              <a:rPr lang="en"/>
              <a:t>Nothing about 2022 accountability is official yet</a:t>
            </a:r>
            <a:endParaRPr/>
          </a:p>
          <a:p>
            <a:pPr indent="-323850" lvl="1" marL="914400" rtl="0" algn="l">
              <a:lnSpc>
                <a:spcPct val="90000"/>
              </a:lnSpc>
              <a:spcBef>
                <a:spcPts val="0"/>
              </a:spcBef>
              <a:spcAft>
                <a:spcPts val="0"/>
              </a:spcAft>
              <a:buSzPts val="1500"/>
              <a:buChar char="○"/>
            </a:pPr>
            <a:r>
              <a:rPr lang="en"/>
              <a:t>This exercise is just focused on 2022 accountability, not about the broader </a:t>
            </a:r>
            <a:r>
              <a:rPr lang="en"/>
              <a:t>future</a:t>
            </a:r>
            <a:r>
              <a:rPr lang="en"/>
              <a:t> of accountability</a:t>
            </a:r>
            <a:endParaRPr/>
          </a:p>
          <a:p>
            <a:pPr indent="-323850" lvl="1" marL="914400" rtl="0" algn="l">
              <a:lnSpc>
                <a:spcPct val="90000"/>
              </a:lnSpc>
              <a:spcBef>
                <a:spcPts val="0"/>
              </a:spcBef>
              <a:spcAft>
                <a:spcPts val="0"/>
              </a:spcAft>
              <a:buSzPts val="1500"/>
              <a:buChar char="○"/>
            </a:pPr>
            <a:r>
              <a:rPr lang="en"/>
              <a:t>This will be an ongoing topic, especially as the policy landscape is clarified.</a:t>
            </a:r>
            <a:endParaRPr/>
          </a:p>
        </p:txBody>
      </p:sp>
      <p:sp>
        <p:nvSpPr>
          <p:cNvPr id="472" name="Google Shape;472;p22"/>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111db384495_2_26"/>
          <p:cNvSpPr txBox="1"/>
          <p:nvPr>
            <p:ph type="ctrTitle"/>
          </p:nvPr>
        </p:nvSpPr>
        <p:spPr>
          <a:xfrm>
            <a:off x="0" y="1946787"/>
            <a:ext cx="9144000" cy="17532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SzPts val="3000"/>
              <a:buNone/>
            </a:pPr>
            <a:r>
              <a:rPr lang="en"/>
              <a:t>Quick PSA:</a:t>
            </a:r>
            <a:endParaRPr/>
          </a:p>
          <a:p>
            <a:pPr indent="0" lvl="0" marL="0" rtl="0" algn="ctr">
              <a:lnSpc>
                <a:spcPct val="90000"/>
              </a:lnSpc>
              <a:spcBef>
                <a:spcPts val="0"/>
              </a:spcBef>
              <a:spcAft>
                <a:spcPts val="0"/>
              </a:spcAft>
              <a:buSzPts val="3000"/>
              <a:buNone/>
            </a:pPr>
            <a:r>
              <a:rPr lang="en"/>
              <a:t>Teaching and Learning Conditions in Colorado (TLCC) Survey</a:t>
            </a:r>
            <a:endParaRPr/>
          </a:p>
        </p:txBody>
      </p:sp>
      <p:sp>
        <p:nvSpPr>
          <p:cNvPr id="478" name="Google Shape;478;g111db384495_2_26"/>
          <p:cNvSpPr txBox="1"/>
          <p:nvPr>
            <p:ph idx="12" type="sldNum"/>
          </p:nvPr>
        </p:nvSpPr>
        <p:spPr>
          <a:xfrm>
            <a:off x="164079" y="4820266"/>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11314897e86_1_79"/>
          <p:cNvSpPr txBox="1"/>
          <p:nvPr>
            <p:ph type="title"/>
          </p:nvPr>
        </p:nvSpPr>
        <p:spPr>
          <a:xfrm>
            <a:off x="245193" y="190886"/>
            <a:ext cx="6081865" cy="567314"/>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400"/>
              <a:buFont typeface="Arial"/>
              <a:buNone/>
            </a:pPr>
            <a:r>
              <a:rPr lang="en"/>
              <a:t>TLCC 2022 Details</a:t>
            </a:r>
            <a:endParaRPr/>
          </a:p>
        </p:txBody>
      </p:sp>
      <p:sp>
        <p:nvSpPr>
          <p:cNvPr id="484" name="Google Shape;484;g11314897e86_1_79"/>
          <p:cNvSpPr txBox="1"/>
          <p:nvPr>
            <p:ph idx="1" type="body"/>
          </p:nvPr>
        </p:nvSpPr>
        <p:spPr>
          <a:xfrm>
            <a:off x="408373" y="1029572"/>
            <a:ext cx="8106977" cy="3923042"/>
          </a:xfrm>
          <a:prstGeom prst="rect">
            <a:avLst/>
          </a:prstGeom>
          <a:noFill/>
          <a:ln>
            <a:noFill/>
          </a:ln>
        </p:spPr>
        <p:txBody>
          <a:bodyPr anchorCtr="0" anchor="t" bIns="45700" lIns="0" spcFirstLastPara="1" rIns="0" wrap="square" tIns="0">
            <a:normAutofit fontScale="85000" lnSpcReduction="20000"/>
          </a:bodyPr>
          <a:lstStyle/>
          <a:p>
            <a:pPr indent="-200342" lvl="0" marL="228600" rtl="0" algn="l">
              <a:lnSpc>
                <a:spcPct val="90000"/>
              </a:lnSpc>
              <a:spcBef>
                <a:spcPts val="0"/>
              </a:spcBef>
              <a:spcAft>
                <a:spcPts val="0"/>
              </a:spcAft>
              <a:buClr>
                <a:schemeClr val="dk1"/>
              </a:buClr>
              <a:buSzPct val="100000"/>
              <a:buChar char="•"/>
            </a:pPr>
            <a:r>
              <a:rPr lang="en" sz="2300"/>
              <a:t>TLCC Website  www.tlccsurvey.org</a:t>
            </a:r>
            <a:endParaRPr sz="2300"/>
          </a:p>
          <a:p>
            <a:pPr indent="-204152" lvl="1" marL="685800" rtl="0" algn="l">
              <a:lnSpc>
                <a:spcPct val="90000"/>
              </a:lnSpc>
              <a:spcBef>
                <a:spcPts val="500"/>
              </a:spcBef>
              <a:spcAft>
                <a:spcPts val="0"/>
              </a:spcAft>
              <a:buClr>
                <a:schemeClr val="dk1"/>
              </a:buClr>
              <a:buSzPct val="100000"/>
              <a:buChar char="•"/>
            </a:pPr>
            <a:r>
              <a:rPr lang="en" sz="1900"/>
              <a:t>Resources</a:t>
            </a:r>
            <a:endParaRPr sz="1900"/>
          </a:p>
          <a:p>
            <a:pPr indent="-204152" lvl="1" marL="685800" rtl="0" algn="l">
              <a:lnSpc>
                <a:spcPct val="90000"/>
              </a:lnSpc>
              <a:spcBef>
                <a:spcPts val="500"/>
              </a:spcBef>
              <a:spcAft>
                <a:spcPts val="0"/>
              </a:spcAft>
              <a:buClr>
                <a:schemeClr val="dk1"/>
              </a:buClr>
              <a:buSzPct val="100000"/>
              <a:buChar char="•"/>
            </a:pPr>
            <a:r>
              <a:rPr lang="en" sz="1900"/>
              <a:t>Survey launch button</a:t>
            </a:r>
            <a:endParaRPr sz="1900"/>
          </a:p>
          <a:p>
            <a:pPr indent="-204152" lvl="1" marL="685800" rtl="0" algn="l">
              <a:lnSpc>
                <a:spcPct val="90000"/>
              </a:lnSpc>
              <a:spcBef>
                <a:spcPts val="500"/>
              </a:spcBef>
              <a:spcAft>
                <a:spcPts val="0"/>
              </a:spcAft>
              <a:buClr>
                <a:schemeClr val="dk1"/>
              </a:buClr>
              <a:buSzPct val="100000"/>
              <a:buChar char="•"/>
            </a:pPr>
            <a:r>
              <a:rPr lang="en" sz="1900"/>
              <a:t>Help Desk </a:t>
            </a:r>
            <a:endParaRPr sz="1900"/>
          </a:p>
          <a:p>
            <a:pPr indent="-204152" lvl="1" marL="685800" rtl="0" algn="l">
              <a:lnSpc>
                <a:spcPct val="90000"/>
              </a:lnSpc>
              <a:spcBef>
                <a:spcPts val="500"/>
              </a:spcBef>
              <a:spcAft>
                <a:spcPts val="0"/>
              </a:spcAft>
              <a:buClr>
                <a:schemeClr val="dk1"/>
              </a:buClr>
              <a:buSzPct val="100000"/>
              <a:buChar char="•"/>
            </a:pPr>
            <a:r>
              <a:rPr lang="en" sz="1900"/>
              <a:t>Participation Tracker</a:t>
            </a:r>
            <a:endParaRPr sz="1900"/>
          </a:p>
          <a:p>
            <a:pPr indent="-204152" lvl="1" marL="685800" rtl="0" algn="l">
              <a:lnSpc>
                <a:spcPct val="90000"/>
              </a:lnSpc>
              <a:spcBef>
                <a:spcPts val="500"/>
              </a:spcBef>
              <a:spcAft>
                <a:spcPts val="0"/>
              </a:spcAft>
              <a:buClr>
                <a:schemeClr val="dk1"/>
              </a:buClr>
              <a:buSzPct val="100000"/>
              <a:buChar char="•"/>
            </a:pPr>
            <a:r>
              <a:rPr lang="en" sz="1900"/>
              <a:t>Results</a:t>
            </a:r>
            <a:endParaRPr sz="1900"/>
          </a:p>
          <a:p>
            <a:pPr indent="-200342" lvl="0" marL="228600" rtl="0" algn="l">
              <a:lnSpc>
                <a:spcPct val="90000"/>
              </a:lnSpc>
              <a:spcBef>
                <a:spcPts val="1000"/>
              </a:spcBef>
              <a:spcAft>
                <a:spcPts val="0"/>
              </a:spcAft>
              <a:buClr>
                <a:schemeClr val="dk1"/>
              </a:buClr>
              <a:buSzPct val="100000"/>
              <a:buChar char="•"/>
            </a:pPr>
            <a:r>
              <a:rPr lang="en" sz="2300"/>
              <a:t>New for 2022</a:t>
            </a:r>
            <a:endParaRPr sz="2300"/>
          </a:p>
          <a:p>
            <a:pPr indent="-204152" lvl="1" marL="685800" rtl="0" algn="l">
              <a:lnSpc>
                <a:spcPct val="90000"/>
              </a:lnSpc>
              <a:spcBef>
                <a:spcPts val="500"/>
              </a:spcBef>
              <a:spcAft>
                <a:spcPts val="0"/>
              </a:spcAft>
              <a:buClr>
                <a:schemeClr val="dk1"/>
              </a:buClr>
              <a:buSzPct val="100000"/>
              <a:buChar char="•"/>
            </a:pPr>
            <a:r>
              <a:rPr lang="en" sz="1900"/>
              <a:t>Addition of Education Support Professionals (ESP) (about 24,000)</a:t>
            </a:r>
            <a:endParaRPr sz="1900"/>
          </a:p>
          <a:p>
            <a:pPr indent="-206057" lvl="2" marL="1143000" rtl="0" algn="l">
              <a:lnSpc>
                <a:spcPct val="90000"/>
              </a:lnSpc>
              <a:spcBef>
                <a:spcPts val="500"/>
              </a:spcBef>
              <a:spcAft>
                <a:spcPts val="0"/>
              </a:spcAft>
              <a:buClr>
                <a:schemeClr val="dk1"/>
              </a:buClr>
              <a:buSzPct val="100000"/>
              <a:buChar char="•"/>
            </a:pPr>
            <a:r>
              <a:rPr lang="en" sz="1700"/>
              <a:t>New questions for ESP and Special Service Providers </a:t>
            </a:r>
            <a:endParaRPr sz="1700"/>
          </a:p>
          <a:p>
            <a:pPr indent="-206057" lvl="2" marL="1143000" rtl="0" algn="l">
              <a:lnSpc>
                <a:spcPct val="90000"/>
              </a:lnSpc>
              <a:spcBef>
                <a:spcPts val="500"/>
              </a:spcBef>
              <a:spcAft>
                <a:spcPts val="0"/>
              </a:spcAft>
              <a:buClr>
                <a:schemeClr val="dk1"/>
              </a:buClr>
              <a:buSzPct val="100000"/>
              <a:buChar char="•"/>
            </a:pPr>
            <a:r>
              <a:rPr lang="en" sz="1700"/>
              <a:t>Specific ESP only questions</a:t>
            </a:r>
            <a:endParaRPr sz="1700"/>
          </a:p>
          <a:p>
            <a:pPr indent="-204152" lvl="1" marL="685800" rtl="0" algn="l">
              <a:lnSpc>
                <a:spcPct val="90000"/>
              </a:lnSpc>
              <a:spcBef>
                <a:spcPts val="500"/>
              </a:spcBef>
              <a:spcAft>
                <a:spcPts val="0"/>
              </a:spcAft>
              <a:buClr>
                <a:schemeClr val="dk1"/>
              </a:buClr>
              <a:buSzPct val="100000"/>
              <a:buChar char="•"/>
            </a:pPr>
            <a:r>
              <a:rPr lang="en" sz="1900"/>
              <a:t>Student and Staff Wellness question additions – Pandemic Impacts</a:t>
            </a:r>
            <a:endParaRPr sz="1900"/>
          </a:p>
          <a:p>
            <a:pPr indent="-200342" lvl="0" marL="228600" rtl="0" algn="l">
              <a:lnSpc>
                <a:spcPct val="90000"/>
              </a:lnSpc>
              <a:spcBef>
                <a:spcPts val="1000"/>
              </a:spcBef>
              <a:spcAft>
                <a:spcPts val="0"/>
              </a:spcAft>
              <a:buClr>
                <a:schemeClr val="dk1"/>
              </a:buClr>
              <a:buSzPct val="100000"/>
              <a:buChar char="•"/>
            </a:pPr>
            <a:r>
              <a:rPr lang="en" sz="2300"/>
              <a:t>Open January 19- February 18</a:t>
            </a:r>
            <a:endParaRPr sz="2300"/>
          </a:p>
          <a:p>
            <a:pPr indent="-204152" lvl="1" marL="685800" rtl="0" algn="l">
              <a:lnSpc>
                <a:spcPct val="90000"/>
              </a:lnSpc>
              <a:spcBef>
                <a:spcPts val="500"/>
              </a:spcBef>
              <a:spcAft>
                <a:spcPts val="0"/>
              </a:spcAft>
              <a:buClr>
                <a:schemeClr val="dk1"/>
              </a:buClr>
              <a:buSzPct val="100000"/>
              <a:buChar char="•"/>
            </a:pPr>
            <a:r>
              <a:rPr lang="en" sz="1900"/>
              <a:t>Potential extension if necessary </a:t>
            </a:r>
            <a:endParaRPr sz="1900"/>
          </a:p>
          <a:p>
            <a:pPr indent="-199389" lvl="0" marL="228600" rtl="0" algn="l">
              <a:lnSpc>
                <a:spcPct val="90000"/>
              </a:lnSpc>
              <a:spcBef>
                <a:spcPts val="1000"/>
              </a:spcBef>
              <a:spcAft>
                <a:spcPts val="0"/>
              </a:spcAft>
              <a:buClr>
                <a:schemeClr val="dk1"/>
              </a:buClr>
              <a:buSzPct val="100000"/>
              <a:buChar char="•"/>
            </a:pPr>
            <a:r>
              <a:rPr lang="en" sz="2282"/>
              <a:t>Codes mailed and emailed to Association Rep or Principal</a:t>
            </a:r>
            <a:endParaRPr sz="2282"/>
          </a:p>
          <a:p>
            <a:pPr indent="-203199" lvl="1" marL="685800" rtl="0" algn="l">
              <a:lnSpc>
                <a:spcPct val="90000"/>
              </a:lnSpc>
              <a:spcBef>
                <a:spcPts val="500"/>
              </a:spcBef>
              <a:spcAft>
                <a:spcPts val="0"/>
              </a:spcAft>
              <a:buClr>
                <a:schemeClr val="dk1"/>
              </a:buClr>
              <a:buSzPct val="100000"/>
              <a:buChar char="•"/>
            </a:pPr>
            <a:r>
              <a:rPr lang="en" sz="1882"/>
              <a:t>If codes not received, contact help desk</a:t>
            </a:r>
            <a:endParaRPr sz="1882"/>
          </a:p>
        </p:txBody>
      </p:sp>
      <p:sp>
        <p:nvSpPr>
          <p:cNvPr id="485" name="Google Shape;485;g11314897e86_1_79"/>
          <p:cNvSpPr txBox="1"/>
          <p:nvPr>
            <p:ph idx="12" type="sldNum"/>
          </p:nvPr>
        </p:nvSpPr>
        <p:spPr>
          <a:xfrm>
            <a:off x="223071" y="4820264"/>
            <a:ext cx="2057400" cy="27384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pic>
        <p:nvPicPr>
          <p:cNvPr id="486" name="Google Shape;486;g11314897e86_1_79"/>
          <p:cNvPicPr preferRelativeResize="0"/>
          <p:nvPr/>
        </p:nvPicPr>
        <p:blipFill rotWithShape="1">
          <a:blip r:embed="rId3">
            <a:alphaModFix/>
          </a:blip>
          <a:srcRect b="0" l="0" r="0" t="0"/>
          <a:stretch/>
        </p:blipFill>
        <p:spPr>
          <a:xfrm>
            <a:off x="5989719" y="974290"/>
            <a:ext cx="2288517" cy="82343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11314897e86_1_87"/>
          <p:cNvSpPr txBox="1"/>
          <p:nvPr>
            <p:ph type="title"/>
          </p:nvPr>
        </p:nvSpPr>
        <p:spPr>
          <a:xfrm>
            <a:off x="245193" y="190886"/>
            <a:ext cx="8548611" cy="567314"/>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400"/>
              <a:buFont typeface="Arial"/>
              <a:buNone/>
            </a:pPr>
            <a:r>
              <a:rPr lang="en"/>
              <a:t>Encourage Participation!</a:t>
            </a:r>
            <a:endParaRPr/>
          </a:p>
        </p:txBody>
      </p:sp>
      <p:grpSp>
        <p:nvGrpSpPr>
          <p:cNvPr id="492" name="Google Shape;492;g11314897e86_1_87"/>
          <p:cNvGrpSpPr/>
          <p:nvPr/>
        </p:nvGrpSpPr>
        <p:grpSpPr>
          <a:xfrm>
            <a:off x="161507" y="1445408"/>
            <a:ext cx="8820985" cy="2687644"/>
            <a:chOff x="0" y="672716"/>
            <a:chExt cx="8820985" cy="3583525"/>
          </a:xfrm>
        </p:grpSpPr>
        <p:sp>
          <p:nvSpPr>
            <p:cNvPr id="493" name="Google Shape;493;g11314897e86_1_87"/>
            <p:cNvSpPr/>
            <p:nvPr/>
          </p:nvSpPr>
          <p:spPr>
            <a:xfrm>
              <a:off x="0" y="672716"/>
              <a:ext cx="2756558" cy="1653934"/>
            </a:xfrm>
            <a:prstGeom prst="rect">
              <a:avLst/>
            </a:prstGeom>
            <a:solidFill>
              <a:srgbClr val="FFC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11314897e86_1_87"/>
            <p:cNvSpPr txBox="1"/>
            <p:nvPr/>
          </p:nvSpPr>
          <p:spPr>
            <a:xfrm>
              <a:off x="0" y="672716"/>
              <a:ext cx="2756558" cy="16539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0" i="0" lang="en" sz="2000" u="none" cap="none" strike="noStrike">
                  <a:solidFill>
                    <a:schemeClr val="lt1"/>
                  </a:solidFill>
                  <a:latin typeface="Calibri"/>
                  <a:ea typeface="Calibri"/>
                  <a:cs typeface="Calibri"/>
                  <a:sym typeface="Calibri"/>
                </a:rPr>
                <a:t>Staff can </a:t>
              </a:r>
              <a:r>
                <a:rPr b="1" i="0" lang="en" sz="2000" u="none" cap="none" strike="noStrike">
                  <a:solidFill>
                    <a:schemeClr val="lt1"/>
                  </a:solidFill>
                  <a:latin typeface="Calibri"/>
                  <a:ea typeface="Calibri"/>
                  <a:cs typeface="Calibri"/>
                  <a:sym typeface="Calibri"/>
                </a:rPr>
                <a:t>request a unique code</a:t>
              </a:r>
              <a:r>
                <a:rPr b="0" i="0" lang="en" sz="2000" u="none" cap="none" strike="noStrike">
                  <a:solidFill>
                    <a:schemeClr val="lt1"/>
                  </a:solidFill>
                  <a:latin typeface="Calibri"/>
                  <a:ea typeface="Calibri"/>
                  <a:cs typeface="Calibri"/>
                  <a:sym typeface="Calibri"/>
                </a:rPr>
                <a:t> through the </a:t>
              </a:r>
              <a:r>
                <a:rPr b="0" i="0" lang="en" sz="2000" u="sng" cap="none" strike="noStrike">
                  <a:solidFill>
                    <a:schemeClr val="hlink"/>
                  </a:solidFill>
                  <a:latin typeface="Calibri"/>
                  <a:ea typeface="Calibri"/>
                  <a:cs typeface="Calibri"/>
                  <a:sym typeface="Calibri"/>
                  <a:hlinkClick r:id="rId3"/>
                </a:rPr>
                <a:t>Self Service Portal</a:t>
              </a:r>
              <a:endParaRPr b="0" i="0" sz="2000" u="none" cap="none" strike="noStrike">
                <a:solidFill>
                  <a:schemeClr val="lt1"/>
                </a:solidFill>
                <a:latin typeface="Calibri"/>
                <a:ea typeface="Calibri"/>
                <a:cs typeface="Calibri"/>
                <a:sym typeface="Calibri"/>
              </a:endParaRPr>
            </a:p>
          </p:txBody>
        </p:sp>
        <p:sp>
          <p:nvSpPr>
            <p:cNvPr id="495" name="Google Shape;495;g11314897e86_1_87"/>
            <p:cNvSpPr/>
            <p:nvPr/>
          </p:nvSpPr>
          <p:spPr>
            <a:xfrm>
              <a:off x="3032213" y="672716"/>
              <a:ext cx="2756558" cy="1653934"/>
            </a:xfrm>
            <a:prstGeom prst="rect">
              <a:avLst/>
            </a:prstGeom>
            <a:solidFill>
              <a:srgbClr val="6E3B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11314897e86_1_87"/>
            <p:cNvSpPr txBox="1"/>
            <p:nvPr/>
          </p:nvSpPr>
          <p:spPr>
            <a:xfrm>
              <a:off x="3032213" y="672716"/>
              <a:ext cx="2756558" cy="16539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0" i="0" lang="en" sz="2000" u="none" cap="none" strike="noStrike">
                  <a:solidFill>
                    <a:schemeClr val="lt1"/>
                  </a:solidFill>
                  <a:latin typeface="Calibri"/>
                  <a:ea typeface="Calibri"/>
                  <a:cs typeface="Calibri"/>
                  <a:sym typeface="Calibri"/>
                </a:rPr>
                <a:t>Encourage school leaders to provide </a:t>
              </a:r>
              <a:r>
                <a:rPr b="1" i="0" lang="en" sz="2000" u="none" cap="none" strike="noStrike">
                  <a:solidFill>
                    <a:schemeClr val="lt1"/>
                  </a:solidFill>
                  <a:latin typeface="Calibri"/>
                  <a:ea typeface="Calibri"/>
                  <a:cs typeface="Calibri"/>
                  <a:sym typeface="Calibri"/>
                </a:rPr>
                <a:t>protected time </a:t>
              </a:r>
              <a:r>
                <a:rPr b="0" i="0" lang="en" sz="2000" u="none" cap="none" strike="noStrike">
                  <a:solidFill>
                    <a:schemeClr val="lt1"/>
                  </a:solidFill>
                  <a:latin typeface="Calibri"/>
                  <a:ea typeface="Calibri"/>
                  <a:cs typeface="Calibri"/>
                  <a:sym typeface="Calibri"/>
                </a:rPr>
                <a:t>to take the survey</a:t>
              </a:r>
              <a:endParaRPr/>
            </a:p>
          </p:txBody>
        </p:sp>
        <p:sp>
          <p:nvSpPr>
            <p:cNvPr id="497" name="Google Shape;497;g11314897e86_1_87"/>
            <p:cNvSpPr/>
            <p:nvPr/>
          </p:nvSpPr>
          <p:spPr>
            <a:xfrm>
              <a:off x="6064427" y="672716"/>
              <a:ext cx="2756558" cy="1653934"/>
            </a:xfrm>
            <a:prstGeom prst="rect">
              <a:avLst/>
            </a:prstGeom>
            <a:solidFill>
              <a:srgbClr val="4D79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11314897e86_1_87"/>
            <p:cNvSpPr txBox="1"/>
            <p:nvPr/>
          </p:nvSpPr>
          <p:spPr>
            <a:xfrm>
              <a:off x="6064427" y="672716"/>
              <a:ext cx="2756558" cy="16539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0" i="0" lang="en" sz="1900" u="none" cap="none" strike="noStrike">
                  <a:solidFill>
                    <a:schemeClr val="lt1"/>
                  </a:solidFill>
                  <a:latin typeface="Calibri"/>
                  <a:ea typeface="Calibri"/>
                  <a:cs typeface="Calibri"/>
                  <a:sym typeface="Calibri"/>
                </a:rPr>
                <a:t>Ideas for increasing participation: </a:t>
              </a:r>
              <a:r>
                <a:rPr b="1" i="0" lang="en" sz="1900" u="none" cap="none" strike="noStrike">
                  <a:solidFill>
                    <a:schemeClr val="lt1"/>
                  </a:solidFill>
                  <a:latin typeface="Calibri"/>
                  <a:ea typeface="Calibri"/>
                  <a:cs typeface="Calibri"/>
                  <a:sym typeface="Calibri"/>
                </a:rPr>
                <a:t>competitions, personal reminders, full staff rewards, finish line 50%</a:t>
              </a:r>
              <a:endParaRPr b="0" i="0" sz="1900" u="none" cap="none" strike="noStrike">
                <a:solidFill>
                  <a:schemeClr val="lt1"/>
                </a:solidFill>
                <a:latin typeface="Calibri"/>
                <a:ea typeface="Calibri"/>
                <a:cs typeface="Calibri"/>
                <a:sym typeface="Calibri"/>
              </a:endParaRPr>
            </a:p>
          </p:txBody>
        </p:sp>
        <p:sp>
          <p:nvSpPr>
            <p:cNvPr id="499" name="Google Shape;499;g11314897e86_1_87"/>
            <p:cNvSpPr/>
            <p:nvPr/>
          </p:nvSpPr>
          <p:spPr>
            <a:xfrm>
              <a:off x="0" y="2602307"/>
              <a:ext cx="2756558" cy="1653934"/>
            </a:xfrm>
            <a:prstGeom prst="rect">
              <a:avLst/>
            </a:prstGeom>
            <a:solidFill>
              <a:srgbClr val="3F33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11314897e86_1_87"/>
            <p:cNvSpPr txBox="1"/>
            <p:nvPr/>
          </p:nvSpPr>
          <p:spPr>
            <a:xfrm>
              <a:off x="0" y="2602307"/>
              <a:ext cx="2756558" cy="16539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0" i="0" lang="en" sz="2000" u="none" cap="none" strike="noStrike">
                  <a:solidFill>
                    <a:schemeClr val="lt1"/>
                  </a:solidFill>
                  <a:latin typeface="Calibri"/>
                  <a:ea typeface="Calibri"/>
                  <a:cs typeface="Calibri"/>
                  <a:sym typeface="Calibri"/>
                </a:rPr>
                <a:t>Share how </a:t>
              </a:r>
              <a:r>
                <a:rPr b="1" i="0" lang="en" sz="2000" u="none" cap="none" strike="noStrike">
                  <a:solidFill>
                    <a:schemeClr val="lt1"/>
                  </a:solidFill>
                  <a:latin typeface="Calibri"/>
                  <a:ea typeface="Calibri"/>
                  <a:cs typeface="Calibri"/>
                  <a:sym typeface="Calibri"/>
                </a:rPr>
                <a:t>results will be used </a:t>
              </a:r>
              <a:r>
                <a:rPr b="0" i="0" lang="en" sz="2000" u="none" cap="none" strike="noStrike">
                  <a:solidFill>
                    <a:schemeClr val="lt1"/>
                  </a:solidFill>
                  <a:latin typeface="Calibri"/>
                  <a:ea typeface="Calibri"/>
                  <a:cs typeface="Calibri"/>
                  <a:sym typeface="Calibri"/>
                </a:rPr>
                <a:t>at the school</a:t>
              </a:r>
              <a:endParaRPr/>
            </a:p>
          </p:txBody>
        </p:sp>
        <p:sp>
          <p:nvSpPr>
            <p:cNvPr id="501" name="Google Shape;501;g11314897e86_1_87"/>
            <p:cNvSpPr/>
            <p:nvPr/>
          </p:nvSpPr>
          <p:spPr>
            <a:xfrm>
              <a:off x="3032213" y="2602307"/>
              <a:ext cx="2756558" cy="1653934"/>
            </a:xfrm>
            <a:prstGeom prst="rect">
              <a:avLst/>
            </a:prstGeom>
            <a:solidFill>
              <a:srgbClr val="488B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11314897e86_1_87"/>
            <p:cNvSpPr txBox="1"/>
            <p:nvPr/>
          </p:nvSpPr>
          <p:spPr>
            <a:xfrm>
              <a:off x="3032213" y="2602307"/>
              <a:ext cx="2756558" cy="16539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0" i="0" lang="en" sz="1900" u="none" cap="none" strike="noStrike">
                  <a:solidFill>
                    <a:schemeClr val="lt1"/>
                  </a:solidFill>
                  <a:latin typeface="Calibri"/>
                  <a:ea typeface="Calibri"/>
                  <a:cs typeface="Calibri"/>
                  <a:sym typeface="Calibri"/>
                </a:rPr>
                <a:t>Districts: </a:t>
              </a:r>
              <a:r>
                <a:rPr b="1" i="0" lang="en" sz="1900" u="none" cap="none" strike="noStrike">
                  <a:solidFill>
                    <a:schemeClr val="lt1"/>
                  </a:solidFill>
                  <a:latin typeface="Calibri"/>
                  <a:ea typeface="Calibri"/>
                  <a:cs typeface="Calibri"/>
                  <a:sym typeface="Calibri"/>
                </a:rPr>
                <a:t>share in communications, reminders to schools, share how district admin will use results</a:t>
              </a:r>
              <a:endParaRPr b="0" i="0" sz="1900" u="none" cap="none" strike="noStrike">
                <a:solidFill>
                  <a:schemeClr val="lt1"/>
                </a:solidFill>
                <a:latin typeface="Calibri"/>
                <a:ea typeface="Calibri"/>
                <a:cs typeface="Calibri"/>
                <a:sym typeface="Calibri"/>
              </a:endParaRPr>
            </a:p>
          </p:txBody>
        </p:sp>
        <p:sp>
          <p:nvSpPr>
            <p:cNvPr id="503" name="Google Shape;503;g11314897e86_1_87"/>
            <p:cNvSpPr/>
            <p:nvPr/>
          </p:nvSpPr>
          <p:spPr>
            <a:xfrm>
              <a:off x="6064427" y="2602307"/>
              <a:ext cx="2756558" cy="1653934"/>
            </a:xfrm>
            <a:prstGeom prst="rect">
              <a:avLst/>
            </a:prstGeom>
            <a:solidFill>
              <a:srgbClr val="3F33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g11314897e86_1_87"/>
            <p:cNvSpPr txBox="1"/>
            <p:nvPr/>
          </p:nvSpPr>
          <p:spPr>
            <a:xfrm>
              <a:off x="6064427" y="2602307"/>
              <a:ext cx="2756558" cy="1653934"/>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0" i="0" lang="en" sz="2000" u="none" cap="none" strike="noStrike">
                  <a:solidFill>
                    <a:schemeClr val="lt1"/>
                  </a:solidFill>
                  <a:latin typeface="Calibri"/>
                  <a:ea typeface="Calibri"/>
                  <a:cs typeface="Calibri"/>
                  <a:sym typeface="Calibri"/>
                </a:rPr>
                <a:t>Results only available if 50% participation and 5 responses </a:t>
              </a:r>
              <a:endParaRPr b="0" i="0" sz="2000" u="none" cap="none" strike="noStrike">
                <a:solidFill>
                  <a:schemeClr val="lt1"/>
                </a:solidFill>
                <a:latin typeface="Calibri"/>
                <a:ea typeface="Calibri"/>
                <a:cs typeface="Calibri"/>
                <a:sym typeface="Calibri"/>
              </a:endParaRPr>
            </a:p>
          </p:txBody>
        </p:sp>
      </p:grpSp>
      <p:sp>
        <p:nvSpPr>
          <p:cNvPr id="505" name="Google Shape;505;g11314897e86_1_87"/>
          <p:cNvSpPr txBox="1"/>
          <p:nvPr>
            <p:ph idx="12" type="sldNum"/>
          </p:nvPr>
        </p:nvSpPr>
        <p:spPr>
          <a:xfrm>
            <a:off x="223071" y="4820264"/>
            <a:ext cx="2057400" cy="27384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23"/>
          <p:cNvSpPr txBox="1"/>
          <p:nvPr>
            <p:ph type="ctrTitle"/>
          </p:nvPr>
        </p:nvSpPr>
        <p:spPr>
          <a:xfrm>
            <a:off x="0" y="1946787"/>
            <a:ext cx="9144000" cy="17532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SzPts val="3000"/>
              <a:buNone/>
            </a:pPr>
            <a:r>
              <a:rPr lang="en"/>
              <a:t>UIP Re-Envisioning</a:t>
            </a:r>
            <a:endParaRPr/>
          </a:p>
        </p:txBody>
      </p:sp>
      <p:sp>
        <p:nvSpPr>
          <p:cNvPr id="511" name="Google Shape;511;p23"/>
          <p:cNvSpPr txBox="1"/>
          <p:nvPr>
            <p:ph idx="12" type="sldNum"/>
          </p:nvPr>
        </p:nvSpPr>
        <p:spPr>
          <a:xfrm>
            <a:off x="164079" y="4820266"/>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
          <p:cNvSpPr txBox="1"/>
          <p:nvPr>
            <p:ph type="title"/>
          </p:nvPr>
        </p:nvSpPr>
        <p:spPr>
          <a:xfrm>
            <a:off x="332674" y="153882"/>
            <a:ext cx="6048900" cy="673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100"/>
              <a:buNone/>
            </a:pPr>
            <a:r>
              <a:rPr lang="en"/>
              <a:t>Welcome</a:t>
            </a:r>
            <a:endParaRPr/>
          </a:p>
        </p:txBody>
      </p:sp>
      <p:sp>
        <p:nvSpPr>
          <p:cNvPr id="286" name="Google Shape;286;p3"/>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
              <a:t>‹#›</a:t>
            </a:fld>
            <a:endParaRPr/>
          </a:p>
        </p:txBody>
      </p:sp>
      <p:pic>
        <p:nvPicPr>
          <p:cNvPr descr="Clip art image of welcome sign" id="287" name="Google Shape;287;p3"/>
          <p:cNvPicPr preferRelativeResize="0"/>
          <p:nvPr/>
        </p:nvPicPr>
        <p:blipFill rotWithShape="1">
          <a:blip r:embed="rId3">
            <a:alphaModFix/>
          </a:blip>
          <a:srcRect b="0" l="0" r="0" t="0"/>
          <a:stretch/>
        </p:blipFill>
        <p:spPr>
          <a:xfrm>
            <a:off x="1622377" y="1920240"/>
            <a:ext cx="5715000" cy="2057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25"/>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100"/>
              <a:buNone/>
            </a:pPr>
            <a:r>
              <a:rPr lang="en"/>
              <a:t>Why this and why now? </a:t>
            </a:r>
            <a:endParaRPr/>
          </a:p>
        </p:txBody>
      </p:sp>
      <p:sp>
        <p:nvSpPr>
          <p:cNvPr id="517" name="Google Shape;517;p25"/>
          <p:cNvSpPr txBox="1"/>
          <p:nvPr>
            <p:ph idx="1" type="body"/>
          </p:nvPr>
        </p:nvSpPr>
        <p:spPr>
          <a:xfrm>
            <a:off x="628650" y="1165860"/>
            <a:ext cx="7886700" cy="3263400"/>
          </a:xfrm>
          <a:prstGeom prst="rect">
            <a:avLst/>
          </a:prstGeom>
          <a:noFill/>
          <a:ln>
            <a:noFill/>
          </a:ln>
        </p:spPr>
        <p:txBody>
          <a:bodyPr anchorCtr="0" anchor="t" bIns="0" lIns="0" spcFirstLastPara="1" rIns="0" wrap="square" tIns="0">
            <a:normAutofit/>
          </a:bodyPr>
          <a:lstStyle/>
          <a:p>
            <a:pPr indent="-342900" lvl="0" marL="457200" rtl="0" algn="l">
              <a:lnSpc>
                <a:spcPct val="90000"/>
              </a:lnSpc>
              <a:spcBef>
                <a:spcPts val="800"/>
              </a:spcBef>
              <a:spcAft>
                <a:spcPts val="0"/>
              </a:spcAft>
              <a:buSzPts val="1800"/>
              <a:buChar char="•"/>
            </a:pPr>
            <a:r>
              <a:rPr lang="en"/>
              <a:t>The Unified Improvement Plan has existed for more than a decade</a:t>
            </a:r>
            <a:endParaRPr/>
          </a:p>
          <a:p>
            <a:pPr indent="-323850" lvl="1" marL="914400" rtl="0" algn="l">
              <a:lnSpc>
                <a:spcPct val="90000"/>
              </a:lnSpc>
              <a:spcBef>
                <a:spcPts val="0"/>
              </a:spcBef>
              <a:spcAft>
                <a:spcPts val="0"/>
              </a:spcAft>
              <a:buSzPts val="1500"/>
              <a:buChar char="•"/>
            </a:pPr>
            <a:r>
              <a:rPr lang="en"/>
              <a:t>Over time, requirements have been added to the UIP and/or changed within the UIP</a:t>
            </a:r>
            <a:endParaRPr/>
          </a:p>
          <a:p>
            <a:pPr indent="-342900" lvl="0" marL="457200" rtl="0" algn="l">
              <a:lnSpc>
                <a:spcPct val="90000"/>
              </a:lnSpc>
              <a:spcBef>
                <a:spcPts val="0"/>
              </a:spcBef>
              <a:spcAft>
                <a:spcPts val="0"/>
              </a:spcAft>
              <a:buSzPts val="1800"/>
              <a:buChar char="•"/>
            </a:pPr>
            <a:r>
              <a:rPr lang="en"/>
              <a:t>Feedback from school and district users has been integrated each year, resulting in revisions to the UIP over time</a:t>
            </a:r>
            <a:endParaRPr/>
          </a:p>
          <a:p>
            <a:pPr indent="-342900" lvl="0" marL="457200" rtl="0" algn="l">
              <a:lnSpc>
                <a:spcPct val="90000"/>
              </a:lnSpc>
              <a:spcBef>
                <a:spcPts val="0"/>
              </a:spcBef>
              <a:spcAft>
                <a:spcPts val="0"/>
              </a:spcAft>
              <a:buSzPts val="1800"/>
              <a:buChar char="•"/>
            </a:pPr>
            <a:r>
              <a:rPr lang="en"/>
              <a:t>The disruption caused by the pandemic can be taken as an opportunity to re-examine systems, such as the UIP</a:t>
            </a:r>
            <a:endParaRPr/>
          </a:p>
          <a:p>
            <a:pPr indent="-323850" lvl="1" marL="914400" rtl="0" algn="l">
              <a:lnSpc>
                <a:spcPct val="90000"/>
              </a:lnSpc>
              <a:spcBef>
                <a:spcPts val="0"/>
              </a:spcBef>
              <a:spcAft>
                <a:spcPts val="0"/>
              </a:spcAft>
              <a:buSzPts val="1500"/>
              <a:buChar char="•"/>
            </a:pPr>
            <a:r>
              <a:rPr lang="en"/>
              <a:t>Several stakeholder groups (e.g., COVID-19 Policy Implications Stakeholder Group; EDAC) shared feedback that the UIP had become overly complex</a:t>
            </a:r>
            <a:endParaRPr/>
          </a:p>
          <a:p>
            <a:pPr indent="-323850" lvl="1" marL="914400" rtl="0" algn="l">
              <a:lnSpc>
                <a:spcPct val="90000"/>
              </a:lnSpc>
              <a:spcBef>
                <a:spcPts val="0"/>
              </a:spcBef>
              <a:spcAft>
                <a:spcPts val="0"/>
              </a:spcAft>
              <a:buSzPts val="1500"/>
              <a:buChar char="•"/>
            </a:pPr>
            <a:r>
              <a:rPr lang="en"/>
              <a:t>Technology has advanced so more is possible within the online system</a:t>
            </a:r>
            <a:endParaRPr/>
          </a:p>
          <a:p>
            <a:pPr indent="0" lvl="0" marL="0" rtl="0" algn="l">
              <a:lnSpc>
                <a:spcPct val="90000"/>
              </a:lnSpc>
              <a:spcBef>
                <a:spcPts val="800"/>
              </a:spcBef>
              <a:spcAft>
                <a:spcPts val="0"/>
              </a:spcAft>
              <a:buSzPts val="1800"/>
              <a:buNone/>
            </a:pPr>
            <a:r>
              <a:t/>
            </a:r>
            <a:endParaRPr/>
          </a:p>
          <a:p>
            <a:pPr indent="0" lvl="0" marL="0" rtl="0" algn="l">
              <a:lnSpc>
                <a:spcPct val="90000"/>
              </a:lnSpc>
              <a:spcBef>
                <a:spcPts val="800"/>
              </a:spcBef>
              <a:spcAft>
                <a:spcPts val="0"/>
              </a:spcAft>
              <a:buSzPts val="1800"/>
              <a:buNone/>
            </a:pPr>
            <a:r>
              <a:t/>
            </a:r>
            <a:endParaRPr/>
          </a:p>
        </p:txBody>
      </p:sp>
      <p:sp>
        <p:nvSpPr>
          <p:cNvPr id="518" name="Google Shape;518;p25"/>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26"/>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2400"/>
              <a:buFont typeface="Arial"/>
              <a:buNone/>
            </a:pPr>
            <a:r>
              <a:rPr lang="en"/>
              <a:t>UIP Re-envisioning Purposes</a:t>
            </a:r>
            <a:endParaRPr/>
          </a:p>
          <a:p>
            <a:pPr indent="0" lvl="0" marL="0" rtl="0" algn="l">
              <a:lnSpc>
                <a:spcPct val="90000"/>
              </a:lnSpc>
              <a:spcBef>
                <a:spcPts val="0"/>
              </a:spcBef>
              <a:spcAft>
                <a:spcPts val="0"/>
              </a:spcAft>
              <a:buSzPts val="2100"/>
              <a:buNone/>
            </a:pPr>
            <a:r>
              <a:t/>
            </a:r>
            <a:endParaRPr/>
          </a:p>
        </p:txBody>
      </p:sp>
      <p:sp>
        <p:nvSpPr>
          <p:cNvPr id="524" name="Google Shape;524;p26"/>
          <p:cNvSpPr txBox="1"/>
          <p:nvPr>
            <p:ph idx="1" type="body"/>
          </p:nvPr>
        </p:nvSpPr>
        <p:spPr>
          <a:xfrm>
            <a:off x="628650" y="1165860"/>
            <a:ext cx="7886700" cy="3263400"/>
          </a:xfrm>
          <a:prstGeom prst="rect">
            <a:avLst/>
          </a:prstGeom>
          <a:noFill/>
          <a:ln>
            <a:noFill/>
          </a:ln>
        </p:spPr>
        <p:txBody>
          <a:bodyPr anchorCtr="0" anchor="t" bIns="0" lIns="0" spcFirstLastPara="1" rIns="0" wrap="square" tIns="0">
            <a:normAutofit/>
          </a:bodyPr>
          <a:lstStyle/>
          <a:p>
            <a:pPr indent="-400050" lvl="0" marL="457200" rtl="0" algn="l">
              <a:lnSpc>
                <a:spcPct val="115000"/>
              </a:lnSpc>
              <a:spcBef>
                <a:spcPts val="0"/>
              </a:spcBef>
              <a:spcAft>
                <a:spcPts val="0"/>
              </a:spcAft>
              <a:buClr>
                <a:srgbClr val="000000"/>
              </a:buClr>
              <a:buSzPts val="2700"/>
              <a:buChar char="●"/>
            </a:pPr>
            <a:r>
              <a:rPr lang="en" sz="2700">
                <a:solidFill>
                  <a:srgbClr val="000000"/>
                </a:solidFill>
              </a:rPr>
              <a:t>Design an updated school and district UIP template that enhances the usability of the UIP.</a:t>
            </a:r>
            <a:endParaRPr sz="2700">
              <a:solidFill>
                <a:srgbClr val="000000"/>
              </a:solidFill>
            </a:endParaRPr>
          </a:p>
          <a:p>
            <a:pPr indent="-400050" lvl="0" marL="457200" rtl="0" algn="l">
              <a:lnSpc>
                <a:spcPct val="115000"/>
              </a:lnSpc>
              <a:spcBef>
                <a:spcPts val="0"/>
              </a:spcBef>
              <a:spcAft>
                <a:spcPts val="0"/>
              </a:spcAft>
              <a:buClr>
                <a:srgbClr val="000000"/>
              </a:buClr>
              <a:buSzPts val="2700"/>
              <a:buChar char="●"/>
            </a:pPr>
            <a:r>
              <a:rPr lang="en" sz="2700">
                <a:solidFill>
                  <a:srgbClr val="000000"/>
                </a:solidFill>
              </a:rPr>
              <a:t>Respond to feedback/input from the field.</a:t>
            </a:r>
            <a:endParaRPr sz="2700">
              <a:solidFill>
                <a:srgbClr val="000000"/>
              </a:solidFill>
            </a:endParaRPr>
          </a:p>
          <a:p>
            <a:pPr indent="-400050" lvl="0" marL="457200" rtl="0" algn="l">
              <a:lnSpc>
                <a:spcPct val="115000"/>
              </a:lnSpc>
              <a:spcBef>
                <a:spcPts val="0"/>
              </a:spcBef>
              <a:spcAft>
                <a:spcPts val="0"/>
              </a:spcAft>
              <a:buClr>
                <a:srgbClr val="000000"/>
              </a:buClr>
              <a:buSzPts val="2700"/>
              <a:buChar char="●"/>
            </a:pPr>
            <a:r>
              <a:rPr lang="en" sz="2700">
                <a:solidFill>
                  <a:srgbClr val="000000"/>
                </a:solidFill>
              </a:rPr>
              <a:t>Make the UIP requirements more explicit.</a:t>
            </a:r>
            <a:endParaRPr/>
          </a:p>
        </p:txBody>
      </p:sp>
      <p:sp>
        <p:nvSpPr>
          <p:cNvPr id="525" name="Google Shape;525;p26"/>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g111db384495_0_0"/>
          <p:cNvSpPr txBox="1"/>
          <p:nvPr>
            <p:ph type="title"/>
          </p:nvPr>
        </p:nvSpPr>
        <p:spPr>
          <a:xfrm>
            <a:off x="332674" y="153882"/>
            <a:ext cx="6048900" cy="6738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Themes from AWG Input</a:t>
            </a:r>
            <a:endParaRPr/>
          </a:p>
        </p:txBody>
      </p:sp>
      <p:sp>
        <p:nvSpPr>
          <p:cNvPr id="531" name="Google Shape;531;g111db384495_0_0"/>
          <p:cNvSpPr txBox="1"/>
          <p:nvPr>
            <p:ph idx="1" type="body"/>
          </p:nvPr>
        </p:nvSpPr>
        <p:spPr>
          <a:xfrm>
            <a:off x="628650" y="1165860"/>
            <a:ext cx="7886700" cy="3263400"/>
          </a:xfrm>
          <a:prstGeom prst="rect">
            <a:avLst/>
          </a:prstGeom>
        </p:spPr>
        <p:txBody>
          <a:bodyPr anchorCtr="0" anchor="t" bIns="0" lIns="0" spcFirstLastPara="1" rIns="0" wrap="square" tIns="0">
            <a:normAutofit/>
          </a:bodyPr>
          <a:lstStyle/>
          <a:p>
            <a:pPr indent="-412750" lvl="0" marL="457200" rtl="0" algn="l">
              <a:lnSpc>
                <a:spcPct val="100000"/>
              </a:lnSpc>
              <a:spcBef>
                <a:spcPts val="800"/>
              </a:spcBef>
              <a:spcAft>
                <a:spcPts val="0"/>
              </a:spcAft>
              <a:buSzPts val="2900"/>
              <a:buChar char="•"/>
            </a:pPr>
            <a:r>
              <a:rPr lang="en" sz="2900"/>
              <a:t>Simplified and streamlined is the right direction</a:t>
            </a:r>
            <a:endParaRPr sz="2900"/>
          </a:p>
          <a:p>
            <a:pPr indent="-412750" lvl="0" marL="457200" rtl="0" algn="l">
              <a:lnSpc>
                <a:spcPct val="100000"/>
              </a:lnSpc>
              <a:spcBef>
                <a:spcPts val="1000"/>
              </a:spcBef>
              <a:spcAft>
                <a:spcPts val="0"/>
              </a:spcAft>
              <a:buSzPts val="2900"/>
              <a:buChar char="•"/>
            </a:pPr>
            <a:r>
              <a:rPr lang="en" sz="2900"/>
              <a:t>Need to be thoughtful about what is retained and what is removed</a:t>
            </a:r>
            <a:endParaRPr sz="2900"/>
          </a:p>
          <a:p>
            <a:pPr indent="-412750" lvl="0" marL="457200" rtl="0" algn="l">
              <a:lnSpc>
                <a:spcPct val="100000"/>
              </a:lnSpc>
              <a:spcBef>
                <a:spcPts val="1000"/>
              </a:spcBef>
              <a:spcAft>
                <a:spcPts val="1000"/>
              </a:spcAft>
              <a:buSzPts val="2900"/>
              <a:buChar char="•"/>
            </a:pPr>
            <a:r>
              <a:rPr lang="en" sz="2900"/>
              <a:t>Doing something only for ‘compliance’ is not helpful</a:t>
            </a:r>
            <a:endParaRPr sz="2900"/>
          </a:p>
        </p:txBody>
      </p:sp>
      <p:sp>
        <p:nvSpPr>
          <p:cNvPr id="532" name="Google Shape;532;g111db384495_0_0"/>
          <p:cNvSpPr txBox="1"/>
          <p:nvPr>
            <p:ph idx="12" type="sldNum"/>
          </p:nvPr>
        </p:nvSpPr>
        <p:spPr>
          <a:xfrm>
            <a:off x="249655" y="4767263"/>
            <a:ext cx="2057400" cy="273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g111db384495_0_7"/>
          <p:cNvSpPr txBox="1"/>
          <p:nvPr>
            <p:ph type="title"/>
          </p:nvPr>
        </p:nvSpPr>
        <p:spPr>
          <a:xfrm>
            <a:off x="332674" y="153882"/>
            <a:ext cx="6048900" cy="6738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Integrating AWG Input</a:t>
            </a:r>
            <a:endParaRPr/>
          </a:p>
        </p:txBody>
      </p:sp>
      <p:sp>
        <p:nvSpPr>
          <p:cNvPr id="538" name="Google Shape;538;g111db384495_0_7"/>
          <p:cNvSpPr txBox="1"/>
          <p:nvPr>
            <p:ph idx="1" type="body"/>
          </p:nvPr>
        </p:nvSpPr>
        <p:spPr>
          <a:xfrm>
            <a:off x="628650" y="1165860"/>
            <a:ext cx="7886700" cy="3263400"/>
          </a:xfrm>
          <a:prstGeom prst="rect">
            <a:avLst/>
          </a:prstGeom>
        </p:spPr>
        <p:txBody>
          <a:bodyPr anchorCtr="0" anchor="t" bIns="0" lIns="0" spcFirstLastPara="1" rIns="0" wrap="square" tIns="0">
            <a:normAutofit/>
          </a:bodyPr>
          <a:lstStyle/>
          <a:p>
            <a:pPr indent="-342900" lvl="0" marL="457200" rtl="0" algn="l">
              <a:spcBef>
                <a:spcPts val="800"/>
              </a:spcBef>
              <a:spcAft>
                <a:spcPts val="0"/>
              </a:spcAft>
              <a:buSzPts val="1800"/>
              <a:buChar char="•"/>
            </a:pPr>
            <a:r>
              <a:rPr lang="en"/>
              <a:t>Technology may be able to help streamline and simplify</a:t>
            </a:r>
            <a:endParaRPr/>
          </a:p>
          <a:p>
            <a:pPr indent="-323850" lvl="1" marL="914400" rtl="0" algn="l">
              <a:spcBef>
                <a:spcPts val="0"/>
              </a:spcBef>
              <a:spcAft>
                <a:spcPts val="0"/>
              </a:spcAft>
              <a:buSzPts val="1500"/>
              <a:buChar char="•"/>
            </a:pPr>
            <a:r>
              <a:rPr lang="en"/>
              <a:t>The changes may be more of a facelift, rather than a rebuild</a:t>
            </a:r>
            <a:endParaRPr/>
          </a:p>
          <a:p>
            <a:pPr indent="-342900" lvl="0" marL="457200" rtl="0" algn="l">
              <a:spcBef>
                <a:spcPts val="0"/>
              </a:spcBef>
              <a:spcAft>
                <a:spcPts val="0"/>
              </a:spcAft>
              <a:buSzPts val="1800"/>
              <a:buChar char="•"/>
            </a:pPr>
            <a:r>
              <a:rPr lang="en"/>
              <a:t>Make the UIP more intuitive to complete (e.g., consider renaming UIP elements)</a:t>
            </a:r>
            <a:endParaRPr/>
          </a:p>
          <a:p>
            <a:pPr indent="-342900" lvl="0" marL="457200" rtl="0" algn="l">
              <a:spcBef>
                <a:spcPts val="0"/>
              </a:spcBef>
              <a:spcAft>
                <a:spcPts val="0"/>
              </a:spcAft>
              <a:buSzPts val="1800"/>
              <a:buChar char="•"/>
            </a:pPr>
            <a:r>
              <a:rPr lang="en"/>
              <a:t>Create more clarity about requirements within the template (e.g., create a specific place for READ required data)</a:t>
            </a:r>
            <a:endParaRPr/>
          </a:p>
          <a:p>
            <a:pPr indent="-342900" lvl="0" marL="457200" rtl="0" algn="l">
              <a:spcBef>
                <a:spcPts val="0"/>
              </a:spcBef>
              <a:spcAft>
                <a:spcPts val="0"/>
              </a:spcAft>
              <a:buSzPts val="1800"/>
              <a:buChar char="•"/>
            </a:pPr>
            <a:r>
              <a:rPr lang="en"/>
              <a:t>Differentiate the template based on school/district requirements</a:t>
            </a:r>
            <a:endParaRPr/>
          </a:p>
          <a:p>
            <a:pPr indent="-342900" lvl="0" marL="457200" rtl="0" algn="l">
              <a:spcBef>
                <a:spcPts val="0"/>
              </a:spcBef>
              <a:spcAft>
                <a:spcPts val="0"/>
              </a:spcAft>
              <a:buSzPts val="1800"/>
              <a:buChar char="•"/>
            </a:pPr>
            <a:r>
              <a:rPr lang="en"/>
              <a:t>Build access to resources and supports into the template (e.g., examples, guidance)</a:t>
            </a:r>
            <a:endParaRPr/>
          </a:p>
        </p:txBody>
      </p:sp>
      <p:sp>
        <p:nvSpPr>
          <p:cNvPr id="539" name="Google Shape;539;g111db384495_0_7"/>
          <p:cNvSpPr txBox="1"/>
          <p:nvPr>
            <p:ph idx="12" type="sldNum"/>
          </p:nvPr>
        </p:nvSpPr>
        <p:spPr>
          <a:xfrm>
            <a:off x="249655" y="4767263"/>
            <a:ext cx="2057400" cy="273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2"/>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100"/>
              <a:buNone/>
            </a:pPr>
            <a:r>
              <a:rPr lang="en"/>
              <a:t>Questions</a:t>
            </a:r>
            <a:endParaRPr/>
          </a:p>
        </p:txBody>
      </p:sp>
      <p:sp>
        <p:nvSpPr>
          <p:cNvPr id="545" name="Google Shape;545;p32"/>
          <p:cNvSpPr txBox="1"/>
          <p:nvPr>
            <p:ph idx="1" type="body"/>
          </p:nvPr>
        </p:nvSpPr>
        <p:spPr>
          <a:xfrm>
            <a:off x="628650" y="1165860"/>
            <a:ext cx="7886700" cy="32634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800"/>
              </a:spcBef>
              <a:spcAft>
                <a:spcPts val="0"/>
              </a:spcAft>
              <a:buSzPts val="1800"/>
              <a:buNone/>
            </a:pPr>
            <a:r>
              <a:t/>
            </a:r>
            <a:endParaRPr/>
          </a:p>
        </p:txBody>
      </p:sp>
      <p:pic>
        <p:nvPicPr>
          <p:cNvPr id="546" name="Google Shape;546;p32"/>
          <p:cNvPicPr preferRelativeResize="0"/>
          <p:nvPr/>
        </p:nvPicPr>
        <p:blipFill rotWithShape="1">
          <a:blip r:embed="rId3">
            <a:alphaModFix/>
          </a:blip>
          <a:srcRect b="0" l="0" r="0" t="0"/>
          <a:stretch/>
        </p:blipFill>
        <p:spPr>
          <a:xfrm>
            <a:off x="628650" y="950800"/>
            <a:ext cx="7779174" cy="3693500"/>
          </a:xfrm>
          <a:prstGeom prst="rect">
            <a:avLst/>
          </a:prstGeom>
          <a:noFill/>
          <a:ln>
            <a:noFill/>
          </a:ln>
        </p:spPr>
      </p:pic>
      <p:sp>
        <p:nvSpPr>
          <p:cNvPr id="547" name="Google Shape;547;p32"/>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35"/>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100"/>
              <a:buNone/>
            </a:pPr>
            <a:r>
              <a:rPr lang="en"/>
              <a:t>Next Steps</a:t>
            </a:r>
            <a:endParaRPr/>
          </a:p>
        </p:txBody>
      </p:sp>
      <p:sp>
        <p:nvSpPr>
          <p:cNvPr id="553" name="Google Shape;553;p35"/>
          <p:cNvSpPr txBox="1"/>
          <p:nvPr>
            <p:ph idx="1" type="body"/>
          </p:nvPr>
        </p:nvSpPr>
        <p:spPr>
          <a:xfrm>
            <a:off x="628650" y="1165860"/>
            <a:ext cx="7886700" cy="3263400"/>
          </a:xfrm>
          <a:prstGeom prst="rect">
            <a:avLst/>
          </a:prstGeom>
          <a:noFill/>
          <a:ln>
            <a:noFill/>
          </a:ln>
        </p:spPr>
        <p:txBody>
          <a:bodyPr anchorCtr="0" anchor="t" bIns="0" lIns="0" spcFirstLastPara="1" rIns="0" wrap="square" tIns="0">
            <a:normAutofit/>
          </a:bodyPr>
          <a:lstStyle/>
          <a:p>
            <a:pPr indent="-387350" lvl="0" marL="457200" rtl="0" algn="l">
              <a:lnSpc>
                <a:spcPct val="90000"/>
              </a:lnSpc>
              <a:spcBef>
                <a:spcPts val="0"/>
              </a:spcBef>
              <a:spcAft>
                <a:spcPts val="0"/>
              </a:spcAft>
              <a:buSzPts val="2500"/>
              <a:buChar char="•"/>
            </a:pPr>
            <a:r>
              <a:rPr lang="en" sz="2500"/>
              <a:t>CDE contract with developer to redesign the template </a:t>
            </a:r>
            <a:endParaRPr sz="2500"/>
          </a:p>
          <a:p>
            <a:pPr indent="-387350" lvl="0" marL="457200" rtl="0" algn="l">
              <a:lnSpc>
                <a:spcPct val="90000"/>
              </a:lnSpc>
              <a:spcBef>
                <a:spcPts val="0"/>
              </a:spcBef>
              <a:spcAft>
                <a:spcPts val="0"/>
              </a:spcAft>
              <a:buSzPts val="2500"/>
              <a:buChar char="•"/>
            </a:pPr>
            <a:r>
              <a:rPr lang="en" sz="2500"/>
              <a:t>CDE gather more input from stakeholders </a:t>
            </a:r>
            <a:endParaRPr sz="2500"/>
          </a:p>
          <a:p>
            <a:pPr indent="-387350" lvl="0" marL="457200" rtl="0" algn="l">
              <a:lnSpc>
                <a:spcPct val="90000"/>
              </a:lnSpc>
              <a:spcBef>
                <a:spcPts val="0"/>
              </a:spcBef>
              <a:spcAft>
                <a:spcPts val="0"/>
              </a:spcAft>
              <a:buSzPts val="2500"/>
              <a:buChar char="•"/>
            </a:pPr>
            <a:r>
              <a:rPr lang="en" sz="2500"/>
              <a:t>Determining timeline for changes (and whether some need ‘beta-testing’ with a smaller group)</a:t>
            </a:r>
            <a:endParaRPr sz="2500"/>
          </a:p>
        </p:txBody>
      </p:sp>
      <p:sp>
        <p:nvSpPr>
          <p:cNvPr id="554" name="Google Shape;554;p35"/>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36"/>
          <p:cNvSpPr txBox="1"/>
          <p:nvPr>
            <p:ph type="ctrTitle"/>
          </p:nvPr>
        </p:nvSpPr>
        <p:spPr>
          <a:xfrm>
            <a:off x="-1" y="1946787"/>
            <a:ext cx="9144600" cy="17532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SzPts val="3000"/>
              <a:buNone/>
            </a:pPr>
            <a:r>
              <a:rPr lang="en"/>
              <a:t>ESEA State Plan Amendment Update</a:t>
            </a:r>
            <a:endParaRPr/>
          </a:p>
        </p:txBody>
      </p:sp>
      <p:sp>
        <p:nvSpPr>
          <p:cNvPr id="560" name="Google Shape;560;p36"/>
          <p:cNvSpPr txBox="1"/>
          <p:nvPr>
            <p:ph idx="12" type="sldNum"/>
          </p:nvPr>
        </p:nvSpPr>
        <p:spPr>
          <a:xfrm>
            <a:off x="223071" y="4820266"/>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g11314897e86_23_74"/>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100"/>
              <a:buFont typeface="Arial"/>
              <a:buNone/>
            </a:pPr>
            <a:r>
              <a:rPr lang="en"/>
              <a:t>Accountability and Improvement</a:t>
            </a:r>
            <a:endParaRPr/>
          </a:p>
        </p:txBody>
      </p:sp>
      <p:pic>
        <p:nvPicPr>
          <p:cNvPr descr="Flow Chart of Colorado Accountability System. Starting with State Identification and Federal Identification leading to a Streamlined Process of Support and Funding for Identified Schools-Unified Improvement Plan. " id="566" name="Google Shape;566;g11314897e86_23_74"/>
          <p:cNvPicPr preferRelativeResize="0"/>
          <p:nvPr/>
        </p:nvPicPr>
        <p:blipFill rotWithShape="1">
          <a:blip r:embed="rId3">
            <a:alphaModFix/>
          </a:blip>
          <a:srcRect b="0" l="0" r="0" t="0"/>
          <a:stretch/>
        </p:blipFill>
        <p:spPr>
          <a:xfrm>
            <a:off x="1500188" y="1003181"/>
            <a:ext cx="5831325" cy="3956850"/>
          </a:xfrm>
          <a:prstGeom prst="rect">
            <a:avLst/>
          </a:prstGeom>
          <a:noFill/>
          <a:ln>
            <a:noFill/>
          </a:ln>
        </p:spPr>
      </p:pic>
      <p:sp>
        <p:nvSpPr>
          <p:cNvPr id="567" name="Google Shape;567;g11314897e86_23_74"/>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
        <p:nvSpPr>
          <p:cNvPr id="568" name="Google Shape;568;g11314897e86_23_74"/>
          <p:cNvSpPr/>
          <p:nvPr/>
        </p:nvSpPr>
        <p:spPr>
          <a:xfrm>
            <a:off x="4415850" y="1961981"/>
            <a:ext cx="2943225" cy="1085850"/>
          </a:xfrm>
          <a:prstGeom prst="ellipse">
            <a:avLst/>
          </a:prstGeom>
          <a:noFill/>
          <a:ln cap="flat" cmpd="sng" w="5715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69" name="Google Shape;569;g11314897e86_23_74"/>
          <p:cNvSpPr/>
          <p:nvPr/>
        </p:nvSpPr>
        <p:spPr>
          <a:xfrm>
            <a:off x="7636675" y="1100525"/>
            <a:ext cx="1300200" cy="3292800"/>
          </a:xfrm>
          <a:prstGeom prst="roundRect">
            <a:avLst>
              <a:gd fmla="val 16667" name="adj"/>
            </a:avLst>
          </a:prstGeom>
          <a:gradFill>
            <a:gsLst>
              <a:gs pos="0">
                <a:srgbClr val="99B5FF"/>
              </a:gs>
              <a:gs pos="35000">
                <a:srgbClr val="B9CBFF"/>
              </a:gs>
              <a:gs pos="100000">
                <a:srgbClr val="E2E9FF"/>
              </a:gs>
            </a:gsLst>
            <a:lin ang="16200000" scaled="0"/>
          </a:gradFill>
          <a:ln cap="flat" cmpd="sng" w="9525">
            <a:solidFill>
              <a:srgbClr val="3E6EC2"/>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050" u="none" cap="none" strike="noStrike">
                <a:solidFill>
                  <a:schemeClr val="dk1"/>
                </a:solidFill>
                <a:latin typeface="Arial"/>
                <a:ea typeface="Arial"/>
                <a:cs typeface="Arial"/>
                <a:sym typeface="Arial"/>
              </a:rPr>
              <a:t>In Fall 2022, CDE is required to identify schools for support and improvement under ESSA. But we have the option to request one-year changes to the methodology due to missing data/state assessments. So, let’s discuss how to do identify schools this fall!</a:t>
            </a:r>
            <a:endParaRPr/>
          </a:p>
        </p:txBody>
      </p:sp>
      <p:cxnSp>
        <p:nvCxnSpPr>
          <p:cNvPr id="570" name="Google Shape;570;g11314897e86_23_74"/>
          <p:cNvCxnSpPr/>
          <p:nvPr/>
        </p:nvCxnSpPr>
        <p:spPr>
          <a:xfrm rot="5400000">
            <a:off x="7208063" y="1871776"/>
            <a:ext cx="507300" cy="364200"/>
          </a:xfrm>
          <a:prstGeom prst="curvedConnector3">
            <a:avLst>
              <a:gd fmla="val 50000" name="adj1"/>
            </a:avLst>
          </a:prstGeom>
          <a:noFill/>
          <a:ln cap="flat" cmpd="sng" w="28575">
            <a:solidFill>
              <a:srgbClr val="0070C0"/>
            </a:solidFill>
            <a:prstDash val="solid"/>
            <a:round/>
            <a:headEnd len="sm" w="sm" type="none"/>
            <a:tailEnd len="med" w="med" type="triangl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g11314897e86_23_84"/>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100"/>
              <a:buFont typeface="Arial"/>
              <a:buNone/>
            </a:pPr>
            <a:r>
              <a:rPr lang="en"/>
              <a:t>Purpose and Objective</a:t>
            </a:r>
            <a:endParaRPr/>
          </a:p>
        </p:txBody>
      </p:sp>
      <p:sp>
        <p:nvSpPr>
          <p:cNvPr id="576" name="Google Shape;576;g11314897e86_23_84"/>
          <p:cNvSpPr txBox="1"/>
          <p:nvPr>
            <p:ph idx="1" type="body"/>
          </p:nvPr>
        </p:nvSpPr>
        <p:spPr>
          <a:xfrm>
            <a:off x="348502" y="1092992"/>
            <a:ext cx="8446995" cy="3357563"/>
          </a:xfrm>
          <a:prstGeom prst="rect">
            <a:avLst/>
          </a:prstGeom>
          <a:noFill/>
          <a:ln>
            <a:noFill/>
          </a:ln>
        </p:spPr>
        <p:txBody>
          <a:bodyPr anchorCtr="0" anchor="t" bIns="0" lIns="0" spcFirstLastPara="1" rIns="0" wrap="square" tIns="0">
            <a:normAutofit fontScale="92500" lnSpcReduction="20000"/>
          </a:bodyPr>
          <a:lstStyle/>
          <a:p>
            <a:pPr indent="-342900" lvl="0" marL="457200" rtl="0" algn="l">
              <a:lnSpc>
                <a:spcPct val="90000"/>
              </a:lnSpc>
              <a:spcBef>
                <a:spcPts val="800"/>
              </a:spcBef>
              <a:spcAft>
                <a:spcPts val="0"/>
              </a:spcAft>
              <a:buClr>
                <a:schemeClr val="dk1"/>
              </a:buClr>
              <a:buSzPct val="108108"/>
              <a:buChar char="•"/>
            </a:pPr>
            <a:r>
              <a:rPr lang="en"/>
              <a:t>Identify schools in need of support and improvement – </a:t>
            </a:r>
            <a:endParaRPr/>
          </a:p>
          <a:p>
            <a:pPr indent="-323850" lvl="1" marL="914400" rtl="0" algn="l">
              <a:lnSpc>
                <a:spcPct val="90000"/>
              </a:lnSpc>
              <a:spcBef>
                <a:spcPts val="400"/>
              </a:spcBef>
              <a:spcAft>
                <a:spcPts val="0"/>
              </a:spcAft>
              <a:buSzPct val="108108"/>
              <a:buChar char="•"/>
            </a:pPr>
            <a:r>
              <a:rPr lang="en"/>
              <a:t>Eligible for ESEA Title I School Improvement Funds</a:t>
            </a:r>
            <a:endParaRPr/>
          </a:p>
          <a:p>
            <a:pPr indent="-323850" lvl="1" marL="914400" rtl="0" algn="l">
              <a:lnSpc>
                <a:spcPct val="90000"/>
              </a:lnSpc>
              <a:spcBef>
                <a:spcPts val="400"/>
              </a:spcBef>
              <a:spcAft>
                <a:spcPts val="0"/>
              </a:spcAft>
              <a:buSzPct val="108108"/>
              <a:buChar char="•"/>
            </a:pPr>
            <a:r>
              <a:rPr lang="en"/>
              <a:t>Required to develop and implement an improvement plan that addresses the reasons for identification under ESSA</a:t>
            </a:r>
            <a:endParaRPr/>
          </a:p>
          <a:p>
            <a:pPr indent="-342900" lvl="0" marL="457200" rtl="0" algn="l">
              <a:lnSpc>
                <a:spcPct val="90000"/>
              </a:lnSpc>
              <a:spcBef>
                <a:spcPts val="800"/>
              </a:spcBef>
              <a:spcAft>
                <a:spcPts val="0"/>
              </a:spcAft>
              <a:buClr>
                <a:schemeClr val="dk1"/>
              </a:buClr>
              <a:buSzPct val="108108"/>
              <a:buChar char="•"/>
            </a:pPr>
            <a:r>
              <a:rPr lang="en"/>
              <a:t>To align with state accountability to the extent feasible and possible given state and federal statutory requirements</a:t>
            </a:r>
            <a:endParaRPr/>
          </a:p>
          <a:p>
            <a:pPr indent="-323850" lvl="1" marL="914400" rtl="0" algn="l">
              <a:lnSpc>
                <a:spcPct val="90000"/>
              </a:lnSpc>
              <a:spcBef>
                <a:spcPts val="400"/>
              </a:spcBef>
              <a:spcAft>
                <a:spcPts val="0"/>
              </a:spcAft>
              <a:buSzPct val="108108"/>
              <a:buChar char="•"/>
            </a:pPr>
            <a:r>
              <a:rPr lang="en"/>
              <a:t>Regardless of how we identify schools, at this time, there will not be a perfect alignment between state and federal identification </a:t>
            </a:r>
            <a:endParaRPr/>
          </a:p>
          <a:p>
            <a:pPr indent="-323850" lvl="1" marL="914400" rtl="0" algn="l">
              <a:lnSpc>
                <a:spcPct val="90000"/>
              </a:lnSpc>
              <a:spcBef>
                <a:spcPts val="400"/>
              </a:spcBef>
              <a:spcAft>
                <a:spcPts val="0"/>
              </a:spcAft>
              <a:buSzPct val="108108"/>
              <a:buChar char="•"/>
            </a:pPr>
            <a:r>
              <a:rPr lang="en"/>
              <a:t>Areas of misalignment regardless of 2022 plans - ESSA requires</a:t>
            </a:r>
            <a:endParaRPr/>
          </a:p>
          <a:p>
            <a:pPr indent="-317500" lvl="2" marL="1371600" rtl="0" algn="l">
              <a:lnSpc>
                <a:spcPct val="90000"/>
              </a:lnSpc>
              <a:spcBef>
                <a:spcPts val="400"/>
              </a:spcBef>
              <a:spcAft>
                <a:spcPts val="0"/>
              </a:spcAft>
              <a:buSzPct val="108108"/>
              <a:buChar char="•"/>
            </a:pPr>
            <a:r>
              <a:rPr lang="en"/>
              <a:t>Identification of schools based on performance of student groups, high schools based on graduation rates, schools that serve only K-2 students, and schools with low state assessment participation (no option of using “</a:t>
            </a:r>
            <a:r>
              <a:rPr b="1" i="1" lang="en"/>
              <a:t>insufficient state data</a:t>
            </a:r>
            <a:r>
              <a:rPr lang="en"/>
              <a:t>”)</a:t>
            </a:r>
            <a:endParaRPr/>
          </a:p>
          <a:p>
            <a:pPr indent="-317500" lvl="2" marL="1371600" rtl="0" algn="l">
              <a:lnSpc>
                <a:spcPct val="90000"/>
              </a:lnSpc>
              <a:spcBef>
                <a:spcPts val="400"/>
              </a:spcBef>
              <a:spcAft>
                <a:spcPts val="0"/>
              </a:spcAft>
              <a:buSzPct val="108108"/>
              <a:buChar char="•"/>
            </a:pPr>
            <a:r>
              <a:rPr lang="en"/>
              <a:t>Based on 3-years of data (up to 5-years for smaller systems that would otherwise fall out of identification)</a:t>
            </a:r>
            <a:endParaRPr/>
          </a:p>
          <a:p>
            <a:pPr indent="-342900" lvl="0" marL="457200" rtl="0" algn="l">
              <a:lnSpc>
                <a:spcPct val="90000"/>
              </a:lnSpc>
              <a:spcBef>
                <a:spcPts val="800"/>
              </a:spcBef>
              <a:spcAft>
                <a:spcPts val="0"/>
              </a:spcAft>
              <a:buClr>
                <a:schemeClr val="dk1"/>
              </a:buClr>
              <a:buSzPct val="108108"/>
              <a:buChar char="•"/>
            </a:pPr>
            <a:r>
              <a:rPr lang="en"/>
              <a:t>Ensure that our methodology </a:t>
            </a:r>
            <a:endParaRPr/>
          </a:p>
          <a:p>
            <a:pPr indent="-323850" lvl="1" marL="914400" rtl="0" algn="l">
              <a:lnSpc>
                <a:spcPct val="90000"/>
              </a:lnSpc>
              <a:spcBef>
                <a:spcPts val="400"/>
              </a:spcBef>
              <a:spcAft>
                <a:spcPts val="0"/>
              </a:spcAft>
              <a:buSzPct val="108108"/>
              <a:buChar char="•"/>
            </a:pPr>
            <a:r>
              <a:rPr lang="en"/>
              <a:t>Appropriately differentiates schools</a:t>
            </a:r>
            <a:endParaRPr/>
          </a:p>
          <a:p>
            <a:pPr indent="-323850" lvl="1" marL="914400" rtl="0" algn="l">
              <a:lnSpc>
                <a:spcPct val="90000"/>
              </a:lnSpc>
              <a:spcBef>
                <a:spcPts val="400"/>
              </a:spcBef>
              <a:spcAft>
                <a:spcPts val="0"/>
              </a:spcAft>
              <a:buSzPct val="108108"/>
              <a:buChar char="•"/>
            </a:pPr>
            <a:r>
              <a:rPr lang="en"/>
              <a:t>Prioritizes the schools with the greatest needs for limited resources available for support</a:t>
            </a:r>
            <a:endParaRPr/>
          </a:p>
        </p:txBody>
      </p:sp>
      <p:sp>
        <p:nvSpPr>
          <p:cNvPr id="577" name="Google Shape;577;g11314897e86_23_84"/>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11314897e86_23_90"/>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100"/>
              <a:buFont typeface="Arial"/>
              <a:buNone/>
            </a:pPr>
            <a:r>
              <a:rPr lang="en"/>
              <a:t>Similarities and Disparities in State and Federal Identification</a:t>
            </a:r>
            <a:endParaRPr/>
          </a:p>
        </p:txBody>
      </p:sp>
      <p:sp>
        <p:nvSpPr>
          <p:cNvPr id="584" name="Google Shape;584;g11314897e86_23_90"/>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grpSp>
        <p:nvGrpSpPr>
          <p:cNvPr descr="This slide provides the number of schools identified in each category. &#10;There are 159 that have earned a School Performance Framework rating of Priority Improvement or Turnaround. &#10;Of the 267 ESSA identified schools – &#10;50 are identified based on the school’s overall performance (24 of the ones that are also state identified)&#10;152 are identified based on the performance of at least one disaggregated groups (38 are also state identified)&#10;65 are identified based on graduation rates (17 are also state identified)&#10;" id="585" name="Google Shape;585;g11314897e86_23_90" title="Circular Diagram in depth "/>
          <p:cNvGrpSpPr/>
          <p:nvPr/>
        </p:nvGrpSpPr>
        <p:grpSpPr>
          <a:xfrm>
            <a:off x="1408207" y="1173163"/>
            <a:ext cx="6324599" cy="3594101"/>
            <a:chOff x="1151467" y="1566333"/>
            <a:chExt cx="8432799" cy="4792134"/>
          </a:xfrm>
        </p:grpSpPr>
        <p:sp>
          <p:nvSpPr>
            <p:cNvPr id="586" name="Google Shape;586;g11314897e86_23_90"/>
            <p:cNvSpPr/>
            <p:nvPr/>
          </p:nvSpPr>
          <p:spPr>
            <a:xfrm>
              <a:off x="1151467" y="1566333"/>
              <a:ext cx="4893733" cy="4792134"/>
            </a:xfrm>
            <a:prstGeom prst="ellipse">
              <a:avLst/>
            </a:prstGeom>
            <a:gradFill>
              <a:gsLst>
                <a:gs pos="0">
                  <a:srgbClr val="4B732F">
                    <a:alpha val="0"/>
                  </a:srgbClr>
                </a:gs>
                <a:gs pos="48000">
                  <a:srgbClr val="73B148"/>
                </a:gs>
                <a:gs pos="100000">
                  <a:srgbClr val="A8D08C"/>
                </a:gs>
              </a:gsLst>
              <a:path path="circle">
                <a:fillToRect l="100%" t="100%"/>
              </a:path>
              <a:tileRect b="-100%" r="-100%"/>
            </a:gradFill>
            <a:ln cap="flat" cmpd="sng" w="9525">
              <a:solidFill>
                <a:srgbClr val="FFF2CC"/>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587" name="Google Shape;587;g11314897e86_23_90"/>
            <p:cNvSpPr/>
            <p:nvPr/>
          </p:nvSpPr>
          <p:spPr>
            <a:xfrm>
              <a:off x="4690533" y="1566333"/>
              <a:ext cx="4893733" cy="4792134"/>
            </a:xfrm>
            <a:prstGeom prst="ellipse">
              <a:avLst/>
            </a:prstGeom>
            <a:gradFill>
              <a:gsLst>
                <a:gs pos="0">
                  <a:srgbClr val="7030A0">
                    <a:alpha val="0"/>
                  </a:srgbClr>
                </a:gs>
                <a:gs pos="57000">
                  <a:srgbClr val="FFE28B"/>
                </a:gs>
                <a:gs pos="74000">
                  <a:srgbClr val="FFE28B"/>
                </a:gs>
                <a:gs pos="100000">
                  <a:srgbClr val="FEEBB2"/>
                </a:gs>
              </a:gsLst>
              <a:lin ang="5400000" scaled="0"/>
            </a:gradFill>
            <a:ln cap="flat" cmpd="sng" w="9525">
              <a:solidFill>
                <a:srgbClr val="D8E2F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p:txBody>
        </p:sp>
        <p:sp>
          <p:nvSpPr>
            <p:cNvPr id="588" name="Google Shape;588;g11314897e86_23_90"/>
            <p:cNvSpPr/>
            <p:nvPr/>
          </p:nvSpPr>
          <p:spPr>
            <a:xfrm>
              <a:off x="2193608" y="3345581"/>
              <a:ext cx="2125133" cy="1225868"/>
            </a:xfrm>
            <a:prstGeom prst="flowChartAlternateProcess">
              <a:avLst/>
            </a:prstGeom>
            <a:noFill/>
            <a:ln cap="flat" cmpd="sng" w="9525">
              <a:solidFill>
                <a:srgbClr val="BF9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 sz="1200" u="none" cap="none" strike="noStrike">
                  <a:solidFill>
                    <a:srgbClr val="101E8E"/>
                  </a:solidFill>
                  <a:latin typeface="Arial"/>
                  <a:ea typeface="Arial"/>
                  <a:cs typeface="Arial"/>
                  <a:sym typeface="Arial"/>
                </a:rPr>
                <a:t>96 State Identified (on Performance Watch; not ESSA Identified)</a:t>
              </a:r>
              <a:endParaRPr/>
            </a:p>
          </p:txBody>
        </p:sp>
        <p:sp>
          <p:nvSpPr>
            <p:cNvPr id="589" name="Google Shape;589;g11314897e86_23_90"/>
            <p:cNvSpPr/>
            <p:nvPr/>
          </p:nvSpPr>
          <p:spPr>
            <a:xfrm>
              <a:off x="6295392" y="3346616"/>
              <a:ext cx="2044800" cy="1225800"/>
            </a:xfrm>
            <a:prstGeom prst="flowChartAlternateProcess">
              <a:avLst/>
            </a:prstGeom>
            <a:no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 sz="1200" u="none" cap="none" strike="noStrike">
                  <a:solidFill>
                    <a:srgbClr val="101E8E"/>
                  </a:solidFill>
                  <a:latin typeface="Arial"/>
                  <a:ea typeface="Arial"/>
                  <a:cs typeface="Arial"/>
                  <a:sym typeface="Arial"/>
                </a:rPr>
                <a:t>199 ESSA Identified (not on Performance Watch)</a:t>
              </a:r>
              <a:endParaRPr/>
            </a:p>
          </p:txBody>
        </p:sp>
        <p:sp>
          <p:nvSpPr>
            <p:cNvPr id="590" name="Google Shape;590;g11314897e86_23_90"/>
            <p:cNvSpPr/>
            <p:nvPr/>
          </p:nvSpPr>
          <p:spPr>
            <a:xfrm>
              <a:off x="4902444" y="3328199"/>
              <a:ext cx="914400" cy="1193720"/>
            </a:xfrm>
            <a:prstGeom prst="flowChartAlternateProcess">
              <a:avLst/>
            </a:prstGeom>
            <a:gradFill>
              <a:gsLst>
                <a:gs pos="0">
                  <a:srgbClr val="FFF2CC"/>
                </a:gs>
                <a:gs pos="74000">
                  <a:srgbClr val="A9BEE4"/>
                </a:gs>
                <a:gs pos="83000">
                  <a:srgbClr val="A9BEE4"/>
                </a:gs>
                <a:gs pos="100000">
                  <a:srgbClr val="C5D3ED"/>
                </a:gs>
              </a:gsLst>
              <a:lin ang="10800000" scaled="0"/>
            </a:gradFill>
            <a:ln cap="flat" cmpd="sng" w="9525">
              <a:solidFill>
                <a:srgbClr val="8DA9D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 sz="1200" u="none" cap="none" strike="noStrike">
                  <a:solidFill>
                    <a:srgbClr val="7030A0"/>
                  </a:solidFill>
                  <a:latin typeface="Arial"/>
                  <a:ea typeface="Arial"/>
                  <a:cs typeface="Arial"/>
                  <a:sym typeface="Arial"/>
                </a:rPr>
                <a:t>83 State and ESSA</a:t>
              </a:r>
              <a:endParaRPr/>
            </a:p>
          </p:txBody>
        </p:sp>
      </p:grpSp>
      <p:sp>
        <p:nvSpPr>
          <p:cNvPr id="591" name="Google Shape;591;g11314897e86_23_90"/>
          <p:cNvSpPr txBox="1"/>
          <p:nvPr/>
        </p:nvSpPr>
        <p:spPr>
          <a:xfrm>
            <a:off x="7505310" y="2679880"/>
            <a:ext cx="1345203" cy="577081"/>
          </a:xfrm>
          <a:prstGeom prst="rect">
            <a:avLst/>
          </a:prstGeom>
          <a:solidFill>
            <a:srgbClr val="CC99FF"/>
          </a:solid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050" u="none" cap="none" strike="noStrike">
                <a:solidFill>
                  <a:srgbClr val="7030A0"/>
                </a:solidFill>
                <a:latin typeface="Arial"/>
                <a:ea typeface="Arial"/>
                <a:cs typeface="Arial"/>
                <a:sym typeface="Arial"/>
              </a:rPr>
              <a:t>65 Identified based on Graduation Rate only</a:t>
            </a:r>
            <a:endParaRPr/>
          </a:p>
        </p:txBody>
      </p:sp>
      <p:sp>
        <p:nvSpPr>
          <p:cNvPr id="592" name="Google Shape;592;g11314897e86_23_90"/>
          <p:cNvSpPr txBox="1"/>
          <p:nvPr/>
        </p:nvSpPr>
        <p:spPr>
          <a:xfrm>
            <a:off x="7028600" y="3350653"/>
            <a:ext cx="1533508" cy="553998"/>
          </a:xfrm>
          <a:prstGeom prst="rect">
            <a:avLst/>
          </a:prstGeom>
          <a:solidFill>
            <a:srgbClr val="FFF2CC"/>
          </a:solidFill>
          <a:ln cap="flat" cmpd="sng" w="9525">
            <a:solidFill>
              <a:srgbClr val="FFC84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000" u="none" cap="none" strike="noStrike">
                <a:solidFill>
                  <a:srgbClr val="BF9000"/>
                </a:solidFill>
                <a:latin typeface="Arial"/>
                <a:ea typeface="Arial"/>
                <a:cs typeface="Arial"/>
                <a:sym typeface="Arial"/>
              </a:rPr>
              <a:t>140 Identified based on Student Group Performance</a:t>
            </a:r>
            <a:endParaRPr/>
          </a:p>
        </p:txBody>
      </p:sp>
      <p:sp>
        <p:nvSpPr>
          <p:cNvPr id="593" name="Google Shape;593;g11314897e86_23_90"/>
          <p:cNvSpPr txBox="1"/>
          <p:nvPr/>
        </p:nvSpPr>
        <p:spPr>
          <a:xfrm>
            <a:off x="3631063" y="908742"/>
            <a:ext cx="1776846" cy="415498"/>
          </a:xfrm>
          <a:prstGeom prst="rect">
            <a:avLst/>
          </a:prstGeom>
          <a:noFill/>
          <a:ln cap="flat" cmpd="sng" w="9525">
            <a:solidFill>
              <a:srgbClr val="54813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050" u="none" cap="none" strike="noStrike">
                <a:solidFill>
                  <a:srgbClr val="548135"/>
                </a:solidFill>
                <a:latin typeface="Arial"/>
                <a:ea typeface="Arial"/>
                <a:cs typeface="Arial"/>
                <a:sym typeface="Arial"/>
              </a:rPr>
              <a:t>40 CS – Lowest 5% and State Identified</a:t>
            </a:r>
            <a:endParaRPr/>
          </a:p>
        </p:txBody>
      </p:sp>
      <p:cxnSp>
        <p:nvCxnSpPr>
          <p:cNvPr id="594" name="Google Shape;594;g11314897e86_23_90"/>
          <p:cNvCxnSpPr>
            <a:stCxn id="593" idx="2"/>
            <a:endCxn id="590" idx="0"/>
          </p:cNvCxnSpPr>
          <p:nvPr/>
        </p:nvCxnSpPr>
        <p:spPr>
          <a:xfrm>
            <a:off x="4519486" y="1324240"/>
            <a:ext cx="45000" cy="1170300"/>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sp>
        <p:nvSpPr>
          <p:cNvPr id="595" name="Google Shape;595;g11314897e86_23_90"/>
          <p:cNvSpPr txBox="1"/>
          <p:nvPr/>
        </p:nvSpPr>
        <p:spPr>
          <a:xfrm>
            <a:off x="2574806" y="1672980"/>
            <a:ext cx="12096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State</a:t>
            </a:r>
            <a:endParaRPr/>
          </a:p>
        </p:txBody>
      </p:sp>
      <p:sp>
        <p:nvSpPr>
          <p:cNvPr id="596" name="Google Shape;596;g11314897e86_23_90"/>
          <p:cNvSpPr txBox="1"/>
          <p:nvPr/>
        </p:nvSpPr>
        <p:spPr>
          <a:xfrm>
            <a:off x="5578642" y="1672980"/>
            <a:ext cx="11736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Arial"/>
                <a:ea typeface="Arial"/>
                <a:cs typeface="Arial"/>
                <a:sym typeface="Arial"/>
              </a:rPr>
              <a:t>Federal</a:t>
            </a:r>
            <a:endParaRPr/>
          </a:p>
        </p:txBody>
      </p:sp>
      <p:sp>
        <p:nvSpPr>
          <p:cNvPr id="597" name="Google Shape;597;g11314897e86_23_90"/>
          <p:cNvSpPr/>
          <p:nvPr/>
        </p:nvSpPr>
        <p:spPr>
          <a:xfrm>
            <a:off x="146923" y="1469419"/>
            <a:ext cx="1435132" cy="2368181"/>
          </a:xfrm>
          <a:prstGeom prst="roundRect">
            <a:avLst>
              <a:gd fmla="val 16667" name="adj"/>
            </a:avLst>
          </a:prstGeom>
          <a:gradFill>
            <a:gsLst>
              <a:gs pos="0">
                <a:srgbClr val="BBF7A3"/>
              </a:gs>
              <a:gs pos="35000">
                <a:srgbClr val="CDF8BE"/>
              </a:gs>
              <a:gs pos="100000">
                <a:srgbClr val="ECFDE5"/>
              </a:gs>
            </a:gsLst>
            <a:lin ang="16200000" scaled="0"/>
          </a:gradFill>
          <a:ln cap="flat" cmpd="sng" w="9525">
            <a:solidFill>
              <a:srgbClr val="6CAB42"/>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050"/>
              <a:buFont typeface="Arial"/>
              <a:buChar char="•"/>
            </a:pPr>
            <a:r>
              <a:rPr b="0" i="0" lang="en" sz="1050" u="none" cap="none" strike="noStrike">
                <a:solidFill>
                  <a:schemeClr val="dk1"/>
                </a:solidFill>
                <a:latin typeface="Arial"/>
                <a:ea typeface="Arial"/>
                <a:cs typeface="Arial"/>
                <a:sym typeface="Arial"/>
              </a:rPr>
              <a:t>Allows for Insufficient State Data</a:t>
            </a:r>
            <a:endParaRPr/>
          </a:p>
          <a:p>
            <a:pPr indent="-171450" lvl="0" marL="171450" marR="0" rtl="0" algn="l">
              <a:lnSpc>
                <a:spcPct val="100000"/>
              </a:lnSpc>
              <a:spcBef>
                <a:spcPts val="0"/>
              </a:spcBef>
              <a:spcAft>
                <a:spcPts val="0"/>
              </a:spcAft>
              <a:buClr>
                <a:srgbClr val="000000"/>
              </a:buClr>
              <a:buSzPts val="1050"/>
              <a:buFont typeface="Arial"/>
              <a:buChar char="•"/>
            </a:pPr>
            <a:r>
              <a:rPr b="0" i="0" lang="en" sz="1050" u="none" cap="none" strike="noStrike">
                <a:solidFill>
                  <a:schemeClr val="dk1"/>
                </a:solidFill>
                <a:latin typeface="Arial"/>
                <a:ea typeface="Arial"/>
                <a:cs typeface="Arial"/>
                <a:sym typeface="Arial"/>
              </a:rPr>
              <a:t>Can include 1- or 3-year Frameworks</a:t>
            </a:r>
            <a:endParaRPr/>
          </a:p>
          <a:p>
            <a:pPr indent="-171450" lvl="0" marL="171450" marR="0" rtl="0" algn="l">
              <a:lnSpc>
                <a:spcPct val="100000"/>
              </a:lnSpc>
              <a:spcBef>
                <a:spcPts val="0"/>
              </a:spcBef>
              <a:spcAft>
                <a:spcPts val="0"/>
              </a:spcAft>
              <a:buClr>
                <a:srgbClr val="000000"/>
              </a:buClr>
              <a:buSzPts val="1050"/>
              <a:buFont typeface="Arial"/>
              <a:buChar char="•"/>
            </a:pPr>
            <a:r>
              <a:rPr b="0" i="0" lang="en" sz="1050" u="none" cap="none" strike="noStrike">
                <a:solidFill>
                  <a:schemeClr val="dk1"/>
                </a:solidFill>
                <a:latin typeface="Arial"/>
                <a:ea typeface="Arial"/>
                <a:cs typeface="Arial"/>
                <a:sym typeface="Arial"/>
              </a:rPr>
              <a:t>Includes all schools in the state (with sufficient data to get a rating)</a:t>
            </a:r>
            <a:endParaRPr/>
          </a:p>
          <a:p>
            <a:pPr indent="-104775" lvl="0" marL="17145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sp>
        <p:nvSpPr>
          <p:cNvPr id="598" name="Google Shape;598;g11314897e86_23_90"/>
          <p:cNvSpPr/>
          <p:nvPr/>
        </p:nvSpPr>
        <p:spPr>
          <a:xfrm>
            <a:off x="6659674" y="79199"/>
            <a:ext cx="2325151" cy="1394523"/>
          </a:xfrm>
          <a:prstGeom prst="roundRect">
            <a:avLst>
              <a:gd fmla="val 16667" name="adj"/>
            </a:avLst>
          </a:prstGeom>
          <a:gradFill>
            <a:gsLst>
              <a:gs pos="0">
                <a:srgbClr val="FFED74"/>
              </a:gs>
              <a:gs pos="35000">
                <a:srgbClr val="FFF09F"/>
              </a:gs>
              <a:gs pos="100000">
                <a:srgbClr val="FFF9D6"/>
              </a:gs>
            </a:gsLst>
            <a:lin ang="16200000" scaled="0"/>
          </a:gradFill>
          <a:ln cap="flat" cmpd="sng" w="9525">
            <a:solidFill>
              <a:srgbClr val="FFBE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050"/>
              <a:buFont typeface="Arial"/>
              <a:buChar char="•"/>
            </a:pPr>
            <a:r>
              <a:rPr b="0" i="0" lang="en" sz="1050" u="none" cap="none" strike="noStrike">
                <a:solidFill>
                  <a:schemeClr val="dk1"/>
                </a:solidFill>
                <a:latin typeface="Arial"/>
                <a:ea typeface="Arial"/>
                <a:cs typeface="Arial"/>
                <a:sym typeface="Arial"/>
              </a:rPr>
              <a:t>For academic achievement, must apply lowest possible score to non-participants</a:t>
            </a:r>
            <a:endParaRPr/>
          </a:p>
          <a:p>
            <a:pPr indent="-171450" lvl="0" marL="171450" marR="0" rtl="0" algn="l">
              <a:lnSpc>
                <a:spcPct val="100000"/>
              </a:lnSpc>
              <a:spcBef>
                <a:spcPts val="0"/>
              </a:spcBef>
              <a:spcAft>
                <a:spcPts val="0"/>
              </a:spcAft>
              <a:buClr>
                <a:srgbClr val="000000"/>
              </a:buClr>
              <a:buSzPts val="1050"/>
              <a:buFont typeface="Arial"/>
              <a:buChar char="•"/>
            </a:pPr>
            <a:r>
              <a:rPr b="0" i="0" lang="en" sz="1050" u="none" cap="none" strike="noStrike">
                <a:solidFill>
                  <a:schemeClr val="dk1"/>
                </a:solidFill>
                <a:latin typeface="Arial"/>
                <a:ea typeface="Arial"/>
                <a:cs typeface="Arial"/>
                <a:sym typeface="Arial"/>
              </a:rPr>
              <a:t>Must include as many years of data needed for all schools to get a rating</a:t>
            </a:r>
            <a:endParaRPr/>
          </a:p>
          <a:p>
            <a:pPr indent="-171450" lvl="0" marL="171450" marR="0" rtl="0" algn="l">
              <a:lnSpc>
                <a:spcPct val="100000"/>
              </a:lnSpc>
              <a:spcBef>
                <a:spcPts val="0"/>
              </a:spcBef>
              <a:spcAft>
                <a:spcPts val="0"/>
              </a:spcAft>
              <a:buClr>
                <a:srgbClr val="000000"/>
              </a:buClr>
              <a:buSzPts val="1050"/>
              <a:buFont typeface="Arial"/>
              <a:buChar char="•"/>
            </a:pPr>
            <a:r>
              <a:rPr b="0" i="0" lang="en" sz="1050" u="none" cap="none" strike="noStrike">
                <a:solidFill>
                  <a:schemeClr val="dk1"/>
                </a:solidFill>
                <a:latin typeface="Arial"/>
                <a:ea typeface="Arial"/>
                <a:cs typeface="Arial"/>
                <a:sym typeface="Arial"/>
              </a:rPr>
              <a:t>Includes additional categories of schools (see below)</a:t>
            </a:r>
            <a:endParaRPr/>
          </a:p>
        </p:txBody>
      </p:sp>
      <p:sp>
        <p:nvSpPr>
          <p:cNvPr id="599" name="Google Shape;599;g11314897e86_23_90"/>
          <p:cNvSpPr txBox="1"/>
          <p:nvPr/>
        </p:nvSpPr>
        <p:spPr>
          <a:xfrm>
            <a:off x="7013611" y="1631139"/>
            <a:ext cx="1548497" cy="400110"/>
          </a:xfrm>
          <a:prstGeom prst="rect">
            <a:avLst/>
          </a:prstGeom>
          <a:solidFill>
            <a:srgbClr val="B3C6E7"/>
          </a:solid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1000" u="none" cap="none" strike="noStrike">
                <a:solidFill>
                  <a:srgbClr val="7030A0"/>
                </a:solidFill>
                <a:latin typeface="Arial"/>
                <a:ea typeface="Arial"/>
                <a:cs typeface="Arial"/>
                <a:sym typeface="Arial"/>
              </a:rPr>
              <a:t>77 Identified for CS – Lowest 5% (Title I only)</a:t>
            </a:r>
            <a:endParaRPr/>
          </a:p>
        </p:txBody>
      </p:sp>
      <p:sp>
        <p:nvSpPr>
          <p:cNvPr id="600" name="Google Shape;600;g11314897e86_23_90"/>
          <p:cNvSpPr txBox="1"/>
          <p:nvPr/>
        </p:nvSpPr>
        <p:spPr>
          <a:xfrm>
            <a:off x="7252377" y="2031249"/>
            <a:ext cx="1130540" cy="215444"/>
          </a:xfrm>
          <a:prstGeom prst="rect">
            <a:avLst/>
          </a:prstGeom>
          <a:solidFill>
            <a:srgbClr val="B3C6E7"/>
          </a:solid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800" u="none" cap="none" strike="noStrike">
                <a:solidFill>
                  <a:srgbClr val="7030A0"/>
                </a:solidFill>
                <a:latin typeface="Arial"/>
                <a:ea typeface="Arial"/>
                <a:cs typeface="Arial"/>
                <a:sym typeface="Arial"/>
              </a:rPr>
              <a:t>Of which 3 are K-2</a:t>
            </a:r>
            <a:endParaRPr/>
          </a:p>
        </p:txBody>
      </p:sp>
      <p:sp>
        <p:nvSpPr>
          <p:cNvPr id="601" name="Google Shape;601;g11314897e86_23_90"/>
          <p:cNvSpPr txBox="1"/>
          <p:nvPr/>
        </p:nvSpPr>
        <p:spPr>
          <a:xfrm>
            <a:off x="7252377" y="2243807"/>
            <a:ext cx="1130540" cy="338554"/>
          </a:xfrm>
          <a:prstGeom prst="rect">
            <a:avLst/>
          </a:prstGeom>
          <a:solidFill>
            <a:srgbClr val="B3C6E7"/>
          </a:solidFill>
          <a:ln cap="flat" cmpd="sng" w="9525">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800" u="none" cap="none" strike="noStrike">
                <a:solidFill>
                  <a:srgbClr val="7030A0"/>
                </a:solidFill>
                <a:latin typeface="Arial"/>
                <a:ea typeface="Arial"/>
                <a:cs typeface="Arial"/>
                <a:sym typeface="Arial"/>
              </a:rPr>
              <a:t>Of which 8 are due to participation only</a:t>
            </a:r>
            <a:endParaRPr/>
          </a:p>
        </p:txBody>
      </p:sp>
      <p:sp>
        <p:nvSpPr>
          <p:cNvPr id="602" name="Google Shape;602;g11314897e86_23_90"/>
          <p:cNvSpPr txBox="1"/>
          <p:nvPr/>
        </p:nvSpPr>
        <p:spPr>
          <a:xfrm>
            <a:off x="7230084" y="3908692"/>
            <a:ext cx="1130540" cy="215444"/>
          </a:xfrm>
          <a:prstGeom prst="rect">
            <a:avLst/>
          </a:prstGeom>
          <a:solidFill>
            <a:srgbClr val="FFF2CC"/>
          </a:solidFill>
          <a:ln cap="flat" cmpd="sng" w="9525">
            <a:solidFill>
              <a:srgbClr val="FFC84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800" u="none" cap="none" strike="noStrike">
                <a:solidFill>
                  <a:srgbClr val="BF9000"/>
                </a:solidFill>
                <a:latin typeface="Arial"/>
                <a:ea typeface="Arial"/>
                <a:cs typeface="Arial"/>
                <a:sym typeface="Arial"/>
              </a:rPr>
              <a:t>Of which 4 are K-2</a:t>
            </a:r>
            <a:endParaRPr/>
          </a:p>
        </p:txBody>
      </p:sp>
      <p:sp>
        <p:nvSpPr>
          <p:cNvPr id="603" name="Google Shape;603;g11314897e86_23_90"/>
          <p:cNvSpPr txBox="1"/>
          <p:nvPr/>
        </p:nvSpPr>
        <p:spPr>
          <a:xfrm>
            <a:off x="7230084" y="4119504"/>
            <a:ext cx="1130540" cy="338554"/>
          </a:xfrm>
          <a:prstGeom prst="rect">
            <a:avLst/>
          </a:prstGeom>
          <a:solidFill>
            <a:srgbClr val="FFF2CC"/>
          </a:solidFill>
          <a:ln cap="flat" cmpd="sng" w="9525">
            <a:solidFill>
              <a:srgbClr val="FFC84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800" u="none" cap="none" strike="noStrike">
                <a:solidFill>
                  <a:srgbClr val="BF9000"/>
                </a:solidFill>
                <a:latin typeface="Arial"/>
                <a:ea typeface="Arial"/>
                <a:cs typeface="Arial"/>
                <a:sym typeface="Arial"/>
              </a:rPr>
              <a:t>Of which 8 are due to participation only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
          <p:cNvSpPr txBox="1"/>
          <p:nvPr>
            <p:ph type="title"/>
          </p:nvPr>
        </p:nvSpPr>
        <p:spPr>
          <a:xfrm>
            <a:off x="332674" y="153882"/>
            <a:ext cx="6048900" cy="673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2100"/>
              <a:buFont typeface="Arial"/>
              <a:buNone/>
            </a:pPr>
            <a:r>
              <a:rPr lang="en"/>
              <a:t>Purpose of AWG</a:t>
            </a:r>
            <a:endParaRPr/>
          </a:p>
        </p:txBody>
      </p:sp>
      <p:sp>
        <p:nvSpPr>
          <p:cNvPr id="293" name="Google Shape;293;p4"/>
          <p:cNvSpPr txBox="1"/>
          <p:nvPr>
            <p:ph idx="1" type="body"/>
          </p:nvPr>
        </p:nvSpPr>
        <p:spPr>
          <a:xfrm>
            <a:off x="628650" y="1165860"/>
            <a:ext cx="7886700" cy="3263400"/>
          </a:xfrm>
          <a:prstGeom prst="rect">
            <a:avLst/>
          </a:prstGeom>
          <a:noFill/>
          <a:ln>
            <a:noFill/>
          </a:ln>
        </p:spPr>
        <p:txBody>
          <a:bodyPr anchorCtr="0" anchor="t" bIns="0" lIns="0" spcFirstLastPara="1" rIns="0" wrap="square" tIns="0">
            <a:noAutofit/>
          </a:bodyPr>
          <a:lstStyle/>
          <a:p>
            <a:pPr indent="-279400" lvl="0" marL="342900" rtl="0" algn="l">
              <a:lnSpc>
                <a:spcPct val="90000"/>
              </a:lnSpc>
              <a:spcBef>
                <a:spcPts val="800"/>
              </a:spcBef>
              <a:spcAft>
                <a:spcPts val="0"/>
              </a:spcAft>
              <a:buClr>
                <a:schemeClr val="dk1"/>
              </a:buClr>
              <a:buSzPts val="1800"/>
              <a:buChar char="•"/>
            </a:pPr>
            <a:r>
              <a:rPr lang="en"/>
              <a:t>The Accountability Work Group (AWG) serves as a policy advisory group to explore ideas in support of federal and state accountability policies (e.g., Every Student Succeeds Act implementation, state accountability during the pause year) and make recommendations to the state. This group will consider input from other stakeholders, when available and appropriate, in developing recommendations. </a:t>
            </a:r>
            <a:endParaRPr/>
          </a:p>
          <a:p>
            <a:pPr indent="-279400" lvl="0" marL="342900" rtl="0" algn="l">
              <a:lnSpc>
                <a:spcPct val="90000"/>
              </a:lnSpc>
              <a:spcBef>
                <a:spcPts val="800"/>
              </a:spcBef>
              <a:spcAft>
                <a:spcPts val="0"/>
              </a:spcAft>
              <a:buClr>
                <a:schemeClr val="dk1"/>
              </a:buClr>
              <a:buSzPts val="1800"/>
              <a:buChar char="•"/>
            </a:pPr>
            <a:r>
              <a:rPr lang="en"/>
              <a:t>It was first convened by the Commissioner of Education in 2014 to gather input on improving the state accountability performance framework reports. In 2016, the focus shifted to serving as the ESSA Accountability Spoke. In 2020, CDE shifted the group back to providing input on all accountability matters (both state and federal). </a:t>
            </a:r>
            <a:endParaRPr/>
          </a:p>
        </p:txBody>
      </p:sp>
      <p:sp>
        <p:nvSpPr>
          <p:cNvPr id="294" name="Google Shape;294;p4"/>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g11314897e86_23_115"/>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100"/>
              <a:buFont typeface="Arial"/>
              <a:buNone/>
            </a:pPr>
            <a:r>
              <a:rPr lang="en"/>
              <a:t>One-year Changes – Allowable Options</a:t>
            </a:r>
            <a:endParaRPr/>
          </a:p>
        </p:txBody>
      </p:sp>
      <p:sp>
        <p:nvSpPr>
          <p:cNvPr id="609" name="Google Shape;609;g11314897e86_23_115"/>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graphicFrame>
        <p:nvGraphicFramePr>
          <p:cNvPr id="610" name="Google Shape;610;g11314897e86_23_115"/>
          <p:cNvGraphicFramePr/>
          <p:nvPr/>
        </p:nvGraphicFramePr>
        <p:xfrm>
          <a:off x="91440" y="909339"/>
          <a:ext cx="3000000" cy="3000000"/>
        </p:xfrm>
        <a:graphic>
          <a:graphicData uri="http://schemas.openxmlformats.org/drawingml/2006/table">
            <a:tbl>
              <a:tblPr bandRow="1" firstRow="1">
                <a:noFill/>
                <a:tableStyleId>{5233F784-25A6-40A5-BC70-93687B4DB709}</a:tableStyleId>
              </a:tblPr>
              <a:tblGrid>
                <a:gridCol w="1423025"/>
                <a:gridCol w="1964525"/>
                <a:gridCol w="2043125"/>
                <a:gridCol w="3530450"/>
              </a:tblGrid>
              <a:tr h="264325">
                <a:tc>
                  <a:txBody>
                    <a:bodyPr/>
                    <a:lstStyle/>
                    <a:p>
                      <a:pPr indent="0" lvl="0" marL="0" marR="0" rtl="0" algn="ctr">
                        <a:lnSpc>
                          <a:spcPct val="100000"/>
                        </a:lnSpc>
                        <a:spcBef>
                          <a:spcPts val="0"/>
                        </a:spcBef>
                        <a:spcAft>
                          <a:spcPts val="0"/>
                        </a:spcAft>
                        <a:buNone/>
                      </a:pPr>
                      <a:r>
                        <a:rPr lang="en" sz="850" u="none" cap="none" strike="noStrike"/>
                        <a:t>Indicator</a:t>
                      </a:r>
                      <a:endParaRPr/>
                    </a:p>
                  </a:txBody>
                  <a:tcPr marT="45725" marB="45725" marR="91450" marL="91450"/>
                </a:tc>
                <a:tc>
                  <a:txBody>
                    <a:bodyPr/>
                    <a:lstStyle/>
                    <a:p>
                      <a:pPr indent="0" lvl="0" marL="0" marR="0" rtl="0" algn="ctr">
                        <a:lnSpc>
                          <a:spcPct val="100000"/>
                        </a:lnSpc>
                        <a:spcBef>
                          <a:spcPts val="0"/>
                        </a:spcBef>
                        <a:spcAft>
                          <a:spcPts val="0"/>
                        </a:spcAft>
                        <a:buNone/>
                      </a:pPr>
                      <a:r>
                        <a:rPr lang="en" sz="850" u="none" cap="none" strike="noStrike"/>
                        <a:t>Currently Approved Methodology</a:t>
                      </a:r>
                      <a:endParaRPr/>
                    </a:p>
                  </a:txBody>
                  <a:tcPr marT="45725" marB="45725" marR="91450" marL="91450"/>
                </a:tc>
                <a:tc>
                  <a:txBody>
                    <a:bodyPr/>
                    <a:lstStyle/>
                    <a:p>
                      <a:pPr indent="0" lvl="0" marL="0" marR="0" rtl="0" algn="ctr">
                        <a:lnSpc>
                          <a:spcPct val="100000"/>
                        </a:lnSpc>
                        <a:spcBef>
                          <a:spcPts val="0"/>
                        </a:spcBef>
                        <a:spcAft>
                          <a:spcPts val="0"/>
                        </a:spcAft>
                        <a:buNone/>
                      </a:pPr>
                      <a:r>
                        <a:rPr lang="en" sz="850" u="none" cap="none" strike="noStrike"/>
                        <a:t>Options for Waiver/Requesting Changes</a:t>
                      </a:r>
                      <a:endParaRPr/>
                    </a:p>
                  </a:txBody>
                  <a:tcPr marT="45725" marB="45725" marR="91450" marL="91450"/>
                </a:tc>
                <a:tc>
                  <a:txBody>
                    <a:bodyPr/>
                    <a:lstStyle/>
                    <a:p>
                      <a:pPr indent="0" lvl="0" marL="0" marR="0" rtl="0" algn="ctr">
                        <a:lnSpc>
                          <a:spcPct val="100000"/>
                        </a:lnSpc>
                        <a:spcBef>
                          <a:spcPts val="0"/>
                        </a:spcBef>
                        <a:spcAft>
                          <a:spcPts val="0"/>
                        </a:spcAft>
                        <a:buNone/>
                      </a:pPr>
                      <a:r>
                        <a:rPr lang="en" sz="850" u="none" cap="none" strike="noStrike">
                          <a:solidFill>
                            <a:srgbClr val="00B050"/>
                          </a:solidFill>
                        </a:rPr>
                        <a:t>Pros</a:t>
                      </a:r>
                      <a:r>
                        <a:rPr lang="en" sz="850" u="none" cap="none" strike="noStrike"/>
                        <a:t>/Cons or Rationale for Recommendation</a:t>
                      </a:r>
                      <a:endParaRPr/>
                    </a:p>
                  </a:txBody>
                  <a:tcPr marT="45725" marB="45725" marR="91450" marL="91450"/>
                </a:tc>
              </a:tr>
              <a:tr h="859525">
                <a:tc>
                  <a:txBody>
                    <a:bodyPr/>
                    <a:lstStyle/>
                    <a:p>
                      <a:pPr indent="0" lvl="0" marL="0" marR="0" rtl="0" algn="l">
                        <a:lnSpc>
                          <a:spcPct val="100000"/>
                        </a:lnSpc>
                        <a:spcBef>
                          <a:spcPts val="0"/>
                        </a:spcBef>
                        <a:spcAft>
                          <a:spcPts val="0"/>
                        </a:spcAft>
                        <a:buNone/>
                      </a:pPr>
                      <a:r>
                        <a:rPr lang="en" sz="830" u="none" cap="none" strike="noStrike"/>
                        <a:t>Academic achievement in English language arts and math</a:t>
                      </a:r>
                      <a:endParaRPr/>
                    </a:p>
                  </a:txBody>
                  <a:tcPr marT="45725" marB="45725" marR="91450" marL="91450"/>
                </a:tc>
                <a:tc>
                  <a:txBody>
                    <a:bodyPr/>
                    <a:lstStyle/>
                    <a:p>
                      <a:pPr indent="0" lvl="0" marL="0" marR="0" rtl="0" algn="l">
                        <a:lnSpc>
                          <a:spcPct val="100000"/>
                        </a:lnSpc>
                        <a:spcBef>
                          <a:spcPts val="0"/>
                        </a:spcBef>
                        <a:spcAft>
                          <a:spcPts val="0"/>
                        </a:spcAft>
                        <a:buNone/>
                      </a:pPr>
                      <a:r>
                        <a:rPr lang="en" sz="830" u="none" cap="none" strike="noStrike"/>
                        <a:t>Based on 3-year aggregated CMAS, SAT, and CoAlt mean scale scores (MSS)</a:t>
                      </a:r>
                      <a:endParaRPr/>
                    </a:p>
                  </a:txBody>
                  <a:tcPr marT="45725" marB="45725" marR="91450" marL="91450"/>
                </a:tc>
                <a:tc>
                  <a:txBody>
                    <a:bodyPr/>
                    <a:lstStyle/>
                    <a:p>
                      <a:pPr indent="0" lvl="0" marL="0" marR="0" rtl="0" algn="l">
                        <a:lnSpc>
                          <a:spcPct val="100000"/>
                        </a:lnSpc>
                        <a:spcBef>
                          <a:spcPts val="0"/>
                        </a:spcBef>
                        <a:spcAft>
                          <a:spcPts val="0"/>
                        </a:spcAft>
                        <a:buNone/>
                      </a:pPr>
                      <a:r>
                        <a:rPr lang="en" sz="830" u="none" cap="none" strike="noStrike"/>
                        <a:t>Options:</a:t>
                      </a:r>
                      <a:endParaRPr/>
                    </a:p>
                    <a:p>
                      <a:pPr indent="-228600" lvl="0" marL="228600" marR="0" rtl="0" algn="l">
                        <a:lnSpc>
                          <a:spcPct val="100000"/>
                        </a:lnSpc>
                        <a:spcBef>
                          <a:spcPts val="0"/>
                        </a:spcBef>
                        <a:spcAft>
                          <a:spcPts val="0"/>
                        </a:spcAft>
                        <a:buClr>
                          <a:srgbClr val="000000"/>
                        </a:buClr>
                        <a:buSzPts val="830"/>
                        <a:buFont typeface="Arial"/>
                        <a:buAutoNum type="arabicPeriod"/>
                      </a:pPr>
                      <a:r>
                        <a:rPr lang="en" sz="830" u="none" cap="none" strike="noStrike"/>
                        <a:t>Request to use 1 year of data – 2022</a:t>
                      </a:r>
                      <a:endParaRPr/>
                    </a:p>
                    <a:p>
                      <a:pPr indent="-228600" lvl="0" marL="228600" marR="0" rtl="0" algn="l">
                        <a:lnSpc>
                          <a:spcPct val="100000"/>
                        </a:lnSpc>
                        <a:spcBef>
                          <a:spcPts val="0"/>
                        </a:spcBef>
                        <a:spcAft>
                          <a:spcPts val="0"/>
                        </a:spcAft>
                        <a:buClr>
                          <a:srgbClr val="000000"/>
                        </a:buClr>
                        <a:buSzPts val="830"/>
                        <a:buFont typeface="Arial"/>
                        <a:buAutoNum type="arabicPeriod"/>
                      </a:pPr>
                      <a:r>
                        <a:rPr lang="en" sz="830" u="none" cap="none" strike="noStrike"/>
                        <a:t>Request to skip 2020 &amp; 2021 &amp; use 3 years - 2018, 2019, &amp; 2022</a:t>
                      </a:r>
                      <a:endParaRPr/>
                    </a:p>
                    <a:p>
                      <a:pPr indent="-228600" lvl="0" marL="228600" marR="0" rtl="0" algn="l">
                        <a:lnSpc>
                          <a:spcPct val="100000"/>
                        </a:lnSpc>
                        <a:spcBef>
                          <a:spcPts val="0"/>
                        </a:spcBef>
                        <a:spcAft>
                          <a:spcPts val="0"/>
                        </a:spcAft>
                        <a:buClr>
                          <a:srgbClr val="000000"/>
                        </a:buClr>
                        <a:buSzPts val="830"/>
                        <a:buFont typeface="Arial"/>
                        <a:buAutoNum type="arabicPeriod"/>
                      </a:pPr>
                      <a:r>
                        <a:rPr lang="en" sz="830" u="none" cap="none" strike="noStrike"/>
                        <a:t>Request to skip 2020 &amp; 2021 &amp; use 2 years – 2019 &amp; 2022 </a:t>
                      </a:r>
                      <a:endParaRPr/>
                    </a:p>
                  </a:txBody>
                  <a:tcPr marT="45725" marB="45725" marR="91450" marL="91450"/>
                </a:tc>
                <a:tc>
                  <a:txBody>
                    <a:bodyPr/>
                    <a:lstStyle/>
                    <a:p>
                      <a:pPr indent="-228600" lvl="0" marL="228600" marR="0" rtl="0" algn="l">
                        <a:lnSpc>
                          <a:spcPct val="100000"/>
                        </a:lnSpc>
                        <a:spcBef>
                          <a:spcPts val="0"/>
                        </a:spcBef>
                        <a:spcAft>
                          <a:spcPts val="0"/>
                        </a:spcAft>
                        <a:buClr>
                          <a:srgbClr val="000000"/>
                        </a:buClr>
                        <a:buSzPts val="830"/>
                        <a:buFont typeface="Arial"/>
                        <a:buAutoNum type="arabicPeriod"/>
                      </a:pPr>
                      <a:r>
                        <a:rPr lang="en" sz="830" u="none" cap="none" strike="noStrike">
                          <a:solidFill>
                            <a:srgbClr val="00B050"/>
                          </a:solidFill>
                        </a:rPr>
                        <a:t>Aligns with state accountability for fall 2022</a:t>
                      </a:r>
                      <a:r>
                        <a:rPr lang="en" sz="830" u="none" cap="none" strike="noStrike"/>
                        <a:t>/Will drastically change when we resume 3-year data use in 2023; concerns with identifying schools based on only 1 year of data, especially if 2022 participation is low</a:t>
                      </a:r>
                      <a:endParaRPr/>
                    </a:p>
                    <a:p>
                      <a:pPr indent="-228600" lvl="0" marL="228600" marR="0" rtl="0" algn="l">
                        <a:lnSpc>
                          <a:spcPct val="100000"/>
                        </a:lnSpc>
                        <a:spcBef>
                          <a:spcPts val="0"/>
                        </a:spcBef>
                        <a:spcAft>
                          <a:spcPts val="0"/>
                        </a:spcAft>
                        <a:buClr>
                          <a:srgbClr val="000000"/>
                        </a:buClr>
                        <a:buSzPts val="830"/>
                        <a:buFont typeface="Arial"/>
                        <a:buAutoNum type="arabicPeriod"/>
                      </a:pPr>
                      <a:r>
                        <a:rPr lang="en" sz="830" u="none" cap="none" strike="noStrike">
                          <a:solidFill>
                            <a:srgbClr val="00B050"/>
                          </a:solidFill>
                        </a:rPr>
                        <a:t>Allows for use of 3-years to include smaller systems</a:t>
                      </a:r>
                      <a:r>
                        <a:rPr lang="en" sz="830" u="none" cap="none" strike="noStrike"/>
                        <a:t>/concerns with aggregating pre-pandemic scores with 2022</a:t>
                      </a:r>
                      <a:endParaRPr/>
                    </a:p>
                    <a:p>
                      <a:pPr indent="-228600" lvl="0" marL="228600" marR="0" rtl="0" algn="l">
                        <a:lnSpc>
                          <a:spcPct val="100000"/>
                        </a:lnSpc>
                        <a:spcBef>
                          <a:spcPts val="0"/>
                        </a:spcBef>
                        <a:spcAft>
                          <a:spcPts val="0"/>
                        </a:spcAft>
                        <a:buClr>
                          <a:srgbClr val="000000"/>
                        </a:buClr>
                        <a:buSzPts val="830"/>
                        <a:buFont typeface="Arial"/>
                        <a:buAutoNum type="arabicPeriod"/>
                      </a:pPr>
                      <a:r>
                        <a:rPr lang="en" sz="830" u="none" cap="none" strike="noStrike">
                          <a:solidFill>
                            <a:srgbClr val="00B050"/>
                          </a:solidFill>
                        </a:rPr>
                        <a:t>Allows for adding 3</a:t>
                      </a:r>
                      <a:r>
                        <a:rPr baseline="30000" lang="en" sz="830" u="none" cap="none" strike="noStrike">
                          <a:solidFill>
                            <a:srgbClr val="00B050"/>
                          </a:solidFill>
                        </a:rPr>
                        <a:t>rd</a:t>
                      </a:r>
                      <a:r>
                        <a:rPr lang="en" sz="830" u="none" cap="none" strike="noStrike">
                          <a:solidFill>
                            <a:srgbClr val="00B050"/>
                          </a:solidFill>
                        </a:rPr>
                        <a:t> year in 2023</a:t>
                      </a:r>
                      <a:r>
                        <a:rPr lang="en" sz="830" u="none" cap="none" strike="noStrike"/>
                        <a:t>/concerns with aggregating pre-pandemic data</a:t>
                      </a:r>
                      <a:endParaRPr/>
                    </a:p>
                  </a:txBody>
                  <a:tcPr marT="45725" marB="45725" marR="91450" marL="91450"/>
                </a:tc>
              </a:tr>
              <a:tr h="360350">
                <a:tc>
                  <a:txBody>
                    <a:bodyPr/>
                    <a:lstStyle/>
                    <a:p>
                      <a:pPr indent="0" lvl="0" marL="0" marR="0" rtl="0" algn="l">
                        <a:lnSpc>
                          <a:spcPct val="100000"/>
                        </a:lnSpc>
                        <a:spcBef>
                          <a:spcPts val="0"/>
                        </a:spcBef>
                        <a:spcAft>
                          <a:spcPts val="0"/>
                        </a:spcAft>
                        <a:buNone/>
                      </a:pPr>
                      <a:r>
                        <a:rPr lang="en" sz="830" u="none" cap="none" strike="noStrike"/>
                        <a:t>Academic growth in English language arts and math</a:t>
                      </a:r>
                      <a:endParaRPr/>
                    </a:p>
                  </a:txBody>
                  <a:tcPr marT="45725" marB="45725" marR="91450" marL="91450"/>
                </a:tc>
                <a:tc>
                  <a:txBody>
                    <a:bodyPr/>
                    <a:lstStyle/>
                    <a:p>
                      <a:pPr indent="0" lvl="0" marL="0" marR="0" rtl="0" algn="l">
                        <a:lnSpc>
                          <a:spcPct val="100000"/>
                        </a:lnSpc>
                        <a:spcBef>
                          <a:spcPts val="0"/>
                        </a:spcBef>
                        <a:spcAft>
                          <a:spcPts val="0"/>
                        </a:spcAft>
                        <a:buNone/>
                      </a:pPr>
                      <a:r>
                        <a:rPr lang="en" sz="830" u="none" cap="none" strike="noStrike"/>
                        <a:t>Based on 3 years of aggregated median growth percentiles</a:t>
                      </a:r>
                      <a:endParaRPr/>
                    </a:p>
                  </a:txBody>
                  <a:tcPr marT="45725" marB="45725" marR="91450" marL="91450"/>
                </a:tc>
                <a:tc>
                  <a:txBody>
                    <a:bodyPr/>
                    <a:lstStyle/>
                    <a:p>
                      <a:pPr indent="0" lvl="0" marL="0" marR="0" rtl="0" algn="l">
                        <a:lnSpc>
                          <a:spcPct val="100000"/>
                        </a:lnSpc>
                        <a:spcBef>
                          <a:spcPts val="0"/>
                        </a:spcBef>
                        <a:spcAft>
                          <a:spcPts val="0"/>
                        </a:spcAft>
                        <a:buNone/>
                      </a:pPr>
                      <a:r>
                        <a:rPr lang="en" sz="830" u="none" cap="none" strike="noStrike"/>
                        <a:t>Recommendation: </a:t>
                      </a:r>
                      <a:endParaRPr/>
                    </a:p>
                    <a:p>
                      <a:pPr indent="0" lvl="0" marL="0" marR="0" rtl="0" algn="l">
                        <a:lnSpc>
                          <a:spcPct val="100000"/>
                        </a:lnSpc>
                        <a:spcBef>
                          <a:spcPts val="0"/>
                        </a:spcBef>
                        <a:spcAft>
                          <a:spcPts val="0"/>
                        </a:spcAft>
                        <a:buNone/>
                      </a:pPr>
                      <a:r>
                        <a:rPr lang="en" sz="830" u="none" cap="none" strike="noStrike"/>
                        <a:t>Use 2022 median growth percentiles </a:t>
                      </a:r>
                      <a:endParaRPr/>
                    </a:p>
                  </a:txBody>
                  <a:tcPr marT="45725" marB="45725" marR="91450" marL="91450"/>
                </a:tc>
                <a:tc>
                  <a:txBody>
                    <a:bodyPr/>
                    <a:lstStyle/>
                    <a:p>
                      <a:pPr indent="0" lvl="0" marL="0" marR="0" rtl="0" algn="l">
                        <a:lnSpc>
                          <a:spcPct val="100000"/>
                        </a:lnSpc>
                        <a:spcBef>
                          <a:spcPts val="0"/>
                        </a:spcBef>
                        <a:spcAft>
                          <a:spcPts val="0"/>
                        </a:spcAft>
                        <a:buNone/>
                      </a:pPr>
                      <a:r>
                        <a:rPr lang="en" sz="830" u="none" cap="none" strike="noStrike"/>
                        <a:t>Aligns with state accountability (see notes below). </a:t>
                      </a:r>
                      <a:endParaRPr/>
                    </a:p>
                    <a:p>
                      <a:pPr indent="0" lvl="0" marL="0" marR="0" rtl="0" algn="l">
                        <a:lnSpc>
                          <a:spcPct val="100000"/>
                        </a:lnSpc>
                        <a:spcBef>
                          <a:spcPts val="0"/>
                        </a:spcBef>
                        <a:spcAft>
                          <a:spcPts val="0"/>
                        </a:spcAft>
                        <a:buNone/>
                      </a:pPr>
                      <a:r>
                        <a:rPr lang="en" sz="830" u="none" cap="none" strike="noStrike"/>
                        <a:t>Also, it is not currently an option to use 3 years of aggregated median growth percentiles due to no assessments in 2020 and skip-grade assessments in 2021.</a:t>
                      </a:r>
                      <a:endParaRPr/>
                    </a:p>
                  </a:txBody>
                  <a:tcPr marT="45725" marB="45725" marR="91450" marL="91450"/>
                </a:tc>
              </a:tr>
              <a:tr h="717525">
                <a:tc>
                  <a:txBody>
                    <a:bodyPr/>
                    <a:lstStyle/>
                    <a:p>
                      <a:pPr indent="0" lvl="0" marL="0" marR="0" rtl="0" algn="l">
                        <a:lnSpc>
                          <a:spcPct val="100000"/>
                        </a:lnSpc>
                        <a:spcBef>
                          <a:spcPts val="0"/>
                        </a:spcBef>
                        <a:spcAft>
                          <a:spcPts val="0"/>
                        </a:spcAft>
                        <a:buNone/>
                      </a:pPr>
                      <a:r>
                        <a:rPr lang="en" sz="830" u="none" cap="none" strike="noStrike"/>
                        <a:t>School quality or student success (SQSS)</a:t>
                      </a:r>
                      <a:endParaRPr/>
                    </a:p>
                  </a:txBody>
                  <a:tcPr marT="45725" marB="45725" marR="91450" marL="91450"/>
                </a:tc>
                <a:tc>
                  <a:txBody>
                    <a:bodyPr/>
                    <a:lstStyle/>
                    <a:p>
                      <a:pPr indent="0" lvl="0" marL="0" marR="0" rtl="0" algn="l">
                        <a:lnSpc>
                          <a:spcPct val="100000"/>
                        </a:lnSpc>
                        <a:spcBef>
                          <a:spcPts val="0"/>
                        </a:spcBef>
                        <a:spcAft>
                          <a:spcPts val="0"/>
                        </a:spcAft>
                        <a:buNone/>
                      </a:pPr>
                      <a:r>
                        <a:rPr lang="en" sz="830" u="none" cap="none" strike="noStrike"/>
                        <a:t>Based on CMAS/CoAlt science MSS, and reduction in chronic absenteeism (elementary and middle schools) and dropout rates (high schools)</a:t>
                      </a:r>
                      <a:endParaRPr/>
                    </a:p>
                  </a:txBody>
                  <a:tcPr marT="45725" marB="45725" marR="91450" marL="91450"/>
                </a:tc>
                <a:tc>
                  <a:txBody>
                    <a:bodyPr/>
                    <a:lstStyle/>
                    <a:p>
                      <a:pPr indent="0" lvl="0" marL="0" marR="0" rtl="0" algn="l">
                        <a:lnSpc>
                          <a:spcPct val="100000"/>
                        </a:lnSpc>
                        <a:spcBef>
                          <a:spcPts val="0"/>
                        </a:spcBef>
                        <a:spcAft>
                          <a:spcPts val="0"/>
                        </a:spcAft>
                        <a:buNone/>
                      </a:pPr>
                      <a:r>
                        <a:rPr lang="en" sz="830" u="none" cap="none" strike="noStrike"/>
                        <a:t>Recommendation: </a:t>
                      </a:r>
                      <a:endParaRPr/>
                    </a:p>
                    <a:p>
                      <a:pPr indent="0" lvl="0" marL="0" marR="0" rtl="0" algn="l">
                        <a:lnSpc>
                          <a:spcPct val="100000"/>
                        </a:lnSpc>
                        <a:spcBef>
                          <a:spcPts val="0"/>
                        </a:spcBef>
                        <a:spcAft>
                          <a:spcPts val="0"/>
                        </a:spcAft>
                        <a:buNone/>
                      </a:pPr>
                      <a:r>
                        <a:rPr lang="en" sz="830" u="none" cap="none" strike="noStrike"/>
                        <a:t>Request to only use dropout rates for 2022 only </a:t>
                      </a:r>
                      <a:endParaRPr/>
                    </a:p>
                  </a:txBody>
                  <a:tcPr marT="45725" marB="45725" marR="91450" marL="91450"/>
                </a:tc>
                <a:tc>
                  <a:txBody>
                    <a:bodyPr/>
                    <a:lstStyle/>
                    <a:p>
                      <a:pPr indent="0" lvl="0" marL="0" marR="0" rtl="0" algn="l">
                        <a:lnSpc>
                          <a:spcPct val="100000"/>
                        </a:lnSpc>
                        <a:spcBef>
                          <a:spcPts val="0"/>
                        </a:spcBef>
                        <a:spcAft>
                          <a:spcPts val="0"/>
                        </a:spcAft>
                        <a:buNone/>
                      </a:pPr>
                      <a:r>
                        <a:rPr lang="en" sz="830" u="none" cap="none" strike="noStrike"/>
                        <a:t>No science data available in 2020, 2021, or 2022</a:t>
                      </a:r>
                      <a:endParaRPr/>
                    </a:p>
                    <a:p>
                      <a:pPr indent="0" lvl="0" marL="0" marR="0" rtl="0" algn="l">
                        <a:lnSpc>
                          <a:spcPct val="100000"/>
                        </a:lnSpc>
                        <a:spcBef>
                          <a:spcPts val="0"/>
                        </a:spcBef>
                        <a:spcAft>
                          <a:spcPts val="0"/>
                        </a:spcAft>
                        <a:buNone/>
                      </a:pPr>
                      <a:r>
                        <a:rPr lang="en" sz="830" u="none" cap="none" strike="noStrike"/>
                        <a:t>Using chronic absenteeism as an accountability measure during a pandemic seems counterproductive to encouraging students, families, and school communities to stay home when sick or have symptoms to minimize the spread of COVID-19</a:t>
                      </a:r>
                      <a:endParaRPr/>
                    </a:p>
                  </a:txBody>
                  <a:tcPr marT="45725" marB="45725" marR="91450" marL="91450"/>
                </a:tc>
              </a:tr>
              <a:tr h="571025">
                <a:tc>
                  <a:txBody>
                    <a:bodyPr/>
                    <a:lstStyle/>
                    <a:p>
                      <a:pPr indent="0" lvl="0" marL="0" marR="0" rtl="0" algn="l">
                        <a:lnSpc>
                          <a:spcPct val="100000"/>
                        </a:lnSpc>
                        <a:spcBef>
                          <a:spcPts val="0"/>
                        </a:spcBef>
                        <a:spcAft>
                          <a:spcPts val="0"/>
                        </a:spcAft>
                        <a:buNone/>
                      </a:pPr>
                      <a:r>
                        <a:rPr lang="en" sz="830" u="none" cap="none" strike="noStrike"/>
                        <a:t>Progress in Achieving English language proficiency (ELs only)</a:t>
                      </a:r>
                      <a:endParaRPr/>
                    </a:p>
                  </a:txBody>
                  <a:tcPr marT="45725" marB="45725" marR="91450" marL="91450"/>
                </a:tc>
                <a:tc>
                  <a:txBody>
                    <a:bodyPr/>
                    <a:lstStyle/>
                    <a:p>
                      <a:pPr indent="0" lvl="0" marL="0" marR="0" rtl="0" algn="l">
                        <a:lnSpc>
                          <a:spcPct val="100000"/>
                        </a:lnSpc>
                        <a:spcBef>
                          <a:spcPts val="0"/>
                        </a:spcBef>
                        <a:spcAft>
                          <a:spcPts val="0"/>
                        </a:spcAft>
                        <a:buNone/>
                      </a:pPr>
                      <a:r>
                        <a:rPr lang="en" sz="830" u="none" cap="none" strike="noStrike"/>
                        <a:t>Based on 3 years of WIDA Access median growth percentiles and percentage of students on track to fluency</a:t>
                      </a:r>
                      <a:endParaRPr/>
                    </a:p>
                  </a:txBody>
                  <a:tcPr marT="45725" marB="45725" marR="91450" marL="91450"/>
                </a:tc>
                <a:tc>
                  <a:txBody>
                    <a:bodyPr/>
                    <a:lstStyle/>
                    <a:p>
                      <a:pPr indent="0" lvl="0" marL="0" marR="0" rtl="0" algn="l">
                        <a:lnSpc>
                          <a:spcPct val="100000"/>
                        </a:lnSpc>
                        <a:spcBef>
                          <a:spcPts val="0"/>
                        </a:spcBef>
                        <a:spcAft>
                          <a:spcPts val="0"/>
                        </a:spcAft>
                        <a:buNone/>
                      </a:pPr>
                      <a:r>
                        <a:rPr lang="en" sz="830" u="none" cap="none" strike="noStrike"/>
                        <a:t>Recommendation: </a:t>
                      </a:r>
                      <a:endParaRPr/>
                    </a:p>
                    <a:p>
                      <a:pPr indent="0" lvl="0" marL="0" marR="0" rtl="0" algn="l">
                        <a:lnSpc>
                          <a:spcPct val="100000"/>
                        </a:lnSpc>
                        <a:spcBef>
                          <a:spcPts val="0"/>
                        </a:spcBef>
                        <a:spcAft>
                          <a:spcPts val="0"/>
                        </a:spcAft>
                        <a:buNone/>
                      </a:pPr>
                      <a:r>
                        <a:rPr lang="en" sz="830" u="none" cap="none" strike="noStrike"/>
                        <a:t>Use 2022 median growth percentiles and percentage of student on track to fluency, but request for a reduction on in the weighting of the on-track metric and a reset of the cut scores</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830"/>
                        <a:buFont typeface="Arial"/>
                        <a:buNone/>
                      </a:pPr>
                      <a:r>
                        <a:rPr lang="en" sz="830" u="none" cap="none" strike="noStrike"/>
                        <a:t>Aligns with state accountability use of ELP growth. </a:t>
                      </a:r>
                      <a:endParaRPr/>
                    </a:p>
                  </a:txBody>
                  <a:tcPr marT="45725" marB="45725" marR="91450" marL="91450"/>
                </a:tc>
              </a:tr>
              <a:tr h="416350">
                <a:tc>
                  <a:txBody>
                    <a:bodyPr/>
                    <a:lstStyle/>
                    <a:p>
                      <a:pPr indent="0" lvl="0" marL="0" marR="0" rtl="0" algn="l">
                        <a:lnSpc>
                          <a:spcPct val="100000"/>
                        </a:lnSpc>
                        <a:spcBef>
                          <a:spcPts val="0"/>
                        </a:spcBef>
                        <a:spcAft>
                          <a:spcPts val="0"/>
                        </a:spcAft>
                        <a:buNone/>
                      </a:pPr>
                      <a:r>
                        <a:rPr lang="en" sz="830" u="none" cap="none" strike="noStrike"/>
                        <a:t>Graduation rate (high schools only)</a:t>
                      </a:r>
                      <a:endParaRPr/>
                    </a:p>
                  </a:txBody>
                  <a:tcPr marT="45725" marB="45725" marR="91450" marL="91450"/>
                </a:tc>
                <a:tc>
                  <a:txBody>
                    <a:bodyPr/>
                    <a:lstStyle/>
                    <a:p>
                      <a:pPr indent="0" lvl="0" marL="0" marR="0" rtl="0" algn="l">
                        <a:lnSpc>
                          <a:spcPct val="100000"/>
                        </a:lnSpc>
                        <a:spcBef>
                          <a:spcPts val="0"/>
                        </a:spcBef>
                        <a:spcAft>
                          <a:spcPts val="0"/>
                        </a:spcAft>
                        <a:buNone/>
                      </a:pPr>
                      <a:r>
                        <a:rPr lang="en" sz="830" u="none" cap="none" strike="noStrike"/>
                        <a:t>Based on 4- and 7-year adjusted cohort rates</a:t>
                      </a:r>
                      <a:endParaRPr/>
                    </a:p>
                  </a:txBody>
                  <a:tcPr marT="45725" marB="45725" marR="91450" marL="91450"/>
                </a:tc>
                <a:tc>
                  <a:txBody>
                    <a:bodyPr/>
                    <a:lstStyle/>
                    <a:p>
                      <a:pPr indent="0" lvl="0" marL="0" marR="0" rtl="0" algn="l">
                        <a:lnSpc>
                          <a:spcPct val="100000"/>
                        </a:lnSpc>
                        <a:spcBef>
                          <a:spcPts val="0"/>
                        </a:spcBef>
                        <a:spcAft>
                          <a:spcPts val="0"/>
                        </a:spcAft>
                        <a:buNone/>
                      </a:pPr>
                      <a:r>
                        <a:rPr lang="en" sz="830" u="none" cap="none" strike="noStrike"/>
                        <a:t>Recommendation: </a:t>
                      </a:r>
                      <a:endParaRPr/>
                    </a:p>
                    <a:p>
                      <a:pPr indent="0" lvl="0" marL="0" marR="0" rtl="0" algn="l">
                        <a:lnSpc>
                          <a:spcPct val="100000"/>
                        </a:lnSpc>
                        <a:spcBef>
                          <a:spcPts val="0"/>
                        </a:spcBef>
                        <a:spcAft>
                          <a:spcPts val="0"/>
                        </a:spcAft>
                        <a:buNone/>
                      </a:pPr>
                      <a:r>
                        <a:rPr lang="en" sz="830" u="none" cap="none" strike="noStrike"/>
                        <a:t>Continue to use 3 years of 4- and 7-year adjusted cohort rates</a:t>
                      </a:r>
                      <a:endParaRPr/>
                    </a:p>
                  </a:txBody>
                  <a:tcPr marT="45725" marB="45725" marR="91450" marL="91450"/>
                </a:tc>
                <a:tc>
                  <a:txBody>
                    <a:bodyPr/>
                    <a:lstStyle/>
                    <a:p>
                      <a:pPr indent="0" lvl="0" marL="0" marR="0" rtl="0" algn="l">
                        <a:lnSpc>
                          <a:spcPct val="100000"/>
                        </a:lnSpc>
                        <a:spcBef>
                          <a:spcPts val="0"/>
                        </a:spcBef>
                        <a:spcAft>
                          <a:spcPts val="0"/>
                        </a:spcAft>
                        <a:buNone/>
                      </a:pPr>
                      <a:r>
                        <a:rPr lang="en" sz="830" u="none" cap="none" strike="noStrike"/>
                        <a:t>Allows for consistent use of graduation rates. </a:t>
                      </a:r>
                      <a:endParaRPr/>
                    </a:p>
                    <a:p>
                      <a:pPr indent="0" lvl="0" marL="0" marR="0" rtl="0" algn="l">
                        <a:lnSpc>
                          <a:spcPct val="100000"/>
                        </a:lnSpc>
                        <a:spcBef>
                          <a:spcPts val="0"/>
                        </a:spcBef>
                        <a:spcAft>
                          <a:spcPts val="0"/>
                        </a:spcAft>
                        <a:buNone/>
                      </a:pPr>
                      <a:r>
                        <a:rPr lang="en" sz="830" u="none" cap="none" strike="noStrike"/>
                        <a:t>Aggregating across years and multiple graduation rates allows for minimizing significant weight of any 1 year. </a:t>
                      </a:r>
                      <a:endParaRPr/>
                    </a:p>
                  </a:txBody>
                  <a:tcPr marT="45725" marB="45725" marR="91450" marL="91450"/>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g11314897e86_23_121"/>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100"/>
              <a:buFont typeface="Arial"/>
              <a:buNone/>
            </a:pPr>
            <a:r>
              <a:rPr lang="en"/>
              <a:t>Discussion Needed Today</a:t>
            </a:r>
            <a:endParaRPr/>
          </a:p>
        </p:txBody>
      </p:sp>
      <p:sp>
        <p:nvSpPr>
          <p:cNvPr id="616" name="Google Shape;616;g11314897e86_23_121"/>
          <p:cNvSpPr txBox="1"/>
          <p:nvPr>
            <p:ph idx="1" type="body"/>
          </p:nvPr>
        </p:nvSpPr>
        <p:spPr>
          <a:xfrm>
            <a:off x="628650" y="1165860"/>
            <a:ext cx="7886700" cy="3263400"/>
          </a:xfrm>
          <a:prstGeom prst="rect">
            <a:avLst/>
          </a:prstGeom>
          <a:noFill/>
          <a:ln>
            <a:noFill/>
          </a:ln>
        </p:spPr>
        <p:txBody>
          <a:bodyPr anchorCtr="0" anchor="t" bIns="0" lIns="0" spcFirstLastPara="1" rIns="0" wrap="square" tIns="0">
            <a:normAutofit fontScale="92500" lnSpcReduction="10000"/>
          </a:bodyPr>
          <a:lstStyle/>
          <a:p>
            <a:pPr indent="-342900" lvl="0" marL="457200" rtl="0" algn="l">
              <a:lnSpc>
                <a:spcPct val="90000"/>
              </a:lnSpc>
              <a:spcBef>
                <a:spcPts val="800"/>
              </a:spcBef>
              <a:spcAft>
                <a:spcPts val="0"/>
              </a:spcAft>
              <a:buClr>
                <a:schemeClr val="dk1"/>
              </a:buClr>
              <a:buSzPct val="108108"/>
              <a:buChar char="•"/>
            </a:pPr>
            <a:r>
              <a:rPr lang="en"/>
              <a:t>For the academic achievement indicator, should the ESSA identification: </a:t>
            </a:r>
            <a:endParaRPr/>
          </a:p>
          <a:p>
            <a:pPr indent="-323850" lvl="1" marL="914400" rtl="0" algn="l">
              <a:lnSpc>
                <a:spcPct val="90000"/>
              </a:lnSpc>
              <a:spcBef>
                <a:spcPts val="400"/>
              </a:spcBef>
              <a:spcAft>
                <a:spcPts val="0"/>
              </a:spcAft>
              <a:buSzPct val="108108"/>
              <a:buFont typeface="Arial"/>
              <a:buAutoNum type="arabicPeriod"/>
            </a:pPr>
            <a:r>
              <a:rPr lang="en"/>
              <a:t>Be the same as state accountability – only use 2022, even if that may result in over identification of schools if their participation rates are low or their performance has significantly dropped due to the pandemic? </a:t>
            </a:r>
            <a:endParaRPr/>
          </a:p>
          <a:p>
            <a:pPr indent="-323850" lvl="1" marL="914400" rtl="0" algn="l">
              <a:lnSpc>
                <a:spcPct val="90000"/>
              </a:lnSpc>
              <a:spcBef>
                <a:spcPts val="400"/>
              </a:spcBef>
              <a:spcAft>
                <a:spcPts val="0"/>
              </a:spcAft>
              <a:buSzPct val="108108"/>
              <a:buFont typeface="Arial"/>
              <a:buAutoNum type="arabicPeriod"/>
            </a:pPr>
            <a:r>
              <a:rPr lang="en"/>
              <a:t>Continue to use 3 years of data (2018, 2019, &amp; 2022), even if 2 of the years are old data and pre-pandemic? </a:t>
            </a:r>
            <a:endParaRPr/>
          </a:p>
          <a:p>
            <a:pPr indent="-323850" lvl="1" marL="914400" rtl="0" algn="l">
              <a:lnSpc>
                <a:spcPct val="90000"/>
              </a:lnSpc>
              <a:spcBef>
                <a:spcPts val="400"/>
              </a:spcBef>
              <a:spcAft>
                <a:spcPts val="0"/>
              </a:spcAft>
              <a:buSzPct val="108108"/>
              <a:buFont typeface="Arial"/>
              <a:buAutoNum type="arabicPeriod"/>
            </a:pPr>
            <a:r>
              <a:rPr lang="en"/>
              <a:t>Use only 2 years of data in 2022, even if that does not align with state accountability and includes 1 year of pre-pandemic assessments and 1 year of current data? </a:t>
            </a:r>
            <a:endParaRPr/>
          </a:p>
          <a:p>
            <a:pPr indent="-342900" lvl="0" marL="457200" rtl="0" algn="l">
              <a:lnSpc>
                <a:spcPct val="90000"/>
              </a:lnSpc>
              <a:spcBef>
                <a:spcPts val="800"/>
              </a:spcBef>
              <a:spcAft>
                <a:spcPts val="0"/>
              </a:spcAft>
              <a:buClr>
                <a:schemeClr val="dk1"/>
              </a:buClr>
              <a:buSzPct val="108108"/>
              <a:buChar char="•"/>
            </a:pPr>
            <a:r>
              <a:rPr lang="en"/>
              <a:t>What questions or concerns do you have about each of these options? </a:t>
            </a:r>
            <a:endParaRPr/>
          </a:p>
          <a:p>
            <a:pPr indent="-342900" lvl="0" marL="457200" rtl="0" algn="l">
              <a:lnSpc>
                <a:spcPct val="90000"/>
              </a:lnSpc>
              <a:spcBef>
                <a:spcPts val="800"/>
              </a:spcBef>
              <a:spcAft>
                <a:spcPts val="0"/>
              </a:spcAft>
              <a:buClr>
                <a:schemeClr val="dk1"/>
              </a:buClr>
              <a:buSzPct val="108108"/>
              <a:buChar char="•"/>
            </a:pPr>
            <a:r>
              <a:rPr lang="en"/>
              <a:t>Which of these seems fair/appropriate? Why?</a:t>
            </a:r>
            <a:endParaRPr/>
          </a:p>
          <a:p>
            <a:pPr indent="-342900" lvl="0" marL="457200" rtl="0" algn="l">
              <a:lnSpc>
                <a:spcPct val="90000"/>
              </a:lnSpc>
              <a:spcBef>
                <a:spcPts val="800"/>
              </a:spcBef>
              <a:spcAft>
                <a:spcPts val="0"/>
              </a:spcAft>
              <a:buClr>
                <a:schemeClr val="dk1"/>
              </a:buClr>
              <a:buSzPct val="108108"/>
              <a:buChar char="•"/>
            </a:pPr>
            <a:r>
              <a:rPr lang="en"/>
              <a:t>Which factors should be prioritized for ESSA identification methodology? For example: </a:t>
            </a:r>
            <a:endParaRPr/>
          </a:p>
          <a:p>
            <a:pPr indent="-323850" lvl="1" marL="914400" rtl="0" algn="l">
              <a:lnSpc>
                <a:spcPct val="90000"/>
              </a:lnSpc>
              <a:spcBef>
                <a:spcPts val="400"/>
              </a:spcBef>
              <a:spcAft>
                <a:spcPts val="0"/>
              </a:spcAft>
              <a:buSzPct val="108108"/>
              <a:buChar char="•"/>
            </a:pPr>
            <a:r>
              <a:rPr lang="en"/>
              <a:t>Alignment with state identification? </a:t>
            </a:r>
            <a:endParaRPr/>
          </a:p>
          <a:p>
            <a:pPr indent="-323850" lvl="1" marL="914400" rtl="0" algn="l">
              <a:lnSpc>
                <a:spcPct val="90000"/>
              </a:lnSpc>
              <a:spcBef>
                <a:spcPts val="400"/>
              </a:spcBef>
              <a:spcAft>
                <a:spcPts val="0"/>
              </a:spcAft>
              <a:buSzPct val="108108"/>
              <a:buChar char="•"/>
            </a:pPr>
            <a:r>
              <a:rPr lang="en"/>
              <a:t>Using multiple years of data?  </a:t>
            </a:r>
            <a:endParaRPr/>
          </a:p>
        </p:txBody>
      </p:sp>
      <p:sp>
        <p:nvSpPr>
          <p:cNvPr id="617" name="Google Shape;617;g11314897e86_23_121"/>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g11314897e86_23_127"/>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100"/>
              <a:buFont typeface="Arial"/>
              <a:buNone/>
            </a:pPr>
            <a:r>
              <a:rPr lang="en"/>
              <a:t>Contact Information</a:t>
            </a:r>
            <a:endParaRPr/>
          </a:p>
        </p:txBody>
      </p:sp>
      <p:sp>
        <p:nvSpPr>
          <p:cNvPr id="623" name="Google Shape;623;g11314897e86_23_127"/>
          <p:cNvSpPr txBox="1"/>
          <p:nvPr>
            <p:ph idx="1" type="body"/>
          </p:nvPr>
        </p:nvSpPr>
        <p:spPr>
          <a:xfrm>
            <a:off x="628650" y="1165860"/>
            <a:ext cx="7886700" cy="3263400"/>
          </a:xfrm>
          <a:prstGeom prst="rect">
            <a:avLst/>
          </a:prstGeom>
          <a:noFill/>
          <a:ln>
            <a:noFill/>
          </a:ln>
        </p:spPr>
        <p:txBody>
          <a:bodyPr anchorCtr="0" anchor="t" bIns="0" lIns="0" spcFirstLastPara="1" rIns="0" wrap="square" tIns="0">
            <a:normAutofit/>
          </a:bodyPr>
          <a:lstStyle/>
          <a:p>
            <a:pPr indent="-342900" lvl="0" marL="457200" rtl="0" algn="l">
              <a:lnSpc>
                <a:spcPct val="90000"/>
              </a:lnSpc>
              <a:spcBef>
                <a:spcPts val="800"/>
              </a:spcBef>
              <a:spcAft>
                <a:spcPts val="0"/>
              </a:spcAft>
              <a:buClr>
                <a:schemeClr val="dk1"/>
              </a:buClr>
              <a:buSzPts val="1800"/>
              <a:buChar char="•"/>
            </a:pPr>
            <a:r>
              <a:rPr lang="en"/>
              <a:t>Nazie Mohajeri-Nelson, </a:t>
            </a:r>
            <a:r>
              <a:rPr lang="en" u="sng">
                <a:solidFill>
                  <a:schemeClr val="hlink"/>
                </a:solidFill>
                <a:hlinkClick r:id="rId3"/>
              </a:rPr>
              <a:t>mohajeri-nelson_n@cde.state.co.us</a:t>
            </a:r>
            <a:endParaRPr/>
          </a:p>
          <a:p>
            <a:pPr indent="-342900" lvl="0" marL="457200" rtl="0" algn="l">
              <a:lnSpc>
                <a:spcPct val="90000"/>
              </a:lnSpc>
              <a:spcBef>
                <a:spcPts val="800"/>
              </a:spcBef>
              <a:spcAft>
                <a:spcPts val="0"/>
              </a:spcAft>
              <a:buClr>
                <a:schemeClr val="dk1"/>
              </a:buClr>
              <a:buSzPts val="1800"/>
              <a:buChar char="•"/>
            </a:pPr>
            <a:r>
              <a:rPr lang="en"/>
              <a:t>Tina Negley, </a:t>
            </a:r>
            <a:r>
              <a:rPr lang="en" u="sng">
                <a:solidFill>
                  <a:schemeClr val="hlink"/>
                </a:solidFill>
                <a:hlinkClick r:id="rId4"/>
              </a:rPr>
              <a:t>Negley_t@cde.state.co.us</a:t>
            </a:r>
            <a:r>
              <a:rPr lang="en"/>
              <a:t> </a:t>
            </a:r>
            <a:endParaRPr/>
          </a:p>
        </p:txBody>
      </p:sp>
      <p:sp>
        <p:nvSpPr>
          <p:cNvPr id="624" name="Google Shape;624;g11314897e86_23_127"/>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38"/>
          <p:cNvSpPr txBox="1"/>
          <p:nvPr>
            <p:ph type="ctrTitle"/>
          </p:nvPr>
        </p:nvSpPr>
        <p:spPr>
          <a:xfrm>
            <a:off x="-1" y="1946787"/>
            <a:ext cx="9144600" cy="17532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SzPts val="3000"/>
              <a:buNone/>
            </a:pPr>
            <a:r>
              <a:rPr lang="en"/>
              <a:t>2021-22 AWG Logistics</a:t>
            </a:r>
            <a:endParaRPr/>
          </a:p>
        </p:txBody>
      </p:sp>
      <p:sp>
        <p:nvSpPr>
          <p:cNvPr id="630" name="Google Shape;630;p38"/>
          <p:cNvSpPr txBox="1"/>
          <p:nvPr>
            <p:ph idx="12" type="sldNum"/>
          </p:nvPr>
        </p:nvSpPr>
        <p:spPr>
          <a:xfrm>
            <a:off x="223071" y="4820266"/>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39"/>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100"/>
              <a:buNone/>
            </a:pPr>
            <a:r>
              <a:rPr lang="en"/>
              <a:t>Meeting Routine and Arc of the Year</a:t>
            </a:r>
            <a:endParaRPr/>
          </a:p>
        </p:txBody>
      </p:sp>
      <p:sp>
        <p:nvSpPr>
          <p:cNvPr id="636" name="Google Shape;636;p39"/>
          <p:cNvSpPr txBox="1"/>
          <p:nvPr>
            <p:ph idx="1" type="body"/>
          </p:nvPr>
        </p:nvSpPr>
        <p:spPr>
          <a:xfrm>
            <a:off x="133600" y="1165850"/>
            <a:ext cx="3570000" cy="3263400"/>
          </a:xfrm>
          <a:prstGeom prst="rect">
            <a:avLst/>
          </a:prstGeom>
          <a:noFill/>
          <a:ln>
            <a:noFill/>
          </a:ln>
        </p:spPr>
        <p:txBody>
          <a:bodyPr anchorCtr="0" anchor="t" bIns="0" lIns="0" spcFirstLastPara="1" rIns="0" wrap="square" tIns="0">
            <a:normAutofit/>
          </a:bodyPr>
          <a:lstStyle/>
          <a:p>
            <a:pPr indent="-342900" lvl="0" marL="457200" rtl="0" algn="l">
              <a:lnSpc>
                <a:spcPct val="90000"/>
              </a:lnSpc>
              <a:spcBef>
                <a:spcPts val="800"/>
              </a:spcBef>
              <a:spcAft>
                <a:spcPts val="0"/>
              </a:spcAft>
              <a:buSzPts val="1800"/>
              <a:buChar char="•"/>
            </a:pPr>
            <a:r>
              <a:rPr lang="en"/>
              <a:t>Meeting Structure</a:t>
            </a:r>
            <a:endParaRPr/>
          </a:p>
          <a:p>
            <a:pPr indent="-323850" lvl="1" marL="914400" rtl="0" algn="l">
              <a:lnSpc>
                <a:spcPct val="90000"/>
              </a:lnSpc>
              <a:spcBef>
                <a:spcPts val="0"/>
              </a:spcBef>
              <a:spcAft>
                <a:spcPts val="0"/>
              </a:spcAft>
              <a:buSzPts val="1500"/>
              <a:buChar char="•"/>
            </a:pPr>
            <a:r>
              <a:rPr lang="en"/>
              <a:t>Meet once a month for 2 hours, Mondays 2-4.  </a:t>
            </a:r>
            <a:endParaRPr/>
          </a:p>
          <a:p>
            <a:pPr indent="-323850" lvl="1" marL="914400" rtl="0" algn="l">
              <a:lnSpc>
                <a:spcPct val="90000"/>
              </a:lnSpc>
              <a:spcBef>
                <a:spcPts val="0"/>
              </a:spcBef>
              <a:spcAft>
                <a:spcPts val="0"/>
              </a:spcAft>
              <a:buSzPts val="1500"/>
              <a:buChar char="•"/>
            </a:pPr>
            <a:r>
              <a:rPr lang="en"/>
              <a:t>Will build in smaller work groups, but may not be recurring like last year.</a:t>
            </a:r>
            <a:br>
              <a:rPr lang="en"/>
            </a:br>
            <a:endParaRPr/>
          </a:p>
          <a:p>
            <a:pPr indent="-342900" lvl="0" marL="457200" rtl="0" algn="l">
              <a:lnSpc>
                <a:spcPct val="90000"/>
              </a:lnSpc>
              <a:spcBef>
                <a:spcPts val="0"/>
              </a:spcBef>
              <a:spcAft>
                <a:spcPts val="0"/>
              </a:spcAft>
              <a:buSzPts val="1800"/>
              <a:buChar char="•"/>
            </a:pPr>
            <a:r>
              <a:rPr lang="en"/>
              <a:t>Arc of the Year</a:t>
            </a:r>
            <a:endParaRPr/>
          </a:p>
          <a:p>
            <a:pPr indent="-323850" lvl="1" marL="914400" rtl="0" algn="l">
              <a:lnSpc>
                <a:spcPct val="90000"/>
              </a:lnSpc>
              <a:spcBef>
                <a:spcPts val="0"/>
              </a:spcBef>
              <a:spcAft>
                <a:spcPts val="0"/>
              </a:spcAft>
              <a:buSzPts val="1500"/>
              <a:buChar char="•"/>
            </a:pPr>
            <a:r>
              <a:rPr lang="en"/>
              <a:t>Flexibility will be key.</a:t>
            </a:r>
            <a:endParaRPr/>
          </a:p>
          <a:p>
            <a:pPr indent="-323850" lvl="1" marL="914400" rtl="0" algn="l">
              <a:lnSpc>
                <a:spcPct val="90000"/>
              </a:lnSpc>
              <a:spcBef>
                <a:spcPts val="0"/>
              </a:spcBef>
              <a:spcAft>
                <a:spcPts val="0"/>
              </a:spcAft>
              <a:buSzPts val="1500"/>
              <a:buChar char="•"/>
            </a:pPr>
            <a:r>
              <a:rPr lang="en"/>
              <a:t>Focus on accountability 2022.</a:t>
            </a:r>
            <a:endParaRPr/>
          </a:p>
          <a:p>
            <a:pPr indent="-323850" lvl="1" marL="914400" rtl="0" algn="l">
              <a:lnSpc>
                <a:spcPct val="90000"/>
              </a:lnSpc>
              <a:spcBef>
                <a:spcPts val="0"/>
              </a:spcBef>
              <a:spcAft>
                <a:spcPts val="0"/>
              </a:spcAft>
              <a:buSzPts val="1500"/>
              <a:buChar char="•"/>
            </a:pPr>
            <a:r>
              <a:rPr lang="en"/>
              <a:t>Suggestions?</a:t>
            </a:r>
            <a:endParaRPr/>
          </a:p>
        </p:txBody>
      </p:sp>
      <p:sp>
        <p:nvSpPr>
          <p:cNvPr id="637" name="Google Shape;637;p39"/>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pic>
        <p:nvPicPr>
          <p:cNvPr id="638" name="Google Shape;638;p39"/>
          <p:cNvPicPr preferRelativeResize="0"/>
          <p:nvPr/>
        </p:nvPicPr>
        <p:blipFill>
          <a:blip r:embed="rId3">
            <a:alphaModFix/>
          </a:blip>
          <a:stretch>
            <a:fillRect/>
          </a:stretch>
        </p:blipFill>
        <p:spPr>
          <a:xfrm>
            <a:off x="4604150" y="566232"/>
            <a:ext cx="4011018" cy="40110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100"/>
              <a:buFont typeface="Arial"/>
              <a:buNone/>
            </a:pPr>
            <a:r>
              <a:rPr lang="en"/>
              <a:t>Accountability and Improvement</a:t>
            </a:r>
            <a:endParaRPr/>
          </a:p>
        </p:txBody>
      </p:sp>
      <p:pic>
        <p:nvPicPr>
          <p:cNvPr descr="Flow Chart of Colorado Accountability System. Starting with State Identification and Federal Identification leading to a Streamlined Process of Support and Funding for Identified Schools-Unified Improvement Plan. " id="300" name="Google Shape;300;p5"/>
          <p:cNvPicPr preferRelativeResize="0"/>
          <p:nvPr/>
        </p:nvPicPr>
        <p:blipFill rotWithShape="1">
          <a:blip r:embed="rId3">
            <a:alphaModFix/>
          </a:blip>
          <a:srcRect b="0" l="0" r="0" t="0"/>
          <a:stretch/>
        </p:blipFill>
        <p:spPr>
          <a:xfrm>
            <a:off x="1500188" y="1003181"/>
            <a:ext cx="5831325" cy="3956850"/>
          </a:xfrm>
          <a:prstGeom prst="rect">
            <a:avLst/>
          </a:prstGeom>
          <a:noFill/>
          <a:ln>
            <a:noFill/>
          </a:ln>
        </p:spPr>
      </p:pic>
      <p:sp>
        <p:nvSpPr>
          <p:cNvPr id="301" name="Google Shape;301;p5"/>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6"/>
          <p:cNvSpPr txBox="1"/>
          <p:nvPr>
            <p:ph type="title"/>
          </p:nvPr>
        </p:nvSpPr>
        <p:spPr>
          <a:xfrm>
            <a:off x="332674" y="153882"/>
            <a:ext cx="6048900" cy="67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100"/>
              <a:buNone/>
            </a:pPr>
            <a:r>
              <a:rPr lang="en"/>
              <a:t>Intros and Icebreaker Activity</a:t>
            </a:r>
            <a:endParaRPr/>
          </a:p>
        </p:txBody>
      </p:sp>
      <p:sp>
        <p:nvSpPr>
          <p:cNvPr id="307" name="Google Shape;307;p6"/>
          <p:cNvSpPr txBox="1"/>
          <p:nvPr>
            <p:ph idx="1" type="body"/>
          </p:nvPr>
        </p:nvSpPr>
        <p:spPr>
          <a:xfrm>
            <a:off x="683175" y="1474825"/>
            <a:ext cx="4951200" cy="32634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800"/>
              </a:spcBef>
              <a:spcAft>
                <a:spcPts val="0"/>
              </a:spcAft>
              <a:buSzPts val="1800"/>
              <a:buNone/>
            </a:pPr>
            <a:r>
              <a:rPr lang="en"/>
              <a:t>Use the Chat…</a:t>
            </a:r>
            <a:endParaRPr/>
          </a:p>
          <a:p>
            <a:pPr indent="0" lvl="0" marL="0" rtl="0" algn="l">
              <a:lnSpc>
                <a:spcPct val="90000"/>
              </a:lnSpc>
              <a:spcBef>
                <a:spcPts val="800"/>
              </a:spcBef>
              <a:spcAft>
                <a:spcPts val="0"/>
              </a:spcAft>
              <a:buSzPts val="1800"/>
              <a:buNone/>
            </a:pPr>
            <a:r>
              <a:t/>
            </a:r>
            <a:endParaRPr/>
          </a:p>
          <a:p>
            <a:pPr indent="0" lvl="0" marL="0" rtl="0" algn="l">
              <a:lnSpc>
                <a:spcPct val="90000"/>
              </a:lnSpc>
              <a:spcBef>
                <a:spcPts val="800"/>
              </a:spcBef>
              <a:spcAft>
                <a:spcPts val="0"/>
              </a:spcAft>
              <a:buSzPts val="1800"/>
              <a:buNone/>
            </a:pPr>
            <a:r>
              <a:rPr lang="en"/>
              <a:t>Introduce yourself: Name, role, organization </a:t>
            </a:r>
            <a:endParaRPr/>
          </a:p>
          <a:p>
            <a:pPr indent="0" lvl="0" marL="0" rtl="0" algn="l">
              <a:lnSpc>
                <a:spcPct val="90000"/>
              </a:lnSpc>
              <a:spcBef>
                <a:spcPts val="800"/>
              </a:spcBef>
              <a:spcAft>
                <a:spcPts val="0"/>
              </a:spcAft>
              <a:buSzPts val="1800"/>
              <a:buNone/>
            </a:pPr>
            <a:r>
              <a:t/>
            </a:r>
            <a:endParaRPr/>
          </a:p>
          <a:p>
            <a:pPr indent="0" lvl="0" marL="0" rtl="0" algn="l">
              <a:lnSpc>
                <a:spcPct val="90000"/>
              </a:lnSpc>
              <a:spcBef>
                <a:spcPts val="800"/>
              </a:spcBef>
              <a:spcAft>
                <a:spcPts val="0"/>
              </a:spcAft>
              <a:buSzPts val="1800"/>
              <a:buNone/>
            </a:pPr>
            <a:r>
              <a:rPr lang="en"/>
              <a:t>Best advice for 2022 in 4 words or less</a:t>
            </a:r>
            <a:endParaRPr/>
          </a:p>
          <a:p>
            <a:pPr indent="0" lvl="0" marL="0" rtl="0" algn="l">
              <a:lnSpc>
                <a:spcPct val="90000"/>
              </a:lnSpc>
              <a:spcBef>
                <a:spcPts val="800"/>
              </a:spcBef>
              <a:spcAft>
                <a:spcPts val="0"/>
              </a:spcAft>
              <a:buSzPts val="1800"/>
              <a:buNone/>
            </a:pPr>
            <a:r>
              <a:t/>
            </a:r>
            <a:endParaRPr/>
          </a:p>
          <a:p>
            <a:pPr indent="0" lvl="0" marL="0" rtl="0" algn="l">
              <a:lnSpc>
                <a:spcPct val="90000"/>
              </a:lnSpc>
              <a:spcBef>
                <a:spcPts val="800"/>
              </a:spcBef>
              <a:spcAft>
                <a:spcPts val="0"/>
              </a:spcAft>
              <a:buSzPts val="1800"/>
              <a:buNone/>
            </a:pPr>
            <a:r>
              <a:t/>
            </a:r>
            <a:endParaRPr/>
          </a:p>
        </p:txBody>
      </p:sp>
      <p:pic>
        <p:nvPicPr>
          <p:cNvPr id="308" name="Google Shape;308;p6"/>
          <p:cNvPicPr preferRelativeResize="0"/>
          <p:nvPr/>
        </p:nvPicPr>
        <p:blipFill rotWithShape="1">
          <a:blip r:embed="rId3">
            <a:alphaModFix/>
          </a:blip>
          <a:srcRect b="0" l="0" r="0" t="0"/>
          <a:stretch/>
        </p:blipFill>
        <p:spPr>
          <a:xfrm>
            <a:off x="6127200" y="1643975"/>
            <a:ext cx="2209800" cy="2076450"/>
          </a:xfrm>
          <a:prstGeom prst="rect">
            <a:avLst/>
          </a:prstGeom>
          <a:noFill/>
          <a:ln>
            <a:noFill/>
          </a:ln>
        </p:spPr>
      </p:pic>
      <p:sp>
        <p:nvSpPr>
          <p:cNvPr id="309" name="Google Shape;309;p6"/>
          <p:cNvSpPr txBox="1"/>
          <p:nvPr>
            <p:ph idx="12" type="sldNum"/>
          </p:nvPr>
        </p:nvSpPr>
        <p:spPr>
          <a:xfrm>
            <a:off x="249655" y="4767263"/>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7"/>
          <p:cNvSpPr txBox="1"/>
          <p:nvPr>
            <p:ph type="ctrTitle"/>
          </p:nvPr>
        </p:nvSpPr>
        <p:spPr>
          <a:xfrm>
            <a:off x="0" y="1946787"/>
            <a:ext cx="9144000" cy="17532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SzPts val="3000"/>
              <a:buNone/>
            </a:pPr>
            <a:r>
              <a:rPr lang="en"/>
              <a:t> Request to Reconsider Update</a:t>
            </a:r>
            <a:endParaRPr/>
          </a:p>
        </p:txBody>
      </p:sp>
      <p:sp>
        <p:nvSpPr>
          <p:cNvPr id="315" name="Google Shape;315;p7"/>
          <p:cNvSpPr txBox="1"/>
          <p:nvPr>
            <p:ph idx="12" type="sldNum"/>
          </p:nvPr>
        </p:nvSpPr>
        <p:spPr>
          <a:xfrm>
            <a:off x="164079" y="4820266"/>
            <a:ext cx="2057400" cy="2739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8"/>
          <p:cNvSpPr txBox="1"/>
          <p:nvPr>
            <p:ph type="title"/>
          </p:nvPr>
        </p:nvSpPr>
        <p:spPr>
          <a:xfrm>
            <a:off x="453317" y="125071"/>
            <a:ext cx="4561500" cy="567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800"/>
              <a:buNone/>
            </a:pPr>
            <a:r>
              <a:rPr lang="en"/>
              <a:t>Amended Request to Reconsider Process for 2021-22</a:t>
            </a:r>
            <a:endParaRPr/>
          </a:p>
        </p:txBody>
      </p:sp>
      <p:sp>
        <p:nvSpPr>
          <p:cNvPr id="321" name="Google Shape;321;p8"/>
          <p:cNvSpPr txBox="1"/>
          <p:nvPr>
            <p:ph idx="1" type="body"/>
          </p:nvPr>
        </p:nvSpPr>
        <p:spPr>
          <a:xfrm>
            <a:off x="536801" y="1081404"/>
            <a:ext cx="7937700" cy="3480600"/>
          </a:xfrm>
          <a:prstGeom prst="rect">
            <a:avLst/>
          </a:prstGeom>
          <a:noFill/>
          <a:ln>
            <a:noFill/>
          </a:ln>
        </p:spPr>
        <p:txBody>
          <a:bodyPr anchorCtr="0" anchor="t" bIns="34275" lIns="0" spcFirstLastPara="1" rIns="0" wrap="square" tIns="0">
            <a:noAutofit/>
          </a:bodyPr>
          <a:lstStyle/>
          <a:p>
            <a:pPr indent="-273050" lvl="0" marL="342900" rtl="0" algn="l">
              <a:lnSpc>
                <a:spcPct val="90000"/>
              </a:lnSpc>
              <a:spcBef>
                <a:spcPts val="800"/>
              </a:spcBef>
              <a:spcAft>
                <a:spcPts val="0"/>
              </a:spcAft>
              <a:buSzPts val="1700"/>
              <a:buChar char="•"/>
            </a:pPr>
            <a:r>
              <a:rPr lang="en" sz="1700"/>
              <a:t>From HB 21-1161</a:t>
            </a:r>
            <a:endParaRPr sz="1700"/>
          </a:p>
          <a:p>
            <a:pPr indent="-254000" lvl="1" marL="685800" rtl="0" algn="l">
              <a:lnSpc>
                <a:spcPct val="90000"/>
              </a:lnSpc>
              <a:spcBef>
                <a:spcPts val="400"/>
              </a:spcBef>
              <a:spcAft>
                <a:spcPts val="0"/>
              </a:spcAft>
              <a:buSzPts val="1400"/>
              <a:buChar char="•"/>
            </a:pPr>
            <a:r>
              <a:rPr lang="en" sz="1400"/>
              <a:t>Only available to schools and districts on the accountability clock (Priority Improvement, Turnaround).  AECs are included.</a:t>
            </a:r>
            <a:endParaRPr sz="1400"/>
          </a:p>
          <a:p>
            <a:pPr indent="-254000" lvl="1" marL="685800" rtl="0" algn="l">
              <a:lnSpc>
                <a:spcPct val="90000"/>
              </a:lnSpc>
              <a:spcBef>
                <a:spcPts val="400"/>
              </a:spcBef>
              <a:spcAft>
                <a:spcPts val="0"/>
              </a:spcAft>
              <a:buSzPts val="1400"/>
              <a:buChar char="•"/>
            </a:pPr>
            <a:r>
              <a:rPr lang="en" sz="1400"/>
              <a:t>Plan types may be adjusted, but not years on the clock.  Two consecutive years at Improvement or higher are still needed to fully exit.</a:t>
            </a:r>
            <a:endParaRPr sz="1400"/>
          </a:p>
          <a:p>
            <a:pPr indent="-254000" lvl="1" marL="685800" rtl="0" algn="l">
              <a:lnSpc>
                <a:spcPct val="90000"/>
              </a:lnSpc>
              <a:spcBef>
                <a:spcPts val="400"/>
              </a:spcBef>
              <a:spcAft>
                <a:spcPts val="0"/>
              </a:spcAft>
              <a:buSzPts val="1400"/>
              <a:buChar char="•"/>
            </a:pPr>
            <a:r>
              <a:rPr lang="en" sz="1400"/>
              <a:t>An alternative body of evidence may include state and local assessments and input from the State Review Panel.</a:t>
            </a:r>
            <a:endParaRPr sz="1400"/>
          </a:p>
          <a:p>
            <a:pPr indent="-254000" lvl="1" marL="685800" rtl="0" algn="l">
              <a:lnSpc>
                <a:spcPct val="90000"/>
              </a:lnSpc>
              <a:spcBef>
                <a:spcPts val="400"/>
              </a:spcBef>
              <a:spcAft>
                <a:spcPts val="0"/>
              </a:spcAft>
              <a:buSzPts val="1400"/>
              <a:buChar char="•"/>
            </a:pPr>
            <a:r>
              <a:rPr lang="en" sz="1400"/>
              <a:t>State board may promulgate rules to determine time frame and process.</a:t>
            </a:r>
            <a:endParaRPr sz="1400"/>
          </a:p>
        </p:txBody>
      </p:sp>
      <p:sp>
        <p:nvSpPr>
          <p:cNvPr id="322" name="Google Shape;322;p8"/>
          <p:cNvSpPr txBox="1"/>
          <p:nvPr>
            <p:ph idx="12" type="sldNum"/>
          </p:nvPr>
        </p:nvSpPr>
        <p:spPr>
          <a:xfrm>
            <a:off x="153142" y="4744529"/>
            <a:ext cx="1543200" cy="273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lang="en"/>
              <a:t>‹#›</a:t>
            </a:fld>
            <a:endParaRPr/>
          </a:p>
        </p:txBody>
      </p:sp>
      <p:graphicFrame>
        <p:nvGraphicFramePr>
          <p:cNvPr id="323" name="Google Shape;323;p8"/>
          <p:cNvGraphicFramePr/>
          <p:nvPr/>
        </p:nvGraphicFramePr>
        <p:xfrm>
          <a:off x="2197452" y="3068114"/>
          <a:ext cx="3000000" cy="3000000"/>
        </p:xfrm>
        <a:graphic>
          <a:graphicData uri="http://schemas.openxmlformats.org/drawingml/2006/table">
            <a:tbl>
              <a:tblPr>
                <a:noFill/>
                <a:tableStyleId>{2CE22B07-04A4-46FB-A9A6-E9474B847BF1}</a:tableStyleId>
              </a:tblPr>
              <a:tblGrid>
                <a:gridCol w="1149900"/>
                <a:gridCol w="1149900"/>
                <a:gridCol w="1200000"/>
                <a:gridCol w="1249275"/>
              </a:tblGrid>
              <a:tr h="303075">
                <a:tc gridSpan="4">
                  <a:txBody>
                    <a:bodyPr/>
                    <a:lstStyle/>
                    <a:p>
                      <a:pPr indent="0" lvl="0" marL="0" marR="0" rtl="0" algn="l">
                        <a:lnSpc>
                          <a:spcPct val="115000"/>
                        </a:lnSpc>
                        <a:spcBef>
                          <a:spcPts val="0"/>
                        </a:spcBef>
                        <a:spcAft>
                          <a:spcPts val="0"/>
                        </a:spcAft>
                        <a:buClr>
                          <a:srgbClr val="000000"/>
                        </a:buClr>
                        <a:buSzPts val="1200"/>
                        <a:buFont typeface="Arial"/>
                        <a:buNone/>
                      </a:pPr>
                      <a:r>
                        <a:rPr b="1" lang="en" sz="1200" u="none" cap="none" strike="noStrike"/>
                        <a:t>Scenario:</a:t>
                      </a:r>
                      <a:endParaRPr b="1" sz="1200" u="none" cap="none" strike="noStrike"/>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hMerge="1"/>
                <a:tc hMerge="1"/>
                <a:tc hMerge="1"/>
              </a:tr>
              <a:tr h="430650">
                <a:tc>
                  <a:txBody>
                    <a:bodyPr/>
                    <a:lstStyle/>
                    <a:p>
                      <a:pPr indent="0" lvl="0" marL="0" marR="0" rtl="0" algn="ctr">
                        <a:lnSpc>
                          <a:spcPct val="115000"/>
                        </a:lnSpc>
                        <a:spcBef>
                          <a:spcPts val="0"/>
                        </a:spcBef>
                        <a:spcAft>
                          <a:spcPts val="0"/>
                        </a:spcAft>
                        <a:buClr>
                          <a:srgbClr val="000000"/>
                        </a:buClr>
                        <a:buSzPts val="1100"/>
                        <a:buFont typeface="Arial"/>
                        <a:buNone/>
                      </a:pPr>
                      <a:r>
                        <a:rPr b="1" lang="en" sz="1200" u="none" cap="none" strike="noStrike"/>
                        <a:t>2019 SPF </a:t>
                      </a:r>
                      <a:r>
                        <a:rPr lang="en" sz="1100" u="none" cap="none" strike="noStrike"/>
                        <a:t>(Rating as of 2020-21)</a:t>
                      </a:r>
                      <a:endParaRPr sz="1100" u="none" cap="none" strike="noStrike"/>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 sz="1200" u="none" cap="none" strike="noStrike"/>
                        <a:t>2021-22 </a:t>
                      </a:r>
                      <a:r>
                        <a:rPr lang="en" sz="1100" u="none" cap="none" strike="noStrike"/>
                        <a:t>(Approved R2R)</a:t>
                      </a:r>
                      <a:endParaRPr sz="1100" u="none" cap="none" strike="noStrike"/>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 sz="1200" u="none" cap="none" strike="noStrike"/>
                        <a:t>2022-23 </a:t>
                      </a:r>
                      <a:r>
                        <a:rPr lang="en" sz="1100" u="none" cap="none" strike="noStrike"/>
                        <a:t>(Frameworks Resume)</a:t>
                      </a:r>
                      <a:endParaRPr sz="1100" u="none" cap="none" strike="noStrike"/>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b="1" lang="en" sz="1200" u="none" cap="none" strike="noStrike"/>
                        <a:t>2023-24</a:t>
                      </a:r>
                      <a:endParaRPr b="1" sz="1200" u="none" cap="none" strike="noStrike"/>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70AD47"/>
                      </a:solidFill>
                      <a:prstDash val="solid"/>
                      <a:round/>
                      <a:headEnd len="sm" w="sm" type="none"/>
                      <a:tailEnd len="sm" w="sm" type="none"/>
                    </a:lnT>
                    <a:lnB cap="flat" cmpd="sng" w="28575">
                      <a:solidFill>
                        <a:srgbClr val="70AD47"/>
                      </a:solidFill>
                      <a:prstDash val="solid"/>
                      <a:round/>
                      <a:headEnd len="sm" w="sm" type="none"/>
                      <a:tailEnd len="sm" w="sm" type="none"/>
                    </a:lnB>
                    <a:solidFill>
                      <a:srgbClr val="D9D9D9"/>
                    </a:solidFill>
                  </a:tcPr>
                </a:tc>
              </a:tr>
              <a:tr h="462075">
                <a:tc>
                  <a:txBody>
                    <a:bodyPr/>
                    <a:lstStyle/>
                    <a:p>
                      <a:pPr indent="0" lvl="0" marL="0" marR="0" rtl="0" algn="l">
                        <a:lnSpc>
                          <a:spcPct val="115000"/>
                        </a:lnSpc>
                        <a:spcBef>
                          <a:spcPts val="0"/>
                        </a:spcBef>
                        <a:spcAft>
                          <a:spcPts val="0"/>
                        </a:spcAft>
                        <a:buClr>
                          <a:srgbClr val="000000"/>
                        </a:buClr>
                        <a:buSzPts val="700"/>
                        <a:buFont typeface="Arial"/>
                        <a:buNone/>
                      </a:pPr>
                      <a:r>
                        <a:rPr lang="en" sz="1200" u="none" cap="none" strike="noStrike"/>
                        <a:t>Priority Improvement Y3</a:t>
                      </a:r>
                      <a:endParaRPr sz="1200" u="none" cap="none" strike="noStrike"/>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06666"/>
                    </a:solidFill>
                  </a:tcPr>
                </a:tc>
                <a:tc>
                  <a:txBody>
                    <a:bodyPr/>
                    <a:lstStyle/>
                    <a:p>
                      <a:pPr indent="0" lvl="0" marL="0" marR="0" rtl="0" algn="l">
                        <a:lnSpc>
                          <a:spcPct val="115000"/>
                        </a:lnSpc>
                        <a:spcBef>
                          <a:spcPts val="0"/>
                        </a:spcBef>
                        <a:spcAft>
                          <a:spcPts val="0"/>
                        </a:spcAft>
                        <a:buClr>
                          <a:srgbClr val="000000"/>
                        </a:buClr>
                        <a:buSzPts val="700"/>
                        <a:buFont typeface="Arial"/>
                        <a:buNone/>
                      </a:pPr>
                      <a:r>
                        <a:rPr lang="en" sz="1200" u="none" cap="none" strike="noStrike"/>
                        <a:t>Improvement Y3</a:t>
                      </a:r>
                      <a:endParaRPr sz="1200" u="none" cap="none" strike="noStrike"/>
                    </a:p>
                  </a:txBody>
                  <a:tcPr marT="68575" marB="68575" marR="51425" marL="51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700"/>
                        <a:buFont typeface="Arial"/>
                        <a:buNone/>
                      </a:pPr>
                      <a:r>
                        <a:rPr lang="en" sz="1200" u="none" cap="none" strike="noStrike"/>
                        <a:t>Improvement On Watch Y3</a:t>
                      </a:r>
                      <a:endParaRPr sz="1200" u="none" cap="none" strike="noStrike"/>
                    </a:p>
                  </a:txBody>
                  <a:tcPr marT="68575" marB="68575" marR="51425" marL="51425">
                    <a:lnL cap="flat" cmpd="sng" w="12700">
                      <a:solidFill>
                        <a:srgbClr val="000000"/>
                      </a:solidFill>
                      <a:prstDash val="solid"/>
                      <a:round/>
                      <a:headEnd len="sm" w="sm" type="none"/>
                      <a:tailEnd len="sm" w="sm" type="none"/>
                    </a:lnL>
                    <a:lnR cap="flat" cmpd="sng" w="28575">
                      <a:solidFill>
                        <a:srgbClr val="70AD47"/>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70AD47"/>
                      </a:solidFill>
                      <a:prstDash val="solid"/>
                      <a:round/>
                      <a:headEnd len="sm" w="sm" type="none"/>
                      <a:tailEnd len="sm" w="sm" type="none"/>
                    </a:lnB>
                    <a:solidFill>
                      <a:srgbClr val="FFE599"/>
                    </a:solidFill>
                  </a:tcPr>
                </a:tc>
                <a:tc>
                  <a:txBody>
                    <a:bodyPr/>
                    <a:lstStyle/>
                    <a:p>
                      <a:pPr indent="0" lvl="0" marL="0" marR="0" rtl="0" algn="l">
                        <a:lnSpc>
                          <a:spcPct val="115000"/>
                        </a:lnSpc>
                        <a:spcBef>
                          <a:spcPts val="0"/>
                        </a:spcBef>
                        <a:spcAft>
                          <a:spcPts val="0"/>
                        </a:spcAft>
                        <a:buClr>
                          <a:srgbClr val="000000"/>
                        </a:buClr>
                        <a:buSzPts val="700"/>
                        <a:buFont typeface="Arial"/>
                        <a:buNone/>
                      </a:pPr>
                      <a:r>
                        <a:rPr lang="en" sz="1200" u="none" cap="none" strike="noStrike"/>
                        <a:t>Improvement </a:t>
                      </a:r>
                      <a:r>
                        <a:rPr lang="en" sz="1100" u="none" cap="none" strike="noStrike"/>
                        <a:t>(Exit performance watch)</a:t>
                      </a:r>
                      <a:endParaRPr sz="1100" u="none" cap="none" strike="noStrike"/>
                    </a:p>
                  </a:txBody>
                  <a:tcPr marT="68575" marB="68575" marR="51425" marL="51425">
                    <a:lnL cap="flat" cmpd="sng" w="28575">
                      <a:solidFill>
                        <a:srgbClr val="70AD47"/>
                      </a:solidFill>
                      <a:prstDash val="solid"/>
                      <a:round/>
                      <a:headEnd len="sm" w="sm" type="none"/>
                      <a:tailEnd len="sm" w="sm" type="none"/>
                    </a:lnL>
                    <a:lnR cap="flat" cmpd="sng" w="28575">
                      <a:solidFill>
                        <a:srgbClr val="70AD47"/>
                      </a:solidFill>
                      <a:prstDash val="solid"/>
                      <a:round/>
                      <a:headEnd len="sm" w="sm" type="none"/>
                      <a:tailEnd len="sm" w="sm" type="none"/>
                    </a:lnR>
                    <a:lnT cap="flat" cmpd="sng" w="28575">
                      <a:solidFill>
                        <a:srgbClr val="70AD47"/>
                      </a:solidFill>
                      <a:prstDash val="solid"/>
                      <a:round/>
                      <a:headEnd len="sm" w="sm" type="none"/>
                      <a:tailEnd len="sm" w="sm" type="none"/>
                    </a:lnT>
                    <a:lnB cap="flat" cmpd="sng" w="28575">
                      <a:solidFill>
                        <a:srgbClr val="70AD47"/>
                      </a:solidFill>
                      <a:prstDash val="solid"/>
                      <a:round/>
                      <a:headEnd len="sm" w="sm" type="none"/>
                      <a:tailEnd len="sm" w="sm" type="none"/>
                    </a:lnB>
                    <a:solidFill>
                      <a:srgbClr val="FFE599"/>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9"/>
          <p:cNvSpPr txBox="1"/>
          <p:nvPr>
            <p:ph type="title"/>
          </p:nvPr>
        </p:nvSpPr>
        <p:spPr>
          <a:xfrm>
            <a:off x="453317" y="192319"/>
            <a:ext cx="4561399" cy="567313"/>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800"/>
              <a:buNone/>
            </a:pPr>
            <a:r>
              <a:rPr lang="en"/>
              <a:t>DRAFT Recommendation Capture from AWG to Date</a:t>
            </a:r>
            <a:endParaRPr/>
          </a:p>
        </p:txBody>
      </p:sp>
      <p:sp>
        <p:nvSpPr>
          <p:cNvPr id="329" name="Google Shape;329;p9"/>
          <p:cNvSpPr txBox="1"/>
          <p:nvPr>
            <p:ph idx="1" type="body"/>
          </p:nvPr>
        </p:nvSpPr>
        <p:spPr>
          <a:xfrm>
            <a:off x="710030" y="1834264"/>
            <a:ext cx="7364448" cy="3409028"/>
          </a:xfrm>
          <a:prstGeom prst="rect">
            <a:avLst/>
          </a:prstGeom>
          <a:noFill/>
          <a:ln>
            <a:noFill/>
          </a:ln>
        </p:spPr>
        <p:txBody>
          <a:bodyPr anchorCtr="0" anchor="t" bIns="34275" lIns="0" spcFirstLastPara="1" rIns="0" wrap="square" tIns="0">
            <a:noAutofit/>
          </a:bodyPr>
          <a:lstStyle/>
          <a:p>
            <a:pPr indent="0" lvl="0" marL="63500" rtl="0" algn="l">
              <a:lnSpc>
                <a:spcPct val="90000"/>
              </a:lnSpc>
              <a:spcBef>
                <a:spcPts val="800"/>
              </a:spcBef>
              <a:spcAft>
                <a:spcPts val="0"/>
              </a:spcAft>
              <a:buSzPts val="1800"/>
              <a:buNone/>
            </a:pPr>
            <a:r>
              <a:rPr lang="en" sz="1500"/>
              <a:t>Highlights to date:</a:t>
            </a:r>
            <a:endParaRPr sz="1500"/>
          </a:p>
          <a:p>
            <a:pPr indent="-260350" lvl="1" marL="685800" rtl="0" algn="l">
              <a:lnSpc>
                <a:spcPct val="90000"/>
              </a:lnSpc>
              <a:spcBef>
                <a:spcPts val="400"/>
              </a:spcBef>
              <a:spcAft>
                <a:spcPts val="0"/>
              </a:spcAft>
              <a:buSzPts val="1500"/>
              <a:buChar char="•"/>
            </a:pPr>
            <a:r>
              <a:rPr lang="en" sz="1400"/>
              <a:t>Proposed process worth the effort for districts/schools showing significant improvements</a:t>
            </a:r>
            <a:endParaRPr sz="1400"/>
          </a:p>
          <a:p>
            <a:pPr indent="-260350" lvl="1" marL="685800" rtl="0" algn="l">
              <a:lnSpc>
                <a:spcPct val="90000"/>
              </a:lnSpc>
              <a:spcBef>
                <a:spcPts val="400"/>
              </a:spcBef>
              <a:spcAft>
                <a:spcPts val="0"/>
              </a:spcAft>
              <a:buSzPts val="1500"/>
              <a:buChar char="•"/>
            </a:pPr>
            <a:r>
              <a:rPr lang="en" sz="1400"/>
              <a:t>Staged process (i.e., quantitative review, then qualitative review)</a:t>
            </a:r>
            <a:endParaRPr sz="1400"/>
          </a:p>
          <a:p>
            <a:pPr indent="-260350" lvl="1" marL="685800" rtl="0" algn="l">
              <a:lnSpc>
                <a:spcPct val="90000"/>
              </a:lnSpc>
              <a:spcBef>
                <a:spcPts val="400"/>
              </a:spcBef>
              <a:spcAft>
                <a:spcPts val="0"/>
              </a:spcAft>
              <a:buSzPts val="1500"/>
              <a:buChar char="•"/>
            </a:pPr>
            <a:r>
              <a:rPr lang="en" sz="1400"/>
              <a:t>Participation representativeness and data appropriateness to draw inferences of performance</a:t>
            </a:r>
            <a:endParaRPr sz="1400"/>
          </a:p>
          <a:p>
            <a:pPr indent="-260350" lvl="1" marL="685800" rtl="0" algn="l">
              <a:lnSpc>
                <a:spcPct val="90000"/>
              </a:lnSpc>
              <a:spcBef>
                <a:spcPts val="400"/>
              </a:spcBef>
              <a:spcAft>
                <a:spcPts val="0"/>
              </a:spcAft>
              <a:buSzPts val="1500"/>
              <a:buChar char="•"/>
            </a:pPr>
            <a:r>
              <a:rPr lang="en" sz="1400"/>
              <a:t>Local assessments nationally normed with validity/reliability evidence</a:t>
            </a:r>
            <a:endParaRPr sz="1400"/>
          </a:p>
          <a:p>
            <a:pPr indent="-260350" lvl="1" marL="685800" rtl="0" algn="l">
              <a:lnSpc>
                <a:spcPct val="90000"/>
              </a:lnSpc>
              <a:spcBef>
                <a:spcPts val="400"/>
              </a:spcBef>
              <a:spcAft>
                <a:spcPts val="0"/>
              </a:spcAft>
              <a:buSzPts val="1500"/>
              <a:buChar char="•"/>
            </a:pPr>
            <a:r>
              <a:rPr lang="en" sz="1400"/>
              <a:t>Approximations of performance relative to past state expectations</a:t>
            </a:r>
            <a:endParaRPr/>
          </a:p>
          <a:p>
            <a:pPr indent="-260350" lvl="1" marL="685800" rtl="0" algn="l">
              <a:lnSpc>
                <a:spcPct val="90000"/>
              </a:lnSpc>
              <a:spcBef>
                <a:spcPts val="400"/>
              </a:spcBef>
              <a:spcAft>
                <a:spcPts val="0"/>
              </a:spcAft>
              <a:buSzPts val="1500"/>
              <a:buChar char="•"/>
            </a:pPr>
            <a:r>
              <a:rPr lang="en" sz="1400"/>
              <a:t>Qualitative review should include review of the UIP and then a site visit</a:t>
            </a:r>
            <a:endParaRPr/>
          </a:p>
          <a:p>
            <a:pPr indent="-260350" lvl="1" marL="685800" rtl="0" algn="l">
              <a:lnSpc>
                <a:spcPct val="90000"/>
              </a:lnSpc>
              <a:spcBef>
                <a:spcPts val="400"/>
              </a:spcBef>
              <a:spcAft>
                <a:spcPts val="0"/>
              </a:spcAft>
              <a:buSzPts val="1500"/>
              <a:buChar char="•"/>
            </a:pPr>
            <a:r>
              <a:rPr lang="en" sz="1400"/>
              <a:t>The State Review Panel protocols should be amended to fit this process.  The name should be changed to avoid confusion.</a:t>
            </a:r>
            <a:endParaRPr/>
          </a:p>
          <a:p>
            <a:pPr indent="-260350" lvl="1" marL="685800" rtl="0" algn="l">
              <a:lnSpc>
                <a:spcPct val="90000"/>
              </a:lnSpc>
              <a:spcBef>
                <a:spcPts val="400"/>
              </a:spcBef>
              <a:spcAft>
                <a:spcPts val="0"/>
              </a:spcAft>
              <a:buSzPts val="1500"/>
              <a:buChar char="•"/>
            </a:pPr>
            <a:r>
              <a:rPr lang="en" sz="1400"/>
              <a:t>An analysis of non-assessment data may be submitted, but not required</a:t>
            </a:r>
            <a:endParaRPr/>
          </a:p>
          <a:p>
            <a:pPr indent="-260350" lvl="1" marL="685800" rtl="0" algn="l">
              <a:lnSpc>
                <a:spcPct val="90000"/>
              </a:lnSpc>
              <a:spcBef>
                <a:spcPts val="400"/>
              </a:spcBef>
              <a:spcAft>
                <a:spcPts val="0"/>
              </a:spcAft>
              <a:buSzPts val="1500"/>
              <a:buChar char="•"/>
            </a:pPr>
            <a:r>
              <a:rPr lang="en" sz="1400"/>
              <a:t>Build in school improvement supports wherever possible</a:t>
            </a:r>
            <a:endParaRPr sz="1400"/>
          </a:p>
        </p:txBody>
      </p:sp>
      <p:sp>
        <p:nvSpPr>
          <p:cNvPr id="330" name="Google Shape;330;p9"/>
          <p:cNvSpPr txBox="1"/>
          <p:nvPr>
            <p:ph idx="12" type="sldNum"/>
          </p:nvPr>
        </p:nvSpPr>
        <p:spPr>
          <a:xfrm>
            <a:off x="120774" y="4771830"/>
            <a:ext cx="1543050" cy="273844"/>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
        <p:nvSpPr>
          <p:cNvPr id="331" name="Google Shape;331;p9"/>
          <p:cNvSpPr txBox="1"/>
          <p:nvPr/>
        </p:nvSpPr>
        <p:spPr>
          <a:xfrm>
            <a:off x="636293" y="980716"/>
            <a:ext cx="8001521" cy="715580"/>
          </a:xfrm>
          <a:prstGeom prst="rect">
            <a:avLst/>
          </a:prstGeom>
          <a:solidFill>
            <a:srgbClr val="E1EFD8"/>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333333"/>
                </a:solidFill>
                <a:latin typeface="Source Sans Pro"/>
                <a:ea typeface="Source Sans Pro"/>
                <a:cs typeface="Source Sans Pro"/>
                <a:sym typeface="Source Sans Pro"/>
              </a:rPr>
              <a:t>The Accountability Working Group (AWG) consists of regional superintendent representatives, school and district leadership, charter school leadership, CASE, CASB, CEA leaders, advocacy and civil rights group members and parents. The AWG has served as a policy advisory group to research and explore ideas in support of federal and state accountability policies and decision points and to collect input from additional stakeholders in developing recommendations.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Medler, Lisa</dc:creator>
</cp:coreProperties>
</file>